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30279975" cy="42827575"/>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1624" y="3984"/>
      </p:cViewPr>
      <p:guideLst>
        <p:guide orient="horz" pos="13489"/>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1513800" y="10021320"/>
            <a:ext cx="27250920" cy="11847960"/>
          </a:xfrm>
          <a:prstGeom prst="rect">
            <a:avLst/>
          </a:prstGeom>
        </p:spPr>
        <p:txBody>
          <a:bodyPr wrap="none" lIns="0" tIns="0" rIns="0" bIns="0"/>
          <a:lstStyle/>
          <a:p>
            <a:endParaRPr/>
          </a:p>
        </p:txBody>
      </p:sp>
      <p:sp>
        <p:nvSpPr>
          <p:cNvPr id="25" name="PlaceHolder 3"/>
          <p:cNvSpPr>
            <a:spLocks noGrp="1"/>
          </p:cNvSpPr>
          <p:nvPr>
            <p:ph type="body"/>
          </p:nvPr>
        </p:nvSpPr>
        <p:spPr>
          <a:xfrm>
            <a:off x="1513800" y="22995000"/>
            <a:ext cx="27250920" cy="1184796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1513800" y="10021320"/>
            <a:ext cx="13298040" cy="11847960"/>
          </a:xfrm>
          <a:prstGeom prst="rect">
            <a:avLst/>
          </a:prstGeom>
        </p:spPr>
        <p:txBody>
          <a:bodyPr wrap="none" lIns="0" tIns="0" rIns="0" bIns="0"/>
          <a:lstStyle/>
          <a:p>
            <a:endParaRPr/>
          </a:p>
        </p:txBody>
      </p:sp>
      <p:sp>
        <p:nvSpPr>
          <p:cNvPr id="28" name="PlaceHolder 3"/>
          <p:cNvSpPr>
            <a:spLocks noGrp="1"/>
          </p:cNvSpPr>
          <p:nvPr>
            <p:ph type="body"/>
          </p:nvPr>
        </p:nvSpPr>
        <p:spPr>
          <a:xfrm>
            <a:off x="15477120" y="10021320"/>
            <a:ext cx="13298040" cy="11847960"/>
          </a:xfrm>
          <a:prstGeom prst="rect">
            <a:avLst/>
          </a:prstGeom>
        </p:spPr>
        <p:txBody>
          <a:bodyPr wrap="none" lIns="0" tIns="0" rIns="0" bIns="0"/>
          <a:lstStyle/>
          <a:p>
            <a:endParaRPr/>
          </a:p>
        </p:txBody>
      </p:sp>
      <p:sp>
        <p:nvSpPr>
          <p:cNvPr id="29" name="PlaceHolder 4"/>
          <p:cNvSpPr>
            <a:spLocks noGrp="1"/>
          </p:cNvSpPr>
          <p:nvPr>
            <p:ph type="body"/>
          </p:nvPr>
        </p:nvSpPr>
        <p:spPr>
          <a:xfrm>
            <a:off x="15477120" y="22995000"/>
            <a:ext cx="13298040" cy="11847960"/>
          </a:xfrm>
          <a:prstGeom prst="rect">
            <a:avLst/>
          </a:prstGeom>
        </p:spPr>
        <p:txBody>
          <a:bodyPr wrap="none" lIns="0" tIns="0" rIns="0" bIns="0"/>
          <a:lstStyle/>
          <a:p>
            <a:endParaRPr/>
          </a:p>
        </p:txBody>
      </p:sp>
      <p:sp>
        <p:nvSpPr>
          <p:cNvPr id="30" name="PlaceHolder 5"/>
          <p:cNvSpPr>
            <a:spLocks noGrp="1"/>
          </p:cNvSpPr>
          <p:nvPr>
            <p:ph type="body"/>
          </p:nvPr>
        </p:nvSpPr>
        <p:spPr>
          <a:xfrm>
            <a:off x="1513800" y="22995000"/>
            <a:ext cx="13298040" cy="1184796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1513800" y="10021320"/>
            <a:ext cx="13298040" cy="11847960"/>
          </a:xfrm>
          <a:prstGeom prst="rect">
            <a:avLst/>
          </a:prstGeom>
        </p:spPr>
        <p:txBody>
          <a:bodyPr wrap="none" lIns="0" tIns="0" rIns="0" bIns="0"/>
          <a:lstStyle/>
          <a:p>
            <a:endParaRPr/>
          </a:p>
        </p:txBody>
      </p:sp>
      <p:sp>
        <p:nvSpPr>
          <p:cNvPr id="33" name="PlaceHolder 3"/>
          <p:cNvSpPr>
            <a:spLocks noGrp="1"/>
          </p:cNvSpPr>
          <p:nvPr>
            <p:ph type="body"/>
          </p:nvPr>
        </p:nvSpPr>
        <p:spPr>
          <a:xfrm>
            <a:off x="15477120" y="10021320"/>
            <a:ext cx="13298040" cy="1184796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1513800" y="10021320"/>
            <a:ext cx="27250920" cy="2483928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1513800" y="10021320"/>
            <a:ext cx="27250920" cy="2483892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1513800" y="10021320"/>
            <a:ext cx="13298040" cy="24838920"/>
          </a:xfrm>
          <a:prstGeom prst="rect">
            <a:avLst/>
          </a:prstGeom>
        </p:spPr>
        <p:txBody>
          <a:bodyPr wrap="none" lIns="0" tIns="0" rIns="0" bIns="0"/>
          <a:lstStyle/>
          <a:p>
            <a:endParaRPr/>
          </a:p>
        </p:txBody>
      </p:sp>
      <p:sp>
        <p:nvSpPr>
          <p:cNvPr id="8" name="PlaceHolder 3"/>
          <p:cNvSpPr>
            <a:spLocks noGrp="1"/>
          </p:cNvSpPr>
          <p:nvPr>
            <p:ph type="body"/>
          </p:nvPr>
        </p:nvSpPr>
        <p:spPr>
          <a:xfrm>
            <a:off x="15477120" y="10021320"/>
            <a:ext cx="13298040" cy="2483892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270880" y="13304160"/>
            <a:ext cx="25736760" cy="215560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1513800" y="10021320"/>
            <a:ext cx="13298040" cy="11847960"/>
          </a:xfrm>
          <a:prstGeom prst="rect">
            <a:avLst/>
          </a:prstGeom>
        </p:spPr>
        <p:txBody>
          <a:bodyPr wrap="none" lIns="0" tIns="0" rIns="0" bIns="0"/>
          <a:lstStyle/>
          <a:p>
            <a:endParaRPr/>
          </a:p>
        </p:txBody>
      </p:sp>
      <p:sp>
        <p:nvSpPr>
          <p:cNvPr id="13" name="PlaceHolder 3"/>
          <p:cNvSpPr>
            <a:spLocks noGrp="1"/>
          </p:cNvSpPr>
          <p:nvPr>
            <p:ph type="body"/>
          </p:nvPr>
        </p:nvSpPr>
        <p:spPr>
          <a:xfrm>
            <a:off x="1513800" y="22995000"/>
            <a:ext cx="13298040" cy="11847960"/>
          </a:xfrm>
          <a:prstGeom prst="rect">
            <a:avLst/>
          </a:prstGeom>
        </p:spPr>
        <p:txBody>
          <a:bodyPr wrap="none" lIns="0" tIns="0" rIns="0" bIns="0"/>
          <a:lstStyle/>
          <a:p>
            <a:endParaRPr/>
          </a:p>
        </p:txBody>
      </p:sp>
      <p:sp>
        <p:nvSpPr>
          <p:cNvPr id="14" name="PlaceHolder 4"/>
          <p:cNvSpPr>
            <a:spLocks noGrp="1"/>
          </p:cNvSpPr>
          <p:nvPr>
            <p:ph type="body"/>
          </p:nvPr>
        </p:nvSpPr>
        <p:spPr>
          <a:xfrm>
            <a:off x="15477120" y="10021320"/>
            <a:ext cx="13298040" cy="2483892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1513800" y="10021320"/>
            <a:ext cx="13298040" cy="24838920"/>
          </a:xfrm>
          <a:prstGeom prst="rect">
            <a:avLst/>
          </a:prstGeom>
        </p:spPr>
        <p:txBody>
          <a:bodyPr wrap="none" lIns="0" tIns="0" rIns="0" bIns="0"/>
          <a:lstStyle/>
          <a:p>
            <a:endParaRPr/>
          </a:p>
        </p:txBody>
      </p:sp>
      <p:sp>
        <p:nvSpPr>
          <p:cNvPr id="17" name="PlaceHolder 3"/>
          <p:cNvSpPr>
            <a:spLocks noGrp="1"/>
          </p:cNvSpPr>
          <p:nvPr>
            <p:ph type="body"/>
          </p:nvPr>
        </p:nvSpPr>
        <p:spPr>
          <a:xfrm>
            <a:off x="15477120" y="10021320"/>
            <a:ext cx="13298040" cy="11847960"/>
          </a:xfrm>
          <a:prstGeom prst="rect">
            <a:avLst/>
          </a:prstGeom>
        </p:spPr>
        <p:txBody>
          <a:bodyPr wrap="none" lIns="0" tIns="0" rIns="0" bIns="0"/>
          <a:lstStyle/>
          <a:p>
            <a:endParaRPr/>
          </a:p>
        </p:txBody>
      </p:sp>
      <p:sp>
        <p:nvSpPr>
          <p:cNvPr id="18" name="PlaceHolder 4"/>
          <p:cNvSpPr>
            <a:spLocks noGrp="1"/>
          </p:cNvSpPr>
          <p:nvPr>
            <p:ph type="body"/>
          </p:nvPr>
        </p:nvSpPr>
        <p:spPr>
          <a:xfrm>
            <a:off x="15477120" y="22995000"/>
            <a:ext cx="13298040" cy="1184796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270880" y="13304160"/>
            <a:ext cx="25736760" cy="918000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1513800" y="10021320"/>
            <a:ext cx="13298040" cy="11847960"/>
          </a:xfrm>
          <a:prstGeom prst="rect">
            <a:avLst/>
          </a:prstGeom>
        </p:spPr>
        <p:txBody>
          <a:bodyPr wrap="none" lIns="0" tIns="0" rIns="0" bIns="0"/>
          <a:lstStyle/>
          <a:p>
            <a:endParaRPr/>
          </a:p>
        </p:txBody>
      </p:sp>
      <p:sp>
        <p:nvSpPr>
          <p:cNvPr id="21" name="PlaceHolder 3"/>
          <p:cNvSpPr>
            <a:spLocks noGrp="1"/>
          </p:cNvSpPr>
          <p:nvPr>
            <p:ph type="body"/>
          </p:nvPr>
        </p:nvSpPr>
        <p:spPr>
          <a:xfrm>
            <a:off x="15477120" y="10021320"/>
            <a:ext cx="13298040" cy="11847960"/>
          </a:xfrm>
          <a:prstGeom prst="rect">
            <a:avLst/>
          </a:prstGeom>
        </p:spPr>
        <p:txBody>
          <a:bodyPr wrap="none" lIns="0" tIns="0" rIns="0" bIns="0"/>
          <a:lstStyle/>
          <a:p>
            <a:endParaRPr/>
          </a:p>
        </p:txBody>
      </p:sp>
      <p:sp>
        <p:nvSpPr>
          <p:cNvPr id="22" name="PlaceHolder 4"/>
          <p:cNvSpPr>
            <a:spLocks noGrp="1"/>
          </p:cNvSpPr>
          <p:nvPr>
            <p:ph type="body"/>
          </p:nvPr>
        </p:nvSpPr>
        <p:spPr>
          <a:xfrm>
            <a:off x="1513800" y="22995000"/>
            <a:ext cx="27250200" cy="1184796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2270880" y="13304160"/>
            <a:ext cx="25736760" cy="9179640"/>
          </a:xfrm>
          <a:prstGeom prst="rect">
            <a:avLst/>
          </a:prstGeom>
        </p:spPr>
        <p:txBody>
          <a:bodyPr wrap="none" lIns="0" tIns="0" rIns="0" bIns="0" anchor="ctr"/>
          <a:lstStyle/>
          <a:p>
            <a:r>
              <a:rPr lang="pt-BR"/>
              <a:t>Clique para editar o formato do texto do título</a:t>
            </a:r>
            <a:endParaRPr/>
          </a:p>
        </p:txBody>
      </p:sp>
      <p:sp>
        <p:nvSpPr>
          <p:cNvPr id="3" name="PlaceHolder 2"/>
          <p:cNvSpPr>
            <a:spLocks noGrp="1"/>
          </p:cNvSpPr>
          <p:nvPr>
            <p:ph type="body"/>
          </p:nvPr>
        </p:nvSpPr>
        <p:spPr>
          <a:xfrm>
            <a:off x="1513800" y="10021320"/>
            <a:ext cx="27250920" cy="24838920"/>
          </a:xfrm>
          <a:prstGeom prst="rect">
            <a:avLst/>
          </a:prstGeom>
        </p:spPr>
        <p:txBody>
          <a:bodyPr wrap="none" lIns="0" tIns="0" rIns="0" bIns="0"/>
          <a:lstStyle/>
          <a:p>
            <a:pPr>
              <a:buSzPct val="25000"/>
              <a:buFont typeface="StarSymbol"/>
              <a:buChar char=""/>
            </a:pPr>
            <a:r>
              <a:rPr lang="pt-BR"/>
              <a:t>Clique para editar o formato do texto da estrutura de tópicos</a:t>
            </a:r>
            <a:endParaRPr/>
          </a:p>
          <a:p>
            <a:pPr lvl="1">
              <a:buSzPct val="25000"/>
              <a:buFont typeface="StarSymbol"/>
              <a:buChar char=""/>
            </a:pPr>
            <a:r>
              <a:rPr lang="pt-BR"/>
              <a:t>2.º Nível da estrutura de tópicos</a:t>
            </a:r>
            <a:endParaRPr/>
          </a:p>
          <a:p>
            <a:pPr lvl="2">
              <a:buSzPct val="25000"/>
              <a:buFont typeface="StarSymbol"/>
              <a:buChar char=""/>
            </a:pPr>
            <a:r>
              <a:rPr lang="pt-BR"/>
              <a:t>3.º Nível da estrutura de tópicos</a:t>
            </a:r>
            <a:endParaRPr/>
          </a:p>
          <a:p>
            <a:pPr lvl="3">
              <a:buSzPct val="25000"/>
              <a:buFont typeface="StarSymbol"/>
              <a:buChar char=""/>
            </a:pPr>
            <a:r>
              <a:rPr lang="pt-BR"/>
              <a:t>4.º Nível da estrutura de tópicos</a:t>
            </a:r>
            <a:endParaRPr/>
          </a:p>
          <a:p>
            <a:pPr lvl="4">
              <a:buSzPct val="25000"/>
              <a:buFont typeface="StarSymbol"/>
              <a:buChar char=""/>
            </a:pPr>
            <a:r>
              <a:rPr lang="pt-BR"/>
              <a:t>5.º Nível da estrutura de tópicos</a:t>
            </a:r>
            <a:endParaRPr/>
          </a:p>
          <a:p>
            <a:pPr lvl="5">
              <a:buSzPct val="25000"/>
              <a:buFont typeface="StarSymbol"/>
              <a:buChar char=""/>
            </a:pPr>
            <a:r>
              <a:rPr lang="pt-BR"/>
              <a:t>6.º Nível da estrutura de tópicos</a:t>
            </a:r>
            <a:endParaRPr/>
          </a:p>
          <a:p>
            <a:pPr lvl="6">
              <a:buSzPct val="25000"/>
              <a:buFont typeface="StarSymbol"/>
              <a:buChar char=""/>
            </a:pPr>
            <a:r>
              <a:rPr lang="pt-BR"/>
              <a:t>7.º Nível da estrutura de tópicos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g"/><Relationship Id="rId13"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wmf"/><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stomShape 1"/>
          <p:cNvSpPr/>
          <p:nvPr/>
        </p:nvSpPr>
        <p:spPr>
          <a:xfrm>
            <a:off x="4392000" y="1005840"/>
            <a:ext cx="20952000" cy="3602160"/>
          </a:xfrm>
          <a:prstGeom prst="rect">
            <a:avLst/>
          </a:prstGeom>
        </p:spPr>
        <p:txBody>
          <a:bodyPr lIns="417600" tIns="208800" rIns="417600" bIns="208800" anchor="ctr"/>
          <a:lstStyle/>
          <a:p>
            <a:pPr algn="ctr">
              <a:lnSpc>
                <a:spcPct val="100000"/>
              </a:lnSpc>
            </a:pPr>
            <a:r>
              <a:rPr lang="pt-BR" sz="7600" b="1">
                <a:solidFill>
                  <a:srgbClr val="000000"/>
                </a:solidFill>
                <a:latin typeface="Times New Roman"/>
                <a:ea typeface="DejaVu Sans"/>
              </a:rPr>
              <a:t>Protótipo de medição de bioimpedância elétrica para detecção de câncer no colo do útero</a:t>
            </a:r>
            <a:endParaRPr/>
          </a:p>
        </p:txBody>
      </p:sp>
      <p:sp>
        <p:nvSpPr>
          <p:cNvPr id="35" name="CustomShape 2"/>
          <p:cNvSpPr/>
          <p:nvPr/>
        </p:nvSpPr>
        <p:spPr>
          <a:xfrm>
            <a:off x="1458360" y="1005840"/>
            <a:ext cx="27289800" cy="7517520"/>
          </a:xfrm>
          <a:prstGeom prst="roundRect">
            <a:avLst>
              <a:gd name="adj" fmla="val 16667"/>
            </a:avLst>
          </a:prstGeom>
          <a:ln w="76320">
            <a:solidFill>
              <a:srgbClr val="FF0000"/>
            </a:solidFill>
            <a:round/>
          </a:ln>
        </p:spPr>
      </p:sp>
      <p:pic>
        <p:nvPicPr>
          <p:cNvPr id="36" name="Picture 52"/>
          <p:cNvPicPr/>
          <p:nvPr/>
        </p:nvPicPr>
        <p:blipFill>
          <a:blip r:embed="rId2"/>
          <a:stretch>
            <a:fillRect/>
          </a:stretch>
        </p:blipFill>
        <p:spPr>
          <a:xfrm>
            <a:off x="1821600" y="2068920"/>
            <a:ext cx="3346920" cy="3672360"/>
          </a:xfrm>
          <a:prstGeom prst="rect">
            <a:avLst/>
          </a:prstGeom>
        </p:spPr>
      </p:pic>
      <p:sp>
        <p:nvSpPr>
          <p:cNvPr id="38" name="CustomShape 3"/>
          <p:cNvSpPr/>
          <p:nvPr/>
        </p:nvSpPr>
        <p:spPr>
          <a:xfrm>
            <a:off x="1343520" y="5688000"/>
            <a:ext cx="4543560" cy="2221920"/>
          </a:xfrm>
          <a:prstGeom prst="rect">
            <a:avLst/>
          </a:prstGeom>
        </p:spPr>
        <p:txBody>
          <a:bodyPr lIns="90000" tIns="45000" rIns="90000" bIns="45000"/>
          <a:lstStyle/>
          <a:p>
            <a:pPr algn="ctr">
              <a:lnSpc>
                <a:spcPct val="100000"/>
              </a:lnSpc>
            </a:pPr>
            <a:r>
              <a:rPr lang="pt-BR" sz="2800" dirty="0">
                <a:solidFill>
                  <a:srgbClr val="000000"/>
                </a:solidFill>
                <a:latin typeface="Tahoma"/>
                <a:ea typeface="DejaVu Sans"/>
              </a:rPr>
              <a:t>Escola Politécnica</a:t>
            </a:r>
            <a:endParaRPr dirty="0"/>
          </a:p>
          <a:p>
            <a:pPr algn="ctr">
              <a:lnSpc>
                <a:spcPct val="100000"/>
              </a:lnSpc>
            </a:pPr>
            <a:r>
              <a:rPr lang="pt-BR" sz="2800" dirty="0">
                <a:solidFill>
                  <a:srgbClr val="000000"/>
                </a:solidFill>
                <a:latin typeface="Tahoma"/>
                <a:ea typeface="DejaVu Sans"/>
              </a:rPr>
              <a:t>Universidade de São Paulo</a:t>
            </a:r>
            <a:endParaRPr dirty="0"/>
          </a:p>
          <a:p>
            <a:pPr algn="ctr">
              <a:lnSpc>
                <a:spcPct val="100000"/>
              </a:lnSpc>
            </a:pPr>
            <a:r>
              <a:rPr lang="pt-BR" sz="2800" dirty="0" err="1">
                <a:solidFill>
                  <a:srgbClr val="000000"/>
                </a:solidFill>
                <a:latin typeface="Tahoma"/>
                <a:ea typeface="DejaVu Sans"/>
              </a:rPr>
              <a:t>Sâo</a:t>
            </a:r>
            <a:r>
              <a:rPr lang="pt-BR" sz="2800" dirty="0">
                <a:solidFill>
                  <a:srgbClr val="000000"/>
                </a:solidFill>
                <a:latin typeface="Tahoma"/>
                <a:ea typeface="DejaVu Sans"/>
              </a:rPr>
              <a:t> Paulo – Brasil</a:t>
            </a:r>
            <a:endParaRPr dirty="0"/>
          </a:p>
          <a:p>
            <a:pPr algn="ctr">
              <a:lnSpc>
                <a:spcPct val="100000"/>
              </a:lnSpc>
            </a:pPr>
            <a:r>
              <a:rPr lang="pt-BR" sz="2800" dirty="0">
                <a:solidFill>
                  <a:srgbClr val="000000"/>
                </a:solidFill>
                <a:latin typeface="Tahoma"/>
                <a:ea typeface="DejaVu Sans"/>
              </a:rPr>
              <a:t>Outubro de 2014</a:t>
            </a:r>
            <a:endParaRPr dirty="0"/>
          </a:p>
        </p:txBody>
      </p:sp>
      <p:graphicFrame>
        <p:nvGraphicFramePr>
          <p:cNvPr id="39" name="Table 4"/>
          <p:cNvGraphicFramePr/>
          <p:nvPr/>
        </p:nvGraphicFramePr>
        <p:xfrm>
          <a:off x="6225840" y="6719400"/>
          <a:ext cx="16272000" cy="1554480"/>
        </p:xfrm>
        <a:graphic>
          <a:graphicData uri="http://schemas.openxmlformats.org/drawingml/2006/table">
            <a:tbl>
              <a:tblPr/>
              <a:tblGrid>
                <a:gridCol w="1701720"/>
                <a:gridCol w="4248360"/>
                <a:gridCol w="5393880"/>
                <a:gridCol w="4928040"/>
              </a:tblGrid>
              <a:tr h="1446120">
                <a:tc>
                  <a:txBody>
                    <a:bodyPr/>
                    <a:lstStyle/>
                    <a:p>
                      <a:r>
                        <a:rPr lang="pt-BR" sz="3200" b="1"/>
                        <a:t>Alunos</a:t>
                      </a:r>
                      <a:endParaRPr/>
                    </a:p>
                  </a:txBody>
                  <a:tcPr/>
                </a:tc>
                <a:tc>
                  <a:txBody>
                    <a:bodyPr/>
                    <a:lstStyle/>
                    <a:p>
                      <a:pPr algn="ctr">
                        <a:lnSpc>
                          <a:spcPct val="100000"/>
                        </a:lnSpc>
                      </a:pPr>
                      <a:r>
                        <a:rPr lang="pt-BR" sz="3200">
                          <a:solidFill>
                            <a:srgbClr val="000000"/>
                          </a:solidFill>
                          <a:latin typeface="Times New Roman"/>
                        </a:rPr>
                        <a:t>Edgar Aoki Yamagata</a:t>
                      </a:r>
                      <a:endParaRPr/>
                    </a:p>
                    <a:p>
                      <a:pPr algn="ctr">
                        <a:lnSpc>
                          <a:spcPct val="100000"/>
                        </a:lnSpc>
                      </a:pPr>
                      <a:r>
                        <a:rPr lang="pt-BR" sz="3200">
                          <a:solidFill>
                            <a:srgbClr val="000000"/>
                          </a:solidFill>
                          <a:latin typeface="Times New Roman"/>
                        </a:rPr>
                        <a:t>Leilson José de Araujo</a:t>
                      </a:r>
                      <a:endParaRPr/>
                    </a:p>
                    <a:p>
                      <a:pPr algn="ctr">
                        <a:lnSpc>
                          <a:spcPct val="100000"/>
                        </a:lnSpc>
                      </a:pPr>
                      <a:r>
                        <a:rPr lang="pt-BR" sz="3200">
                          <a:solidFill>
                            <a:srgbClr val="000000"/>
                          </a:solidFill>
                          <a:latin typeface="Times New Roman"/>
                        </a:rPr>
                        <a:t>Marcia Naomi Fujiwara</a:t>
                      </a:r>
                      <a:endParaRPr/>
                    </a:p>
                  </a:txBody>
                  <a:tcPr/>
                </a:tc>
                <a:tc>
                  <a:txBody>
                    <a:bodyPr/>
                    <a:lstStyle/>
                    <a:p>
                      <a:pPr algn="ctr">
                        <a:lnSpc>
                          <a:spcPct val="100000"/>
                        </a:lnSpc>
                      </a:pPr>
                      <a:r>
                        <a:rPr lang="pt-BR" sz="3200">
                          <a:solidFill>
                            <a:srgbClr val="000000"/>
                          </a:solidFill>
                          <a:latin typeface="Times New Roman"/>
                        </a:rPr>
                        <a:t> </a:t>
                      </a:r>
                      <a:r>
                        <a:rPr lang="pt-BR" sz="3200" b="1">
                          <a:solidFill>
                            <a:srgbClr val="000000"/>
                          </a:solidFill>
                          <a:latin typeface="Times New Roman"/>
                        </a:rPr>
                        <a:t>Orientador</a:t>
                      </a:r>
                      <a:endParaRPr/>
                    </a:p>
                    <a:p>
                      <a:pPr algn="ctr">
                        <a:lnSpc>
                          <a:spcPct val="100000"/>
                        </a:lnSpc>
                      </a:pPr>
                      <a:r>
                        <a:rPr lang="pt-BR" sz="3200">
                          <a:solidFill>
                            <a:srgbClr val="000000"/>
                          </a:solidFill>
                          <a:latin typeface="Times New Roman"/>
                        </a:rPr>
                        <a:t>Prof. Dr. Wilhelmus Adrianus Maria van Noije</a:t>
                      </a:r>
                      <a:endParaRPr/>
                    </a:p>
                  </a:txBody>
                  <a:tcPr/>
                </a:tc>
                <a:tc>
                  <a:txBody>
                    <a:bodyPr/>
                    <a:lstStyle/>
                    <a:p>
                      <a:pPr algn="ctr">
                        <a:lnSpc>
                          <a:spcPct val="100000"/>
                        </a:lnSpc>
                      </a:pPr>
                      <a:r>
                        <a:rPr lang="pt-BR" sz="3200" b="1">
                          <a:solidFill>
                            <a:srgbClr val="000000"/>
                          </a:solidFill>
                          <a:latin typeface="Times New Roman"/>
                        </a:rPr>
                        <a:t>Co-Orientador</a:t>
                      </a:r>
                      <a:endParaRPr/>
                    </a:p>
                    <a:p>
                      <a:pPr algn="ctr">
                        <a:lnSpc>
                          <a:spcPct val="100000"/>
                        </a:lnSpc>
                      </a:pPr>
                      <a:r>
                        <a:rPr lang="pt-BR" sz="3200">
                          <a:solidFill>
                            <a:srgbClr val="000000"/>
                          </a:solidFill>
                          <a:latin typeface="Times New Roman"/>
                        </a:rPr>
                        <a:t>Me. José Alejandro Amaya Palacio</a:t>
                      </a:r>
                      <a:endParaRPr/>
                    </a:p>
                  </a:txBody>
                  <a:tcPr/>
                </a:tc>
              </a:tr>
            </a:tbl>
          </a:graphicData>
        </a:graphic>
      </p:graphicFrame>
      <p:sp>
        <p:nvSpPr>
          <p:cNvPr id="40" name="CustomShape 5"/>
          <p:cNvSpPr/>
          <p:nvPr/>
        </p:nvSpPr>
        <p:spPr>
          <a:xfrm>
            <a:off x="23254920" y="5088240"/>
            <a:ext cx="5688360" cy="3435120"/>
          </a:xfrm>
          <a:prstGeom prst="rect">
            <a:avLst/>
          </a:prstGeom>
        </p:spPr>
        <p:txBody>
          <a:bodyPr lIns="90000" tIns="45000" rIns="90000" bIns="45000"/>
          <a:lstStyle/>
          <a:p>
            <a:pPr algn="ctr">
              <a:lnSpc>
                <a:spcPct val="100000"/>
              </a:lnSpc>
            </a:pPr>
            <a:endParaRPr lang="pt-BR" sz="4000" dirty="0" smtClean="0">
              <a:solidFill>
                <a:srgbClr val="000000"/>
              </a:solidFill>
              <a:latin typeface="Times New Roman"/>
              <a:ea typeface="DejaVu Sans"/>
            </a:endParaRPr>
          </a:p>
          <a:p>
            <a:pPr algn="ctr">
              <a:lnSpc>
                <a:spcPct val="100000"/>
              </a:lnSpc>
            </a:pPr>
            <a:endParaRPr lang="pt-BR" sz="4000">
              <a:solidFill>
                <a:srgbClr val="000000"/>
              </a:solidFill>
              <a:latin typeface="Times New Roman"/>
              <a:ea typeface="DejaVu Sans"/>
            </a:endParaRPr>
          </a:p>
          <a:p>
            <a:pPr algn="ctr">
              <a:lnSpc>
                <a:spcPct val="100000"/>
              </a:lnSpc>
            </a:pPr>
            <a:r>
              <a:rPr lang="pt-BR" sz="4000" smtClean="0">
                <a:solidFill>
                  <a:srgbClr val="000000"/>
                </a:solidFill>
                <a:latin typeface="Times New Roman"/>
                <a:ea typeface="DejaVu Sans"/>
              </a:rPr>
              <a:t>PSI </a:t>
            </a:r>
            <a:r>
              <a:rPr lang="pt-BR" sz="4000" dirty="0">
                <a:solidFill>
                  <a:srgbClr val="000000"/>
                </a:solidFill>
                <a:latin typeface="Times New Roman"/>
                <a:ea typeface="DejaVu Sans"/>
              </a:rPr>
              <a:t>– Departamento de Engenharia de Sistemas Eletrônicos</a:t>
            </a:r>
            <a:endParaRPr dirty="0"/>
          </a:p>
        </p:txBody>
      </p:sp>
      <p:sp>
        <p:nvSpPr>
          <p:cNvPr id="41" name="Line 6"/>
          <p:cNvSpPr/>
          <p:nvPr/>
        </p:nvSpPr>
        <p:spPr>
          <a:xfrm flipH="1">
            <a:off x="10535572" y="8879563"/>
            <a:ext cx="19080" cy="31930560"/>
          </a:xfrm>
          <a:prstGeom prst="line">
            <a:avLst/>
          </a:prstGeom>
          <a:ln w="50760">
            <a:solidFill>
              <a:srgbClr val="FF0000"/>
            </a:solidFill>
            <a:round/>
          </a:ln>
        </p:spPr>
      </p:sp>
      <p:sp>
        <p:nvSpPr>
          <p:cNvPr id="42" name="CustomShape 7"/>
          <p:cNvSpPr/>
          <p:nvPr/>
        </p:nvSpPr>
        <p:spPr>
          <a:xfrm>
            <a:off x="1458360" y="8884440"/>
            <a:ext cx="8836920" cy="32042520"/>
          </a:xfrm>
          <a:prstGeom prst="roundRect">
            <a:avLst>
              <a:gd name="adj" fmla="val 4989"/>
            </a:avLst>
          </a:prstGeom>
          <a:ln w="76320">
            <a:solidFill>
              <a:srgbClr val="3A5F8B"/>
            </a:solidFill>
            <a:round/>
          </a:ln>
        </p:spPr>
      </p:sp>
      <p:sp>
        <p:nvSpPr>
          <p:cNvPr id="43" name="CustomShape 8"/>
          <p:cNvSpPr/>
          <p:nvPr/>
        </p:nvSpPr>
        <p:spPr>
          <a:xfrm>
            <a:off x="20016000" y="8884440"/>
            <a:ext cx="8804520" cy="32042520"/>
          </a:xfrm>
          <a:prstGeom prst="roundRect">
            <a:avLst>
              <a:gd name="adj" fmla="val 5528"/>
            </a:avLst>
          </a:prstGeom>
          <a:ln w="76320">
            <a:solidFill>
              <a:srgbClr val="3A5F8B"/>
            </a:solidFill>
            <a:round/>
          </a:ln>
        </p:spPr>
      </p:sp>
      <p:sp>
        <p:nvSpPr>
          <p:cNvPr id="44" name="CustomShape 9"/>
          <p:cNvSpPr/>
          <p:nvPr/>
        </p:nvSpPr>
        <p:spPr>
          <a:xfrm>
            <a:off x="2610720" y="950400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a:solidFill>
                  <a:srgbClr val="C00000"/>
                </a:solidFill>
                <a:latin typeface="Times New Roman"/>
                <a:ea typeface="DejaVu Sans"/>
              </a:rPr>
              <a:t>RESUMO</a:t>
            </a:r>
            <a:endParaRPr/>
          </a:p>
        </p:txBody>
      </p:sp>
      <p:sp>
        <p:nvSpPr>
          <p:cNvPr id="45" name="Line 10"/>
          <p:cNvSpPr/>
          <p:nvPr/>
        </p:nvSpPr>
        <p:spPr>
          <a:xfrm>
            <a:off x="19785541" y="8879563"/>
            <a:ext cx="7200" cy="32002560"/>
          </a:xfrm>
          <a:prstGeom prst="line">
            <a:avLst/>
          </a:prstGeom>
          <a:ln w="50760">
            <a:solidFill>
              <a:srgbClr val="FF0000"/>
            </a:solidFill>
            <a:round/>
          </a:ln>
        </p:spPr>
      </p:sp>
      <p:sp>
        <p:nvSpPr>
          <p:cNvPr id="46" name="CustomShape 11"/>
          <p:cNvSpPr/>
          <p:nvPr/>
        </p:nvSpPr>
        <p:spPr>
          <a:xfrm>
            <a:off x="10800000" y="8928000"/>
            <a:ext cx="8711280" cy="31998960"/>
          </a:xfrm>
          <a:prstGeom prst="roundRect">
            <a:avLst>
              <a:gd name="adj" fmla="val 5528"/>
            </a:avLst>
          </a:prstGeom>
          <a:ln w="76320">
            <a:solidFill>
              <a:srgbClr val="3A5F8B"/>
            </a:solidFill>
            <a:round/>
          </a:ln>
        </p:spPr>
      </p:sp>
      <p:sp>
        <p:nvSpPr>
          <p:cNvPr id="47" name="CustomShape 12"/>
          <p:cNvSpPr/>
          <p:nvPr/>
        </p:nvSpPr>
        <p:spPr>
          <a:xfrm>
            <a:off x="1872000" y="10512000"/>
            <a:ext cx="7991280" cy="6983280"/>
          </a:xfrm>
          <a:prstGeom prst="rect">
            <a:avLst/>
          </a:prstGeom>
        </p:spPr>
      </p:sp>
      <p:sp>
        <p:nvSpPr>
          <p:cNvPr id="48" name="CustomShape 13"/>
          <p:cNvSpPr/>
          <p:nvPr/>
        </p:nvSpPr>
        <p:spPr>
          <a:xfrm>
            <a:off x="1944000" y="10486080"/>
            <a:ext cx="7847280" cy="4777200"/>
          </a:xfrm>
          <a:prstGeom prst="rect">
            <a:avLst/>
          </a:prstGeom>
        </p:spPr>
        <p:txBody>
          <a:bodyPr lIns="90000" tIns="45000" rIns="90000" bIns="45000"/>
          <a:lstStyle/>
          <a:p>
            <a:pPr algn="just">
              <a:lnSpc>
                <a:spcPct val="100000"/>
              </a:lnSpc>
            </a:pPr>
            <a:r>
              <a:rPr lang="pt-BR" sz="3200">
                <a:solidFill>
                  <a:srgbClr val="000000"/>
                </a:solidFill>
                <a:latin typeface="Times New Roman"/>
                <a:ea typeface="DejaVu Sans"/>
              </a:rPr>
              <a:t>O câncer no colo do útero atinge milhares de mulheres todos os anos. Mas, se diagnosticado e tratado precocemente, tem grandes chances de ser curado, fazendo os métodos de detecção terem uma grande importância. A presença do vírus do câncer (HPV) modifica as  características geométricas do tecido e, consequentemente, altera sua  bioimpedância elétrica. </a:t>
            </a:r>
            <a:endParaRPr/>
          </a:p>
        </p:txBody>
      </p:sp>
      <p:pic>
        <p:nvPicPr>
          <p:cNvPr id="49" name="Imagem 2"/>
          <p:cNvPicPr/>
          <p:nvPr/>
        </p:nvPicPr>
        <p:blipFill>
          <a:blip r:embed="rId3"/>
          <a:stretch>
            <a:fillRect/>
          </a:stretch>
        </p:blipFill>
        <p:spPr>
          <a:xfrm>
            <a:off x="1795680" y="15840000"/>
            <a:ext cx="8139600" cy="4607280"/>
          </a:xfrm>
          <a:prstGeom prst="rect">
            <a:avLst/>
          </a:prstGeom>
        </p:spPr>
      </p:pic>
      <p:sp>
        <p:nvSpPr>
          <p:cNvPr id="50" name="CustomShape 14"/>
          <p:cNvSpPr/>
          <p:nvPr/>
        </p:nvSpPr>
        <p:spPr>
          <a:xfrm>
            <a:off x="1944000" y="21384000"/>
            <a:ext cx="7847280" cy="4777560"/>
          </a:xfrm>
          <a:prstGeom prst="rect">
            <a:avLst/>
          </a:prstGeom>
        </p:spPr>
        <p:txBody>
          <a:bodyPr lIns="90000" tIns="45000" rIns="90000" bIns="45000"/>
          <a:lstStyle/>
          <a:p>
            <a:pPr algn="just">
              <a:lnSpc>
                <a:spcPct val="100000"/>
              </a:lnSpc>
            </a:pPr>
            <a:r>
              <a:rPr lang="pt-BR" sz="3200">
                <a:solidFill>
                  <a:srgbClr val="000000"/>
                </a:solidFill>
                <a:latin typeface="Times New Roman"/>
                <a:ea typeface="DejaVu Sans"/>
              </a:rPr>
              <a:t>Fazendo essa medida para diversas frequências, um espectro diferente do normal é obtido, tornando possível determinar se outros tecidos contem o vírus HPV também. Assim, o protótipo de medição de bioimpedância elétrica para detecção de câncer no colo do útero capta o espectro do tecido de teste e tem conhecimento prévio dos padrões de tecidos saudáveis e patológicos. </a:t>
            </a:r>
            <a:endParaRPr/>
          </a:p>
        </p:txBody>
      </p:sp>
      <p:sp>
        <p:nvSpPr>
          <p:cNvPr id="51" name="CustomShape 15"/>
          <p:cNvSpPr/>
          <p:nvPr/>
        </p:nvSpPr>
        <p:spPr>
          <a:xfrm>
            <a:off x="4320720" y="4608000"/>
            <a:ext cx="19871280" cy="1511280"/>
          </a:xfrm>
          <a:prstGeom prst="rect">
            <a:avLst/>
          </a:prstGeom>
        </p:spPr>
        <p:txBody>
          <a:bodyPr lIns="417600" tIns="208800" rIns="417600" bIns="208800" anchor="ctr"/>
          <a:lstStyle/>
          <a:p>
            <a:pPr algn="ctr">
              <a:lnSpc>
                <a:spcPct val="100000"/>
              </a:lnSpc>
            </a:pPr>
            <a:r>
              <a:rPr lang="pt-BR" sz="6000" b="1" dirty="0" smtClean="0">
                <a:solidFill>
                  <a:srgbClr val="000000"/>
                </a:solidFill>
                <a:latin typeface="Times New Roman"/>
                <a:ea typeface="DejaVu Sans"/>
              </a:rPr>
              <a:t>PSI2591 </a:t>
            </a:r>
            <a:r>
              <a:rPr lang="pt-BR" sz="6000" b="1" dirty="0">
                <a:solidFill>
                  <a:srgbClr val="000000"/>
                </a:solidFill>
                <a:latin typeface="Times New Roman"/>
                <a:ea typeface="DejaVu Sans"/>
              </a:rPr>
              <a:t>– Projeto de formatura </a:t>
            </a:r>
            <a:r>
              <a:rPr lang="pt-BR" sz="6000" b="1" dirty="0" smtClean="0">
                <a:solidFill>
                  <a:srgbClr val="000000"/>
                </a:solidFill>
                <a:latin typeface="Times New Roman"/>
                <a:ea typeface="DejaVu Sans"/>
              </a:rPr>
              <a:t>II</a:t>
            </a:r>
            <a:endParaRPr dirty="0"/>
          </a:p>
        </p:txBody>
      </p:sp>
      <p:sp>
        <p:nvSpPr>
          <p:cNvPr id="52" name="CustomShape 16"/>
          <p:cNvSpPr/>
          <p:nvPr/>
        </p:nvSpPr>
        <p:spPr>
          <a:xfrm>
            <a:off x="1584000" y="15336000"/>
            <a:ext cx="8355600" cy="647280"/>
          </a:xfrm>
          <a:prstGeom prst="rect">
            <a:avLst/>
          </a:prstGeom>
        </p:spPr>
        <p:txBody>
          <a:bodyPr wrap="none" lIns="90000" tIns="46800" rIns="90000" bIns="46800"/>
          <a:lstStyle/>
          <a:p>
            <a:pPr>
              <a:lnSpc>
                <a:spcPct val="100000"/>
              </a:lnSpc>
            </a:pPr>
            <a:r>
              <a:rPr lang="pt-BR" sz="2600">
                <a:solidFill>
                  <a:srgbClr val="000000"/>
                </a:solidFill>
                <a:latin typeface="Arial"/>
                <a:ea typeface="DejaVu Sans"/>
              </a:rPr>
              <a:t>Figura 1 - Mudanças no tecido infectado pelo HPV</a:t>
            </a:r>
            <a:endParaRPr/>
          </a:p>
        </p:txBody>
      </p:sp>
      <p:sp>
        <p:nvSpPr>
          <p:cNvPr id="53" name="CustomShape 17"/>
          <p:cNvSpPr/>
          <p:nvPr/>
        </p:nvSpPr>
        <p:spPr>
          <a:xfrm>
            <a:off x="1268640" y="20520000"/>
            <a:ext cx="9054000" cy="863280"/>
          </a:xfrm>
          <a:prstGeom prst="rect">
            <a:avLst/>
          </a:prstGeom>
        </p:spPr>
        <p:txBody>
          <a:bodyPr wrap="none" lIns="90000" tIns="46800" rIns="90000" bIns="46800" anchor="ctr"/>
          <a:lstStyle/>
          <a:p>
            <a:pPr algn="ctr">
              <a:lnSpc>
                <a:spcPct val="100000"/>
              </a:lnSpc>
            </a:pPr>
            <a:r>
              <a:rPr lang="pt-BR" sz="2400">
                <a:solidFill>
                  <a:srgbClr val="000000"/>
                </a:solidFill>
                <a:latin typeface="Arial"/>
                <a:ea typeface="Times New Roman"/>
              </a:rPr>
              <a:t>Fonte: (The concept of cervical cancer as a multi-stage disease)</a:t>
            </a:r>
            <a:endParaRPr/>
          </a:p>
        </p:txBody>
      </p:sp>
      <p:sp>
        <p:nvSpPr>
          <p:cNvPr id="54" name="CustomShape 18"/>
          <p:cNvSpPr/>
          <p:nvPr/>
        </p:nvSpPr>
        <p:spPr>
          <a:xfrm>
            <a:off x="1795680" y="26136000"/>
            <a:ext cx="8499600" cy="1007280"/>
          </a:xfrm>
          <a:prstGeom prst="rect">
            <a:avLst/>
          </a:prstGeom>
        </p:spPr>
        <p:txBody>
          <a:bodyPr lIns="90000" tIns="46800" rIns="90000" bIns="46800"/>
          <a:lstStyle/>
          <a:p>
            <a:pPr>
              <a:lnSpc>
                <a:spcPct val="100000"/>
              </a:lnSpc>
            </a:pPr>
            <a:r>
              <a:rPr lang="pt-BR" sz="2400">
                <a:solidFill>
                  <a:srgbClr val="000000"/>
                </a:solidFill>
                <a:latin typeface="Arial"/>
                <a:ea typeface="DejaVu Sans"/>
              </a:rPr>
              <a:t>Figura 2 - Resposta em frequência de tecidos saudáveis e carcinoma invasivo</a:t>
            </a:r>
            <a:endParaRPr/>
          </a:p>
        </p:txBody>
      </p:sp>
      <p:sp>
        <p:nvSpPr>
          <p:cNvPr id="55" name="CustomShape 19"/>
          <p:cNvSpPr/>
          <p:nvPr/>
        </p:nvSpPr>
        <p:spPr>
          <a:xfrm>
            <a:off x="3326040" y="32544000"/>
            <a:ext cx="4737240" cy="791280"/>
          </a:xfrm>
          <a:prstGeom prst="rect">
            <a:avLst/>
          </a:prstGeom>
        </p:spPr>
        <p:txBody>
          <a:bodyPr wrap="none" lIns="90000" tIns="46800" rIns="90000" bIns="46800"/>
          <a:lstStyle/>
          <a:p>
            <a:pPr>
              <a:lnSpc>
                <a:spcPct val="100000"/>
              </a:lnSpc>
            </a:pPr>
            <a:r>
              <a:rPr lang="pt-BR" sz="2600">
                <a:solidFill>
                  <a:srgbClr val="000000"/>
                </a:solidFill>
                <a:latin typeface="Arial"/>
                <a:ea typeface="DejaVu Sans"/>
              </a:rPr>
              <a:t>Fonte: </a:t>
            </a:r>
            <a:r>
              <a:rPr lang="pt-BR" sz="2600">
                <a:solidFill>
                  <a:srgbClr val="000099"/>
                </a:solidFill>
                <a:latin typeface="Times New Roman"/>
                <a:ea typeface="DejaVu Sans"/>
              </a:rPr>
              <a:t>[ABDUL et al., 2006]</a:t>
            </a:r>
            <a:endParaRPr/>
          </a:p>
        </p:txBody>
      </p:sp>
      <p:sp>
        <p:nvSpPr>
          <p:cNvPr id="56" name="CustomShape 20"/>
          <p:cNvSpPr/>
          <p:nvPr/>
        </p:nvSpPr>
        <p:spPr>
          <a:xfrm>
            <a:off x="2466720" y="3319200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a:solidFill>
                  <a:srgbClr val="C00000"/>
                </a:solidFill>
                <a:latin typeface="Times New Roman"/>
                <a:ea typeface="DejaVu Sans"/>
              </a:rPr>
              <a:t>OBJETIVO</a:t>
            </a:r>
            <a:endParaRPr/>
          </a:p>
        </p:txBody>
      </p:sp>
      <p:sp>
        <p:nvSpPr>
          <p:cNvPr id="57" name="CustomShape 21"/>
          <p:cNvSpPr/>
          <p:nvPr/>
        </p:nvSpPr>
        <p:spPr>
          <a:xfrm>
            <a:off x="2610720" y="950400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dirty="0" smtClean="0">
                <a:solidFill>
                  <a:srgbClr val="C00000"/>
                </a:solidFill>
                <a:latin typeface="Times New Roman"/>
                <a:ea typeface="DejaVu Sans"/>
              </a:rPr>
              <a:t>RESUMO</a:t>
            </a:r>
            <a:endParaRPr dirty="0"/>
          </a:p>
        </p:txBody>
      </p:sp>
      <p:sp>
        <p:nvSpPr>
          <p:cNvPr id="58" name="CustomShape 22"/>
          <p:cNvSpPr/>
          <p:nvPr/>
        </p:nvSpPr>
        <p:spPr>
          <a:xfrm>
            <a:off x="2016000" y="34128000"/>
            <a:ext cx="7991280" cy="6224400"/>
          </a:xfrm>
          <a:prstGeom prst="rect">
            <a:avLst/>
          </a:prstGeom>
        </p:spPr>
        <p:txBody>
          <a:bodyPr lIns="90000" tIns="45000" rIns="90000" bIns="45000"/>
          <a:lstStyle/>
          <a:p>
            <a:pPr algn="just">
              <a:lnSpc>
                <a:spcPct val="100000"/>
              </a:lnSpc>
            </a:pPr>
            <a:r>
              <a:rPr lang="pt-BR" sz="3600" dirty="0">
                <a:solidFill>
                  <a:srgbClr val="000000"/>
                </a:solidFill>
                <a:latin typeface="Times New Roman"/>
                <a:ea typeface="DejaVu Sans"/>
              </a:rPr>
              <a:t>O projeto visa a construção de um protótipo simples e de baixo custo capaz de fornecer ao médico informações suficientes para diagnosticar se uma mulher está com câncer no colo do útero através do espectro da bioimpedância elétrica de seu tecido, com bons índices de sensibilidade (falsos negativos) e especificidade (falsos positivos). </a:t>
            </a:r>
            <a:endParaRPr dirty="0"/>
          </a:p>
        </p:txBody>
      </p:sp>
      <p:sp>
        <p:nvSpPr>
          <p:cNvPr id="59" name="CustomShape 23"/>
          <p:cNvSpPr/>
          <p:nvPr/>
        </p:nvSpPr>
        <p:spPr>
          <a:xfrm>
            <a:off x="11520000" y="950400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a:solidFill>
                  <a:srgbClr val="C00000"/>
                </a:solidFill>
                <a:latin typeface="Times New Roman"/>
                <a:ea typeface="DejaVu Sans"/>
              </a:rPr>
              <a:t>MOTIVAÇÃO</a:t>
            </a:r>
            <a:endParaRPr/>
          </a:p>
        </p:txBody>
      </p:sp>
      <p:sp>
        <p:nvSpPr>
          <p:cNvPr id="60" name="CustomShape 24"/>
          <p:cNvSpPr/>
          <p:nvPr/>
        </p:nvSpPr>
        <p:spPr>
          <a:xfrm>
            <a:off x="11492280" y="1974816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a:solidFill>
                  <a:srgbClr val="C00000"/>
                </a:solidFill>
                <a:latin typeface="Times New Roman"/>
                <a:ea typeface="DejaVu Sans"/>
              </a:rPr>
              <a:t>MODELO</a:t>
            </a:r>
            <a:endParaRPr/>
          </a:p>
        </p:txBody>
      </p:sp>
      <p:sp>
        <p:nvSpPr>
          <p:cNvPr id="61" name="CustomShape 25"/>
          <p:cNvSpPr/>
          <p:nvPr/>
        </p:nvSpPr>
        <p:spPr>
          <a:xfrm>
            <a:off x="11016000" y="10512000"/>
            <a:ext cx="8279280" cy="4679280"/>
          </a:xfrm>
          <a:prstGeom prst="rect">
            <a:avLst/>
          </a:prstGeom>
        </p:spPr>
        <p:txBody>
          <a:bodyPr lIns="90000" tIns="45000" rIns="90000" bIns="45000"/>
          <a:lstStyle/>
          <a:p>
            <a:pPr algn="just">
              <a:lnSpc>
                <a:spcPct val="100000"/>
              </a:lnSpc>
            </a:pPr>
            <a:r>
              <a:rPr lang="pt-BR" sz="3200">
                <a:solidFill>
                  <a:srgbClr val="000000"/>
                </a:solidFill>
                <a:latin typeface="Times New Roman"/>
                <a:ea typeface="DejaVu Sans"/>
              </a:rPr>
              <a:t>Os atuais exames para detectar o câncer de colo do útero (papanicolau, biopsia e colposcopia) são muito custosos, pois exigem profissionais com conhecimento especializado além de possuírem baixa sensibilidade e especificidade além de podem demorar alguns dias para se obter os resultados. </a:t>
            </a:r>
            <a:endParaRPr/>
          </a:p>
          <a:p>
            <a:pPr algn="just">
              <a:lnSpc>
                <a:spcPct val="100000"/>
              </a:lnSpc>
            </a:pPr>
            <a:r>
              <a:rPr lang="pt-BR" sz="3200">
                <a:solidFill>
                  <a:srgbClr val="000000"/>
                </a:solidFill>
                <a:latin typeface="Times New Roman"/>
                <a:ea typeface="DejaVu Sans"/>
              </a:rPr>
              <a:t>	Portanto, uma alternativa que consiga melhorar esses fatores é de grande interesse.</a:t>
            </a:r>
            <a:endParaRPr/>
          </a:p>
        </p:txBody>
      </p:sp>
      <p:sp>
        <p:nvSpPr>
          <p:cNvPr id="62" name="CustomShape 26"/>
          <p:cNvSpPr/>
          <p:nvPr/>
        </p:nvSpPr>
        <p:spPr>
          <a:xfrm>
            <a:off x="11610720" y="1528416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a:solidFill>
                  <a:srgbClr val="C00000"/>
                </a:solidFill>
                <a:latin typeface="Times New Roman"/>
                <a:ea typeface="DejaVu Sans"/>
              </a:rPr>
              <a:t>DESCRIÇÃO</a:t>
            </a:r>
            <a:endParaRPr/>
          </a:p>
        </p:txBody>
      </p:sp>
      <p:sp>
        <p:nvSpPr>
          <p:cNvPr id="63" name="CustomShape 27"/>
          <p:cNvSpPr/>
          <p:nvPr/>
        </p:nvSpPr>
        <p:spPr>
          <a:xfrm>
            <a:off x="11520000" y="950400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a:solidFill>
                  <a:srgbClr val="C00000"/>
                </a:solidFill>
                <a:latin typeface="Times New Roman"/>
                <a:ea typeface="DejaVu Sans"/>
              </a:rPr>
              <a:t>MOTIVAÇÃO</a:t>
            </a:r>
            <a:endParaRPr/>
          </a:p>
        </p:txBody>
      </p:sp>
      <p:sp>
        <p:nvSpPr>
          <p:cNvPr id="64" name="CustomShape 28"/>
          <p:cNvSpPr/>
          <p:nvPr/>
        </p:nvSpPr>
        <p:spPr>
          <a:xfrm>
            <a:off x="11016000" y="16182720"/>
            <a:ext cx="8279280" cy="3574440"/>
          </a:xfrm>
          <a:prstGeom prst="rect">
            <a:avLst/>
          </a:prstGeom>
        </p:spPr>
        <p:txBody>
          <a:bodyPr lIns="90000" tIns="45000" rIns="90000" bIns="45000"/>
          <a:lstStyle/>
          <a:p>
            <a:pPr algn="just">
              <a:lnSpc>
                <a:spcPct val="100000"/>
              </a:lnSpc>
            </a:pPr>
            <a:r>
              <a:rPr lang="pt-BR" sz="3200">
                <a:solidFill>
                  <a:srgbClr val="000000"/>
                </a:solidFill>
                <a:latin typeface="Times New Roman"/>
                <a:ea typeface="DejaVu Sans"/>
              </a:rPr>
              <a:t>O aparelho que está sendo desenvolvido consiste em uma caixa fechada com uma tela LCD, interface USB para transferência de dados, possibilidade de funcionar com uma bateria recarregável ou diretamente na tomada, pontas de prova para aferição de dados  de fácil entendimento</a:t>
            </a:r>
            <a:endParaRPr/>
          </a:p>
        </p:txBody>
      </p:sp>
      <p:pic>
        <p:nvPicPr>
          <p:cNvPr id="65" name="Picture 3"/>
          <p:cNvPicPr/>
          <p:nvPr/>
        </p:nvPicPr>
        <p:blipFill>
          <a:blip r:embed="rId4"/>
          <a:stretch>
            <a:fillRect/>
          </a:stretch>
        </p:blipFill>
        <p:spPr>
          <a:xfrm>
            <a:off x="1595520" y="27005760"/>
            <a:ext cx="8483760" cy="5465520"/>
          </a:xfrm>
          <a:prstGeom prst="rect">
            <a:avLst/>
          </a:prstGeom>
        </p:spPr>
      </p:pic>
      <p:sp>
        <p:nvSpPr>
          <p:cNvPr id="66" name="CustomShape 29"/>
          <p:cNvSpPr/>
          <p:nvPr/>
        </p:nvSpPr>
        <p:spPr>
          <a:xfrm>
            <a:off x="10963800" y="25662240"/>
            <a:ext cx="8279280" cy="4247640"/>
          </a:xfrm>
          <a:prstGeom prst="rect">
            <a:avLst/>
          </a:prstGeom>
        </p:spPr>
        <p:txBody>
          <a:bodyPr lIns="90000" tIns="45000" rIns="90000" bIns="45000"/>
          <a:lstStyle/>
          <a:p>
            <a:pPr algn="just">
              <a:lnSpc>
                <a:spcPct val="100000"/>
              </a:lnSpc>
            </a:pPr>
            <a:r>
              <a:rPr lang="pt-BR" sz="3200" dirty="0">
                <a:solidFill>
                  <a:srgbClr val="000000"/>
                </a:solidFill>
                <a:latin typeface="Times New Roman"/>
                <a:ea typeface="DejaVu Sans"/>
              </a:rPr>
              <a:t>Para </a:t>
            </a:r>
            <a:r>
              <a:rPr lang="pt-BR" sz="3200" dirty="0" smtClean="0">
                <a:solidFill>
                  <a:srgbClr val="000000"/>
                </a:solidFill>
                <a:latin typeface="Times New Roman"/>
                <a:ea typeface="DejaVu Sans"/>
              </a:rPr>
              <a:t>representarmos </a:t>
            </a:r>
            <a:r>
              <a:rPr lang="pt-BR" sz="3200" dirty="0">
                <a:solidFill>
                  <a:srgbClr val="000000"/>
                </a:solidFill>
                <a:latin typeface="Times New Roman"/>
                <a:ea typeface="DejaVu Sans"/>
              </a:rPr>
              <a:t>uma célula </a:t>
            </a:r>
            <a:r>
              <a:rPr lang="pt-BR" sz="3200" dirty="0" smtClean="0">
                <a:solidFill>
                  <a:srgbClr val="000000"/>
                </a:solidFill>
                <a:latin typeface="Times New Roman"/>
                <a:ea typeface="DejaVu Sans"/>
              </a:rPr>
              <a:t>biológica adequadamente </a:t>
            </a:r>
            <a:r>
              <a:rPr lang="pt-BR" sz="3200" dirty="0">
                <a:solidFill>
                  <a:srgbClr val="000000"/>
                </a:solidFill>
                <a:latin typeface="Times New Roman"/>
                <a:ea typeface="DejaVu Sans"/>
              </a:rPr>
              <a:t>utilizamos o modelo de </a:t>
            </a:r>
            <a:r>
              <a:rPr lang="pt-BR" sz="3200" dirty="0" smtClean="0">
                <a:solidFill>
                  <a:srgbClr val="000000"/>
                </a:solidFill>
                <a:latin typeface="Times New Roman"/>
                <a:ea typeface="DejaVu Sans"/>
              </a:rPr>
              <a:t>       Cole-Cole </a:t>
            </a:r>
            <a:r>
              <a:rPr lang="pt-BR" sz="3200" dirty="0">
                <a:solidFill>
                  <a:srgbClr val="000000"/>
                </a:solidFill>
                <a:latin typeface="Times New Roman"/>
                <a:ea typeface="DejaVu Sans"/>
              </a:rPr>
              <a:t>ilustrado acima. E por meio da regressão senoidal, realizada em várias frequências, e da regressão circular, que utiliza os dados obtidos de magnitude e fase das regressões senoidais, podemos estimar com grande precisão os valores dos parâmetros R1, R2 e C.</a:t>
            </a:r>
            <a:endParaRPr dirty="0"/>
          </a:p>
        </p:txBody>
      </p:sp>
      <p:pic>
        <p:nvPicPr>
          <p:cNvPr id="67" name="Picture 2"/>
          <p:cNvPicPr/>
          <p:nvPr/>
        </p:nvPicPr>
        <p:blipFill>
          <a:blip r:embed="rId5"/>
          <a:stretch>
            <a:fillRect/>
          </a:stretch>
        </p:blipFill>
        <p:spPr>
          <a:xfrm>
            <a:off x="11298240" y="21678120"/>
            <a:ext cx="7609680" cy="3075840"/>
          </a:xfrm>
          <a:prstGeom prst="rect">
            <a:avLst/>
          </a:prstGeom>
        </p:spPr>
      </p:pic>
      <p:sp>
        <p:nvSpPr>
          <p:cNvPr id="68" name="CustomShape 30"/>
          <p:cNvSpPr/>
          <p:nvPr/>
        </p:nvSpPr>
        <p:spPr>
          <a:xfrm>
            <a:off x="10853640" y="21209760"/>
            <a:ext cx="8499600" cy="503280"/>
          </a:xfrm>
          <a:prstGeom prst="rect">
            <a:avLst/>
          </a:prstGeom>
        </p:spPr>
        <p:txBody>
          <a:bodyPr lIns="90000" tIns="46800" rIns="90000" bIns="46800"/>
          <a:lstStyle/>
          <a:p>
            <a:pPr>
              <a:lnSpc>
                <a:spcPct val="100000"/>
              </a:lnSpc>
            </a:pPr>
            <a:r>
              <a:rPr lang="pt-BR" sz="2400">
                <a:solidFill>
                  <a:srgbClr val="000000"/>
                </a:solidFill>
                <a:latin typeface="Arial"/>
                <a:ea typeface="DejaVu Sans"/>
              </a:rPr>
              <a:t>Figura 3 – Modelo de Cole-Cole</a:t>
            </a:r>
            <a:endParaRPr/>
          </a:p>
        </p:txBody>
      </p:sp>
      <p:sp>
        <p:nvSpPr>
          <p:cNvPr id="69" name="CustomShape 31"/>
          <p:cNvSpPr/>
          <p:nvPr/>
        </p:nvSpPr>
        <p:spPr>
          <a:xfrm>
            <a:off x="10855080" y="24754680"/>
            <a:ext cx="8499600" cy="503280"/>
          </a:xfrm>
          <a:prstGeom prst="rect">
            <a:avLst/>
          </a:prstGeom>
        </p:spPr>
        <p:txBody>
          <a:bodyPr lIns="90000" tIns="46800" rIns="90000" bIns="46800"/>
          <a:lstStyle/>
          <a:p>
            <a:pPr>
              <a:lnSpc>
                <a:spcPct val="100000"/>
              </a:lnSpc>
            </a:pPr>
            <a:r>
              <a:rPr lang="pt-BR" sz="2400">
                <a:solidFill>
                  <a:srgbClr val="000000"/>
                </a:solidFill>
                <a:latin typeface="Arial"/>
                <a:ea typeface="DejaVu Sans"/>
              </a:rPr>
              <a:t>Fonte: Autores</a:t>
            </a:r>
            <a:endParaRPr/>
          </a:p>
        </p:txBody>
      </p:sp>
      <p:pic>
        <p:nvPicPr>
          <p:cNvPr id="70" name="Picture 2"/>
          <p:cNvPicPr/>
          <p:nvPr/>
        </p:nvPicPr>
        <p:blipFill>
          <a:blip r:embed="rId6"/>
          <a:stretch>
            <a:fillRect/>
          </a:stretch>
        </p:blipFill>
        <p:spPr>
          <a:xfrm>
            <a:off x="11023920" y="30471840"/>
            <a:ext cx="8340480" cy="7215120"/>
          </a:xfrm>
          <a:prstGeom prst="rect">
            <a:avLst/>
          </a:prstGeom>
        </p:spPr>
      </p:pic>
      <p:sp>
        <p:nvSpPr>
          <p:cNvPr id="71" name="CustomShape 32"/>
          <p:cNvSpPr/>
          <p:nvPr/>
        </p:nvSpPr>
        <p:spPr>
          <a:xfrm>
            <a:off x="10853280" y="37435680"/>
            <a:ext cx="8499600" cy="503280"/>
          </a:xfrm>
          <a:prstGeom prst="rect">
            <a:avLst/>
          </a:prstGeom>
        </p:spPr>
        <p:txBody>
          <a:bodyPr lIns="90000" tIns="46800" rIns="90000" bIns="46800"/>
          <a:lstStyle/>
          <a:p>
            <a:pPr>
              <a:lnSpc>
                <a:spcPct val="100000"/>
              </a:lnSpc>
            </a:pPr>
            <a:r>
              <a:rPr lang="pt-BR" sz="2400">
                <a:solidFill>
                  <a:srgbClr val="000000"/>
                </a:solidFill>
                <a:latin typeface="Arial"/>
                <a:ea typeface="DejaVu Sans"/>
              </a:rPr>
              <a:t>Fonte: Autores</a:t>
            </a:r>
            <a:endParaRPr/>
          </a:p>
        </p:txBody>
      </p:sp>
      <p:sp>
        <p:nvSpPr>
          <p:cNvPr id="72" name="CustomShape 33"/>
          <p:cNvSpPr/>
          <p:nvPr/>
        </p:nvSpPr>
        <p:spPr>
          <a:xfrm>
            <a:off x="10905840" y="30219840"/>
            <a:ext cx="8499600" cy="503280"/>
          </a:xfrm>
          <a:prstGeom prst="rect">
            <a:avLst/>
          </a:prstGeom>
        </p:spPr>
        <p:txBody>
          <a:bodyPr lIns="90000" tIns="46800" rIns="90000" bIns="46800"/>
          <a:lstStyle/>
          <a:p>
            <a:pPr>
              <a:lnSpc>
                <a:spcPct val="100000"/>
              </a:lnSpc>
            </a:pPr>
            <a:r>
              <a:rPr lang="pt-BR" sz="2400">
                <a:solidFill>
                  <a:srgbClr val="000000"/>
                </a:solidFill>
                <a:latin typeface="Arial"/>
                <a:ea typeface="DejaVu Sans"/>
              </a:rPr>
              <a:t>Figura 4 – Regressão senoidal para a frequência de 1 kHz</a:t>
            </a:r>
            <a:endParaRPr/>
          </a:p>
        </p:txBody>
      </p:sp>
      <p:pic>
        <p:nvPicPr>
          <p:cNvPr id="73" name="Picture 3"/>
          <p:cNvPicPr/>
          <p:nvPr/>
        </p:nvPicPr>
        <p:blipFill>
          <a:blip r:embed="rId7"/>
          <a:stretch>
            <a:fillRect/>
          </a:stretch>
        </p:blipFill>
        <p:spPr>
          <a:xfrm>
            <a:off x="20275380" y="9536490"/>
            <a:ext cx="8257320" cy="7068600"/>
          </a:xfrm>
          <a:prstGeom prst="rect">
            <a:avLst/>
          </a:prstGeom>
        </p:spPr>
      </p:pic>
      <p:sp>
        <p:nvSpPr>
          <p:cNvPr id="74" name="CustomShape 34"/>
          <p:cNvSpPr/>
          <p:nvPr/>
        </p:nvSpPr>
        <p:spPr>
          <a:xfrm>
            <a:off x="20275380" y="15992354"/>
            <a:ext cx="8499600" cy="503280"/>
          </a:xfrm>
          <a:prstGeom prst="rect">
            <a:avLst/>
          </a:prstGeom>
        </p:spPr>
        <p:txBody>
          <a:bodyPr lIns="90000" tIns="46800" rIns="90000" bIns="46800"/>
          <a:lstStyle/>
          <a:p>
            <a:pPr>
              <a:lnSpc>
                <a:spcPct val="100000"/>
              </a:lnSpc>
            </a:pPr>
            <a:r>
              <a:rPr lang="pt-BR" sz="2400" dirty="0">
                <a:solidFill>
                  <a:srgbClr val="000000"/>
                </a:solidFill>
                <a:latin typeface="Arial"/>
                <a:ea typeface="DejaVu Sans"/>
              </a:rPr>
              <a:t>Fonte: Autores</a:t>
            </a:r>
            <a:endParaRPr dirty="0"/>
          </a:p>
        </p:txBody>
      </p:sp>
      <p:sp>
        <p:nvSpPr>
          <p:cNvPr id="75" name="CustomShape 35"/>
          <p:cNvSpPr/>
          <p:nvPr/>
        </p:nvSpPr>
        <p:spPr>
          <a:xfrm>
            <a:off x="20443680" y="9126000"/>
            <a:ext cx="8499600" cy="503280"/>
          </a:xfrm>
          <a:prstGeom prst="rect">
            <a:avLst/>
          </a:prstGeom>
        </p:spPr>
        <p:txBody>
          <a:bodyPr lIns="90000" tIns="46800" rIns="90000" bIns="46800"/>
          <a:lstStyle/>
          <a:p>
            <a:pPr>
              <a:lnSpc>
                <a:spcPct val="100000"/>
              </a:lnSpc>
            </a:pPr>
            <a:r>
              <a:rPr lang="pt-BR" sz="2400" dirty="0">
                <a:solidFill>
                  <a:srgbClr val="000000"/>
                </a:solidFill>
                <a:latin typeface="Arial"/>
                <a:ea typeface="DejaVu Sans"/>
              </a:rPr>
              <a:t>Figura 5 – Diagrama de </a:t>
            </a:r>
            <a:r>
              <a:rPr lang="pt-BR" sz="2400" dirty="0" err="1">
                <a:solidFill>
                  <a:srgbClr val="000000"/>
                </a:solidFill>
                <a:latin typeface="Arial"/>
                <a:ea typeface="DejaVu Sans"/>
              </a:rPr>
              <a:t>Nyquist</a:t>
            </a:r>
            <a:r>
              <a:rPr lang="pt-BR" sz="2400" dirty="0">
                <a:solidFill>
                  <a:srgbClr val="000000"/>
                </a:solidFill>
                <a:latin typeface="Arial"/>
                <a:ea typeface="DejaVu Sans"/>
              </a:rPr>
              <a:t> para a regressão circular</a:t>
            </a:r>
            <a:endParaRPr dirty="0"/>
          </a:p>
        </p:txBody>
      </p:sp>
      <p:sp>
        <p:nvSpPr>
          <p:cNvPr id="76" name="CustomShape 36"/>
          <p:cNvSpPr/>
          <p:nvPr/>
        </p:nvSpPr>
        <p:spPr>
          <a:xfrm>
            <a:off x="20625722" y="23255159"/>
            <a:ext cx="6820560" cy="752062"/>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dirty="0" smtClean="0">
                <a:solidFill>
                  <a:srgbClr val="C00000"/>
                </a:solidFill>
                <a:latin typeface="Times New Roman"/>
                <a:ea typeface="DejaVu Sans"/>
              </a:rPr>
              <a:t>TESTES</a:t>
            </a:r>
            <a:endParaRPr dirty="0"/>
          </a:p>
        </p:txBody>
      </p:sp>
      <p:sp>
        <p:nvSpPr>
          <p:cNvPr id="77" name="CustomShape 37"/>
          <p:cNvSpPr/>
          <p:nvPr/>
        </p:nvSpPr>
        <p:spPr>
          <a:xfrm>
            <a:off x="20253420" y="24283398"/>
            <a:ext cx="8279280" cy="1079424"/>
          </a:xfrm>
          <a:prstGeom prst="rect">
            <a:avLst/>
          </a:prstGeom>
        </p:spPr>
        <p:txBody>
          <a:bodyPr lIns="90000" tIns="45000" rIns="90000" bIns="45000"/>
          <a:lstStyle/>
          <a:p>
            <a:pPr algn="just">
              <a:lnSpc>
                <a:spcPct val="100000"/>
              </a:lnSpc>
            </a:pPr>
            <a:r>
              <a:rPr lang="en-US" sz="3200" dirty="0" smtClean="0">
                <a:solidFill>
                  <a:srgbClr val="000000"/>
                </a:solidFill>
                <a:latin typeface="Times New Roman"/>
              </a:rPr>
              <a:t>Testes </a:t>
            </a:r>
            <a:r>
              <a:rPr lang="en-US" sz="3200" dirty="0" err="1" smtClean="0">
                <a:solidFill>
                  <a:srgbClr val="000000"/>
                </a:solidFill>
                <a:latin typeface="Times New Roman"/>
              </a:rPr>
              <a:t>feitos</a:t>
            </a:r>
            <a:r>
              <a:rPr lang="en-US" sz="3200" dirty="0" smtClean="0">
                <a:solidFill>
                  <a:srgbClr val="000000"/>
                </a:solidFill>
                <a:latin typeface="Times New Roman"/>
              </a:rPr>
              <a:t> para a </a:t>
            </a:r>
            <a:r>
              <a:rPr lang="en-US" sz="3200" dirty="0" err="1" smtClean="0">
                <a:solidFill>
                  <a:srgbClr val="000000"/>
                </a:solidFill>
                <a:latin typeface="Times New Roman"/>
              </a:rPr>
              <a:t>geração</a:t>
            </a:r>
            <a:r>
              <a:rPr lang="en-US" sz="3200" dirty="0" smtClean="0">
                <a:solidFill>
                  <a:srgbClr val="000000"/>
                </a:solidFill>
                <a:latin typeface="Times New Roman"/>
              </a:rPr>
              <a:t> de </a:t>
            </a:r>
            <a:r>
              <a:rPr lang="en-US" sz="3200" dirty="0" err="1" smtClean="0">
                <a:solidFill>
                  <a:srgbClr val="000000"/>
                </a:solidFill>
                <a:latin typeface="Times New Roman"/>
              </a:rPr>
              <a:t>sinais</a:t>
            </a:r>
            <a:r>
              <a:rPr lang="en-US" sz="3200" dirty="0" smtClean="0">
                <a:solidFill>
                  <a:srgbClr val="000000"/>
                </a:solidFill>
                <a:latin typeface="Times New Roman"/>
              </a:rPr>
              <a:t> </a:t>
            </a:r>
            <a:r>
              <a:rPr lang="en-US" sz="3200" dirty="0" err="1" smtClean="0">
                <a:solidFill>
                  <a:srgbClr val="000000"/>
                </a:solidFill>
                <a:latin typeface="Times New Roman"/>
              </a:rPr>
              <a:t>senoidais</a:t>
            </a:r>
            <a:r>
              <a:rPr lang="en-US" sz="3200" dirty="0" smtClean="0">
                <a:solidFill>
                  <a:srgbClr val="000000"/>
                </a:solidFill>
                <a:latin typeface="Times New Roman"/>
              </a:rPr>
              <a:t> </a:t>
            </a:r>
            <a:r>
              <a:rPr lang="en-US" sz="3200" dirty="0" err="1" smtClean="0">
                <a:solidFill>
                  <a:srgbClr val="000000"/>
                </a:solidFill>
                <a:latin typeface="Times New Roman"/>
              </a:rPr>
              <a:t>pelo</a:t>
            </a:r>
            <a:r>
              <a:rPr lang="en-US" sz="3200" dirty="0" smtClean="0">
                <a:solidFill>
                  <a:srgbClr val="000000"/>
                </a:solidFill>
                <a:latin typeface="Times New Roman"/>
              </a:rPr>
              <a:t> AD9833 </a:t>
            </a:r>
            <a:r>
              <a:rPr lang="en-US" sz="3200" dirty="0" err="1" smtClean="0">
                <a:solidFill>
                  <a:srgbClr val="000000"/>
                </a:solidFill>
                <a:latin typeface="Times New Roman"/>
              </a:rPr>
              <a:t>através</a:t>
            </a:r>
            <a:r>
              <a:rPr lang="en-US" sz="3200" dirty="0" smtClean="0">
                <a:solidFill>
                  <a:srgbClr val="000000"/>
                </a:solidFill>
                <a:latin typeface="Times New Roman"/>
              </a:rPr>
              <a:t> de </a:t>
            </a:r>
            <a:r>
              <a:rPr lang="en-US" sz="3200" dirty="0" err="1" smtClean="0">
                <a:solidFill>
                  <a:srgbClr val="000000"/>
                </a:solidFill>
                <a:latin typeface="Times New Roman"/>
              </a:rPr>
              <a:t>comandos</a:t>
            </a:r>
            <a:r>
              <a:rPr lang="en-US" sz="3200" dirty="0">
                <a:solidFill>
                  <a:srgbClr val="000000"/>
                </a:solidFill>
                <a:latin typeface="Times New Roman"/>
              </a:rPr>
              <a:t> </a:t>
            </a:r>
            <a:r>
              <a:rPr lang="en-US" sz="3200" dirty="0" err="1" smtClean="0">
                <a:solidFill>
                  <a:srgbClr val="000000"/>
                </a:solidFill>
                <a:latin typeface="Times New Roman"/>
              </a:rPr>
              <a:t>seriais</a:t>
            </a:r>
            <a:r>
              <a:rPr lang="en-US" sz="3200" dirty="0" smtClean="0">
                <a:solidFill>
                  <a:srgbClr val="000000"/>
                </a:solidFill>
                <a:latin typeface="Times New Roman"/>
              </a:rPr>
              <a:t>.</a:t>
            </a:r>
            <a:endParaRPr dirty="0"/>
          </a:p>
        </p:txBody>
      </p:sp>
      <p:sp>
        <p:nvSpPr>
          <p:cNvPr id="81" name="CustomShape 40"/>
          <p:cNvSpPr/>
          <p:nvPr/>
        </p:nvSpPr>
        <p:spPr>
          <a:xfrm>
            <a:off x="20962081" y="34451820"/>
            <a:ext cx="6820560" cy="699120"/>
          </a:xfrm>
          <a:prstGeom prst="rect">
            <a:avLst/>
          </a:prstGeom>
          <a:gradFill>
            <a:gsLst>
              <a:gs pos="0">
                <a:srgbClr val="E0E8F5"/>
              </a:gs>
              <a:gs pos="50000">
                <a:srgbClr val="9AB4E4"/>
              </a:gs>
              <a:gs pos="100000">
                <a:srgbClr val="E0E8F5"/>
              </a:gs>
            </a:gsLst>
            <a:lin ang="5400000"/>
          </a:gradFill>
          <a:ln>
            <a:solidFill>
              <a:srgbClr val="3A5F8B"/>
            </a:solidFill>
          </a:ln>
        </p:spPr>
        <p:txBody>
          <a:bodyPr lIns="90000" tIns="45000" rIns="90000" bIns="45000"/>
          <a:lstStyle/>
          <a:p>
            <a:pPr algn="ctr">
              <a:lnSpc>
                <a:spcPct val="100000"/>
              </a:lnSpc>
            </a:pPr>
            <a:r>
              <a:rPr lang="pt-BR" sz="4000" b="1" i="1" dirty="0">
                <a:solidFill>
                  <a:srgbClr val="C00000"/>
                </a:solidFill>
                <a:latin typeface="Times New Roman"/>
                <a:ea typeface="DejaVu Sans"/>
              </a:rPr>
              <a:t>REFERÊNCIAS</a:t>
            </a:r>
            <a:endParaRPr dirty="0"/>
          </a:p>
        </p:txBody>
      </p:sp>
      <p:sp>
        <p:nvSpPr>
          <p:cNvPr id="82" name="CustomShape 41"/>
          <p:cNvSpPr/>
          <p:nvPr/>
        </p:nvSpPr>
        <p:spPr>
          <a:xfrm>
            <a:off x="20232721" y="35331480"/>
            <a:ext cx="8279280" cy="5214960"/>
          </a:xfrm>
          <a:prstGeom prst="rect">
            <a:avLst/>
          </a:prstGeom>
        </p:spPr>
        <p:txBody>
          <a:bodyPr lIns="90000" tIns="45000" rIns="90000" bIns="45000"/>
          <a:lstStyle/>
          <a:p>
            <a:pPr algn="just">
              <a:lnSpc>
                <a:spcPct val="100000"/>
              </a:lnSpc>
            </a:pPr>
            <a:r>
              <a:rPr lang="pt-BR" sz="2400" dirty="0">
                <a:solidFill>
                  <a:srgbClr val="000000"/>
                </a:solidFill>
                <a:latin typeface="Arial"/>
                <a:ea typeface="DejaVu Sans"/>
              </a:rPr>
              <a:t>ABDUL, S. et al. The use </a:t>
            </a:r>
            <a:r>
              <a:rPr lang="pt-BR" sz="2400" dirty="0" err="1">
                <a:solidFill>
                  <a:srgbClr val="000000"/>
                </a:solidFill>
                <a:latin typeface="Arial"/>
                <a:ea typeface="DejaVu Sans"/>
              </a:rPr>
              <a:t>of</a:t>
            </a:r>
            <a:r>
              <a:rPr lang="pt-BR" sz="2400" dirty="0">
                <a:solidFill>
                  <a:srgbClr val="000000"/>
                </a:solidFill>
                <a:latin typeface="Arial"/>
                <a:ea typeface="DejaVu Sans"/>
              </a:rPr>
              <a:t> </a:t>
            </a:r>
            <a:r>
              <a:rPr lang="pt-BR" sz="2400" dirty="0" err="1">
                <a:solidFill>
                  <a:srgbClr val="000000"/>
                </a:solidFill>
                <a:latin typeface="Arial"/>
                <a:ea typeface="DejaVu Sans"/>
              </a:rPr>
              <a:t>electrical</a:t>
            </a:r>
            <a:r>
              <a:rPr lang="pt-BR" sz="2400" dirty="0">
                <a:solidFill>
                  <a:srgbClr val="000000"/>
                </a:solidFill>
                <a:latin typeface="Arial"/>
                <a:ea typeface="DejaVu Sans"/>
              </a:rPr>
              <a:t> </a:t>
            </a:r>
            <a:r>
              <a:rPr lang="pt-BR" sz="2400" dirty="0" err="1">
                <a:solidFill>
                  <a:srgbClr val="000000"/>
                </a:solidFill>
                <a:latin typeface="Arial"/>
                <a:ea typeface="DejaVu Sans"/>
              </a:rPr>
              <a:t>impedance</a:t>
            </a:r>
            <a:r>
              <a:rPr lang="pt-BR" sz="2400" dirty="0">
                <a:solidFill>
                  <a:srgbClr val="000000"/>
                </a:solidFill>
                <a:latin typeface="Arial"/>
                <a:ea typeface="DejaVu Sans"/>
              </a:rPr>
              <a:t> </a:t>
            </a:r>
            <a:r>
              <a:rPr lang="pt-BR" sz="2400" dirty="0" err="1">
                <a:solidFill>
                  <a:srgbClr val="000000"/>
                </a:solidFill>
                <a:latin typeface="Arial"/>
                <a:ea typeface="DejaVu Sans"/>
              </a:rPr>
              <a:t>spectroscopy</a:t>
            </a:r>
            <a:r>
              <a:rPr lang="pt-BR" sz="2400" dirty="0">
                <a:solidFill>
                  <a:srgbClr val="000000"/>
                </a:solidFill>
                <a:latin typeface="Arial"/>
                <a:ea typeface="DejaVu Sans"/>
              </a:rPr>
              <a:t> in </a:t>
            </a:r>
            <a:r>
              <a:rPr lang="pt-BR" sz="2400" dirty="0" err="1">
                <a:solidFill>
                  <a:srgbClr val="000000"/>
                </a:solidFill>
                <a:latin typeface="Arial"/>
                <a:ea typeface="DejaVu Sans"/>
              </a:rPr>
              <a:t>the</a:t>
            </a:r>
            <a:r>
              <a:rPr lang="pt-BR" sz="2400" dirty="0">
                <a:solidFill>
                  <a:srgbClr val="000000"/>
                </a:solidFill>
                <a:latin typeface="Arial"/>
                <a:ea typeface="DejaVu Sans"/>
              </a:rPr>
              <a:t> </a:t>
            </a:r>
            <a:r>
              <a:rPr lang="pt-BR" sz="2400" dirty="0" err="1">
                <a:solidFill>
                  <a:srgbClr val="000000"/>
                </a:solidFill>
                <a:latin typeface="Arial"/>
                <a:ea typeface="DejaVu Sans"/>
              </a:rPr>
              <a:t>detection</a:t>
            </a:r>
            <a:r>
              <a:rPr lang="pt-BR" sz="2400" dirty="0">
                <a:solidFill>
                  <a:srgbClr val="000000"/>
                </a:solidFill>
                <a:latin typeface="Arial"/>
                <a:ea typeface="DejaVu Sans"/>
              </a:rPr>
              <a:t> </a:t>
            </a:r>
            <a:r>
              <a:rPr lang="pt-BR" sz="2400" dirty="0" err="1">
                <a:solidFill>
                  <a:srgbClr val="000000"/>
                </a:solidFill>
                <a:latin typeface="Arial"/>
                <a:ea typeface="DejaVu Sans"/>
              </a:rPr>
              <a:t>of</a:t>
            </a:r>
            <a:r>
              <a:rPr lang="pt-BR" sz="2400" dirty="0">
                <a:solidFill>
                  <a:srgbClr val="000000"/>
                </a:solidFill>
                <a:latin typeface="Arial"/>
                <a:ea typeface="DejaVu Sans"/>
              </a:rPr>
              <a:t> cervical </a:t>
            </a:r>
            <a:r>
              <a:rPr lang="pt-BR" sz="2400" dirty="0" err="1">
                <a:solidFill>
                  <a:srgbClr val="000000"/>
                </a:solidFill>
                <a:latin typeface="Arial"/>
                <a:ea typeface="DejaVu Sans"/>
              </a:rPr>
              <a:t>intraepithelial</a:t>
            </a:r>
            <a:r>
              <a:rPr lang="pt-BR" sz="2400" dirty="0">
                <a:solidFill>
                  <a:srgbClr val="000000"/>
                </a:solidFill>
                <a:latin typeface="Arial"/>
                <a:ea typeface="DejaVu Sans"/>
              </a:rPr>
              <a:t> neoplasia. </a:t>
            </a:r>
            <a:r>
              <a:rPr lang="pt-BR" sz="2400" b="1" dirty="0" err="1">
                <a:solidFill>
                  <a:srgbClr val="000000"/>
                </a:solidFill>
                <a:latin typeface="Arial"/>
                <a:ea typeface="DejaVu Sans"/>
              </a:rPr>
              <a:t>International</a:t>
            </a:r>
            <a:r>
              <a:rPr lang="pt-BR" sz="2400" b="1" dirty="0">
                <a:solidFill>
                  <a:srgbClr val="000000"/>
                </a:solidFill>
                <a:latin typeface="Arial"/>
                <a:ea typeface="DejaVu Sans"/>
              </a:rPr>
              <a:t> </a:t>
            </a:r>
            <a:r>
              <a:rPr lang="pt-BR" sz="2400" b="1" dirty="0" err="1">
                <a:solidFill>
                  <a:srgbClr val="000000"/>
                </a:solidFill>
                <a:latin typeface="Arial"/>
                <a:ea typeface="DejaVu Sans"/>
              </a:rPr>
              <a:t>Journal</a:t>
            </a:r>
            <a:r>
              <a:rPr lang="pt-BR" sz="2400" b="1" dirty="0">
                <a:solidFill>
                  <a:srgbClr val="000000"/>
                </a:solidFill>
                <a:latin typeface="Arial"/>
                <a:ea typeface="DejaVu Sans"/>
              </a:rPr>
              <a:t> </a:t>
            </a:r>
            <a:r>
              <a:rPr lang="pt-BR" sz="2400" b="1" dirty="0" err="1">
                <a:solidFill>
                  <a:srgbClr val="000000"/>
                </a:solidFill>
                <a:latin typeface="Arial"/>
                <a:ea typeface="DejaVu Sans"/>
              </a:rPr>
              <a:t>of</a:t>
            </a:r>
            <a:r>
              <a:rPr lang="pt-BR" sz="2400" b="1" dirty="0">
                <a:solidFill>
                  <a:srgbClr val="000000"/>
                </a:solidFill>
                <a:latin typeface="Arial"/>
                <a:ea typeface="DejaVu Sans"/>
              </a:rPr>
              <a:t> </a:t>
            </a:r>
            <a:r>
              <a:rPr lang="pt-BR" sz="2400" b="1" dirty="0" err="1">
                <a:solidFill>
                  <a:srgbClr val="000000"/>
                </a:solidFill>
                <a:latin typeface="Arial"/>
                <a:ea typeface="DejaVu Sans"/>
              </a:rPr>
              <a:t>Gynecological</a:t>
            </a:r>
            <a:r>
              <a:rPr lang="pt-BR" sz="2400" b="1" dirty="0">
                <a:solidFill>
                  <a:srgbClr val="000000"/>
                </a:solidFill>
                <a:latin typeface="Arial"/>
                <a:ea typeface="DejaVu Sans"/>
              </a:rPr>
              <a:t> </a:t>
            </a:r>
            <a:r>
              <a:rPr lang="pt-BR" sz="2400" b="1" dirty="0" err="1">
                <a:solidFill>
                  <a:srgbClr val="000000"/>
                </a:solidFill>
                <a:latin typeface="Arial"/>
                <a:ea typeface="DejaVu Sans"/>
              </a:rPr>
              <a:t>Cancer</a:t>
            </a:r>
            <a:r>
              <a:rPr lang="pt-BR" sz="2400" dirty="0">
                <a:solidFill>
                  <a:srgbClr val="000000"/>
                </a:solidFill>
                <a:latin typeface="Arial"/>
                <a:ea typeface="DejaVu Sans"/>
              </a:rPr>
              <a:t>, 2006. 1823-1832.</a:t>
            </a:r>
            <a:endParaRPr dirty="0"/>
          </a:p>
          <a:p>
            <a:pPr algn="just">
              <a:lnSpc>
                <a:spcPct val="100000"/>
              </a:lnSpc>
            </a:pPr>
            <a:r>
              <a:rPr lang="pt-BR" sz="2400" dirty="0">
                <a:solidFill>
                  <a:srgbClr val="000000"/>
                </a:solidFill>
                <a:latin typeface="Arial"/>
                <a:ea typeface="DejaVu Sans"/>
              </a:rPr>
              <a:t>AMAYA, J. </a:t>
            </a:r>
            <a:r>
              <a:rPr lang="pt-BR" sz="2400" b="1" dirty="0">
                <a:solidFill>
                  <a:srgbClr val="000000"/>
                </a:solidFill>
                <a:latin typeface="Arial"/>
                <a:ea typeface="DejaVu Sans"/>
              </a:rPr>
              <a:t>Espectroscopia Da Bioimpedância Elétrica</a:t>
            </a:r>
            <a:r>
              <a:rPr lang="pt-BR" sz="2400" dirty="0">
                <a:solidFill>
                  <a:srgbClr val="000000"/>
                </a:solidFill>
                <a:latin typeface="Arial"/>
                <a:ea typeface="DejaVu Sans"/>
              </a:rPr>
              <a:t>. 2014.</a:t>
            </a:r>
            <a:endParaRPr dirty="0"/>
          </a:p>
          <a:p>
            <a:pPr algn="just">
              <a:lnSpc>
                <a:spcPct val="100000"/>
              </a:lnSpc>
            </a:pPr>
            <a:r>
              <a:rPr lang="pt-BR" sz="2400" dirty="0">
                <a:solidFill>
                  <a:srgbClr val="000000"/>
                </a:solidFill>
                <a:latin typeface="Arial"/>
                <a:ea typeface="DejaVu Sans"/>
              </a:rPr>
              <a:t>BROWN, B. et al. </a:t>
            </a:r>
            <a:r>
              <a:rPr lang="pt-BR" sz="2400" dirty="0" err="1">
                <a:solidFill>
                  <a:srgbClr val="000000"/>
                </a:solidFill>
                <a:latin typeface="Arial"/>
                <a:ea typeface="DejaVu Sans"/>
              </a:rPr>
              <a:t>Detection</a:t>
            </a:r>
            <a:r>
              <a:rPr lang="pt-BR" sz="2400" dirty="0">
                <a:solidFill>
                  <a:srgbClr val="000000"/>
                </a:solidFill>
                <a:latin typeface="Arial"/>
                <a:ea typeface="DejaVu Sans"/>
              </a:rPr>
              <a:t> </a:t>
            </a:r>
            <a:r>
              <a:rPr lang="pt-BR" sz="2400" dirty="0" err="1">
                <a:solidFill>
                  <a:srgbClr val="000000"/>
                </a:solidFill>
                <a:latin typeface="Arial"/>
                <a:ea typeface="DejaVu Sans"/>
              </a:rPr>
              <a:t>of</a:t>
            </a:r>
            <a:r>
              <a:rPr lang="pt-BR" sz="2400" dirty="0">
                <a:solidFill>
                  <a:srgbClr val="000000"/>
                </a:solidFill>
                <a:latin typeface="Arial"/>
                <a:ea typeface="DejaVu Sans"/>
              </a:rPr>
              <a:t> Cervical </a:t>
            </a:r>
            <a:r>
              <a:rPr lang="pt-BR" sz="2400" dirty="0" err="1">
                <a:solidFill>
                  <a:srgbClr val="000000"/>
                </a:solidFill>
                <a:latin typeface="Arial"/>
                <a:ea typeface="DejaVu Sans"/>
              </a:rPr>
              <a:t>Intraepithelial</a:t>
            </a:r>
            <a:r>
              <a:rPr lang="pt-BR" sz="2400" dirty="0">
                <a:solidFill>
                  <a:srgbClr val="000000"/>
                </a:solidFill>
                <a:latin typeface="Arial"/>
                <a:ea typeface="DejaVu Sans"/>
              </a:rPr>
              <a:t> Neoplasia </a:t>
            </a:r>
            <a:r>
              <a:rPr lang="pt-BR" sz="2400" dirty="0" err="1">
                <a:solidFill>
                  <a:srgbClr val="000000"/>
                </a:solidFill>
                <a:latin typeface="Arial"/>
                <a:ea typeface="DejaVu Sans"/>
              </a:rPr>
              <a:t>using</a:t>
            </a:r>
            <a:r>
              <a:rPr lang="pt-BR" sz="2400" dirty="0">
                <a:solidFill>
                  <a:srgbClr val="000000"/>
                </a:solidFill>
                <a:latin typeface="Arial"/>
                <a:ea typeface="DejaVu Sans"/>
              </a:rPr>
              <a:t> </a:t>
            </a:r>
            <a:r>
              <a:rPr lang="pt-BR" sz="2400" dirty="0" err="1">
                <a:solidFill>
                  <a:srgbClr val="000000"/>
                </a:solidFill>
                <a:latin typeface="Arial"/>
                <a:ea typeface="DejaVu Sans"/>
              </a:rPr>
              <a:t>Impedance</a:t>
            </a:r>
            <a:r>
              <a:rPr lang="pt-BR" sz="2400" dirty="0">
                <a:solidFill>
                  <a:srgbClr val="000000"/>
                </a:solidFill>
                <a:latin typeface="Arial"/>
                <a:ea typeface="DejaVu Sans"/>
              </a:rPr>
              <a:t> </a:t>
            </a:r>
            <a:r>
              <a:rPr lang="pt-BR" sz="2400" dirty="0" err="1">
                <a:solidFill>
                  <a:srgbClr val="000000"/>
                </a:solidFill>
                <a:latin typeface="Arial"/>
                <a:ea typeface="DejaVu Sans"/>
              </a:rPr>
              <a:t>Spectroscopy</a:t>
            </a:r>
            <a:r>
              <a:rPr lang="pt-BR" sz="2400" dirty="0">
                <a:solidFill>
                  <a:srgbClr val="000000"/>
                </a:solidFill>
                <a:latin typeface="Arial"/>
                <a:ea typeface="DejaVu Sans"/>
              </a:rPr>
              <a:t>: a </a:t>
            </a:r>
            <a:r>
              <a:rPr lang="pt-BR" sz="2400" dirty="0" err="1">
                <a:solidFill>
                  <a:srgbClr val="000000"/>
                </a:solidFill>
                <a:latin typeface="Arial"/>
                <a:ea typeface="DejaVu Sans"/>
              </a:rPr>
              <a:t>propspective</a:t>
            </a:r>
            <a:r>
              <a:rPr lang="pt-BR" sz="2400" dirty="0">
                <a:solidFill>
                  <a:srgbClr val="000000"/>
                </a:solidFill>
                <a:latin typeface="Arial"/>
                <a:ea typeface="DejaVu Sans"/>
              </a:rPr>
              <a:t> </a:t>
            </a:r>
            <a:r>
              <a:rPr lang="pt-BR" sz="2400" dirty="0" err="1">
                <a:solidFill>
                  <a:srgbClr val="000000"/>
                </a:solidFill>
                <a:latin typeface="Arial"/>
                <a:ea typeface="DejaVu Sans"/>
              </a:rPr>
              <a:t>study</a:t>
            </a:r>
            <a:r>
              <a:rPr lang="pt-BR" sz="2400" dirty="0">
                <a:solidFill>
                  <a:srgbClr val="000000"/>
                </a:solidFill>
                <a:latin typeface="Arial"/>
                <a:ea typeface="DejaVu Sans"/>
              </a:rPr>
              <a:t>. </a:t>
            </a:r>
            <a:r>
              <a:rPr lang="pt-BR" sz="2400" b="1" dirty="0">
                <a:solidFill>
                  <a:srgbClr val="000000"/>
                </a:solidFill>
                <a:latin typeface="Arial"/>
                <a:ea typeface="DejaVu Sans"/>
              </a:rPr>
              <a:t>BJOG: </a:t>
            </a:r>
            <a:r>
              <a:rPr lang="pt-BR" sz="2400" b="1" dirty="0" err="1">
                <a:solidFill>
                  <a:srgbClr val="000000"/>
                </a:solidFill>
                <a:latin typeface="Arial"/>
                <a:ea typeface="DejaVu Sans"/>
              </a:rPr>
              <a:t>an</a:t>
            </a:r>
            <a:r>
              <a:rPr lang="pt-BR" sz="2400" b="1" dirty="0">
                <a:solidFill>
                  <a:srgbClr val="000000"/>
                </a:solidFill>
                <a:latin typeface="Arial"/>
                <a:ea typeface="DejaVu Sans"/>
              </a:rPr>
              <a:t> </a:t>
            </a:r>
            <a:r>
              <a:rPr lang="pt-BR" sz="2400" b="1" dirty="0" err="1">
                <a:solidFill>
                  <a:srgbClr val="000000"/>
                </a:solidFill>
                <a:latin typeface="Arial"/>
                <a:ea typeface="DejaVu Sans"/>
              </a:rPr>
              <a:t>International</a:t>
            </a:r>
            <a:r>
              <a:rPr lang="pt-BR" sz="2400" b="1" dirty="0">
                <a:solidFill>
                  <a:srgbClr val="000000"/>
                </a:solidFill>
                <a:latin typeface="Arial"/>
                <a:ea typeface="DejaVu Sans"/>
              </a:rPr>
              <a:t> </a:t>
            </a:r>
            <a:r>
              <a:rPr lang="pt-BR" sz="2400" b="1" dirty="0" err="1">
                <a:solidFill>
                  <a:srgbClr val="000000"/>
                </a:solidFill>
                <a:latin typeface="Arial"/>
                <a:ea typeface="DejaVu Sans"/>
              </a:rPr>
              <a:t>Journal</a:t>
            </a:r>
            <a:r>
              <a:rPr lang="pt-BR" sz="2400" b="1" dirty="0">
                <a:solidFill>
                  <a:srgbClr val="000000"/>
                </a:solidFill>
                <a:latin typeface="Arial"/>
                <a:ea typeface="DejaVu Sans"/>
              </a:rPr>
              <a:t> </a:t>
            </a:r>
            <a:r>
              <a:rPr lang="pt-BR" sz="2400" b="1" dirty="0" err="1">
                <a:solidFill>
                  <a:srgbClr val="000000"/>
                </a:solidFill>
                <a:latin typeface="Arial"/>
                <a:ea typeface="DejaVu Sans"/>
              </a:rPr>
              <a:t>of</a:t>
            </a:r>
            <a:r>
              <a:rPr lang="pt-BR" sz="2400" b="1" dirty="0">
                <a:solidFill>
                  <a:srgbClr val="000000"/>
                </a:solidFill>
                <a:latin typeface="Arial"/>
                <a:ea typeface="DejaVu Sans"/>
              </a:rPr>
              <a:t> </a:t>
            </a:r>
            <a:r>
              <a:rPr lang="pt-BR" sz="2400" b="1" dirty="0" err="1">
                <a:solidFill>
                  <a:srgbClr val="000000"/>
                </a:solidFill>
                <a:latin typeface="Arial"/>
                <a:ea typeface="DejaVu Sans"/>
              </a:rPr>
              <a:t>Obstetrics</a:t>
            </a:r>
            <a:r>
              <a:rPr lang="pt-BR" sz="2400" b="1" dirty="0">
                <a:solidFill>
                  <a:srgbClr val="000000"/>
                </a:solidFill>
                <a:latin typeface="Arial"/>
                <a:ea typeface="DejaVu Sans"/>
              </a:rPr>
              <a:t> </a:t>
            </a:r>
            <a:r>
              <a:rPr lang="pt-BR" sz="2400" b="1" dirty="0" err="1">
                <a:solidFill>
                  <a:srgbClr val="000000"/>
                </a:solidFill>
                <a:latin typeface="Arial"/>
                <a:ea typeface="DejaVu Sans"/>
              </a:rPr>
              <a:t>and</a:t>
            </a:r>
            <a:r>
              <a:rPr lang="pt-BR" sz="2400" b="1" dirty="0">
                <a:solidFill>
                  <a:srgbClr val="000000"/>
                </a:solidFill>
                <a:latin typeface="Arial"/>
                <a:ea typeface="DejaVu Sans"/>
              </a:rPr>
              <a:t> </a:t>
            </a:r>
            <a:r>
              <a:rPr lang="pt-BR" sz="2400" b="1" dirty="0" err="1">
                <a:solidFill>
                  <a:srgbClr val="000000"/>
                </a:solidFill>
                <a:latin typeface="Arial"/>
                <a:ea typeface="DejaVu Sans"/>
              </a:rPr>
              <a:t>Gynaecology</a:t>
            </a:r>
            <a:r>
              <a:rPr lang="pt-BR" sz="2400" dirty="0">
                <a:solidFill>
                  <a:srgbClr val="000000"/>
                </a:solidFill>
                <a:latin typeface="Arial"/>
                <a:ea typeface="DejaVu Sans"/>
              </a:rPr>
              <a:t>, Vol. 112, </a:t>
            </a:r>
            <a:r>
              <a:rPr lang="pt-BR" sz="2400" dirty="0" err="1">
                <a:solidFill>
                  <a:srgbClr val="000000"/>
                </a:solidFill>
                <a:latin typeface="Arial"/>
                <a:ea typeface="DejaVu Sans"/>
              </a:rPr>
              <a:t>June</a:t>
            </a:r>
            <a:r>
              <a:rPr lang="pt-BR" sz="2400" dirty="0">
                <a:solidFill>
                  <a:srgbClr val="000000"/>
                </a:solidFill>
                <a:latin typeface="Arial"/>
                <a:ea typeface="DejaVu Sans"/>
              </a:rPr>
              <a:t> 2005. 802-896.</a:t>
            </a:r>
            <a:r>
              <a:rPr lang="pt-BR" sz="2400" b="1" dirty="0">
                <a:solidFill>
                  <a:srgbClr val="000000"/>
                </a:solidFill>
                <a:latin typeface="Arial"/>
                <a:ea typeface="DejaVu Sans"/>
              </a:rPr>
              <a:t> </a:t>
            </a:r>
            <a:endParaRPr dirty="0"/>
          </a:p>
          <a:p>
            <a:pPr algn="just">
              <a:lnSpc>
                <a:spcPct val="100000"/>
              </a:lnSpc>
            </a:pPr>
            <a:r>
              <a:rPr lang="pt-BR" sz="2400" dirty="0">
                <a:solidFill>
                  <a:srgbClr val="000000"/>
                </a:solidFill>
                <a:latin typeface="Arial"/>
                <a:ea typeface="DejaVu Sans"/>
              </a:rPr>
              <a:t>COLE, K. S.; COLE, R. H. </a:t>
            </a:r>
            <a:r>
              <a:rPr lang="pt-BR" sz="2400" dirty="0" err="1">
                <a:solidFill>
                  <a:srgbClr val="000000"/>
                </a:solidFill>
                <a:latin typeface="Arial"/>
                <a:ea typeface="DejaVu Sans"/>
              </a:rPr>
              <a:t>Dispersion</a:t>
            </a:r>
            <a:r>
              <a:rPr lang="pt-BR" sz="2400" dirty="0">
                <a:solidFill>
                  <a:srgbClr val="000000"/>
                </a:solidFill>
                <a:latin typeface="Arial"/>
                <a:ea typeface="DejaVu Sans"/>
              </a:rPr>
              <a:t> </a:t>
            </a:r>
            <a:r>
              <a:rPr lang="pt-BR" sz="2400" dirty="0" err="1">
                <a:solidFill>
                  <a:srgbClr val="000000"/>
                </a:solidFill>
                <a:latin typeface="Arial"/>
                <a:ea typeface="DejaVu Sans"/>
              </a:rPr>
              <a:t>and</a:t>
            </a:r>
            <a:r>
              <a:rPr lang="pt-BR" sz="2400" dirty="0">
                <a:solidFill>
                  <a:srgbClr val="000000"/>
                </a:solidFill>
                <a:latin typeface="Arial"/>
                <a:ea typeface="DejaVu Sans"/>
              </a:rPr>
              <a:t> </a:t>
            </a:r>
            <a:r>
              <a:rPr lang="pt-BR" sz="2400" dirty="0" err="1">
                <a:solidFill>
                  <a:srgbClr val="000000"/>
                </a:solidFill>
                <a:latin typeface="Arial"/>
                <a:ea typeface="DejaVu Sans"/>
              </a:rPr>
              <a:t>Absorption</a:t>
            </a:r>
            <a:r>
              <a:rPr lang="pt-BR" sz="2400" dirty="0">
                <a:solidFill>
                  <a:srgbClr val="000000"/>
                </a:solidFill>
                <a:latin typeface="Arial"/>
                <a:ea typeface="DejaVu Sans"/>
              </a:rPr>
              <a:t> in </a:t>
            </a:r>
            <a:r>
              <a:rPr lang="pt-BR" sz="2400" dirty="0" err="1">
                <a:solidFill>
                  <a:srgbClr val="000000"/>
                </a:solidFill>
                <a:latin typeface="Arial"/>
                <a:ea typeface="DejaVu Sans"/>
              </a:rPr>
              <a:t>Dielectrics</a:t>
            </a:r>
            <a:r>
              <a:rPr lang="pt-BR" sz="2400" dirty="0">
                <a:solidFill>
                  <a:srgbClr val="000000"/>
                </a:solidFill>
                <a:latin typeface="Arial"/>
                <a:ea typeface="DejaVu Sans"/>
              </a:rPr>
              <a:t> - I </a:t>
            </a:r>
            <a:r>
              <a:rPr lang="pt-BR" sz="2400" dirty="0" err="1">
                <a:solidFill>
                  <a:srgbClr val="000000"/>
                </a:solidFill>
                <a:latin typeface="Arial"/>
                <a:ea typeface="DejaVu Sans"/>
              </a:rPr>
              <a:t>Alternating</a:t>
            </a:r>
            <a:r>
              <a:rPr lang="pt-BR" sz="2400" dirty="0">
                <a:solidFill>
                  <a:srgbClr val="000000"/>
                </a:solidFill>
                <a:latin typeface="Arial"/>
                <a:ea typeface="DejaVu Sans"/>
              </a:rPr>
              <a:t> </a:t>
            </a:r>
            <a:r>
              <a:rPr lang="pt-BR" sz="2400" dirty="0" err="1">
                <a:solidFill>
                  <a:srgbClr val="000000"/>
                </a:solidFill>
                <a:latin typeface="Arial"/>
                <a:ea typeface="DejaVu Sans"/>
              </a:rPr>
              <a:t>Current</a:t>
            </a:r>
            <a:r>
              <a:rPr lang="pt-BR" sz="2400" dirty="0">
                <a:solidFill>
                  <a:srgbClr val="000000"/>
                </a:solidFill>
                <a:latin typeface="Arial"/>
                <a:ea typeface="DejaVu Sans"/>
              </a:rPr>
              <a:t> </a:t>
            </a:r>
            <a:r>
              <a:rPr lang="pt-BR" sz="2400" dirty="0" err="1">
                <a:solidFill>
                  <a:srgbClr val="000000"/>
                </a:solidFill>
                <a:latin typeface="Arial"/>
                <a:ea typeface="DejaVu Sans"/>
              </a:rPr>
              <a:t>Characteristics</a:t>
            </a:r>
            <a:r>
              <a:rPr lang="pt-BR" sz="2400" dirty="0">
                <a:solidFill>
                  <a:srgbClr val="000000"/>
                </a:solidFill>
                <a:latin typeface="Arial"/>
                <a:ea typeface="DejaVu Sans"/>
              </a:rPr>
              <a:t>. </a:t>
            </a:r>
            <a:r>
              <a:rPr lang="pt-BR" sz="2400" b="1" dirty="0">
                <a:solidFill>
                  <a:srgbClr val="000000"/>
                </a:solidFill>
                <a:latin typeface="Arial"/>
                <a:ea typeface="DejaVu Sans"/>
              </a:rPr>
              <a:t>J. </a:t>
            </a:r>
            <a:r>
              <a:rPr lang="pt-BR" sz="2400" b="1" dirty="0" err="1">
                <a:solidFill>
                  <a:srgbClr val="000000"/>
                </a:solidFill>
                <a:latin typeface="Arial"/>
                <a:ea typeface="DejaVu Sans"/>
              </a:rPr>
              <a:t>Chem</a:t>
            </a:r>
            <a:r>
              <a:rPr lang="pt-BR" sz="2400" b="1" dirty="0">
                <a:solidFill>
                  <a:srgbClr val="000000"/>
                </a:solidFill>
                <a:latin typeface="Arial"/>
                <a:ea typeface="DejaVu Sans"/>
              </a:rPr>
              <a:t>. </a:t>
            </a:r>
            <a:r>
              <a:rPr lang="pt-BR" sz="2400" b="1" dirty="0" err="1">
                <a:solidFill>
                  <a:srgbClr val="000000"/>
                </a:solidFill>
                <a:latin typeface="Arial"/>
                <a:ea typeface="DejaVu Sans"/>
              </a:rPr>
              <a:t>Phys</a:t>
            </a:r>
            <a:r>
              <a:rPr lang="pt-BR" sz="2400" b="1" dirty="0">
                <a:solidFill>
                  <a:srgbClr val="000000"/>
                </a:solidFill>
                <a:latin typeface="Arial"/>
                <a:ea typeface="DejaVu Sans"/>
              </a:rPr>
              <a:t>.</a:t>
            </a:r>
            <a:r>
              <a:rPr lang="pt-BR" sz="2400" dirty="0">
                <a:solidFill>
                  <a:srgbClr val="000000"/>
                </a:solidFill>
                <a:latin typeface="Arial"/>
                <a:ea typeface="DejaVu Sans"/>
              </a:rPr>
              <a:t>, p. 9: 341–352., 1941.</a:t>
            </a:r>
            <a:endParaRPr dirty="0"/>
          </a:p>
          <a:p>
            <a:pPr algn="just">
              <a:lnSpc>
                <a:spcPct val="100000"/>
              </a:lnSpc>
            </a:pPr>
            <a:r>
              <a:rPr lang="pt-BR" sz="2400" dirty="0" err="1">
                <a:solidFill>
                  <a:srgbClr val="000000"/>
                </a:solidFill>
                <a:latin typeface="Arial"/>
                <a:ea typeface="DejaVu Sans"/>
              </a:rPr>
              <a:t>Freescale</a:t>
            </a:r>
            <a:r>
              <a:rPr lang="pt-BR" sz="2400" dirty="0">
                <a:solidFill>
                  <a:srgbClr val="000000"/>
                </a:solidFill>
                <a:latin typeface="Arial"/>
                <a:ea typeface="DejaVu Sans"/>
              </a:rPr>
              <a:t> </a:t>
            </a:r>
            <a:r>
              <a:rPr lang="pt-BR" sz="2400" dirty="0" err="1">
                <a:solidFill>
                  <a:srgbClr val="000000"/>
                </a:solidFill>
                <a:latin typeface="Arial"/>
                <a:ea typeface="DejaVu Sans"/>
              </a:rPr>
              <a:t>Semiconducors</a:t>
            </a:r>
            <a:r>
              <a:rPr lang="pt-BR" sz="2400" dirty="0">
                <a:solidFill>
                  <a:srgbClr val="000000"/>
                </a:solidFill>
                <a:latin typeface="Arial"/>
                <a:ea typeface="DejaVu Sans"/>
              </a:rPr>
              <a:t>.</a:t>
            </a:r>
            <a:endParaRPr dirty="0"/>
          </a:p>
          <a:p>
            <a:pPr algn="just">
              <a:lnSpc>
                <a:spcPct val="100000"/>
              </a:lnSpc>
            </a:pPr>
            <a:endParaRPr dirty="0"/>
          </a:p>
        </p:txBody>
      </p:sp>
      <p:sp>
        <p:nvSpPr>
          <p:cNvPr id="83" name="CustomShape 37"/>
          <p:cNvSpPr/>
          <p:nvPr/>
        </p:nvSpPr>
        <p:spPr>
          <a:xfrm>
            <a:off x="20253420" y="17017042"/>
            <a:ext cx="8279280" cy="3567324"/>
          </a:xfrm>
          <a:prstGeom prst="rect">
            <a:avLst/>
          </a:prstGeom>
        </p:spPr>
        <p:txBody>
          <a:bodyPr lIns="90000" tIns="45000" rIns="90000" bIns="45000"/>
          <a:lstStyle/>
          <a:p>
            <a:pPr algn="just">
              <a:lnSpc>
                <a:spcPct val="100000"/>
              </a:lnSpc>
            </a:pPr>
            <a:r>
              <a:rPr lang="pt-BR" sz="3200" dirty="0" smtClean="0">
                <a:solidFill>
                  <a:srgbClr val="000000"/>
                </a:solidFill>
                <a:latin typeface="Times New Roman"/>
                <a:ea typeface="DejaVu Sans"/>
              </a:rPr>
              <a:t>Tendo feito a modelagem dos circuitos e algoritmos a serem utilizados, precisa-se também de um modelo comportamental para o protótipo.</a:t>
            </a:r>
          </a:p>
          <a:p>
            <a:pPr algn="just">
              <a:lnSpc>
                <a:spcPct val="100000"/>
              </a:lnSpc>
            </a:pPr>
            <a:endParaRPr dirty="0"/>
          </a:p>
        </p:txBody>
      </p:sp>
      <p:pic>
        <p:nvPicPr>
          <p:cNvPr id="2" name="Imagem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22084" y="18813909"/>
            <a:ext cx="8035919" cy="3991066"/>
          </a:xfrm>
          <a:prstGeom prst="rect">
            <a:avLst/>
          </a:prstGeom>
        </p:spPr>
      </p:pic>
      <p:sp>
        <p:nvSpPr>
          <p:cNvPr id="84" name="CustomShape 34"/>
          <p:cNvSpPr/>
          <p:nvPr/>
        </p:nvSpPr>
        <p:spPr>
          <a:xfrm>
            <a:off x="20275380" y="22721954"/>
            <a:ext cx="8499600" cy="503280"/>
          </a:xfrm>
          <a:prstGeom prst="rect">
            <a:avLst/>
          </a:prstGeom>
        </p:spPr>
        <p:txBody>
          <a:bodyPr lIns="90000" tIns="46800" rIns="90000" bIns="46800"/>
          <a:lstStyle/>
          <a:p>
            <a:pPr>
              <a:lnSpc>
                <a:spcPct val="100000"/>
              </a:lnSpc>
            </a:pPr>
            <a:r>
              <a:rPr lang="pt-BR" sz="2400" dirty="0">
                <a:solidFill>
                  <a:srgbClr val="000000"/>
                </a:solidFill>
                <a:latin typeface="Arial"/>
                <a:ea typeface="DejaVu Sans"/>
              </a:rPr>
              <a:t>Fonte: Autores</a:t>
            </a:r>
            <a:endParaRPr dirty="0"/>
          </a:p>
        </p:txBody>
      </p:sp>
      <p:pic>
        <p:nvPicPr>
          <p:cNvPr id="3" name="Imagem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10924" y="28659163"/>
            <a:ext cx="3592320" cy="2694240"/>
          </a:xfrm>
          <a:prstGeom prst="rect">
            <a:avLst/>
          </a:prstGeom>
        </p:spPr>
      </p:pic>
      <p:pic>
        <p:nvPicPr>
          <p:cNvPr id="4" name="Imagem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90043" y="25597610"/>
            <a:ext cx="3592322" cy="2694242"/>
          </a:xfrm>
          <a:prstGeom prst="rect">
            <a:avLst/>
          </a:prstGeom>
        </p:spPr>
      </p:pic>
      <p:pic>
        <p:nvPicPr>
          <p:cNvPr id="5" name="Imagem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481846" y="25614347"/>
            <a:ext cx="3588666" cy="2691499"/>
          </a:xfrm>
          <a:prstGeom prst="rect">
            <a:avLst/>
          </a:prstGeom>
        </p:spPr>
      </p:pic>
      <p:sp>
        <p:nvSpPr>
          <p:cNvPr id="78" name="CustomShape 37"/>
          <p:cNvSpPr/>
          <p:nvPr/>
        </p:nvSpPr>
        <p:spPr>
          <a:xfrm>
            <a:off x="20390043" y="28623496"/>
            <a:ext cx="3616161" cy="2885299"/>
          </a:xfrm>
          <a:prstGeom prst="rect">
            <a:avLst/>
          </a:prstGeom>
        </p:spPr>
        <p:txBody>
          <a:bodyPr lIns="90000" tIns="45000" rIns="90000" bIns="45000"/>
          <a:lstStyle/>
          <a:p>
            <a:pPr algn="just">
              <a:lnSpc>
                <a:spcPct val="100000"/>
              </a:lnSpc>
            </a:pPr>
            <a:r>
              <a:rPr lang="en-US" sz="3200" dirty="0" err="1" smtClean="0">
                <a:solidFill>
                  <a:srgbClr val="000000"/>
                </a:solidFill>
                <a:latin typeface="Times New Roman"/>
              </a:rPr>
              <a:t>Posteriormente</a:t>
            </a:r>
            <a:r>
              <a:rPr lang="en-US" sz="3200" dirty="0" smtClean="0">
                <a:solidFill>
                  <a:srgbClr val="000000"/>
                </a:solidFill>
                <a:latin typeface="Times New Roman"/>
              </a:rPr>
              <a:t> </a:t>
            </a:r>
            <a:r>
              <a:rPr lang="en-US" sz="3200" dirty="0" err="1" smtClean="0">
                <a:solidFill>
                  <a:srgbClr val="000000"/>
                </a:solidFill>
                <a:latin typeface="Times New Roman"/>
              </a:rPr>
              <a:t>esse</a:t>
            </a:r>
            <a:r>
              <a:rPr lang="en-US" sz="3200" dirty="0" smtClean="0">
                <a:solidFill>
                  <a:srgbClr val="000000"/>
                </a:solidFill>
                <a:latin typeface="Times New Roman"/>
              </a:rPr>
              <a:t> </a:t>
            </a:r>
            <a:r>
              <a:rPr lang="en-US" sz="3200" dirty="0" err="1" smtClean="0">
                <a:solidFill>
                  <a:srgbClr val="000000"/>
                </a:solidFill>
                <a:latin typeface="Times New Roman"/>
              </a:rPr>
              <a:t>sinal</a:t>
            </a:r>
            <a:r>
              <a:rPr lang="en-US" sz="3200" dirty="0" smtClean="0">
                <a:solidFill>
                  <a:srgbClr val="000000"/>
                </a:solidFill>
                <a:latin typeface="Times New Roman"/>
              </a:rPr>
              <a:t> é </a:t>
            </a:r>
            <a:r>
              <a:rPr lang="en-US" sz="3200" dirty="0" err="1" smtClean="0">
                <a:solidFill>
                  <a:srgbClr val="000000"/>
                </a:solidFill>
                <a:latin typeface="Times New Roman"/>
              </a:rPr>
              <a:t>injetado</a:t>
            </a:r>
            <a:r>
              <a:rPr lang="en-US" sz="3200" dirty="0" smtClean="0">
                <a:solidFill>
                  <a:srgbClr val="000000"/>
                </a:solidFill>
                <a:latin typeface="Times New Roman"/>
              </a:rPr>
              <a:t> </a:t>
            </a:r>
            <a:r>
              <a:rPr lang="en-US" sz="3200" dirty="0" err="1" smtClean="0">
                <a:solidFill>
                  <a:srgbClr val="000000"/>
                </a:solidFill>
                <a:latin typeface="Times New Roman"/>
              </a:rPr>
              <a:t>na</a:t>
            </a:r>
            <a:r>
              <a:rPr lang="en-US" sz="3200" dirty="0" smtClean="0">
                <a:solidFill>
                  <a:srgbClr val="000000"/>
                </a:solidFill>
                <a:latin typeface="Times New Roman"/>
              </a:rPr>
              <a:t> </a:t>
            </a:r>
            <a:r>
              <a:rPr lang="en-US" sz="3200" dirty="0" err="1" smtClean="0">
                <a:solidFill>
                  <a:srgbClr val="000000"/>
                </a:solidFill>
                <a:latin typeface="Times New Roman"/>
              </a:rPr>
              <a:t>célula</a:t>
            </a:r>
            <a:r>
              <a:rPr lang="en-US" sz="3200" dirty="0" smtClean="0">
                <a:solidFill>
                  <a:srgbClr val="000000"/>
                </a:solidFill>
                <a:latin typeface="Times New Roman"/>
              </a:rPr>
              <a:t> dummy e </a:t>
            </a:r>
            <a:r>
              <a:rPr lang="en-US" sz="3200" dirty="0" err="1" smtClean="0">
                <a:solidFill>
                  <a:srgbClr val="000000"/>
                </a:solidFill>
                <a:latin typeface="Times New Roman"/>
              </a:rPr>
              <a:t>amostrado</a:t>
            </a:r>
            <a:r>
              <a:rPr lang="en-US" sz="3200" dirty="0" smtClean="0">
                <a:solidFill>
                  <a:srgbClr val="000000"/>
                </a:solidFill>
                <a:latin typeface="Times New Roman"/>
              </a:rPr>
              <a:t> com o  Arduino Mega.</a:t>
            </a:r>
            <a:endParaRPr dirty="0"/>
          </a:p>
        </p:txBody>
      </p:sp>
      <p:sp>
        <p:nvSpPr>
          <p:cNvPr id="6" name="AutoShape 2" descr="data:image/jpeg;base64,/9j/4AAQSkZJRgABAQAAAQABAAD/2wCEAAkGBxQTEhUUExQWFRUXGBoYGBgYGB8aHhogHB0iGxoaFx4fHSggGhwlHRwXITEjJSksLi4uGB8zODMsNygtLisBCgoKDg0OGxAQGzQkICQsLCwwLTQsMCwsLDQsLywsLDQsLDQsNSwsLCwsLCwsLCwsLCwsLCw0LCwsLCwsLCwsLP/AABEIAJwBQgMBIgACEQEDEQH/xAAcAAAABwEBAAAAAAAAAAAAAAAAAQMEBQYHAgj/xABOEAACAQIEAgcCCQcKBAcBAQABAhEAAwQSITEFQQYTIjJRYXGBkQcUI0JSobHR8BZicpLB0uEVJDNEU1SCk6KyY3Oz8Rc0g6PC0+KUQ//EABkBAAMBAQEAAAAAAAAAAAAAAAECAwQABf/EAC8RAAEDAgMFCAIDAQAAAAAAAAEAAgMRIRIxUQQTQXHwIjJSYYGh0eEUkTNCscH/2gAMAwEAAhEDEQA/ANxoUKFcuQrKeL9Ksb1k27hCsoYKqA5c0kCY1MA6+RrVLmx9KyJMXcQxbZB8hbZw89pVDLAgc8/ly86tDS9RVRmJoKGiS/KfiJ16y5AIGlsc4gd3cyI8ZpC/0vxymDecMNwUA94IqTxPEMSl4I62EeGuT24KodRpv2bemmwHOoDiHDbl0vdXqyOr64hC2i93mBqYYx+aa0NwE9poAWVxkA7LiSu/yzxv94b3D7qLD9MuIO4RbzFmIAAC7+6o+5wpwLssnyL5H7XOcojTUEz7jMUw4b1tt0vJbZsraHKYJG4B5nb6qd0cZaaAJWPkJuSthx3C8ZbwzXHx7K6IXfsAqIEkCBm25/VWW4np3j5hMRcI5GAPbqKvnE/hEw97BXVKlbj2nTKWVdSsSJMxr4VitiwczXJUgjbMAYHgDr9Vea1xuKD9L0cI191Zj044nMDEv/p+6uD014n/AHm57x91QnBsA7XCylDnHdLgEecEzHs865w3D3VrkFGkwYJjnsQIIpwHHIBAlozKnD0z4n/ernvH3Vz+WPE/71c94+6ovAcFuhXygMDqx7UL5mBoK7wfBLi22UFTMmdTE6a6bfePGm3T/Ck3sfiUh+WPEz/W7ka65hH2Vz+WPE/73d/XFR9jgjraKAiNTMHQGAeXj9tC3wV+pyBljUTroCeftmu3MnhXb6PxJ9+WHE/73d1/PFKL0m4oSQMVdJEadYOft+ymOJ6PXFsqraAiASrAEb6SNd+VFi+B3Ci22hdBuGEgbRO+1dun+H/Ed6zVOcR0v4khAbF3QxMZc/lPpEGkz0w4l/er/wCua4xHBnkM+jAaAgiYGXn5iis4G8oYwMrECZPzYgDSPUDxHhQMbx/X2Xbxh/su/wAr+Jf3rEfrmiPS/iPPFYj9c0nZ4TiO28SpC8zC6kA7QJII9aFnhd8BiVlSymZMDcATEa/fXYHeH2Rxt8XulD0t4lzxOIHq5o36U8S54nEa/nnWkbfCcQqEsvZLyGMxMbAxHnRrwrEIgDroSSrEkDUTAJHt9tdgd4fZdjb4vdKflRxIkD4xiJOwztRt0l4lzxGIHkWYGuLXC76IFYRBaCSRuAdTG4Bn0IoW+FXjbVV1MlVaTLT4ab68vEV27f4fZDeM8XuiudKceslsTfEci551yvSvHtqMVe9M5px/IdxB1d8FSFA1me9IJBA5TTS5wFiMlrWfWfYAKfcvw1ol3zMVKpb8ouIH+sX5377e/wCsVwekfEJj4xfn9Nq7vcCvn5MjK4ABENI2A0iROg9orq90fv3JQRmEAqFYmRAiIkGYpN0/wpt7H4kl/L/EJ/8AM35H/EagOO8QJgYi/wDrtSuL4FeuZidMpGaFaFPg2mmoNd/k/fvMCoDZWzQqs0HcbDyPuNHdSeFdvo/EkU4xxAmBiLxPh1jV1b4txFtsRe/zGpU8BvuetXVUOYkKxA59oxoKA4Beci8qytsklgrEDmZMRsaG6f4V29j1XCcW4hIHxi6f/VNad8H3ALuJs9ffxeIKnRVW4RqNyT4cvZWWXcAesFxTJQHSCdNZJ8N96u3Qfps2BtZLi9ZZZ4U5spRoBadxl2PvoOjeBcIiRhyKW+EbBXsA6FMTfe3eMKGuNKEHtagiRBEacqqCcZvkkDEXCRM/LPMemapb4ROP3cbcBKqluw4UKGzEFtZPjMfVtoaqWHs/LOVIzwcwnlz5elSItVUBWgdCen12xc6q43W2ywzZnLNb1AZhMk6HuzW1WLyuoZCGVhII1BHlXl3gtj5cwwJkZxPLMPLxivRPQf8A8hh/0P2mmaLVQJvRTtChQorkKFMbuPYf/wCF0jxBt6++4DSTcWYf1a977X/20m8amwlSTV5+4txshh1TMvyao0GJiZHmK2puOH+7X/8A2/8A7KyXgvR/FWsR1l3Cs6gOVEoe1BykjNBExVYpmNJJUZYnOoAoD+W7oYN1lwNBAOYzBJJE+BJJ9tJrxO4Bo1wCI0JiBOnp2m0/OPjU9a4XjYvfGLd251isBJVoYglT3uz2su3KaYpZ4jbsrYKwhYqEhTqzKdGncsBVhtjS3IdeimdkIOajsVxO40l3ds0TmJMxqJnfcn20+vWcWuHy2rTXLYz5mAuEKZObZgogAbjwppxnjdy6i2ruSFIIKrBkLlGYnU6CPCn/AA3jWFKsL63mJLEC2+UQ0aHUazm5eFGYmSPshCICN5qVW8W63FtkAqci5tZkkakaaCIEa/XSOMs29AoIGRZkzJjUjQAAzsZiN6fXMOrlBK21UAbMSQOZgQTHpNL/AMlm6ouFQllAELqjSQoiTErnOk6xO9ZjE8cFoEjDxTawtv4yhthlAZQATJ0OuoAG/lU30VWTiASQubtdm2wI7Uz1mxidRymdqbW+GlmXEugS2DobaMASNgNMok+f3U44DieoNwlSxcHuuVykzrGzb7MP21WKJ9DZSlkYKKT4E0Ya8DvlfIIX+z7cEgmcnIan2V1w/GRhyhxAVSlz5ILMmGEE7SST7x4CI/h2KS3mFzOyMkZUcoCdIz66iJ8akuGWMMRaItnR5uZ76aqAdgzhtTHh3ec1peaO8jetv+/CytFW+YtxQTGfzYocQD8mALWQ6fKAxJ0zbnTcR4UeLxc4U2/jAbs2otC3liANM3Mjn5zUxatYLKCbC5iRmUYhIAzaQes17O+msRpvVYPC38bUT/bW/wB+iwtPlQ1vRBwcD6ealOP8U62wim+lxkddFtlT3SMxLHWNtABrtUdxDjt68yM5Eo2ZYHdOhJHqQDSR4W/ja/zrX79BuFv42v8APtfv1RgjHQSuMhQ4txi7iCpukEqDEKBv6eQA9lc2uK3FtdUrQnalYBBzAAyDoToIO45RQPC7n0rX/wDRa/foLwp41a1/n2j/APOiDHQC1PRAiSpK6s8cvLZNgMMh/NE6kkjNvElj/iPjRNxe8bQsl/kwuULA2kNqYkmQNTt7aH8lvr2rP+fa/frh8EwKjNa18L1uBpzOaF9vOupCDwQrM4cV1iOK3XtLZdy1tD2QeWkAeYHLwoYzi966oW5cLAEEA8iAYjTTvH30mcE3a1tdnf5W3rpPZ7XaO20+G9d/yY/07P8An2v36ZpiKVwlFqpS/wAavXCue5OW4XBIBgkgk7bCJyxFPuKcS+WssmIa4EysHZQShYKzbGGH5vKCPMwuJwjIJLIZ+hcR/eFJiprpbixcxSEMGygLIKEaMeawNuR2+ukc0YhQWoeskzScJBN7JHpRjBcu6XVuwoAKiAOZAMdrUmTHOOVMuF3hbuhuua1lkhwsnbaJ1nzManlUj04uTiicwbsLqCD48wAPqqP4C/8AOLZJygEmZAjQ8yCB6kGgym7r5ddUTOrvKeakTxEDE3Li4kjMgJudUGJJykqEJhYbbXTJodqOzxFUxF1xiCAVAzG0H6wdkQUMAR+yj4ffD8QzB8oJftl1HzDrngrPnB9KPheIVcbecuAAbhzZlWe3yJBGvpqPWkJ8uHXBMB58euK5sY9RevH406K10EMqSX1btHVQognT87bSu+C8TW07/wA5a2jXRMWlfMoPf17sCNh4aaUOil0fGLrFwnZZpLBQe2DGoM+nPxFN+jeIVBeYsF7AiSBJM7SDPoI9a51Limmnwi0ZX11+V3wbiCohU4hrYZj2RbDHYGS51UMQAQAe6JrnhXFVTDtaN5kLdYYCKwHYAAkgsMx0kbRymaPo8QLGKJZVIt6AkAtKOCACCW3GgI5elDhN9RgsUpdVLQApIBMQRA38fdy586lx5jrJc2tj5HrNMk4gow5tnEXVPV3PkwPkzJMKdNzvm13iRFQyE9TbKmD15gxmg5VjTn6VL2yvxK92kDloykrnYZkP0c0CDoDB18NYdFY2bYXNmOIaMglpyJ3RIk+0etBxF+aZgy5LriGCvC27MytbF4LoiiW5tIXs6gKddTUVhrfyzlGHWZWzAgxHP9lSXEeEuitca6z/ACuUyN8ugZ5aZ3ga6azBqNwtsda+V4uZSTppHh9lY5FsjTvgNg/GJVtcwziDB7QmPbFeiehI/mOH/QH2mvO/AbI+MEqxzZhn037Q/bFei+hw/mWH/wCWKDe6eaJ73opihQoUEUg40HpSDU6Ow9KbsKyyC6q0ptc0pC4KduKbuKmmTDELVc42O3YP/Htf7xVmxNQHGl7DMd1BZT4FdQffRRWV4rFN1yuLazbcMBl72U5u1GpmPdXVvjjRdRbFkZlKt8kZSeYM9kxME+tI8T4ldt4gsrQbbsU0EDUgaERt405XE3rKYlkvf0pVbnycF5UjtaHqjBOhgkExXoMAo2oHusjq1dcpotvQA6Htg+WUA/XtVq4dxPFrw97VuzNgZwbkGQG1fSdQJOu281Vbt0klwIGYt9Ykeu1S2B6U4hLDYe2QbbZgezJ7cyNDpzO01seC5uQPNZGUBU6vEcX/ACf1QsA2B2etjWA3h66Tt9tVyN/bUknH8SMMcNHyZB+ac0TJ12jltUSzA7GPD7qaG1TbPn+1Oa9BfJWfh3SEpdustm1nvROZioUiWME7EzEeznSXFelvxmyT1NtRdAIbOHdcrbEaFZ89wag+G3Mt1CzAAZtWOUDsnnB/HhQfFdYttjAJBJQNOU5juMoid4knWak+Fo2hpw8M7qrJDuHX/wASc0Y/HuoiKOtvALCKYjaiL+FHNc/woUQESUIFHH4/Hsoprk1zrCwQYKntFG5/H491F+Pq/wC3/egTQBqeFVxITQY0BXVq7lYNAOUgwdjHiPDSm4pc7IW4LAcpEx68vOrqnBsLD5rLnVsoQuDGXsd5omZmecfNmq+3GU6x7nxaxLqVjJoPBvM/bUMBUS2R4v2aedaqgMbDa9fKivtzg+CkxYuAAzqzGdBoNZGs7+B8qTu8Hwk9m0QuYd4vmjtZho0RPV+cBucVSQs6R9X48qNrcGCIPgRFcIHeM9eqB2geEdeitbcIsqgiznfLdmS4XMdbWX5QGB3TP8ad2+E4QE5rJIgaKzjWFmMz+PWb8ikbGqhg7KNOZgvhIJn3bUhAmoNdjkMeI261V3DBGJKDr0UvxLgzda/UoernsyRMect4zTYcGvfQ/wBS/vU2t4O43ctXH81Rm+wUndUqDIKnwIIOnr5/ZWoOPdBqR1qs5b/YgivWieHg176A/WX96uH4Pe+iP11/epK/gyM+shVRu44nNEgSNIkmTEwI3puRzj8Tv+PCg2Qv7p9vtF7MHe/36Sl3g92QMokkAdpefo21MrxVjbs25ZQ85hoXZoBKzoogACfU7wH/AAgfL2/U/wC01C2rYZlB2JA7wXnrqdB6mkkrWhTxm1k74nwlbdtnFxiRdyw0aj6Xr+zlGtR2HQG82ViLkEkxpHMb1JcU4dh0ts1u6GYXIADq2k7EDU6Qcw03HrHYZFa8ygsrgEltNfGsEhyXoRp1wG2PjBYMZUgv59oSN/xFegugWMW5gbOUglFyMByI5H2RXnnhVoG6+UkMs5tte0Br5H9laXwS6MLcd8MwLZbcobyENM50IB7RA1BEx7SKLBVp5oPdRwWuUKbYbGB0VoIzKGj1E0KliCeiX5U3el2OlNnbzqUpTtSb02felrlweI99N7t5fpD3ioqia4lJBmoDjTnJ1cCbhFteQl4UT5SfDap65fX6Q186rnH3Gewcw0v2idR9MfZXBFZFxMl7rn6RbTzkn207xOJR0ZASSCkQp00OaZPyfsmYru9iLy3hcEhrbHIco0g766H213guJ3rbXijZTfgXOypzQCo3HZ0Zto3r0443EAgZef0sMkrQSCmVx5WNtAPcAJ9uWnuAwoKry7IJjWdTr9lIGxG3hPsif27U94YjkDq1nKArbDxjn+Iqm1NOAUU9md2jVB7IjSRp+wU54Nde3fY2ULHKZVe13rcFtBOhIbbcDWuXV9QVUafSHgB4/ia54XxN7N03bXZaMskDaBOns33qWyscSbcFXaXANF+KstrjN0Fv5kWJW0NjPZz5W7h1aTPiVPs56RcYe4lxHwJslgnyjAysNO+QbnSmGC6QYnOFRrYLqluWAAhJyAnYRMT5CjfpLisZbW1KFb0nIgAY9UxIBGpBldAN9Kd0WGYHCP2a/Ck2SsRoT+goUNv+PxuPdQmlL1kozIw7SyCPMRpSVeiMrLzzndF/Cgfx+PZ9dAfdXJPlXEVsmba67EkabiTEgT6SdT5DWpvB9IhbREy2gQpBmzmM5Y1bn2p9Kd8Hn4s0ZtEI0YD51w6jw896qDvttEf9udeXtMxe4t0XpbNCGNB1VqHSsa6Wfmf1f9bn6etEOlu/9F8/+rj/AA1UWrmKzLQrh+VviLO6f1f9amHGOkpuWGtxb1+hZynvqd+WgP2VX5pKypkzTNJBBQIBFE6s3gwkUqDUxxsnqUJz7DdgRyqCtOTMAmBJgEwNpMbakCfEivVgnxtxLy54Qw0Wo/BDhLTLeuEA3QwUT81YmR6mdfKn3wr4S18XW4QBcDgKeZB3HnWW8N4hfsPnsm5baIkKRI85GtLcW4pfvsGxFxmIHZDae4bVMwl0uOvyn3obFgomZoBh+Px6V1YXM6oCAWIAnlmMCa6x2Dez/SjI2ZlykajLAJ8xrv5VpxRh3mVlDJC3yCu/R3j7NZCvftWhbHVqGXWAuh74J3OwPdPlVZ6SY9r14hmVurm0jIsBlVjB3MzM+6mXDMC98P1eUlACRzMsF09ppPFWTbd0JBKMVJGxgxI5xUI4YmylwzV5JJTEAck9xmKGRgGU9m3lAVwSY7QMvAjxMzGgFRk6V0aKqxRtYOyc1OWV0jqOFKJzwYfL2/b/ALTUGILqGIgkTJ0jnqCPfI9lTvBv6dD+l/tNQCsM65oyyJBmI55suvsFTf3jy+VeIUaOfwl+JWbAVzaKH5WEhyTk5yCYImIjXQydqbYREa86doMoJzSNfLanPEDhir9VOfrgV7JjJBGVZO0wZInblTXDFTedCIIDEMDqSOVefLwW6NLcLRWvXIkFNzO/aA102+6tC4dh8KLxylJCJkhmPb1zgSxkR6+orP8AhIQ3WGzJqDO+oHt51omA+LdZKBZZVyEBu8oIuZZHdMjUxtEHWnhPZOanMO0MlqPDFPU2/wBBfsFCleGn5K3+gv2ChWWiunVChQqqCFZNxbiN22S6u2ZMQxEknTkCOa6bbVrNY50rJDgj6V0e6429aNnALrrNtJoAVMcY4rxG4ht/F+qLaEiJ9Fk6fXVMxBxKd67cUyVINxpEATMHzFXu/wBI7oyk4W0Z0BzSSOzEe1lqg8W4p1zu2QJ2yIG2iqgj1yz7aTYZ948twADPVHbIixmLEapbgllusHYFwu9uFY6P8oJVifE6GpHH4BlbERgFXftZiQnZY6awdO3y1UelQNtbhZohSgLdpwpOXXsa6nSYFPOEYS5ir62c5m40sxJOmXMSdddJ9prRJR5xAi2efyoxksGFwN+Xwg3RbFqD8i2oABlY1MRvO+nrTccAvqiE25F4jJqDzjXXTUirLxHo1czFVcOg0Bd7hY8u1lIX3UyudFX07mm3ylzT0nas/wCcbj/n2tH4g6P0o630YxLFgLLMVbKYK6GJ5keIrm9wDEAPNozbUMw0BhsxBGuvdb3R4U7v9Hb9sdiBz0uP4eYiq/fu31lrmeJCkkn/AAgnnoNPSqM2svdmB6fak/ZgwZH9/SmMHg7li5Ya4OqVzoWOURAPaIDQIZeR393HD7j3TZyqisesHVsSQBqDmULpmXUQSTOmtR+GZ72macis3aaAANTE7egqZ4RhHtX7bMF0cqArBiWCFhpOo1APoRvVXtGIOce0AVNjjhLWixIUfxRSL1wGJzGY29nlTSn/AB0fzi7MznMzv7dTTD+NbB3RyWP+7uaAqavYfA9YCr3xbyDMpCk5uceI3nX6qhZrmfx+PU++pyMLwKGnsqxvDCaiqs3DAPizars0SpkwXg6aBoiqed6uPBwfizaN3WkhhHz9wRt9dU415En8jua9aPuN5Lq3bLGBqac4XhxcTMCdPxNFgnie7I1ljHspwboBgZNNdG08IH21Mkp1HXreUka6aUlFPccRIgL5wZ8tftprGtEZLlOcbA6hYy7CYUr4eOlVgXHBIQtmIgZd9TrHnvVv45bbqFnPEKdWBHLXQDT76qlzCXQFZVYdYCFI5x3gI20mfKa0w/xH1WaX+UeiYYm2vWBUvEoY7ZDCPGQdTFTKKVsMMxdOsHVMRGaARcZQdQslPXTw0g7ti11gCu3V82K6+ek8vWpu3ZAssFzMj3V6otuQoMsQO5IZdDyHlNTh74VJe4VxwrCG9iLSZoUumbtZTBdVOU+OvKo/FYhnaWJbkNT+JqZ6LpOJXUCcvtGddNxy9fSi6PhQ9ydWMZT5azFNtUhaahdssYf2VGYO61tpXMreM/s99TPFbYW4Ykytt5JJJL21diSd5Zj76PjwXq5MZywy+e8+wfaRQ4ogzL/y7X/SX3cqbYpC91fJLt0QjGFIJoP+9GTRqPDajIFeoDUVXl8aJzwf+nQ/pf7G+v7KgEZQ6FpygieyDpz7J3qf4Ufl09G/2N+I9tV9LmW4rGdGBOxPjsSAT7RUHZnkP+rSzIdaJ3xLGYdkItIVY3S3dA7M+OpAiAFHnTPD5WvOhUAAMVMnUjlvHjTvifFrdxCqIVJum5JCjTXTTyI08tzpTLDXFN51YLlCtlPn67eNefJwW6NOuFFTedSIy90+OonnrzrQcBxCy1+LajtKoX5NVggHOwjVdlED6R8Kz/hLKbzhgAB3D4mRPqYmtF4dxq290qtvvhRJUAyq6tox8NtdyZ5U8IqDZSmNHC61Xh39Fb/QX7BQo+Hj5K3+gv2ChUaKycUKFCiuQrGulmr/AOO9/wBRq2WsZ6WHtn/mX/8AqGtGzd9Zdr7ismK4fw1YzFTpJIvg66aQHnx91UrFXUs4nrcIYEBlLicrFe1oZk67Haaa3SgYmDl1y+PlPtprcxCAa6GT6RAgesz7xTwbE2FxdUmtlKba3StwgeaVNm3dus13OIDsuULq5Omadlkjan3R/HfFr6XR2gpMjYkEQfx5VFfHUDAg6ae/SfrFKW7g0mY/ZzitMcTA0gZFQllkLgeIV9tcasEyLgHgHIU/XoaUbi1kyOstn/1F5e3yqkcPsrcuKhmD4Ej7Ec/6TTTi2BVL1xAWAVioljOnjKqfqHpXnTbNFGaVK9GGeSRtaBX/ABPFbcEZlI8nB+oa1UekvFRdsrh7YBCtme59IyTAkDQE786Z28Eq2FuQ0knUliOWw6oDnyc03by/BquzbMzvipUdp2h47BoKprhOEO+cIC3YYkAx2Rq3PUeXl5VIcD4bdNy3dysUN3L3ixLZfCdDGx3FK8Mw4dyvWra7LQzEgE7BTG0zr6GpDB8Ik21a/bZXuqMltyTqDLREAiAJj5w2p5o2B9zfklhkfgsLc1HcZWL90REOw0pifvqQ4zZyX7q9qFYjWJ001jT3VHEVuZdo9FiPeKPSuaGWjya1zuN0G8FYeGR8XM5O4xEqSZGfY+P8KqRYSBIk7fwqdwnFWt28gDHQjvwNZ5ZT4+NMxwO6wV8gIgsO0o25kTy868ieNzHkuFiV68EjXsAacgmFFUkeBXx8wbgd9eYkfOofyLficg2J76/NJB5+VRqFdRlKWhqKkBwG/wAk5gd5dCdR87w1muH4ZdQZ2WFEEnMD84LsDO5Aoi9kFL8Vtr1CwEnIuykHdfL6vWobG2VbDqqv2uaiRzJ1OUbiOZ5U8xfFGuIqQwgBdXzaCI0yDw8aYE1vggO7wu1KwzTdvE3RQ+I4UM/ZDBOcxmHp2tffUjatBLbqkwzqVB3AQMMz8szFthOx8pVJoqqzZGtINSpP2tzhSiLheCnEWDEkXbZA8YYGKk+J9A7lm5bXrlm5OViMqgruuaTtI12NRyMQQQYI2pb408KM5hJyidFnfKOXsoTbOXkHn9IxbRgBB8vtOuG9Cbl27ka72gi3GOUmA0ZZDQc0mI5c6S42hN5xBXLltkHxtqLZ8t0Nc28fcDZhcYN9KTOmo19SffSN28WYsxJLEkknUkmST5zXQ7OWOqdF020Y20Gq4CRz/Arlj+Px9ldE1wT+PxzrTSygE64QZvp/j/2N9dQNq5kdWyBgpnKTofAGp3hGl9fR/wDY1Q2HuFbikAMwMgETJ5CBE6xUH5nl8q7DYc/hPeL8ZN22U6lkm6WJJJEyWjUd/Uj0+qLwbqbzhguTK2XT534mnvFsSzZ81opN6XaTAaDCQeYBY78yfCmWHvjr3zR1cMF0G/I7TXnyCgC3xp1we+vXMrIpAMppEnMJEjymtI4fxTrbhmy6Zhb2JyLkQhTEcwdNdgKzfg2KHXvmAKz8nKzrI39QDWl8M4hee6zPYy5lRWYSAAFBUwdpAEa7RvTxDsm3upTHtC/stSwP9Gn6K/ZQo8H/AEafor9lCoqyWoUKFFchWM9Lf6Q/829/1DWzVjPS8/KH/m3v99adk/kWTbP40j0Y4IuKvG27FQFLSIndRzB5E0z+ETomuE6nK5bP1kzGmXLtAHjT/ofxe3hr5uXScuQjQE6kqeXofdRfCT0lsYsWOqLdg3M0rHeiInfQUdsMmKgy9kNjEeGvH3VH4bfa1dDpbVyNlYZgTvt46aVcuJ8cxF2wRewqWlJmUUoOUSCTMftqm8N65rwXDybh7sR7d9PGr3x2zxE2JxjSoOoMTr6CPCow0xCtM1onJwHPJQ2Lwl3C3ACQGiVIG405MNRrvHjTHEI1xmZiSx1MADX0A0/hUhxzFJedXRSpyBWHImZ01J9v1CluGt8nbzFlIvgpGfvFREQhAMRtJ202nVKTug6Qdr7WWIVkLYz2VErcYqFzDLuBCj6wJOw51yQafYfHIls22sIxz5szZgw2lZgGNOfiaTxuMV2DLbW2AIhZM7kTO/Ien12Y4tsG0CjI3FcuqUfDuH3bz5LS5mylomPdrvS1jD37ATEm2QqsAMx0kyBoGkglWGnh5086M8MGIa4NQyrKw2WdGMTy7seGtP8AH9Ggtg3DMDrAIuZoZOs5REfJ7/nRU3zEPwk+32qRxAsxAe/0qzjcQbjs5ABYyQoIA9BJgU3KGus4HlT/AKi3aZlxTG3AGUhhvmgzvI0O3vqz5Gxi6gxjpDZRpWiy1I2cEb1wphyLkIHkmJBjbxOtc3eF3Q7JlkqATBB0JInxGoI1HLzFc3aIzxouds8gOSYRVh4d0tuWra2xbssFBEspkgmdw1V0UcU742vFHCqRkjozYq2/lw/9hY70908pAG+uhoz02eP/AC9jYjY8z61UtqKagdmiHBXbtMh4q3np08z8XsbzsfD1phxHpbcvW2tNasqrACVUgiGDaHNHKq8WoURBGL0XGeQ2qpbg3Ab+KJNpJUGCxMAHeJ5nyE094r0OxVhCxQMoGpQ5sum8EAwPTSp7pDeNnD4PD2rnU2riS9wT4AmY11JJMbzUdwjH3MLftLYxHxpbjQ1tQ0bjbNsdSZHhrpUBI89oZaeXPgqljR2T+/P/AKq/wnhd7EtlsoWI3OwH6R2FTOM6DYy2ubKjxuEaT7AQJ9lWbpliThLaW8Mosredi91fmk7xGoJ1PosDyh8QDg7mGexiTda6EzoSx6zMTLidMpiADqDTDaHuu22g5a6JTAwWKqOKwxUqMysWAMIZgn5raaMNiOVLNw0jRntqdoLiQREgxMHXbfsnwqzdNrC2sVfe3oxtI2mkF2yMwgaEqPEd477VC4C1abDIrlbZN24VuxqMi25UxuCGYgfSC+JpxIS0EIGNocQUzHDv+La/X9fL83618aHxD/i2v1/Ty8/qPhU89y38o6hLK9RYKk2w+WWA2gyxEAmPGo2y4Zr1yUum3bBU9WFWSyrJTKAcoY7jeKLJXOzt1+krowLC/X7TE4D/AItr9b18vL/UvjRNw0nuvbc+CsJ5bAgTvy8D4U7tWHvvZzlYuFlBAVYCQXLQANAZk+FDpJahkuhFQXAeypUhWQxHZJHdyN6tT470rdLgtWiYcJ/pl9H/ANjVD2brI6m33wRGgOvLQgyfAVY7Tzftt857RdjO5NtgSdBqYDHfUmSTSHFhkXDrZEXJJ0tlTmKqN2lW0+cDHkJqEj78x8rRFHQevwobjGKvsrC6qKpultAoIcSGC6yRqZOu0T4tcPiYvsTJtkMFEbE86ecXuYkoetK5OtI0jvDNMRynN7/MU2sOy32chshBAGvviscnBbGJfg+LK33nVSexIkAyDqD4xWlcNxGJa63WoglVz6gEAKMrZM0SZXXLIkjTas24LfdcQzQ0Mexp3TII39K0zCWMSbma4BIC9aezJhewBHgHUnzPlo0VgclOXvBahhe4v6I+yhR4buL+iPsoqmqpWhQqB6a4+5Ywpe02VswEwDAPhIIoE0RF1Ok1hvTTHr19xQe7du6z4mkOKdIMVkduvaQpOyeH6NUL407as5YnUljNNFNgNaJJYcYpVWJ8aknfLrGuu2n1wfxNNb1+0w1JmZkHyqJ+Mny/VH3Vy2Jbl9gq7tqqKEe6i3ZQDUFSVs2gZViNPpQZ0mD61I/yo5UK1xmXwLEj3TrVaVSWk6mPDype3g7hUso0A1HPYSfrrmTsGbaLpIHH+ynWxSzptMgU/wADbvXEL2gSqMCSGAytGhEkawN/KmnQPo4cddbMzLZtLmuMN/JV8zB9xrRF6O4Aqba2GAPzjLE+DFtYkHnHnFPLtVOyBXmpx7LW5NOSzMYhRoIpaxilBBbVZEjaRzHlIounfRc4TLetNntM2WZnKYkA+oqzdFehFpcPbv43OzXhmS0DELvmfYkxrH2mj+cMOSH4V80Vy6MLmmw1vNAGYhhO45meeo8TTN+PqbbqU1bPBGURmAGkLPNp8ZOtT2N6LYa+oNv5MkaSMu+2kAxqKzviWDuYe69q5uhg/spIpWvd2hdUlicxvZNtE7uGVIqx467Zx2Je41rPbFpEyPdNqSr9lg4U/SPZiqhau08tXDykaaxWmaJsg0+1mikdGaUqrLwVrWGxjExbt9SoQButA0XTOQCdjrGtJcQ4ja+M3nGYq4gZFVfpSTvnMMO0dfdUHrQy0g2RuZPCiY7W7gOKTUQIrpa7Nuiy1sqAFioSVzXJNdMKUXBXCJFtyDsQpI9mm1K5wBoVRjSRUJuTQmnPxG7/AGb/AKh+6i+I3P7N/wBQ/dQxDVNQq0cE6RW2sLhsZZa7aGltlEkRy5HTxBmNIp2vHMHhFZsHh3a7tnuAws8iSZ9gifGmvCuMC1as2zhrxNpuszQdWOYNy2ysB7KcXukZKXALF+WBABBy62lt9vdnggsCddtawub2jRtudlra61zfkkODdKbkPaxdpsRacknsyymdYHhPLSOXhTuzxPh2HPWWMPde6O4HDQpO2rEx6gE1wePfK5xZxSCL0hdy14yeQ0Xcc5FHZ6RkW0Q4e9KqqZwO3Atskgx3gzlh6mgWk5N9KogjX2VXxfFrly+925BZ5DLqBG2XyAgR6CZrhnssoXPcVQSwXIrQWyg9rMs6DwHcHiYcccNy/fe6LVwBogFSTooWTpuYk+Zpj8SufQf9U/dWsUwg5LMa1IzT+xj1Ta8+qqmtlGELOUQzkaQnvPhqXx1Os6wXnDRErYRRGgIKhwDoW0I1geOjD4lc/s3/AFT91EMHc/s3/VP3UMLdf8+EcTtP9UndxGbU3LsZGAy2FVQrAhoAaACcoJHifDVq5touUm665swUoLYzQNSczEdknQDkvskcJxjEW7a21saKpXtK5mSGJIJidB7qT41xbEYhcrWcozZ+yrbjN4kj57Sdzp4UgDq04cwqVbSvH1UZgsQXxGY7lX22AFtgAPIAADyApTjSk9QVbq3dtHN0kAZEAbYZV37s/VTfBo1u4HdWVQrySp5oQOXiRS3F7iOcOLd1QxMsyplKHKiySFUnunck6bwYE5R27aKkR7KiuKWMR1ea7czJ1h02MywzaqDGbNpynaksJbf4w7wSsER4ecVzxGxcVflLtwgXiuVp31lx2iCfH9IanWjsKy4hrgEkhgVnUD8RWSRamJxwm3cTEO8EBjpr3e0CDptWi4JL63mD3g4BRWiZYFSUIYqMy9nx1Ouu9ZvwcOMSzDdz2hOq9rf2VpnD8JdW7cDX3cLlYg7XAQAG7x2kemkxoKeI2KnN3gtRw/dX0H2UKOx3V9B9lFU1VKVXen6zgn8ip+urFUF04WcFe8gp/wBQpXZIjNYvjLeZGX6QI94qHwvDUCKZG37Kmbm1c4LgjxrOkj3UlU6irvD0ikxg0irCeAMfGgvRpvA0MQXKFwfD1ZlXxIA94FW/j+Ct27ZtqAAgKgzBMGCW8xB99IYDhl2weutqC9sMQGBIJAO4ETVX+XclYLPdMsBLNMnzOp038BRawyOoErnBoqVcPgs4nat2scjsqHMjSSF0IKb8oYj9arF8YwxGl+2pljlS8pUyI27I38vqrNLHDcRg3Dm29tiCIddGB0KsGEMp5g1K4fieEgm9hDmjQJcIQn0aWUejaVZ0D823UmzsyNlI9PnROEMgZWa5dXLBBkrLOdCdhpv84CrjxPH2LtrCvnRUa2rLNwJAIA0B3IM+mWsf41i2xBGbKFUZURBCovgo+07k7mnvCONG3b6m4iXrOpCPIKk7m2wMpPPceVH8aSi78mOqvV6zbNy0Eu9ZDzOdWjugLq88uQMyfbSPhDxyXeIOFIKr1dtjOhZQA2vrInypbinELEA4WybLxq5bMR+gdgfOJquWMMA6mfnA6nz8Y+umihe04iEskzHDCCn3xRVxCpplLLIzg76EFo09aeGy9q9ltkhxEFHk6gEwygTueXlRYq8pxSMGWJTtBoAgxJPKI867xGJAxZYMpAIhmckaIBJZdT7PStbCR+lleAf2nuDuY25nyXL7G2JYdY0jWNi0z91KG5jFVHZ8QEYwO2+vPaZ2BM1G2cQvxhpZchzSc7KDp9Lf7fQ7UtwLHZbxBYZACAGaV7wgiSJiJ5aCuc52YApTRANbkSa81ZrfHMM5btYoLLbXLpIWBDjtEATm0M65eUiiv8awxD5bmIPYePlL2h1ylu1AG3jvqKq/AsWF66SuqGJI3gwdT9niKQ4ffAt3ZaJWILAToYgFSSQfAilMbanPhxRD3UGXHgkM1WrBcVwq2VDW78hMhcHTNBOYdsbMYjwUelU/rasFvjA+INa61Sw0CZSCBnzGCSVbx0AOu+lVloQM8xxSREiqfvxnDFwyi8qgscveGqBVn5USFcFo5zvSeJ4zZN2yyC6ttWPWKZMgxAnP2iYbeIkbxUde4gpweUXVZjkU2wgQqBzmJuHQazzrri3EVbDIBe6xiyErly5MiFQADqV1bWYkbdqpgCuR06snJNM/Pq6dcZ4xba2osi6jgnMxJUMNdhnManbyFRIxtz6b67do/fT/AI9xMOtqMQbpzli2XLk22TeOe/Ku+M8WDXsO4v8AWZIl8vdIeZNvcHnHPQCIp2OoAKa9ZJHtJJNdOs1cPgv4aLwuXbrM5UhVVmJAkTmInXy9tP8A4S+FImH6+2TbdWAOUkBgfIHcVTrXSlrGJQ2sQChTKzFezuxAKDVQpMRuBtSnG+mD3sQF+MhbQUjOqEgEggwBufPlPlWYhxkx08/paQWiPD6KufHrn9o/65++gcdc/tH/AFm++k+L3lN58jBlkQwygNoNYUACd4jc66056M8SFu9LXRaBUqWZS+5BjQiNt/KtpeMOIBYg04qVSIxt3+0ufrt99S3ArBvhs2KNrLEAsdZmd3EKPafLxLhXFwuJvk3haDse1GadT3WBAGh3Mj1ImkeA8QRbjlriW+3nUG2rZiCSFDkZUWYEj2bVJ76tIApl1krMbQiprmiwZe4ATiRb1IhnfMYAMgDSOUkjn4UWHzNbzHFFWyu2Qs09kTvMSTsPt2ouj2PRUfNdRGGYhTbUlpWP6Ru76DXU+Nc8MxyDDXB1qBgjgW+rUM2YRPWETsTAHh51xdStPLrJANrSvXujQsLXWjFdsDN1RJOmbKQ0mDI1iDIPhTfE2bIsi8ot58wGRWuBlJmfnaRG+2u9LWMcowjjrUz5cvV9WqtBfNmLntOdtBy9K7bFocIQLqFiEU2xbVCIMyW71wyBPLWg659euHWqZth6KC4thwEWGU6q2VXZu8CdZYiZmdJ1HjTezacYlmABJzCJ5fiKuOMa0+EVRctsxZJVUFsplX3vPM7aedQOH4Q/Xm6CNSRsSACY8KyviecgtTJWCxKYcHUrimaAZJzrOwnxBmr7wfHhrwGQgtJJNx21AOpBME+tVrCcGexiRdfMoYywIKkiZOXQa+2rxw7iyOwRVIJ8VA2EanOZ08ZpomuaDUJJXNc4UK0+z3R6ChR2th6CiqC0LumfGMB19l7ROXOImJjntTyhXEVXLPU+DTxxH/t//qoq7gHTENZOIu5EyrIyyRpLRl3itXqI4p0fs3mztmVvFTE+uhpCwEEIPc+xbqss4gt1FJF26I8XPoNvZT7oiUuhxfuXWcEEA37iSsaxB1IP1Va8R0Psv3nun/EP3aSt9CbCkMr3gRqCGAI9OzVI2xiPC431opudKX4gLaVRF8LatPkWSQQS9xrhGmurEx99Q/wai18bvOQoYjsaREntZfDl76nr3RK0/eu32nxcH/40WF6HWbbBle6CNjmH7tFga1pvcrnl7nAgWHmpHp3attg7meJAlf0uUfZ7azLoU1u3is1wqqZHEttPL11g+ytFx/RxLoAuXbzAciy/u1H/AJCYb6V39Zf3aeN7Qwtcc1ORry8OAyWR8YtA37pAa4OseGIJLCTlMxGvjUr0WwQJYm4LSqDq8CRI0E6zuezr4Vo/5CYb6V33r+7XJ6B4b6V33r+7UixlKYj+lbG/w+6yHiehunXKGYjmSJ05+dMntgW8/LePq8a3B+guFIghyPMr+7Tc/B5g4iHjwlf3aJJ4Gy4C1wsavWgFzE7xp6+2lbtrKAeRYDnvy1nSK2Fvg8wZ+a3vH7tcN8HWDO4f3j92hidqmo3RY7fXKRPM5R7dZ39aDW4Kg/OMafbvWwN8HeDO4cx5j92jufB1gjEi5I2Ob+Fdidquo3RY41k5goOsE+7260GQZ4JMxI9k7+7wrX//AA5wcz8pI/P/AIUG+DjBzMXJ8c/8K7G/VDC3RY3ibbC+Vkhf/wA/tNKLhwWKhjIgHy+qDW13ug2FfvZ5IA7w5CBy8KbJ8GuDBJBvSd+2P3aJkcMigGN4hZAmGlmUNsY1P8KNbWacpGhI9I8dK1xfgzwYkhr0nXvjfx7tHa+DPBjY3hz749/dobx+qbAzRY/atTBBHP2R40EUgBlZYgmR6a+2tdHwZ4MaBrwGumcc9/m0f/hngwuUG8B4Zxz3+bXbx+q7AzRZCbUrm7MRMieWhrh8PAzZtPGTHlWuH4NcIBlzXsvhnHr9Gj/8OcJlCZr0fpj92u3j9V2Fmixy/ZcKCs6/dNA2mFsMxjx38T91bPZ6A4VBAN2PNgdv8PnSeK+D7C3AAzXY8Ay+Z+j5mn3hw53S4RiysshuYUhc5bSJOp57cvT30V3DFYzHcx3j91azc+DjCkAF70D85eW3zKNvg3wrd575jXvL+5Sb1+qbAzRZPewpWJJkmB2v4UVzBkECTJMDWtbu/BvhWgm5fJBkdpfL8yk7/wAHWGJBNy/I2OZNOf0KG+eOKO7ZosofBMCFnU7an8cqMYFgwWTmPKa1O70Aw5YObl/MNjmTT/R51yeglguHNy9mGxzJ+5SnaXart03RZqthluZcxzbjWNvqrVPgytoXloLQ0T4jLEecFveaa/kLhzczl72bacy+7uVP4Xo1atRka4ux0YbjY7VRm0F7SCUj4g0hwCn+llhHwtwXANpHkRqCPOqx0G6PZlF11ga77trsv5u8nnU0eGC6Qty5cYTtIE+sLVjtoFAAEACAKLHuDSEpZifiPBdUKFClV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Imagem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12860" y="31660224"/>
            <a:ext cx="5339009" cy="2586601"/>
          </a:xfrm>
          <a:prstGeom prst="rect">
            <a:avLst/>
          </a:prstGeom>
        </p:spPr>
      </p:pic>
      <p:pic>
        <p:nvPicPr>
          <p:cNvPr id="8" name="Picture 7"/>
          <p:cNvPicPr>
            <a:picLocks noChangeAspect="1"/>
          </p:cNvPicPr>
          <p:nvPr/>
        </p:nvPicPr>
        <p:blipFill>
          <a:blip r:embed="rId13"/>
          <a:stretch>
            <a:fillRect/>
          </a:stretch>
        </p:blipFill>
        <p:spPr>
          <a:xfrm>
            <a:off x="24743718" y="1616317"/>
            <a:ext cx="3354505" cy="4816726"/>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689</Words>
  <Application>Microsoft Macintosh PowerPoint</Application>
  <PresentationFormat>Custom</PresentationFormat>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Marcelo Zuffo</cp:lastModifiedBy>
  <cp:revision>20</cp:revision>
  <dcterms:modified xsi:type="dcterms:W3CDTF">2016-06-29T10:25:21Z</dcterms:modified>
</cp:coreProperties>
</file>