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1" r:id="rId2"/>
    <p:sldId id="380" r:id="rId3"/>
    <p:sldId id="376" r:id="rId4"/>
    <p:sldId id="381" r:id="rId5"/>
    <p:sldId id="382" r:id="rId6"/>
    <p:sldId id="379" r:id="rId7"/>
    <p:sldId id="383" r:id="rId8"/>
    <p:sldId id="388" r:id="rId9"/>
    <p:sldId id="389" r:id="rId10"/>
    <p:sldId id="384" r:id="rId11"/>
    <p:sldId id="378" r:id="rId12"/>
    <p:sldId id="385" r:id="rId13"/>
    <p:sldId id="386" r:id="rId14"/>
    <p:sldId id="394" r:id="rId15"/>
    <p:sldId id="393" r:id="rId16"/>
    <p:sldId id="390" r:id="rId17"/>
    <p:sldId id="391" r:id="rId18"/>
    <p:sldId id="3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orient="horz" pos="1275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Monteiro Cintra de Melo" initials="LMCdM" lastIdx="0" clrIdx="0">
    <p:extLst>
      <p:ext uri="{19B8F6BF-5375-455C-9EA6-DF929625EA0E}">
        <p15:presenceInfo xmlns:p15="http://schemas.microsoft.com/office/powerpoint/2012/main" userId="Lilian Monteiro Cintra de Me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6EA"/>
    <a:srgbClr val="AEA294"/>
    <a:srgbClr val="11355E"/>
    <a:srgbClr val="48403E"/>
    <a:srgbClr val="36271A"/>
    <a:srgbClr val="5B9BD5"/>
    <a:srgbClr val="B6765D"/>
    <a:srgbClr val="8D7564"/>
    <a:srgbClr val="8C6C5C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5" autoAdjust="0"/>
    <p:restoredTop sz="94580" autoAdjust="0"/>
  </p:normalViewPr>
  <p:slideViewPr>
    <p:cSldViewPr snapToGrid="0">
      <p:cViewPr varScale="1">
        <p:scale>
          <a:sx n="90" d="100"/>
          <a:sy n="90" d="100"/>
        </p:scale>
        <p:origin x="1395" y="40"/>
      </p:cViewPr>
      <p:guideLst>
        <p:guide pos="340"/>
        <p:guide pos="2857"/>
        <p:guide pos="5420"/>
        <p:guide orient="horz" pos="1275"/>
        <p:guide orient="horz" pos="38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282F0-4090-44D1-9197-F6F8B90D372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C19C-5BC5-42CB-BFB2-3FC295F89D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9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84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1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5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5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0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7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75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1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9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0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5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8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53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0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05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DC30-D23D-405E-8103-1A38A94A9E8C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2FFC-6BA1-47D3-8E08-D28FFFBD6B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2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99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6573" y="2306713"/>
            <a:ext cx="6907427" cy="2244573"/>
          </a:xfrm>
          <a:prstGeom prst="rect">
            <a:avLst/>
          </a:prstGeom>
          <a:solidFill>
            <a:srgbClr val="11355E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80" rIns="91361" bIns="45680"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03388" y="2406869"/>
            <a:ext cx="6574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cap="all" dirty="0">
                <a:solidFill>
                  <a:schemeClr val="bg1"/>
                </a:solidFill>
                <a:latin typeface="OpEN SANS"/>
                <a:cs typeface="OpEN SANS"/>
              </a:rPr>
              <a:t>CONTRATOS EMPRESARIAIS</a:t>
            </a:r>
          </a:p>
          <a:p>
            <a:endParaRPr lang="pt-BR" b="1" cap="all" dirty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pt-BR" b="1" cap="all" dirty="0">
              <a:solidFill>
                <a:schemeClr val="bg1"/>
              </a:solidFill>
              <a:latin typeface="OpEN SANS"/>
              <a:cs typeface="OpEN SANS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OpEN SANS"/>
              </a:rPr>
              <a:t>Fusões e Aquisições e Compra e Venda de Participação Acionária</a:t>
            </a:r>
          </a:p>
          <a:p>
            <a:endParaRPr lang="pt-BR" sz="1200" b="1" dirty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pt-BR" sz="1200" b="1" dirty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pt-BR" sz="1200" b="1" dirty="0">
              <a:solidFill>
                <a:schemeClr val="bg1"/>
              </a:solidFill>
              <a:latin typeface="OpEN SANS"/>
              <a:cs typeface="OpEN SANS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OpEN SANS"/>
                <a:cs typeface="OpEN SANS"/>
              </a:rPr>
              <a:t>CARLOS PORTUGAL GOUVÊA </a:t>
            </a:r>
            <a:r>
              <a:rPr lang="pt-BR" sz="1200" b="1" dirty="0" err="1">
                <a:solidFill>
                  <a:schemeClr val="bg1"/>
                </a:solidFill>
                <a:latin typeface="OpEN SANS"/>
                <a:cs typeface="OpEN SANS"/>
              </a:rPr>
              <a:t>I</a:t>
            </a:r>
            <a:r>
              <a:rPr lang="pt-BR" sz="1200" b="1" dirty="0">
                <a:solidFill>
                  <a:schemeClr val="bg1"/>
                </a:solidFill>
                <a:latin typeface="OpEN SANS"/>
                <a:cs typeface="OpEN SANS"/>
              </a:rPr>
              <a:t> UNIVERSIDADE DE SÃO PAULO</a:t>
            </a:r>
          </a:p>
          <a:p>
            <a:r>
              <a:rPr lang="pt-BR" sz="1200" b="1" dirty="0">
                <a:solidFill>
                  <a:schemeClr val="bg1"/>
                </a:solidFill>
                <a:latin typeface="OpEN SANS"/>
                <a:cs typeface="OpEN SANS"/>
              </a:rPr>
              <a:t>07.10.2020</a:t>
            </a:r>
            <a:endParaRPr lang="en-US" sz="12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101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9. AQUISIÇÃO TÍPICA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DA0D03D-36B1-AC48-A804-2CCFD9C8EE20}"/>
              </a:ext>
            </a:extLst>
          </p:cNvPr>
          <p:cNvSpPr/>
          <p:nvPr/>
        </p:nvSpPr>
        <p:spPr>
          <a:xfrm>
            <a:off x="1147898" y="1710612"/>
            <a:ext cx="1451364" cy="977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Comprador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1767D59-9E43-7C4A-9EC9-6EA819796D12}"/>
              </a:ext>
            </a:extLst>
          </p:cNvPr>
          <p:cNvSpPr/>
          <p:nvPr/>
        </p:nvSpPr>
        <p:spPr>
          <a:xfrm>
            <a:off x="1086606" y="3053928"/>
            <a:ext cx="1563786" cy="9859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SPE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A2666D1-27FD-D74D-B91A-323431075264}"/>
              </a:ext>
            </a:extLst>
          </p:cNvPr>
          <p:cNvSpPr/>
          <p:nvPr/>
        </p:nvSpPr>
        <p:spPr>
          <a:xfrm>
            <a:off x="3250395" y="3035798"/>
            <a:ext cx="1461810" cy="9923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Target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50402D3-6CE4-364B-B52B-47BBB74501D5}"/>
              </a:ext>
            </a:extLst>
          </p:cNvPr>
          <p:cNvSpPr/>
          <p:nvPr/>
        </p:nvSpPr>
        <p:spPr>
          <a:xfrm>
            <a:off x="5532899" y="2834510"/>
            <a:ext cx="1247434" cy="7863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SPE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9EA5F26-50F4-4A44-89ED-8A9F08E7ABD1}"/>
              </a:ext>
            </a:extLst>
          </p:cNvPr>
          <p:cNvSpPr/>
          <p:nvPr/>
        </p:nvSpPr>
        <p:spPr>
          <a:xfrm>
            <a:off x="5504802" y="4015098"/>
            <a:ext cx="1247434" cy="7863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Target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F1E466D-F323-4245-8B37-7BBD2E9D2DAD}"/>
              </a:ext>
            </a:extLst>
          </p:cNvPr>
          <p:cNvSpPr/>
          <p:nvPr/>
        </p:nvSpPr>
        <p:spPr>
          <a:xfrm>
            <a:off x="7236086" y="3533199"/>
            <a:ext cx="1630447" cy="10579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Target</a:t>
            </a:r>
          </a:p>
          <a:p>
            <a:pPr algn="ctr"/>
            <a:r>
              <a:rPr lang="pt-BR" dirty="0"/>
              <a:t>(sobrevivente)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8F456D-6430-2443-9C3B-0902524E5DF7}"/>
              </a:ext>
            </a:extLst>
          </p:cNvPr>
          <p:cNvSpPr/>
          <p:nvPr/>
        </p:nvSpPr>
        <p:spPr>
          <a:xfrm>
            <a:off x="3231559" y="1517487"/>
            <a:ext cx="165401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Vendedor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788D918-4AD7-6748-B3F3-B9137A5E3F40}"/>
              </a:ext>
            </a:extLst>
          </p:cNvPr>
          <p:cNvSpPr/>
          <p:nvPr/>
        </p:nvSpPr>
        <p:spPr>
          <a:xfrm>
            <a:off x="5570045" y="1639160"/>
            <a:ext cx="1247434" cy="786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Comprador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E58F07D-D5D8-5F47-A770-8A5085B699BB}"/>
              </a:ext>
            </a:extLst>
          </p:cNvPr>
          <p:cNvSpPr/>
          <p:nvPr/>
        </p:nvSpPr>
        <p:spPr>
          <a:xfrm>
            <a:off x="7238710" y="1701380"/>
            <a:ext cx="1608752" cy="11121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Comprador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B74195-DD59-1A4B-B641-E975DDD2B84A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868149" y="2688493"/>
            <a:ext cx="5431" cy="3822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129F71E-1A81-4F42-B159-E2CB08CA966F}"/>
              </a:ext>
            </a:extLst>
          </p:cNvPr>
          <p:cNvCxnSpPr>
            <a:cxnSpLocks/>
          </p:cNvCxnSpPr>
          <p:nvPr/>
        </p:nvCxnSpPr>
        <p:spPr>
          <a:xfrm flipH="1">
            <a:off x="6193762" y="2450456"/>
            <a:ext cx="7140" cy="365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128DA5DA-1B48-D343-AE6D-9128FC1DD055}"/>
              </a:ext>
            </a:extLst>
          </p:cNvPr>
          <p:cNvCxnSpPr>
            <a:cxnSpLocks/>
          </p:cNvCxnSpPr>
          <p:nvPr/>
        </p:nvCxnSpPr>
        <p:spPr>
          <a:xfrm flipH="1">
            <a:off x="6177819" y="3618251"/>
            <a:ext cx="7140" cy="365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C60E8DB-9744-264B-B081-FF22DD24433F}"/>
              </a:ext>
            </a:extLst>
          </p:cNvPr>
          <p:cNvCxnSpPr/>
          <p:nvPr/>
        </p:nvCxnSpPr>
        <p:spPr>
          <a:xfrm>
            <a:off x="8040858" y="2838700"/>
            <a:ext cx="10452" cy="6533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13F8497D-6B74-7A47-BFE9-FA1BCCECD88D}"/>
              </a:ext>
            </a:extLst>
          </p:cNvPr>
          <p:cNvCxnSpPr>
            <a:cxnSpLocks/>
          </p:cNvCxnSpPr>
          <p:nvPr/>
        </p:nvCxnSpPr>
        <p:spPr>
          <a:xfrm>
            <a:off x="4043538" y="2352774"/>
            <a:ext cx="15028" cy="713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D6EF32AB-622D-BA46-BF0B-AC9BA8D0995B}"/>
              </a:ext>
            </a:extLst>
          </p:cNvPr>
          <p:cNvCxnSpPr>
            <a:cxnSpLocks/>
          </p:cNvCxnSpPr>
          <p:nvPr/>
        </p:nvCxnSpPr>
        <p:spPr>
          <a:xfrm flipV="1">
            <a:off x="2848907" y="2551371"/>
            <a:ext cx="681237" cy="793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4DB8DF1-7CE2-C049-BE06-A7E8C7931506}"/>
              </a:ext>
            </a:extLst>
          </p:cNvPr>
          <p:cNvSpPr txBox="1"/>
          <p:nvPr/>
        </p:nvSpPr>
        <p:spPr>
          <a:xfrm rot="18639352">
            <a:off x="2303404" y="1891478"/>
            <a:ext cx="2232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>
                <a:solidFill>
                  <a:schemeClr val="accent1">
                    <a:lumMod val="75000"/>
                  </a:schemeClr>
                </a:solidFill>
              </a:rPr>
              <a:t>Aquisition</a:t>
            </a:r>
            <a:endParaRPr lang="pt-BR" sz="1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600" i="1" dirty="0">
                <a:solidFill>
                  <a:schemeClr val="accent1">
                    <a:lumMod val="75000"/>
                  </a:schemeClr>
                </a:solidFill>
              </a:rPr>
              <a:t>Cash-out</a:t>
            </a:r>
            <a:endParaRPr lang="pt-B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2F5481CA-D751-2946-A6E3-C329A5BE8E9A}"/>
              </a:ext>
            </a:extLst>
          </p:cNvPr>
          <p:cNvCxnSpPr>
            <a:cxnSpLocks/>
          </p:cNvCxnSpPr>
          <p:nvPr/>
        </p:nvCxnSpPr>
        <p:spPr>
          <a:xfrm>
            <a:off x="4596359" y="2688493"/>
            <a:ext cx="9736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>
            <a:extLst>
              <a:ext uri="{FF2B5EF4-FFF2-40B4-BE49-F238E27FC236}">
                <a16:creationId xmlns:a16="http://schemas.microsoft.com/office/drawing/2014/main" id="{F20D5BFA-5876-AB43-8D2D-A4679B411992}"/>
              </a:ext>
            </a:extLst>
          </p:cNvPr>
          <p:cNvCxnSpPr>
            <a:cxnSpLocks/>
          </p:cNvCxnSpPr>
          <p:nvPr/>
        </p:nvCxnSpPr>
        <p:spPr>
          <a:xfrm flipH="1">
            <a:off x="5057942" y="3227708"/>
            <a:ext cx="46087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102">
            <a:extLst>
              <a:ext uri="{FF2B5EF4-FFF2-40B4-BE49-F238E27FC236}">
                <a16:creationId xmlns:a16="http://schemas.microsoft.com/office/drawing/2014/main" id="{0C432A67-EEF0-7147-9BD5-376F5233B7ED}"/>
              </a:ext>
            </a:extLst>
          </p:cNvPr>
          <p:cNvCxnSpPr>
            <a:endCxn id="21" idx="1"/>
          </p:cNvCxnSpPr>
          <p:nvPr/>
        </p:nvCxnSpPr>
        <p:spPr>
          <a:xfrm rot="16200000" flipH="1">
            <a:off x="4715772" y="3619265"/>
            <a:ext cx="1131201" cy="446860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A30FC5AE-FE92-4B48-8789-5FC0684D7A67}"/>
              </a:ext>
            </a:extLst>
          </p:cNvPr>
          <p:cNvSpPr txBox="1"/>
          <p:nvPr/>
        </p:nvSpPr>
        <p:spPr>
          <a:xfrm>
            <a:off x="974330" y="4818627"/>
            <a:ext cx="782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dirty="0">
                <a:solidFill>
                  <a:srgbClr val="002060"/>
                </a:solidFill>
              </a:rPr>
              <a:t>Geralmente uma nova empresa é formada para a aquisição do Target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dirty="0">
                <a:solidFill>
                  <a:srgbClr val="002060"/>
                </a:solidFill>
              </a:rPr>
              <a:t>Depois de adquirido, o Target se tornar uma subsidiária integral da SPV e um ágio é contabilizado para propósitos tributários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dirty="0">
                <a:solidFill>
                  <a:srgbClr val="002060"/>
                </a:solidFill>
              </a:rPr>
              <a:t>Depois a SPE é incorporada pelo Target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8694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90652" y="391705"/>
            <a:ext cx="7030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10. ESTRUTURA TÍPICA DE UM CONTRATO DE COMPRA E VENDA DE AÇÕES (SPA)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990652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6600A92-9113-3140-BC98-EDBAED04B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07322"/>
              </p:ext>
            </p:extLst>
          </p:nvPr>
        </p:nvGraphicFramePr>
        <p:xfrm>
          <a:off x="2526632" y="1790065"/>
          <a:ext cx="4057010" cy="41482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57010">
                  <a:extLst>
                    <a:ext uri="{9D8B030D-6E8A-4147-A177-3AD203B41FA5}">
                      <a16:colId xmlns:a16="http://schemas.microsoft.com/office/drawing/2014/main" val="1546979780"/>
                    </a:ext>
                  </a:extLst>
                </a:gridCol>
              </a:tblGrid>
              <a:tr h="41182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2060"/>
                          </a:solidFill>
                        </a:rPr>
                        <a:t>Preâmbulo, Considerandos, Definições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464380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Preço (quantidade e forma de pagamento)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2077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Cláusula de Ajuste de Preço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48382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Declarações e Garantias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93899"/>
                  </a:ext>
                </a:extLst>
              </a:tr>
              <a:tr h="559526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Cláusulas dispondo sobre Condições Suspensivas </a:t>
                      </a:r>
                      <a:r>
                        <a:rPr lang="pt-BR" sz="1400" b="1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Pré</a:t>
                      </a:r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-Fechamento e Disposições Pós-Fechamento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652768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Cláusulas de Extinção</a:t>
                      </a:r>
                    </a:p>
                  </a:txBody>
                  <a:tcPr>
                    <a:solidFill>
                      <a:srgbClr val="D0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31197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Multa pela Extinção Antecipada</a:t>
                      </a:r>
                    </a:p>
                  </a:txBody>
                  <a:tcPr>
                    <a:solidFill>
                      <a:srgbClr val="D0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524058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Cláusulas de Indenização</a:t>
                      </a:r>
                    </a:p>
                  </a:txBody>
                  <a:tcPr>
                    <a:solidFill>
                      <a:srgbClr val="D0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02568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Execução </a:t>
                      </a:r>
                      <a:r>
                        <a:rPr lang="pt-BR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Específica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3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569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71117" y="1949473"/>
            <a:ext cx="3627935" cy="36572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89282" y="2175384"/>
            <a:ext cx="32084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BR" sz="2000" dirty="0">
                <a:solidFill>
                  <a:srgbClr val="002060"/>
                </a:solidFill>
              </a:rPr>
              <a:t>Direito de pular fora”</a:t>
            </a:r>
          </a:p>
          <a:p>
            <a:pPr>
              <a:defRPr/>
            </a:pPr>
            <a:r>
              <a:rPr lang="pt-BR" sz="2000" dirty="0">
                <a:solidFill>
                  <a:srgbClr val="002060"/>
                </a:solidFill>
              </a:rPr>
              <a:t>  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002060"/>
                </a:solidFill>
              </a:rPr>
              <a:t>Mudanças Políticas ou macro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002060"/>
                </a:solidFill>
              </a:rPr>
              <a:t>Mudanças legislativas ou contábeis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rgbClr val="002060"/>
                </a:solidFill>
              </a:rPr>
              <a:t>Flutuação no preço das ações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pt-BR" sz="2000" i="1" dirty="0">
                <a:solidFill>
                  <a:srgbClr val="002060"/>
                </a:solidFill>
              </a:rPr>
              <a:t>Stock </a:t>
            </a:r>
            <a:r>
              <a:rPr lang="pt-BR" sz="2000" i="1" dirty="0" err="1">
                <a:solidFill>
                  <a:srgbClr val="002060"/>
                </a:solidFill>
              </a:rPr>
              <a:t>price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changes</a:t>
            </a:r>
            <a:endParaRPr lang="pt-BR" sz="2000" i="1" dirty="0">
              <a:solidFill>
                <a:srgbClr val="002060"/>
              </a:solidFill>
            </a:endParaRPr>
          </a:p>
          <a:p>
            <a:pPr>
              <a:defRPr/>
            </a:pPr>
            <a:endParaRPr lang="pt-BR" dirty="0"/>
          </a:p>
          <a:p>
            <a:pPr algn="just"/>
            <a:endParaRPr lang="pt-B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6FD5A6F-184A-3F45-B85E-636A8B027C29}"/>
              </a:ext>
            </a:extLst>
          </p:cNvPr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11. MAC / MATERIAL ADVERSE CHANGE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78CE8F-52A4-2349-8DD3-E40DC8892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72" y="2403103"/>
            <a:ext cx="372315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56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09524" y="405332"/>
            <a:ext cx="7401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12. CLÁUSULA DE DECLARAÇÕES E GARANTIAS (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REPRESENTATIONS</a:t>
            </a:r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WARRANTIES)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350337"/>
            <a:ext cx="7377347" cy="48649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49057" y="1360329"/>
            <a:ext cx="6728308" cy="457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Cláusula de  Declarações e Garantias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Fatos passados ou relativos ao momento em que o contrato é instrumentalizado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Eficácia extracontratual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Indenização será quantificada para colocar a parte lesada na posição em que estaria se a declaração falsa não tivesse existido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 civil: erro e dolo (premissas falsas que afetem a declaração de vontade)</a:t>
            </a:r>
            <a:endParaRPr lang="pt-B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Cláusula de garantia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futuros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Indenização caso os fatos afirmados se provem incorretos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 mesmo caso fortuito e força maior exime a obrigação</a:t>
            </a:r>
          </a:p>
        </p:txBody>
      </p:sp>
    </p:spTree>
    <p:extLst>
      <p:ext uri="{BB962C8B-B14F-4D97-AF65-F5344CB8AC3E}">
        <p14:creationId xmlns:p14="http://schemas.microsoft.com/office/powerpoint/2010/main" val="21018903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736499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09524" y="683760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13. CLÁUSULA de SANDBAGGING</a:t>
            </a:r>
            <a:endParaRPr lang="pt-BR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19541" y="1291283"/>
            <a:ext cx="5421949" cy="492400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49057" y="1360329"/>
            <a:ext cx="5239839" cy="476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1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Sandbagging</a:t>
            </a:r>
            <a:endParaRPr lang="pt-BR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Conhecimento do Comprador sobre os fatos não afeta as declarações e garantias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Reconhece que o Vendedor não tem como saber se o que o Comprador sabe ou não </a:t>
            </a:r>
          </a:p>
          <a:p>
            <a:pPr marL="742950" lvl="1" indent="-285750" algn="just">
              <a:buFont typeface="Wingdings" pitchFamily="2" charset="2"/>
              <a:buChar char="§"/>
            </a:pPr>
            <a:endParaRPr lang="pt-B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</a:t>
            </a:r>
          </a:p>
          <a:p>
            <a:pPr algn="just"/>
            <a:endParaRPr lang="pt-B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“6.1.5. Auditoria. A Compradora declara, neste ato, que realizou, por meio de seus administradores, empregados ou terceiros por ela contratados, uma auditoria </a:t>
            </a:r>
            <a:r>
              <a:rPr lang="pt-BR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contábil</a:t>
            </a:r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financeira, administrativa, legal, </a:t>
            </a:r>
            <a:r>
              <a:rPr lang="pt-BR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regulatória</a:t>
            </a:r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fiscal, trabalhista, operacional e ambiental das Companhias-Alvo e das </a:t>
            </a:r>
            <a:r>
              <a:rPr lang="pt-BR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Subsidiárias</a:t>
            </a:r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maneira considerada adequada e </a:t>
            </a:r>
            <a:r>
              <a:rPr lang="pt-BR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satisfatória</a:t>
            </a:r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forma a permitir a celebração deste Contrato. No entanto, </a:t>
            </a:r>
            <a:r>
              <a:rPr lang="pt-BR" sz="1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 auditoria feita pela Compradora e seus representantes não terão efeito sobre (e deverão ser consideradas para fins de) as declarações, garantias, avenças e outras obrigações das Vendedoras, e todos os direitos da Compradora (incluindo direitos de indenização)</a:t>
            </a:r>
            <a:r>
              <a:rPr lang="pt-B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nos termos deste Contrato. “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D0E175-4001-DF4B-A64D-FE6C9FFE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85" y="2858987"/>
            <a:ext cx="2400748" cy="1769757"/>
          </a:xfrm>
          <a:prstGeom prst="rect">
            <a:avLst/>
          </a:prstGeom>
        </p:spPr>
      </p:pic>
      <p:cxnSp>
        <p:nvCxnSpPr>
          <p:cNvPr id="19" name="Conector reto 12">
            <a:extLst>
              <a:ext uri="{FF2B5EF4-FFF2-40B4-BE49-F238E27FC236}">
                <a16:creationId xmlns:a16="http://schemas.microsoft.com/office/drawing/2014/main" id="{5B6DBA1D-2D04-DA44-9F54-9420E7B47E54}"/>
              </a:ext>
            </a:extLst>
          </p:cNvPr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5446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14. OBRIGAÇÕES PRÉ-FECHAMENTO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350336"/>
            <a:ext cx="7377347" cy="50501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49057" y="1360329"/>
            <a:ext cx="6728308" cy="504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Proteger o negócio para o Comprador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Controlar transações com partes relacionadas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Vetar mudanças societárias ou decisões relevantes sem o consentimento da outra parte</a:t>
            </a:r>
            <a:endParaRPr lang="pt-B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Assegurar “melhores esforços” para concluir a operação (cláusula pouco eficaz no Brasil)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Exemplos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Conduzir negócios na forma ordinariamente conduzida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Preservar relacionamentos com fornecedores, clientes, </a:t>
            </a:r>
            <a:r>
              <a:rPr lang="pt-BR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pt-BR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Obter toda as aprovações regulatórias e consentimentos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Muitas vezes por razões concorrenciais desinvestir de certos negócios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Financiamento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Notificação de “quebras”</a:t>
            </a:r>
          </a:p>
        </p:txBody>
      </p:sp>
    </p:spTree>
    <p:extLst>
      <p:ext uri="{BB962C8B-B14F-4D97-AF65-F5344CB8AC3E}">
        <p14:creationId xmlns:p14="http://schemas.microsoft.com/office/powerpoint/2010/main" val="365612600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15. OBRIGAÇÕES PÓS-FECHAMENTO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562528"/>
            <a:ext cx="7377347" cy="37936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71360" y="1562528"/>
            <a:ext cx="7277104" cy="379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Cláusulas típicas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Vendedor concorda em não competir nem contratar empregados do </a:t>
            </a:r>
            <a:r>
              <a:rPr lang="pt-BR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Serviços temporários (fornecer informações sobre o negócio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Cumprir com as obrigações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-fechamento que ficaram inconclusas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Manter o negócio em operação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Retenção de executivos-chave e manter o plano de benefícios dos seus empregados por algum tempo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endParaRPr lang="pt-BR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814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16. CONDIÇÕES SUSPENSIVAS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360330"/>
            <a:ext cx="7377347" cy="508696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49057" y="1258046"/>
            <a:ext cx="7277104" cy="563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Exemplos: 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Aprovações regulatórias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Aprovação de acionistas minoritários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Anuência de clientes importantes com relação à transferência de controle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Manutenção de contratos essenciais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Obtenção de acordos judiciais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Obtenção de acordos de leniência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Condições Suspensivas no Fechamento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Firmar contratos paralelos (</a:t>
            </a:r>
            <a:r>
              <a:rPr lang="pt-BR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ancilary</a:t>
            </a:r>
            <a:r>
              <a:rPr lang="pt-BR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agreements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Ausência de MAC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0669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48464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17. EXTINÇÃO DO SPA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2002510"/>
            <a:ext cx="7364931" cy="421277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285010" y="2166155"/>
            <a:ext cx="7241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permite uma parte sair do SPA sem responsabilidades futuras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Muitas vezes pode resultar em multa, danos ou execução específica do Contrato 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pt-B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Exemplos: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Consentimento Mútuo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Impossibilidade de fechar até certa data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obtenção da aprovação regulatória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04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2146952" y="402680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5" y="702951"/>
            <a:ext cx="7030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ÍNDICE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2E44092-2D6F-254A-B8FC-74C5B9616989}"/>
              </a:ext>
            </a:extLst>
          </p:cNvPr>
          <p:cNvSpPr txBox="1"/>
          <p:nvPr/>
        </p:nvSpPr>
        <p:spPr>
          <a:xfrm>
            <a:off x="1463646" y="2065038"/>
            <a:ext cx="7025564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 ao tema de “Fusões &amp; Aquisições”  (M&amp;A)</a:t>
            </a:r>
          </a:p>
          <a:p>
            <a:pPr algn="just">
              <a:lnSpc>
                <a:spcPct val="90000"/>
              </a:lnSpc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Estratégia de Negociação</a:t>
            </a:r>
          </a:p>
          <a:p>
            <a:pPr algn="just">
              <a:lnSpc>
                <a:spcPct val="90000"/>
              </a:lnSpc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Documentação </a:t>
            </a:r>
            <a:r>
              <a:rPr lang="pt-BR" altLang="pt-BR" sz="20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-contratual</a:t>
            </a: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endParaRPr lang="pt-BR" altLang="pt-B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Auditoria Legal (</a:t>
            </a:r>
            <a:r>
              <a:rPr lang="pt-BR" altLang="pt-BR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pt-BR" altLang="pt-BR" sz="20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Diligence</a:t>
            </a: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endParaRPr lang="pt-BR" altLang="pt-B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Estruturação do Negócio (</a:t>
            </a:r>
            <a:r>
              <a:rPr lang="pt-BR" altLang="pt-BR" sz="20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</a:t>
            </a: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endParaRPr lang="pt-BR" altLang="pt-B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2450" indent="-6096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altLang="pt-BR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Documentação Definitiva </a:t>
            </a:r>
          </a:p>
          <a:p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87FA833-67B4-D54C-9812-8D4D6912DCFE}"/>
              </a:ext>
            </a:extLst>
          </p:cNvPr>
          <p:cNvSpPr/>
          <p:nvPr/>
        </p:nvSpPr>
        <p:spPr>
          <a:xfrm>
            <a:off x="1133192" y="1719910"/>
            <a:ext cx="7401697" cy="3592806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1591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2146952" y="402680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5" y="702951"/>
            <a:ext cx="7030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INTRODUÇÃO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E7B7CD-0DA5-5847-8CF5-DFDC0A3A2FF8}"/>
              </a:ext>
            </a:extLst>
          </p:cNvPr>
          <p:cNvSpPr txBox="1"/>
          <p:nvPr/>
        </p:nvSpPr>
        <p:spPr>
          <a:xfrm>
            <a:off x="1216807" y="1498278"/>
            <a:ext cx="712515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Hostil vs. Amigável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 (Cia Aberta) vs. Privada (Cia Fechada)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Incorporações (</a:t>
            </a:r>
            <a:r>
              <a:rPr lang="pt-BR" sz="1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Mergers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One-Step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statutory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merger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 é incorporada por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apenas uma companhia sobrevive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Two-Step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(oferta pública de ações seguida de uma 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statutory</a:t>
            </a:r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merger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Aquisição de Ações/Quotas (</a:t>
            </a:r>
            <a:r>
              <a:rPr lang="pt-BR" sz="1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 </a:t>
            </a:r>
            <a:r>
              <a:rPr lang="pt-BR" sz="16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Ventures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Cisões (</a:t>
            </a:r>
            <a:r>
              <a:rPr lang="pt-BR" sz="16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Spin-</a:t>
            </a:r>
            <a:r>
              <a:rPr lang="pt-BR" sz="16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Defesas Societárias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de Defesa / Alerta para uma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takeover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Batalhas de Procuração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Pílulas de Veneno (“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Poison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Pills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  <a:p>
            <a:pPr algn="just"/>
            <a:endParaRPr lang="pt-BR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5A9CC5-2918-1940-8CF5-596D5DACFA2A}"/>
              </a:ext>
            </a:extLst>
          </p:cNvPr>
          <p:cNvSpPr txBox="1"/>
          <p:nvPr/>
        </p:nvSpPr>
        <p:spPr>
          <a:xfrm>
            <a:off x="8995144" y="-4720856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971C0E1-2FD0-A448-ABD4-33BA6BF7AB74}"/>
              </a:ext>
            </a:extLst>
          </p:cNvPr>
          <p:cNvSpPr/>
          <p:nvPr/>
        </p:nvSpPr>
        <p:spPr>
          <a:xfrm>
            <a:off x="1133192" y="1498278"/>
            <a:ext cx="7401697" cy="4717006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750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5" y="702951"/>
            <a:ext cx="7030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LINHA DO TEMPO DE UMA AQUISIÇÃO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91BBA8F-D4E0-7145-9170-F728AD16DA23}"/>
              </a:ext>
            </a:extLst>
          </p:cNvPr>
          <p:cNvCxnSpPr>
            <a:cxnSpLocks/>
          </p:cNvCxnSpPr>
          <p:nvPr/>
        </p:nvCxnSpPr>
        <p:spPr>
          <a:xfrm>
            <a:off x="1207170" y="5214176"/>
            <a:ext cx="7653867" cy="0"/>
          </a:xfrm>
          <a:prstGeom prst="straightConnector1">
            <a:avLst/>
          </a:prstGeom>
          <a:ln w="254000">
            <a:tailEnd type="triangle"/>
          </a:ln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5F069406-227C-CC41-805D-1225505DA5E1}"/>
              </a:ext>
            </a:extLst>
          </p:cNvPr>
          <p:cNvCxnSpPr>
            <a:cxnSpLocks/>
          </p:cNvCxnSpPr>
          <p:nvPr/>
        </p:nvCxnSpPr>
        <p:spPr>
          <a:xfrm flipV="1">
            <a:off x="3539067" y="3515799"/>
            <a:ext cx="0" cy="1534612"/>
          </a:xfrm>
          <a:prstGeom prst="straightConnector1">
            <a:avLst/>
          </a:prstGeom>
          <a:ln w="2286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CDD3736-4D66-6E49-96C5-B303A0D70DFC}"/>
              </a:ext>
            </a:extLst>
          </p:cNvPr>
          <p:cNvCxnSpPr>
            <a:cxnSpLocks/>
          </p:cNvCxnSpPr>
          <p:nvPr/>
        </p:nvCxnSpPr>
        <p:spPr>
          <a:xfrm flipV="1">
            <a:off x="7130685" y="3555078"/>
            <a:ext cx="0" cy="1534612"/>
          </a:xfrm>
          <a:prstGeom prst="straightConnector1">
            <a:avLst/>
          </a:prstGeom>
          <a:ln w="2286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09A78B7-492B-F744-A11F-022C45F3CF47}"/>
              </a:ext>
            </a:extLst>
          </p:cNvPr>
          <p:cNvSpPr txBox="1"/>
          <p:nvPr/>
        </p:nvSpPr>
        <p:spPr>
          <a:xfrm>
            <a:off x="990398" y="2630821"/>
            <a:ext cx="186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</a:rPr>
              <a:t>Abordagem inicial, </a:t>
            </a:r>
            <a:r>
              <a:rPr lang="pt-BR" sz="1600" i="1" dirty="0" err="1">
                <a:solidFill>
                  <a:srgbClr val="002060"/>
                </a:solidFill>
              </a:rPr>
              <a:t>Due</a:t>
            </a:r>
            <a:r>
              <a:rPr lang="pt-BR" sz="1600" i="1" dirty="0">
                <a:solidFill>
                  <a:srgbClr val="002060"/>
                </a:solidFill>
              </a:rPr>
              <a:t> </a:t>
            </a:r>
            <a:r>
              <a:rPr lang="pt-BR" sz="1600" i="1" dirty="0" err="1">
                <a:solidFill>
                  <a:srgbClr val="002060"/>
                </a:solidFill>
              </a:rPr>
              <a:t>dilligence</a:t>
            </a:r>
            <a:endParaRPr lang="pt-BR" sz="1600" i="1" dirty="0">
              <a:solidFill>
                <a:srgbClr val="002060"/>
              </a:solidFill>
            </a:endParaRPr>
          </a:p>
          <a:p>
            <a:pPr algn="ctr"/>
            <a:r>
              <a:rPr lang="pt-BR" sz="1600" i="1" dirty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&amp; Determinação de Estrutura de Financiamento</a:t>
            </a:r>
          </a:p>
        </p:txBody>
      </p:sp>
      <p:sp>
        <p:nvSpPr>
          <p:cNvPr id="22" name="Chave Esquerda 21">
            <a:extLst>
              <a:ext uri="{FF2B5EF4-FFF2-40B4-BE49-F238E27FC236}">
                <a16:creationId xmlns:a16="http://schemas.microsoft.com/office/drawing/2014/main" id="{35F6FB86-2585-CF4B-AE25-4F23CFA9D869}"/>
              </a:ext>
            </a:extLst>
          </p:cNvPr>
          <p:cNvSpPr/>
          <p:nvPr/>
        </p:nvSpPr>
        <p:spPr>
          <a:xfrm rot="5400000">
            <a:off x="1724709" y="3398581"/>
            <a:ext cx="1093450" cy="2128529"/>
          </a:xfrm>
          <a:prstGeom prst="leftBrac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E582101-3D25-1440-9D87-AB57B4432050}"/>
              </a:ext>
            </a:extLst>
          </p:cNvPr>
          <p:cNvSpPr txBox="1"/>
          <p:nvPr/>
        </p:nvSpPr>
        <p:spPr>
          <a:xfrm>
            <a:off x="2576076" y="1650156"/>
            <a:ext cx="1925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Assinatura do Contrato de Aquisição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(</a:t>
            </a:r>
            <a:r>
              <a:rPr lang="pt-BR" i="1" dirty="0">
                <a:solidFill>
                  <a:srgbClr val="002060"/>
                </a:solidFill>
              </a:rPr>
              <a:t>Stock </a:t>
            </a:r>
            <a:r>
              <a:rPr lang="pt-BR" i="1" dirty="0" err="1">
                <a:solidFill>
                  <a:srgbClr val="002060"/>
                </a:solidFill>
              </a:rPr>
              <a:t>Purchase</a:t>
            </a:r>
            <a:r>
              <a:rPr lang="pt-BR" i="1" dirty="0">
                <a:solidFill>
                  <a:srgbClr val="002060"/>
                </a:solidFill>
              </a:rPr>
              <a:t> </a:t>
            </a:r>
            <a:r>
              <a:rPr lang="pt-BR" i="1" dirty="0" err="1">
                <a:solidFill>
                  <a:srgbClr val="002060"/>
                </a:solidFill>
              </a:rPr>
              <a:t>Agrement</a:t>
            </a:r>
            <a:r>
              <a:rPr lang="pt-BR" i="1" dirty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ou SPA)</a:t>
            </a:r>
          </a:p>
        </p:txBody>
      </p:sp>
      <p:sp>
        <p:nvSpPr>
          <p:cNvPr id="34" name="Chave Esquerda 33">
            <a:extLst>
              <a:ext uri="{FF2B5EF4-FFF2-40B4-BE49-F238E27FC236}">
                <a16:creationId xmlns:a16="http://schemas.microsoft.com/office/drawing/2014/main" id="{AFC78E63-547D-7D40-89CC-4EB6BC4B172A}"/>
              </a:ext>
            </a:extLst>
          </p:cNvPr>
          <p:cNvSpPr/>
          <p:nvPr/>
        </p:nvSpPr>
        <p:spPr>
          <a:xfrm rot="5400000">
            <a:off x="4759381" y="2902838"/>
            <a:ext cx="1093450" cy="3201695"/>
          </a:xfrm>
          <a:prstGeom prst="leftBrac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8951E77-9363-6248-BDA0-89845488C63A}"/>
              </a:ext>
            </a:extLst>
          </p:cNvPr>
          <p:cNvSpPr txBox="1"/>
          <p:nvPr/>
        </p:nvSpPr>
        <p:spPr>
          <a:xfrm>
            <a:off x="3879475" y="3255748"/>
            <a:ext cx="143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Antitruste &amp; Aprovações Regulatórias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B119981-9DC9-3E40-A6EE-B0B516F1888F}"/>
              </a:ext>
            </a:extLst>
          </p:cNvPr>
          <p:cNvSpPr txBox="1"/>
          <p:nvPr/>
        </p:nvSpPr>
        <p:spPr>
          <a:xfrm>
            <a:off x="5386242" y="3273926"/>
            <a:ext cx="143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Outras Condições Suspensivas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0D0190F-8868-6D46-8CFB-C01B0AA0C8C2}"/>
              </a:ext>
            </a:extLst>
          </p:cNvPr>
          <p:cNvSpPr txBox="1"/>
          <p:nvPr/>
        </p:nvSpPr>
        <p:spPr>
          <a:xfrm>
            <a:off x="7260839" y="2169156"/>
            <a:ext cx="1433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Fechamento da Aquisição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(</a:t>
            </a:r>
            <a:r>
              <a:rPr lang="pt-BR" i="1" dirty="0" err="1">
                <a:solidFill>
                  <a:srgbClr val="002060"/>
                </a:solidFill>
              </a:rPr>
              <a:t>Closing</a:t>
            </a:r>
            <a:r>
              <a:rPr lang="pt-BR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59692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ESTRATÉGIAS DE NEGOCIAÇÃO DE CONTRATOS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48814" y="1360329"/>
            <a:ext cx="7377347" cy="51108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951525" y="1550599"/>
            <a:ext cx="6728308" cy="490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Termos vagos reduzem custos de negociação e aumentam os custos do litígio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Alternativa: incentivo ao comportamento honesto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Alternativa: impossibilidade de definição</a:t>
            </a:r>
          </a:p>
          <a:p>
            <a:pPr lvl="1" algn="just">
              <a:lnSpc>
                <a:spcPct val="150000"/>
              </a:lnSpc>
            </a:pPr>
            <a:endParaRPr lang="pt-BR" altLang="pt-BR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Objeto do contrato é o negócio, e não o objeto da compra e venda (Condições Suspensivas e Multa)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Declarações e garantias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Mudança material adversa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Cumprimento das obrigações negociais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 material adverso</a:t>
            </a:r>
          </a:p>
          <a:p>
            <a:pPr lvl="2" algn="just">
              <a:lnSpc>
                <a:spcPct val="150000"/>
              </a:lnSpc>
            </a:pPr>
            <a:endParaRPr lang="pt-BR" altLang="pt-BR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 Simples (Consumo)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Economia de Partilha (</a:t>
            </a:r>
            <a:r>
              <a:rPr lang="pt-BR" alt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pt-BR" altLang="pt-BR" sz="1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pt-BR" altLang="pt-B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altLang="pt-BR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048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ESTRATÉGIA DE AQUISIÇÃO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411720"/>
            <a:ext cx="7377347" cy="467255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446219" y="1690968"/>
            <a:ext cx="67283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pt-BR" b="1" cap="all" dirty="0">
                <a:solidFill>
                  <a:srgbClr val="002060"/>
                </a:solidFill>
              </a:rPr>
              <a:t>Abordagens Amigáveis </a:t>
            </a:r>
          </a:p>
          <a:p>
            <a:pPr>
              <a:defRPr/>
            </a:pP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Reuniões Informais com o Target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Cartas de Interesse Formal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Solicita reuniões ou discussões e pode conter termos indicativos da operação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</a:rPr>
              <a:t>Normalmente endereçadas ao CEO e Conselho de Administração (USA: podem ser enviadas presumindo uma negociação amigável ou conter “ameaças”)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t-BR" b="1" cap="all" dirty="0">
                <a:solidFill>
                  <a:srgbClr val="002060"/>
                </a:solidFill>
              </a:rPr>
              <a:t>Abordagens Hostis (infrequentes no Brasil) </a:t>
            </a:r>
          </a:p>
          <a:p>
            <a:pPr>
              <a:defRPr/>
            </a:pPr>
            <a:endParaRPr lang="pt-BR" b="1" cap="all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Típicas e efetivas em empresas de capital aberto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Cartas “</a:t>
            </a:r>
            <a:r>
              <a:rPr lang="pt-BR" dirty="0" err="1">
                <a:solidFill>
                  <a:srgbClr val="002060"/>
                </a:solidFill>
              </a:rPr>
              <a:t>Bear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Hug</a:t>
            </a:r>
            <a:r>
              <a:rPr lang="pt-BR" dirty="0">
                <a:solidFill>
                  <a:srgbClr val="002060"/>
                </a:solidFill>
              </a:rPr>
              <a:t>” (oferta  muito acima do mercado)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Batalha de procurações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</a:rPr>
              <a:t>Oferta Pública de Ações</a:t>
            </a:r>
          </a:p>
        </p:txBody>
      </p:sp>
    </p:spTree>
    <p:extLst>
      <p:ext uri="{BB962C8B-B14F-4D97-AF65-F5344CB8AC3E}">
        <p14:creationId xmlns:p14="http://schemas.microsoft.com/office/powerpoint/2010/main" val="2927774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 DOCUMENTAÇÃO PRÉ-CONTRATUAL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873955"/>
            <a:ext cx="7377347" cy="315666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446219" y="2293271"/>
            <a:ext cx="6728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002060"/>
                </a:solidFill>
              </a:rPr>
              <a:t>Acordo de Confidencialidade (</a:t>
            </a:r>
            <a:r>
              <a:rPr lang="pt-BR" sz="2000" i="1" dirty="0">
                <a:solidFill>
                  <a:srgbClr val="002060"/>
                </a:solidFill>
              </a:rPr>
              <a:t>Non </a:t>
            </a:r>
            <a:r>
              <a:rPr lang="pt-BR" sz="2000" i="1" dirty="0" err="1">
                <a:solidFill>
                  <a:srgbClr val="002060"/>
                </a:solidFill>
              </a:rPr>
              <a:t>Disclosure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Agreement</a:t>
            </a:r>
            <a:r>
              <a:rPr lang="pt-BR" sz="2000" i="1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002060"/>
                </a:solidFill>
              </a:rPr>
              <a:t>Carta de Intenções</a:t>
            </a:r>
            <a:r>
              <a:rPr lang="pt-BR" sz="2000" i="1" dirty="0">
                <a:solidFill>
                  <a:srgbClr val="002060"/>
                </a:solidFill>
              </a:rPr>
              <a:t> (</a:t>
            </a:r>
            <a:r>
              <a:rPr lang="pt-BR" sz="2000" i="1" dirty="0" err="1">
                <a:solidFill>
                  <a:srgbClr val="002060"/>
                </a:solidFill>
              </a:rPr>
              <a:t>Letter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of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Intent</a:t>
            </a:r>
            <a:r>
              <a:rPr lang="pt-BR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002060"/>
                </a:solidFill>
              </a:rPr>
              <a:t>Memorando de Entendimento (</a:t>
            </a:r>
            <a:r>
              <a:rPr lang="pt-BR" sz="2000" i="1" dirty="0" err="1">
                <a:solidFill>
                  <a:srgbClr val="002060"/>
                </a:solidFill>
              </a:rPr>
              <a:t>Memorandum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of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Understandings</a:t>
            </a:r>
            <a:r>
              <a:rPr lang="pt-BR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2000" i="1" dirty="0" err="1">
                <a:solidFill>
                  <a:srgbClr val="002060"/>
                </a:solidFill>
              </a:rPr>
              <a:t>Term</a:t>
            </a:r>
            <a:r>
              <a:rPr lang="pt-BR" sz="2000" i="1" dirty="0">
                <a:solidFill>
                  <a:srgbClr val="002060"/>
                </a:solidFill>
              </a:rPr>
              <a:t> </a:t>
            </a:r>
            <a:r>
              <a:rPr lang="pt-BR" sz="2000" i="1" dirty="0" err="1">
                <a:solidFill>
                  <a:srgbClr val="002060"/>
                </a:solidFill>
              </a:rPr>
              <a:t>Sheet</a:t>
            </a:r>
            <a:endParaRPr lang="pt-BR" sz="2000" i="1" dirty="0">
              <a:solidFill>
                <a:srgbClr val="002060"/>
              </a:solidFill>
            </a:endParaRPr>
          </a:p>
          <a:p>
            <a:pPr algn="just"/>
            <a:endParaRPr lang="pt-B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464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7. AUDITORIA LEGAL (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DUE DILLIGENCE</a:t>
            </a:r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873955"/>
            <a:ext cx="7377347" cy="391461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446219" y="2016438"/>
            <a:ext cx="67283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i="1" dirty="0" err="1">
                <a:solidFill>
                  <a:srgbClr val="002060"/>
                </a:solidFill>
              </a:rPr>
              <a:t>Kick</a:t>
            </a:r>
            <a:r>
              <a:rPr lang="pt-BR" i="1" dirty="0">
                <a:solidFill>
                  <a:srgbClr val="002060"/>
                </a:solidFill>
              </a:rPr>
              <a:t>-off </a:t>
            </a:r>
            <a:r>
              <a:rPr lang="pt-BR" i="1" dirty="0" err="1">
                <a:solidFill>
                  <a:srgbClr val="002060"/>
                </a:solidFill>
              </a:rPr>
              <a:t>Call</a:t>
            </a:r>
            <a:endParaRPr lang="pt-BR" i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dirty="0">
                <a:solidFill>
                  <a:srgbClr val="002060"/>
                </a:solidFill>
              </a:rPr>
              <a:t>Sessões de </a:t>
            </a:r>
            <a:r>
              <a:rPr lang="pt-BR" i="1" dirty="0" err="1">
                <a:solidFill>
                  <a:srgbClr val="002060"/>
                </a:solidFill>
              </a:rPr>
              <a:t>Due</a:t>
            </a:r>
            <a:r>
              <a:rPr lang="pt-BR" i="1" dirty="0">
                <a:solidFill>
                  <a:srgbClr val="002060"/>
                </a:solidFill>
              </a:rPr>
              <a:t> </a:t>
            </a:r>
            <a:r>
              <a:rPr lang="pt-BR" i="1" dirty="0" err="1">
                <a:solidFill>
                  <a:srgbClr val="002060"/>
                </a:solidFill>
              </a:rPr>
              <a:t>Diligence</a:t>
            </a:r>
            <a:endParaRPr lang="pt-BR" i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</a:rPr>
              <a:t>Objetivos principais da </a:t>
            </a:r>
            <a:r>
              <a:rPr lang="pt-BR" altLang="pt-BR" i="1" dirty="0" err="1">
                <a:solidFill>
                  <a:srgbClr val="002060"/>
                </a:solidFill>
              </a:rPr>
              <a:t>due</a:t>
            </a:r>
            <a:r>
              <a:rPr lang="pt-BR" altLang="pt-BR" i="1" dirty="0">
                <a:solidFill>
                  <a:srgbClr val="002060"/>
                </a:solidFill>
              </a:rPr>
              <a:t> </a:t>
            </a:r>
            <a:r>
              <a:rPr lang="pt-BR" altLang="pt-BR" i="1" dirty="0" err="1">
                <a:solidFill>
                  <a:srgbClr val="002060"/>
                </a:solidFill>
              </a:rPr>
              <a:t>diligence</a:t>
            </a:r>
            <a:r>
              <a:rPr lang="pt-BR" altLang="pt-BR" dirty="0">
                <a:solidFill>
                  <a:srgbClr val="002060"/>
                </a:solidFill>
              </a:rPr>
              <a:t>?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pt-BR" altLang="pt-BR" dirty="0">
                <a:solidFill>
                  <a:srgbClr val="002060"/>
                </a:solidFill>
              </a:rPr>
              <a:t>Identificar potenciais obstáculos à operação (cláusulas que impeçam a transferência de controle) e fatores que possa afetar o valor do </a:t>
            </a:r>
            <a:r>
              <a:rPr lang="pt-BR" altLang="pt-BR" i="1" dirty="0">
                <a:solidFill>
                  <a:srgbClr val="002060"/>
                </a:solidFill>
              </a:rPr>
              <a:t>Target </a:t>
            </a:r>
            <a:r>
              <a:rPr lang="pt-BR" altLang="pt-BR" dirty="0">
                <a:solidFill>
                  <a:srgbClr val="002060"/>
                </a:solidFill>
              </a:rPr>
              <a:t>após o fechamento (“contingências”)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pt-BR" altLang="pt-BR" dirty="0">
                <a:solidFill>
                  <a:srgbClr val="002060"/>
                </a:solidFill>
              </a:rPr>
              <a:t>Verificar a qualidade dos documentos contábeis (balanços, relatórios de auditoria)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</a:rPr>
              <a:t>Os Anexos do SPA (Os “</a:t>
            </a:r>
            <a:r>
              <a:rPr lang="pt-BR" altLang="pt-BR" i="1" dirty="0" err="1">
                <a:solidFill>
                  <a:srgbClr val="002060"/>
                </a:solidFill>
              </a:rPr>
              <a:t>disclosure</a:t>
            </a:r>
            <a:r>
              <a:rPr lang="pt-BR" altLang="pt-BR" i="1" dirty="0">
                <a:solidFill>
                  <a:srgbClr val="002060"/>
                </a:solidFill>
              </a:rPr>
              <a:t> schedules</a:t>
            </a:r>
            <a:r>
              <a:rPr lang="pt-BR" altLang="pt-BR" dirty="0">
                <a:solidFill>
                  <a:srgbClr val="002060"/>
                </a:solidFill>
              </a:rPr>
              <a:t>” do vendedor) são uma outra fonte de achados de contingências </a:t>
            </a:r>
          </a:p>
          <a:p>
            <a:pPr algn="just"/>
            <a:endParaRPr lang="pt-B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59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8. ESTRUTURAS DE AQUISIÇÃO TÍPICAS</a:t>
            </a:r>
            <a:b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t-B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873955"/>
            <a:ext cx="7377347" cy="461476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446219" y="1974323"/>
            <a:ext cx="67283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</a:rPr>
              <a:t>Algumas estruturas de aquisição  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Incorporação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Compra de ações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Aquisição de ativos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pt-BR" altLang="pt-BR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</a:rPr>
              <a:t>Razões para escolha de uma estrutura</a:t>
            </a:r>
            <a:endParaRPr lang="pt-BR" altLang="pt-BR" sz="1400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Contingências do </a:t>
            </a:r>
            <a:r>
              <a:rPr lang="pt-BR" altLang="pt-BR" sz="1600" i="1" dirty="0">
                <a:solidFill>
                  <a:srgbClr val="002060"/>
                </a:solidFill>
              </a:rPr>
              <a:t>Target</a:t>
            </a:r>
            <a:r>
              <a:rPr lang="pt-BR" altLang="pt-BR" sz="1600" dirty="0">
                <a:solidFill>
                  <a:srgbClr val="002060"/>
                </a:solidFill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Obstáculos a transferência do negocio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Clausulas de mudança de controle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Riscos concorrenciais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altLang="pt-BR" sz="1600" dirty="0">
                <a:solidFill>
                  <a:srgbClr val="002060"/>
                </a:solidFill>
              </a:rPr>
              <a:t>Razões tributárias (e.g. pouca ocorrência de compra de ativos)</a:t>
            </a:r>
          </a:p>
          <a:p>
            <a:pPr lvl="1">
              <a:defRPr/>
            </a:pPr>
            <a:endParaRPr lang="pt-BR" altLang="pt-BR" sz="1400" dirty="0">
              <a:solidFill>
                <a:srgbClr val="002060"/>
              </a:solidFill>
            </a:endParaRPr>
          </a:p>
          <a:p>
            <a:pPr algn="just"/>
            <a:endParaRPr lang="pt-BR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167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</TotalTime>
  <Words>1643</Words>
  <Application>Microsoft Office PowerPoint</Application>
  <PresentationFormat>Apresentação na tela (4:3)</PresentationFormat>
  <Paragraphs>317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Guerra</dc:creator>
  <cp:lastModifiedBy>Carlos Gouvea</cp:lastModifiedBy>
  <cp:revision>256</cp:revision>
  <cp:lastPrinted>2020-09-30T19:09:12Z</cp:lastPrinted>
  <dcterms:created xsi:type="dcterms:W3CDTF">2017-02-07T18:01:55Z</dcterms:created>
  <dcterms:modified xsi:type="dcterms:W3CDTF">2020-10-08T19:54:58Z</dcterms:modified>
</cp:coreProperties>
</file>