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6" r:id="rId3"/>
    <p:sldId id="701" r:id="rId4"/>
    <p:sldId id="691" r:id="rId5"/>
    <p:sldId id="702" r:id="rId6"/>
    <p:sldId id="703" r:id="rId7"/>
    <p:sldId id="704" r:id="rId8"/>
    <p:sldId id="690" r:id="rId9"/>
    <p:sldId id="692" r:id="rId10"/>
    <p:sldId id="693" r:id="rId11"/>
    <p:sldId id="694" r:id="rId12"/>
    <p:sldId id="625" r:id="rId13"/>
    <p:sldId id="698" r:id="rId14"/>
    <p:sldId id="699" r:id="rId15"/>
    <p:sldId id="700" r:id="rId16"/>
    <p:sldId id="265" r:id="rId17"/>
    <p:sldId id="266" r:id="rId18"/>
    <p:sldId id="267" r:id="rId19"/>
    <p:sldId id="695" r:id="rId20"/>
    <p:sldId id="696" r:id="rId21"/>
    <p:sldId id="69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6EC8F-7221-4EB8-9784-17068A15D417}" v="277" dt="2020-09-15T19:53:27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a Moreira" userId="2182ef33ca4e5775" providerId="LiveId" clId="{BA16EC8F-7221-4EB8-9784-17068A15D417}"/>
    <pc:docChg chg="undo custSel addSld delSld modSld sldOrd">
      <pc:chgData name="Fernanda Moreira" userId="2182ef33ca4e5775" providerId="LiveId" clId="{BA16EC8F-7221-4EB8-9784-17068A15D417}" dt="2020-09-15T19:57:55.436" v="2556" actId="20577"/>
      <pc:docMkLst>
        <pc:docMk/>
      </pc:docMkLst>
      <pc:sldChg chg="del">
        <pc:chgData name="Fernanda Moreira" userId="2182ef33ca4e5775" providerId="LiveId" clId="{BA16EC8F-7221-4EB8-9784-17068A15D417}" dt="2020-09-15T18:53:05.719" v="6" actId="47"/>
        <pc:sldMkLst>
          <pc:docMk/>
          <pc:sldMk cId="2436769809" sldId="257"/>
        </pc:sldMkLst>
      </pc:sldChg>
      <pc:sldChg chg="del">
        <pc:chgData name="Fernanda Moreira" userId="2182ef33ca4e5775" providerId="LiveId" clId="{BA16EC8F-7221-4EB8-9784-17068A15D417}" dt="2020-09-15T18:52:33.564" v="0" actId="47"/>
        <pc:sldMkLst>
          <pc:docMk/>
          <pc:sldMk cId="1691684389" sldId="258"/>
        </pc:sldMkLst>
      </pc:sldChg>
      <pc:sldChg chg="modSp mod">
        <pc:chgData name="Fernanda Moreira" userId="2182ef33ca4e5775" providerId="LiveId" clId="{BA16EC8F-7221-4EB8-9784-17068A15D417}" dt="2020-09-15T19:28:59.724" v="1174" actId="20577"/>
        <pc:sldMkLst>
          <pc:docMk/>
          <pc:sldMk cId="3919707219" sldId="267"/>
        </pc:sldMkLst>
        <pc:spChg chg="mod">
          <ac:chgData name="Fernanda Moreira" userId="2182ef33ca4e5775" providerId="LiveId" clId="{BA16EC8F-7221-4EB8-9784-17068A15D417}" dt="2020-09-15T19:28:59.724" v="1174" actId="20577"/>
          <ac:spMkLst>
            <pc:docMk/>
            <pc:sldMk cId="3919707219" sldId="267"/>
            <ac:spMk id="2" creationId="{037BF89A-450A-4307-AE0B-E7F22E64373F}"/>
          </ac:spMkLst>
        </pc:spChg>
      </pc:sldChg>
      <pc:sldChg chg="modSp add del mod">
        <pc:chgData name="Fernanda Moreira" userId="2182ef33ca4e5775" providerId="LiveId" clId="{BA16EC8F-7221-4EB8-9784-17068A15D417}" dt="2020-09-15T19:12:34.374" v="638" actId="1076"/>
        <pc:sldMkLst>
          <pc:docMk/>
          <pc:sldMk cId="4265761237" sldId="625"/>
        </pc:sldMkLst>
        <pc:spChg chg="mod">
          <ac:chgData name="Fernanda Moreira" userId="2182ef33ca4e5775" providerId="LiveId" clId="{BA16EC8F-7221-4EB8-9784-17068A15D417}" dt="2020-09-15T19:12:34.374" v="638" actId="1076"/>
          <ac:spMkLst>
            <pc:docMk/>
            <pc:sldMk cId="4265761237" sldId="625"/>
            <ac:spMk id="6" creationId="{00000000-0000-0000-0000-000000000000}"/>
          </ac:spMkLst>
        </pc:spChg>
      </pc:sldChg>
      <pc:sldChg chg="modSp add del mod">
        <pc:chgData name="Fernanda Moreira" userId="2182ef33ca4e5775" providerId="LiveId" clId="{BA16EC8F-7221-4EB8-9784-17068A15D417}" dt="2020-09-15T19:17:22.830" v="646" actId="1076"/>
        <pc:sldMkLst>
          <pc:docMk/>
          <pc:sldMk cId="2707297992" sldId="690"/>
        </pc:sldMkLst>
        <pc:spChg chg="mod">
          <ac:chgData name="Fernanda Moreira" userId="2182ef33ca4e5775" providerId="LiveId" clId="{BA16EC8F-7221-4EB8-9784-17068A15D417}" dt="2020-09-15T19:17:22.830" v="646" actId="1076"/>
          <ac:spMkLst>
            <pc:docMk/>
            <pc:sldMk cId="2707297992" sldId="690"/>
            <ac:spMk id="2" creationId="{00000000-0000-0000-0000-000000000000}"/>
          </ac:spMkLst>
        </pc:spChg>
      </pc:sldChg>
      <pc:sldChg chg="modSp new mod">
        <pc:chgData name="Fernanda Moreira" userId="2182ef33ca4e5775" providerId="LiveId" clId="{BA16EC8F-7221-4EB8-9784-17068A15D417}" dt="2020-09-15T19:57:55.436" v="2556" actId="20577"/>
        <pc:sldMkLst>
          <pc:docMk/>
          <pc:sldMk cId="173621750" sldId="691"/>
        </pc:sldMkLst>
        <pc:spChg chg="mod">
          <ac:chgData name="Fernanda Moreira" userId="2182ef33ca4e5775" providerId="LiveId" clId="{BA16EC8F-7221-4EB8-9784-17068A15D417}" dt="2020-09-15T19:57:55.436" v="2556" actId="20577"/>
          <ac:spMkLst>
            <pc:docMk/>
            <pc:sldMk cId="173621750" sldId="691"/>
            <ac:spMk id="3" creationId="{F8F71069-2140-4EC9-91D4-CDA55FE3ED8C}"/>
          </ac:spMkLst>
        </pc:spChg>
      </pc:sldChg>
      <pc:sldChg chg="addSp modSp new mod">
        <pc:chgData name="Fernanda Moreira" userId="2182ef33ca4e5775" providerId="LiveId" clId="{BA16EC8F-7221-4EB8-9784-17068A15D417}" dt="2020-09-15T19:21:31.280" v="840" actId="20577"/>
        <pc:sldMkLst>
          <pc:docMk/>
          <pc:sldMk cId="649687260" sldId="692"/>
        </pc:sldMkLst>
        <pc:spChg chg="add mod">
          <ac:chgData name="Fernanda Moreira" userId="2182ef33ca4e5775" providerId="LiveId" clId="{BA16EC8F-7221-4EB8-9784-17068A15D417}" dt="2020-09-15T19:21:31.280" v="840" actId="20577"/>
          <ac:spMkLst>
            <pc:docMk/>
            <pc:sldMk cId="649687260" sldId="692"/>
            <ac:spMk id="3" creationId="{97A37C44-484F-4364-B979-44B297938CC7}"/>
          </ac:spMkLst>
        </pc:spChg>
      </pc:sldChg>
      <pc:sldChg chg="addSp modSp new mod">
        <pc:chgData name="Fernanda Moreira" userId="2182ef33ca4e5775" providerId="LiveId" clId="{BA16EC8F-7221-4EB8-9784-17068A15D417}" dt="2020-09-15T19:24:11.712" v="938" actId="113"/>
        <pc:sldMkLst>
          <pc:docMk/>
          <pc:sldMk cId="4190847430" sldId="693"/>
        </pc:sldMkLst>
        <pc:spChg chg="add mod">
          <ac:chgData name="Fernanda Moreira" userId="2182ef33ca4e5775" providerId="LiveId" clId="{BA16EC8F-7221-4EB8-9784-17068A15D417}" dt="2020-09-15T19:24:11.712" v="938" actId="113"/>
          <ac:spMkLst>
            <pc:docMk/>
            <pc:sldMk cId="4190847430" sldId="693"/>
            <ac:spMk id="3" creationId="{3ECD5CC9-1DB2-41F0-B6AF-7DA5E8AE6302}"/>
          </ac:spMkLst>
        </pc:spChg>
      </pc:sldChg>
      <pc:sldChg chg="addSp modSp new mod">
        <pc:chgData name="Fernanda Moreira" userId="2182ef33ca4e5775" providerId="LiveId" clId="{BA16EC8F-7221-4EB8-9784-17068A15D417}" dt="2020-09-15T19:26:49.259" v="1026" actId="113"/>
        <pc:sldMkLst>
          <pc:docMk/>
          <pc:sldMk cId="3855948531" sldId="694"/>
        </pc:sldMkLst>
        <pc:spChg chg="add mod">
          <ac:chgData name="Fernanda Moreira" userId="2182ef33ca4e5775" providerId="LiveId" clId="{BA16EC8F-7221-4EB8-9784-17068A15D417}" dt="2020-09-15T19:26:49.259" v="1026" actId="113"/>
          <ac:spMkLst>
            <pc:docMk/>
            <pc:sldMk cId="3855948531" sldId="694"/>
            <ac:spMk id="3" creationId="{50F65824-7AAC-49FF-9DCA-DD6068E47BC2}"/>
          </ac:spMkLst>
        </pc:spChg>
      </pc:sldChg>
      <pc:sldChg chg="modSp add mod">
        <pc:chgData name="Fernanda Moreira" userId="2182ef33ca4e5775" providerId="LiveId" clId="{BA16EC8F-7221-4EB8-9784-17068A15D417}" dt="2020-09-15T19:30:18.270" v="1404" actId="20577"/>
        <pc:sldMkLst>
          <pc:docMk/>
          <pc:sldMk cId="1822379920" sldId="695"/>
        </pc:sldMkLst>
        <pc:spChg chg="mod">
          <ac:chgData name="Fernanda Moreira" userId="2182ef33ca4e5775" providerId="LiveId" clId="{BA16EC8F-7221-4EB8-9784-17068A15D417}" dt="2020-09-15T19:30:18.270" v="1404" actId="20577"/>
          <ac:spMkLst>
            <pc:docMk/>
            <pc:sldMk cId="1822379920" sldId="695"/>
            <ac:spMk id="2" creationId="{037BF89A-450A-4307-AE0B-E7F22E64373F}"/>
          </ac:spMkLst>
        </pc:spChg>
      </pc:sldChg>
      <pc:sldChg chg="modSp add mod">
        <pc:chgData name="Fernanda Moreira" userId="2182ef33ca4e5775" providerId="LiveId" clId="{BA16EC8F-7221-4EB8-9784-17068A15D417}" dt="2020-09-15T19:32:45.577" v="1697" actId="6549"/>
        <pc:sldMkLst>
          <pc:docMk/>
          <pc:sldMk cId="3716387075" sldId="696"/>
        </pc:sldMkLst>
        <pc:spChg chg="mod">
          <ac:chgData name="Fernanda Moreira" userId="2182ef33ca4e5775" providerId="LiveId" clId="{BA16EC8F-7221-4EB8-9784-17068A15D417}" dt="2020-09-15T19:32:45.577" v="1697" actId="6549"/>
          <ac:spMkLst>
            <pc:docMk/>
            <pc:sldMk cId="3716387075" sldId="696"/>
            <ac:spMk id="2" creationId="{037BF89A-450A-4307-AE0B-E7F22E64373F}"/>
          </ac:spMkLst>
        </pc:spChg>
      </pc:sldChg>
      <pc:sldChg chg="modSp add mod">
        <pc:chgData name="Fernanda Moreira" userId="2182ef33ca4e5775" providerId="LiveId" clId="{BA16EC8F-7221-4EB8-9784-17068A15D417}" dt="2020-09-15T19:37:48.729" v="2026" actId="20577"/>
        <pc:sldMkLst>
          <pc:docMk/>
          <pc:sldMk cId="2370738349" sldId="697"/>
        </pc:sldMkLst>
        <pc:spChg chg="mod">
          <ac:chgData name="Fernanda Moreira" userId="2182ef33ca4e5775" providerId="LiveId" clId="{BA16EC8F-7221-4EB8-9784-17068A15D417}" dt="2020-09-15T19:37:48.729" v="2026" actId="20577"/>
          <ac:spMkLst>
            <pc:docMk/>
            <pc:sldMk cId="2370738349" sldId="697"/>
            <ac:spMk id="2" creationId="{037BF89A-450A-4307-AE0B-E7F22E64373F}"/>
          </ac:spMkLst>
        </pc:spChg>
      </pc:sldChg>
      <pc:sldChg chg="modSp add mod">
        <pc:chgData name="Fernanda Moreira" userId="2182ef33ca4e5775" providerId="LiveId" clId="{BA16EC8F-7221-4EB8-9784-17068A15D417}" dt="2020-09-15T19:42:58.442" v="2185" actId="255"/>
        <pc:sldMkLst>
          <pc:docMk/>
          <pc:sldMk cId="2484281907" sldId="698"/>
        </pc:sldMkLst>
        <pc:spChg chg="mod">
          <ac:chgData name="Fernanda Moreira" userId="2182ef33ca4e5775" providerId="LiveId" clId="{BA16EC8F-7221-4EB8-9784-17068A15D417}" dt="2020-09-15T19:42:58.442" v="2185" actId="255"/>
          <ac:spMkLst>
            <pc:docMk/>
            <pc:sldMk cId="2484281907" sldId="698"/>
            <ac:spMk id="5" creationId="{00000000-0000-0000-0000-000000000000}"/>
          </ac:spMkLst>
        </pc:spChg>
      </pc:sldChg>
      <pc:sldChg chg="modSp add mod ord">
        <pc:chgData name="Fernanda Moreira" userId="2182ef33ca4e5775" providerId="LiveId" clId="{BA16EC8F-7221-4EB8-9784-17068A15D417}" dt="2020-09-15T19:47:54.831" v="2362" actId="20577"/>
        <pc:sldMkLst>
          <pc:docMk/>
          <pc:sldMk cId="4118044769" sldId="699"/>
        </pc:sldMkLst>
        <pc:spChg chg="mod">
          <ac:chgData name="Fernanda Moreira" userId="2182ef33ca4e5775" providerId="LiveId" clId="{BA16EC8F-7221-4EB8-9784-17068A15D417}" dt="2020-09-15T19:47:54.831" v="2362" actId="20577"/>
          <ac:spMkLst>
            <pc:docMk/>
            <pc:sldMk cId="4118044769" sldId="699"/>
            <ac:spMk id="5" creationId="{00000000-0000-0000-0000-000000000000}"/>
          </ac:spMkLst>
        </pc:spChg>
      </pc:sldChg>
      <pc:sldChg chg="addSp modSp add mod ord">
        <pc:chgData name="Fernanda Moreira" userId="2182ef33ca4e5775" providerId="LiveId" clId="{BA16EC8F-7221-4EB8-9784-17068A15D417}" dt="2020-09-15T19:53:27.778" v="2467" actId="255"/>
        <pc:sldMkLst>
          <pc:docMk/>
          <pc:sldMk cId="2842855364" sldId="700"/>
        </pc:sldMkLst>
        <pc:spChg chg="add mod">
          <ac:chgData name="Fernanda Moreira" userId="2182ef33ca4e5775" providerId="LiveId" clId="{BA16EC8F-7221-4EB8-9784-17068A15D417}" dt="2020-09-15T19:53:27.778" v="2467" actId="255"/>
          <ac:spMkLst>
            <pc:docMk/>
            <pc:sldMk cId="2842855364" sldId="700"/>
            <ac:spMk id="3" creationId="{8AFAC6DF-7606-401B-9060-F8B7E3787EC1}"/>
          </ac:spMkLst>
        </pc:spChg>
        <pc:spChg chg="mod">
          <ac:chgData name="Fernanda Moreira" userId="2182ef33ca4e5775" providerId="LiveId" clId="{BA16EC8F-7221-4EB8-9784-17068A15D417}" dt="2020-09-15T19:51:05.925" v="2438" actId="20577"/>
          <ac:spMkLst>
            <pc:docMk/>
            <pc:sldMk cId="2842855364" sldId="7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3E4BE-9925-42BE-AE62-0F9A1399510E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857D5-E9A6-464C-BCDA-C104671814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9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Diante destas informações, eu trouxe um exercício para auxiliar na compreensão deste assunto.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Nevirapina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um antirretroviral que pode ser utilizado na gravidez, portanto conhecer a exposição materna e fetal a este medicamento é de suma importância. 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nevirapina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metabolizada por diferentes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isoenzimas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família CYP450.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D42F3-9184-42DC-9BE9-EBE0AD7791E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7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38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062"/>
            <a:ext cx="7772400" cy="147038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872"/>
          </a:xfrm>
        </p:spPr>
        <p:txBody>
          <a:bodyPr/>
          <a:lstStyle>
            <a:lvl1pPr marL="0" indent="0" algn="ctr">
              <a:buNone/>
              <a:defRPr/>
            </a:lvl1pPr>
            <a:lvl2pPr marL="219456" indent="0" algn="ctr">
              <a:buNone/>
              <a:defRPr/>
            </a:lvl2pPr>
            <a:lvl3pPr marL="438912" indent="0" algn="ctr">
              <a:buNone/>
              <a:defRPr/>
            </a:lvl3pPr>
            <a:lvl4pPr marL="658368" indent="0" algn="ctr">
              <a:buNone/>
              <a:defRPr/>
            </a:lvl4pPr>
            <a:lvl5pPr marL="877824" indent="0" algn="ctr">
              <a:buNone/>
              <a:defRPr/>
            </a:lvl5pPr>
            <a:lvl6pPr marL="1097280" indent="0" algn="ctr">
              <a:buNone/>
              <a:defRPr/>
            </a:lvl6pPr>
            <a:lvl7pPr marL="1316736" indent="0" algn="ctr">
              <a:buNone/>
              <a:defRPr/>
            </a:lvl7pPr>
            <a:lvl8pPr marL="1536192" indent="0" algn="ctr">
              <a:buNone/>
              <a:defRPr/>
            </a:lvl8pPr>
            <a:lvl9pPr marL="1755648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7193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332736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407081"/>
            <a:ext cx="7772400" cy="1361803"/>
          </a:xfrm>
        </p:spPr>
        <p:txBody>
          <a:bodyPr anchor="t"/>
          <a:lstStyle>
            <a:lvl1pPr algn="l">
              <a:defRPr sz="192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76" y="2906486"/>
            <a:ext cx="7772400" cy="1500596"/>
          </a:xfrm>
        </p:spPr>
        <p:txBody>
          <a:bodyPr anchor="b"/>
          <a:lstStyle>
            <a:lvl1pPr marL="0" indent="0">
              <a:buNone/>
              <a:defRPr sz="960"/>
            </a:lvl1pPr>
            <a:lvl2pPr marL="219456" indent="0">
              <a:buNone/>
              <a:defRPr sz="864"/>
            </a:lvl2pPr>
            <a:lvl3pPr marL="438912" indent="0">
              <a:buNone/>
              <a:defRPr sz="768"/>
            </a:lvl3pPr>
            <a:lvl4pPr marL="658368" indent="0">
              <a:buNone/>
              <a:defRPr sz="672"/>
            </a:lvl4pPr>
            <a:lvl5pPr marL="877824" indent="0">
              <a:buNone/>
              <a:defRPr sz="672"/>
            </a:lvl5pPr>
            <a:lvl6pPr marL="1097280" indent="0">
              <a:buNone/>
              <a:defRPr sz="672"/>
            </a:lvl6pPr>
            <a:lvl7pPr marL="1316736" indent="0">
              <a:buNone/>
              <a:defRPr sz="672"/>
            </a:lvl7pPr>
            <a:lvl8pPr marL="1536192" indent="0">
              <a:buNone/>
              <a:defRPr sz="672"/>
            </a:lvl8pPr>
            <a:lvl9pPr marL="1755648" indent="0">
              <a:buNone/>
              <a:defRPr sz="672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71975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472"/>
            <a:ext cx="3849624" cy="4114800"/>
          </a:xfrm>
        </p:spPr>
        <p:txBody>
          <a:bodyPr/>
          <a:lstStyle>
            <a:lvl1pPr>
              <a:defRPr sz="1344"/>
            </a:lvl1pPr>
            <a:lvl2pPr>
              <a:defRPr sz="1152"/>
            </a:lvl2pPr>
            <a:lvl3pPr>
              <a:defRPr sz="960"/>
            </a:lvl3pPr>
            <a:lvl4pPr>
              <a:defRPr sz="864"/>
            </a:lvl4pPr>
            <a:lvl5pPr>
              <a:defRPr sz="864"/>
            </a:lvl5pPr>
            <a:lvl6pPr>
              <a:defRPr sz="864"/>
            </a:lvl6pPr>
            <a:lvl7pPr>
              <a:defRPr sz="864"/>
            </a:lvl7pPr>
            <a:lvl8pPr>
              <a:defRPr sz="864"/>
            </a:lvl8pPr>
            <a:lvl9pPr>
              <a:defRPr sz="864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08576" y="1981472"/>
            <a:ext cx="3849624" cy="4114800"/>
          </a:xfrm>
        </p:spPr>
        <p:txBody>
          <a:bodyPr/>
          <a:lstStyle>
            <a:lvl1pPr>
              <a:defRPr sz="1344"/>
            </a:lvl1pPr>
            <a:lvl2pPr>
              <a:defRPr sz="1152"/>
            </a:lvl2pPr>
            <a:lvl3pPr>
              <a:defRPr sz="960"/>
            </a:lvl3pPr>
            <a:lvl4pPr>
              <a:defRPr sz="864"/>
            </a:lvl4pPr>
            <a:lvl5pPr>
              <a:defRPr sz="864"/>
            </a:lvl5pPr>
            <a:lvl6pPr>
              <a:defRPr sz="864"/>
            </a:lvl6pPr>
            <a:lvl7pPr>
              <a:defRPr sz="864"/>
            </a:lvl7pPr>
            <a:lvl8pPr>
              <a:defRPr sz="864"/>
            </a:lvl8pPr>
            <a:lvl9pPr>
              <a:defRPr sz="864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3106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4886"/>
            <a:ext cx="4040124" cy="640080"/>
          </a:xfrm>
        </p:spPr>
        <p:txBody>
          <a:bodyPr anchor="b"/>
          <a:lstStyle>
            <a:lvl1pPr marL="0" indent="0">
              <a:buNone/>
              <a:defRPr sz="1152" b="1"/>
            </a:lvl1pPr>
            <a:lvl2pPr marL="219456" indent="0">
              <a:buNone/>
              <a:defRPr sz="960" b="1"/>
            </a:lvl2pPr>
            <a:lvl3pPr marL="438912" indent="0">
              <a:buNone/>
              <a:defRPr sz="864" b="1"/>
            </a:lvl3pPr>
            <a:lvl4pPr marL="658368" indent="0">
              <a:buNone/>
              <a:defRPr sz="768" b="1"/>
            </a:lvl4pPr>
            <a:lvl5pPr marL="877824" indent="0">
              <a:buNone/>
              <a:defRPr sz="768" b="1"/>
            </a:lvl5pPr>
            <a:lvl6pPr marL="1097280" indent="0">
              <a:buNone/>
              <a:defRPr sz="768" b="1"/>
            </a:lvl6pPr>
            <a:lvl7pPr marL="1316736" indent="0">
              <a:buNone/>
              <a:defRPr sz="768" b="1"/>
            </a:lvl7pPr>
            <a:lvl8pPr marL="1536192" indent="0">
              <a:buNone/>
              <a:defRPr sz="768" b="1"/>
            </a:lvl8pPr>
            <a:lvl9pPr marL="1755648" indent="0">
              <a:buNone/>
              <a:defRPr sz="768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966"/>
            <a:ext cx="4040124" cy="3951514"/>
          </a:xfrm>
        </p:spPr>
        <p:txBody>
          <a:bodyPr/>
          <a:lstStyle>
            <a:lvl1pPr>
              <a:defRPr sz="1152"/>
            </a:lvl1pPr>
            <a:lvl2pPr>
              <a:defRPr sz="960"/>
            </a:lvl2pPr>
            <a:lvl3pPr>
              <a:defRPr sz="864"/>
            </a:lvl3pPr>
            <a:lvl4pPr>
              <a:defRPr sz="768"/>
            </a:lvl4pPr>
            <a:lvl5pPr>
              <a:defRPr sz="768"/>
            </a:lvl5pPr>
            <a:lvl6pPr>
              <a:defRPr sz="768"/>
            </a:lvl6pPr>
            <a:lvl7pPr>
              <a:defRPr sz="768"/>
            </a:lvl7pPr>
            <a:lvl8pPr>
              <a:defRPr sz="768"/>
            </a:lvl8pPr>
            <a:lvl9pPr>
              <a:defRPr sz="76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152" y="1534886"/>
            <a:ext cx="4041648" cy="640080"/>
          </a:xfrm>
        </p:spPr>
        <p:txBody>
          <a:bodyPr anchor="b"/>
          <a:lstStyle>
            <a:lvl1pPr marL="0" indent="0">
              <a:buNone/>
              <a:defRPr sz="1152" b="1"/>
            </a:lvl1pPr>
            <a:lvl2pPr marL="219456" indent="0">
              <a:buNone/>
              <a:defRPr sz="960" b="1"/>
            </a:lvl2pPr>
            <a:lvl3pPr marL="438912" indent="0">
              <a:buNone/>
              <a:defRPr sz="864" b="1"/>
            </a:lvl3pPr>
            <a:lvl4pPr marL="658368" indent="0">
              <a:buNone/>
              <a:defRPr sz="768" b="1"/>
            </a:lvl4pPr>
            <a:lvl5pPr marL="877824" indent="0">
              <a:buNone/>
              <a:defRPr sz="768" b="1"/>
            </a:lvl5pPr>
            <a:lvl6pPr marL="1097280" indent="0">
              <a:buNone/>
              <a:defRPr sz="768" b="1"/>
            </a:lvl6pPr>
            <a:lvl7pPr marL="1316736" indent="0">
              <a:buNone/>
              <a:defRPr sz="768" b="1"/>
            </a:lvl7pPr>
            <a:lvl8pPr marL="1536192" indent="0">
              <a:buNone/>
              <a:defRPr sz="768" b="1"/>
            </a:lvl8pPr>
            <a:lvl9pPr marL="1755648" indent="0">
              <a:buNone/>
              <a:defRPr sz="768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152" y="2174966"/>
            <a:ext cx="4041648" cy="3951514"/>
          </a:xfrm>
        </p:spPr>
        <p:txBody>
          <a:bodyPr/>
          <a:lstStyle>
            <a:lvl1pPr>
              <a:defRPr sz="1152"/>
            </a:lvl1pPr>
            <a:lvl2pPr>
              <a:defRPr sz="960"/>
            </a:lvl2pPr>
            <a:lvl3pPr>
              <a:defRPr sz="864"/>
            </a:lvl3pPr>
            <a:lvl4pPr>
              <a:defRPr sz="768"/>
            </a:lvl4pPr>
            <a:lvl5pPr>
              <a:defRPr sz="768"/>
            </a:lvl5pPr>
            <a:lvl6pPr>
              <a:defRPr sz="768"/>
            </a:lvl6pPr>
            <a:lvl7pPr>
              <a:defRPr sz="768"/>
            </a:lvl7pPr>
            <a:lvl8pPr>
              <a:defRPr sz="768"/>
            </a:lvl8pPr>
            <a:lvl9pPr>
              <a:defRPr sz="76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8383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489377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462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2687"/>
            <a:ext cx="3008376" cy="1162594"/>
          </a:xfrm>
        </p:spPr>
        <p:txBody>
          <a:bodyPr anchor="b"/>
          <a:lstStyle>
            <a:lvl1pPr algn="l">
              <a:defRPr sz="96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304" y="272687"/>
            <a:ext cx="5111496" cy="5853793"/>
          </a:xfrm>
        </p:spPr>
        <p:txBody>
          <a:bodyPr/>
          <a:lstStyle>
            <a:lvl1pPr>
              <a:defRPr sz="1536"/>
            </a:lvl1pPr>
            <a:lvl2pPr>
              <a:defRPr sz="1344"/>
            </a:lvl2pPr>
            <a:lvl3pPr>
              <a:defRPr sz="1152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281"/>
            <a:ext cx="3008376" cy="4691199"/>
          </a:xfrm>
        </p:spPr>
        <p:txBody>
          <a:bodyPr/>
          <a:lstStyle>
            <a:lvl1pPr marL="0" indent="0">
              <a:buNone/>
              <a:defRPr sz="672"/>
            </a:lvl1pPr>
            <a:lvl2pPr marL="219456" indent="0">
              <a:buNone/>
              <a:defRPr sz="576"/>
            </a:lvl2pPr>
            <a:lvl3pPr marL="438912" indent="0">
              <a:buNone/>
              <a:defRPr sz="480"/>
            </a:lvl3pPr>
            <a:lvl4pPr marL="658368" indent="0">
              <a:buNone/>
              <a:defRPr sz="432"/>
            </a:lvl4pPr>
            <a:lvl5pPr marL="877824" indent="0">
              <a:buNone/>
              <a:defRPr sz="432"/>
            </a:lvl5pPr>
            <a:lvl6pPr marL="1097280" indent="0">
              <a:buNone/>
              <a:defRPr sz="432"/>
            </a:lvl6pPr>
            <a:lvl7pPr marL="1316736" indent="0">
              <a:buNone/>
              <a:defRPr sz="432"/>
            </a:lvl7pPr>
            <a:lvl8pPr marL="1536192" indent="0">
              <a:buNone/>
              <a:defRPr sz="432"/>
            </a:lvl8pPr>
            <a:lvl9pPr marL="1755648" indent="0">
              <a:buNone/>
              <a:defRPr sz="432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93691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28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24" y="4800600"/>
            <a:ext cx="5486400" cy="566601"/>
          </a:xfrm>
        </p:spPr>
        <p:txBody>
          <a:bodyPr anchor="b"/>
          <a:lstStyle>
            <a:lvl1pPr algn="l">
              <a:defRPr sz="96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24" y="613138"/>
            <a:ext cx="5486400" cy="4114800"/>
          </a:xfrm>
        </p:spPr>
        <p:txBody>
          <a:bodyPr/>
          <a:lstStyle>
            <a:lvl1pPr marL="0" indent="0">
              <a:buNone/>
              <a:defRPr sz="1536"/>
            </a:lvl1pPr>
            <a:lvl2pPr marL="219456" indent="0">
              <a:buNone/>
              <a:defRPr sz="1344"/>
            </a:lvl2pPr>
            <a:lvl3pPr marL="438912" indent="0">
              <a:buNone/>
              <a:defRPr sz="1152"/>
            </a:lvl3pPr>
            <a:lvl4pPr marL="658368" indent="0">
              <a:buNone/>
              <a:defRPr sz="960"/>
            </a:lvl4pPr>
            <a:lvl5pPr marL="877824" indent="0">
              <a:buNone/>
              <a:defRPr sz="960"/>
            </a:lvl5pPr>
            <a:lvl6pPr marL="1097280" indent="0">
              <a:buNone/>
              <a:defRPr sz="960"/>
            </a:lvl6pPr>
            <a:lvl7pPr marL="1316736" indent="0">
              <a:buNone/>
              <a:defRPr sz="960"/>
            </a:lvl7pPr>
            <a:lvl8pPr marL="1536192" indent="0">
              <a:buNone/>
              <a:defRPr sz="960"/>
            </a:lvl8pPr>
            <a:lvl9pPr marL="1755648" indent="0">
              <a:buNone/>
              <a:defRPr sz="96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24" y="5367201"/>
            <a:ext cx="5486400" cy="804999"/>
          </a:xfrm>
        </p:spPr>
        <p:txBody>
          <a:bodyPr/>
          <a:lstStyle>
            <a:lvl1pPr marL="0" indent="0">
              <a:buNone/>
              <a:defRPr sz="672"/>
            </a:lvl1pPr>
            <a:lvl2pPr marL="219456" indent="0">
              <a:buNone/>
              <a:defRPr sz="576"/>
            </a:lvl2pPr>
            <a:lvl3pPr marL="438912" indent="0">
              <a:buNone/>
              <a:defRPr sz="480"/>
            </a:lvl3pPr>
            <a:lvl4pPr marL="658368" indent="0">
              <a:buNone/>
              <a:defRPr sz="432"/>
            </a:lvl4pPr>
            <a:lvl5pPr marL="877824" indent="0">
              <a:buNone/>
              <a:defRPr sz="432"/>
            </a:lvl5pPr>
            <a:lvl6pPr marL="1097280" indent="0">
              <a:buNone/>
              <a:defRPr sz="432"/>
            </a:lvl6pPr>
            <a:lvl7pPr marL="1316736" indent="0">
              <a:buNone/>
              <a:defRPr sz="432"/>
            </a:lvl7pPr>
            <a:lvl8pPr marL="1536192" indent="0">
              <a:buNone/>
              <a:defRPr sz="432"/>
            </a:lvl8pPr>
            <a:lvl9pPr marL="1755648" indent="0">
              <a:buNone/>
              <a:defRPr sz="432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26124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606924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37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99048" cy="575337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79022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3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8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54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2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38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53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8D63-6B01-412E-911D-D34B11F382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B6E56-F6A2-4AB1-B0BE-9D614A027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1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180976" tIns="88900" rIns="180976" bIns="889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472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80976" tIns="88900" rIns="180976" bIns="889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272"/>
            <a:ext cx="9131808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50000">
                <a:srgbClr val="00CECE"/>
              </a:gs>
              <a:gs pos="100000">
                <a:srgbClr val="00CECE">
                  <a:gamma/>
                  <a:shade val="20000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sz="864">
              <a:latin typeface="Arial" charset="0"/>
              <a:ea typeface="+mn-e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278"/>
            <a:ext cx="9131808" cy="38372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50000">
                <a:srgbClr val="000020">
                  <a:gamma/>
                  <a:tint val="10196"/>
                  <a:invGamma/>
                </a:srgbClr>
              </a:gs>
              <a:gs pos="100000">
                <a:srgbClr val="00002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sz="864">
              <a:latin typeface="Arial" charset="0"/>
              <a:ea typeface="+mn-ea"/>
            </a:endParaRPr>
          </a:p>
        </p:txBody>
      </p:sp>
      <p:pic>
        <p:nvPicPr>
          <p:cNvPr id="1030" name="Picture 6"/>
          <p:cNvPicPr>
            <a:picLocks noChangeArrowheads="1"/>
          </p:cNvPicPr>
          <p:nvPr/>
        </p:nvPicPr>
        <p:blipFill>
          <a:blip r:embed="rId13" cstate="print"/>
          <a:srcRect l="21988"/>
          <a:stretch>
            <a:fillRect/>
          </a:stretch>
        </p:blipFill>
        <p:spPr bwMode="auto">
          <a:xfrm>
            <a:off x="-28956" y="129813"/>
            <a:ext cx="1514094" cy="1405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37190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219456"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</a:defRPr>
      </a:lvl6pPr>
      <a:lvl7pPr marL="438912"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</a:defRPr>
      </a:lvl7pPr>
      <a:lvl8pPr marL="658368"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</a:defRPr>
      </a:lvl8pPr>
      <a:lvl9pPr marL="877824" algn="l" defTabSz="877824" rtl="0" eaLnBrk="0" fontAlgn="base" hangingPunct="0">
        <a:spcBef>
          <a:spcPct val="0"/>
        </a:spcBef>
        <a:spcAft>
          <a:spcPct val="0"/>
        </a:spcAft>
        <a:defRPr sz="4224">
          <a:solidFill>
            <a:schemeClr val="tx2"/>
          </a:solidFill>
          <a:latin typeface="Times New Roman" pitchFamily="18" charset="0"/>
        </a:defRPr>
      </a:lvl9pPr>
    </p:titleStyle>
    <p:bodyStyle>
      <a:lvl1pPr marL="329184" indent="-329184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charset="2"/>
        <a:buChar char="ä"/>
        <a:defRPr sz="3072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13232" indent="-274320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charset="2"/>
        <a:buChar char="ä"/>
        <a:defRPr sz="2688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097280" indent="-219456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230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536192" indent="-219456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19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1975104" indent="-219456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ä"/>
        <a:defRPr sz="19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194560" indent="-219456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19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414016" indent="-219456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19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633472" indent="-219456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19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2852928" indent="-219456" algn="l" defTabSz="877824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19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BFDB4-B98B-42DD-B689-F0AB90A02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D32236-02A8-46C8-A82B-D770A7E97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FA70D89-A7F1-4EC9-8AB6-0B3D291E5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80" y="113204"/>
            <a:ext cx="8325040" cy="663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1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50F65824-7AAC-49FF-9DCA-DD6068E47BC2}"/>
                  </a:ext>
                </a:extLst>
              </p:cNvPr>
              <p:cNvSpPr txBox="1"/>
              <p:nvPr/>
            </p:nvSpPr>
            <p:spPr>
              <a:xfrm>
                <a:off x="437322" y="1870718"/>
                <a:ext cx="6732104" cy="4524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800" dirty="0">
                  <a:solidFill>
                    <a:srgbClr val="E0E0E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800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c) o </a:t>
                </a:r>
                <a:r>
                  <a:rPr lang="pt-BR" sz="1800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clearance</a:t>
                </a:r>
                <a:r>
                  <a:rPr lang="pt-BR" sz="1800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 renal do fármaco é de 1,94 L/h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b="1" dirty="0">
                  <a:solidFill>
                    <a:srgbClr val="FF000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8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VERDADEIRO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i="1" dirty="0">
                  <a:solidFill>
                    <a:srgbClr val="E0E0E0"/>
                  </a:solidFill>
                  <a:effectLst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</m:sub>
                      </m:sSub>
                      <m:r>
                        <a:rPr lang="en-US" sz="180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8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CL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sub>
                          </m:sSub>
                        </m:e>
                      </m:d>
                      <m:r>
                        <a:rPr lang="en-US" sz="180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×(</m:t>
                      </m:r>
                      <m:r>
                        <m:rPr>
                          <m:sty m:val="p"/>
                        </m:rPr>
                        <a:rPr lang="en-US" sz="180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Fel</m:t>
                      </m:r>
                      <m:r>
                        <m:rPr>
                          <m:nor/>
                        </m:rPr>
                        <a:rPr lang="en-US" sz="18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18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CLr</a:t>
                </a:r>
                <a:r>
                  <a:rPr lang="en-GB" dirty="0">
                    <a:solidFill>
                      <a:srgbClr val="FFFFFF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2,45 x 0,8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800" dirty="0" err="1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CLr</a:t>
                </a:r>
                <a:r>
                  <a:rPr lang="en-GB" sz="18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1,94 L/h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800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d)os dados apresentados não são suficientes para calcular o </a:t>
                </a:r>
                <a:r>
                  <a:rPr lang="pt-BR" sz="1800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clearance</a:t>
                </a:r>
                <a:r>
                  <a:rPr lang="pt-BR" sz="1800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 total e o </a:t>
                </a:r>
                <a:r>
                  <a:rPr lang="pt-BR" sz="1800" dirty="0" err="1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clearance</a:t>
                </a:r>
                <a:r>
                  <a:rPr lang="pt-BR" sz="1800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 renal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b="1" dirty="0">
                    <a:solidFill>
                      <a:srgbClr val="FF0000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FALSO</a:t>
                </a:r>
                <a:endParaRPr lang="pt-BR" sz="1800" b="1" dirty="0">
                  <a:solidFill>
                    <a:srgbClr val="FF000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800" dirty="0">
                  <a:solidFill>
                    <a:srgbClr val="E0E0E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800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e) nenhuma das alternativas está correta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b="1" dirty="0">
                    <a:solidFill>
                      <a:srgbClr val="FF0000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FALSO</a:t>
                </a: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  <a:endPara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800" dirty="0">
                  <a:solidFill>
                    <a:srgbClr val="E0E0E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50F65824-7AAC-49FF-9DCA-DD6068E47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2" y="1870718"/>
                <a:ext cx="6732104" cy="4524315"/>
              </a:xfrm>
              <a:prstGeom prst="rect">
                <a:avLst/>
              </a:prstGeom>
              <a:blipFill>
                <a:blip r:embed="rId2"/>
                <a:stretch>
                  <a:fillRect l="-81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94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542" y="2081010"/>
            <a:ext cx="184731" cy="299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44" dirty="0">
              <a:solidFill>
                <a:srgbClr val="E0E0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5372"/>
            <a:ext cx="8675524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960" dirty="0">
              <a:solidFill>
                <a:srgbClr val="E0E0E0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60" dirty="0">
                <a:solidFill>
                  <a:srgbClr val="E0E0E0"/>
                </a:solidFill>
                <a:latin typeface="Arial" pitchFamily="34" charset="0"/>
                <a:ea typeface="MS PGothic" pitchFamily="34" charset="-128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01" y="4085713"/>
            <a:ext cx="8986598" cy="257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Considerando que o intervalo terapêutico da digoxina é de 1-3 µ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g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/L, calcular a dose de ataque da digoxina administrada por via oral (biodisponibilidade de 75%) na situação de 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para um paciente de 70 kg.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 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Avaliar o tempo necessário para a observação de concentrações plasmáticas de digoxina no estado de equilíbrio na situação de 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para um paciente de 70 kg.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 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Considerando que o intervalo terapêutico da digoxina é de 1-3 µ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g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/L, avaliar se a  dose de manutenção diária (intervalo de dose=24h) da digoxina administrada por via oral (biodisponibilidade de 75%) deve ser  alterada na situação de administração concomitante com quinidina, ou seja, calcular as doses diárias de manutenção da digoxina nas situações de 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e associação com quinidina.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44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2999" y="385180"/>
            <a:ext cx="7742300" cy="154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I-A tabela abaixo mostra os parâmetros farmacocinéticos da digoxina, um fármaco empregado no tratamento da insuficiência cardíaca congestiva e fibrilação atrial,  avaliado nas situações de 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e administração concomitante com quinidina. Com base nos dados apresentados, responder: biodisponibilidade (%), 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total (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renal (</a:t>
            </a:r>
            <a:r>
              <a:rPr lang="pt-BR" sz="1344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volume de distribuição (L), fração livre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344" b="1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 </a:t>
            </a:r>
            <a:endParaRPr lang="en-US" sz="1344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1" y="2115574"/>
            <a:ext cx="9148348" cy="194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6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542" y="2081010"/>
            <a:ext cx="184731" cy="299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44" dirty="0">
              <a:solidFill>
                <a:srgbClr val="E0E0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5372"/>
            <a:ext cx="8675524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960" dirty="0">
              <a:solidFill>
                <a:srgbClr val="E0E0E0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60" dirty="0">
                <a:solidFill>
                  <a:srgbClr val="E0E0E0"/>
                </a:solidFill>
                <a:latin typeface="Arial" pitchFamily="34" charset="0"/>
                <a:ea typeface="MS PGothic" pitchFamily="34" charset="-128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01" y="4085713"/>
            <a:ext cx="89865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Considerando que o intervalo terapêutico da digoxina é de 1-3 µ</a:t>
            </a: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g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/L, calcular a dose de ataque da digoxina administrada por via oral (biodisponibilidade de 75%) na situação de </a:t>
            </a: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para um paciente de 70 kg.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 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Dose de </a:t>
            </a:r>
            <a:r>
              <a:rPr lang="en-US" sz="1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ataque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 = (Vd x C</a:t>
            </a:r>
            <a:r>
              <a:rPr lang="en-US" sz="1600" b="1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alvo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)/F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Dose de </a:t>
            </a:r>
            <a:r>
              <a:rPr lang="en-US" sz="1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ataque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 = (500 x 2 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µg)/0,75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Dose de </a:t>
            </a:r>
            <a:r>
              <a:rPr lang="en-US" sz="1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ataque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 = 1333 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µg ou 19 µg/kg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2999" y="385180"/>
            <a:ext cx="7742300" cy="154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I-A tabela abaixo mostra os parâmetros farmacocinéticos da digoxina, um fármaco empregado no tratamento da insuficiência cardíaca congestiva e fibrilação atrial,  avaliado nas situações de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e administração concomitante com quinidina. Com base nos dados apresentados, responder: biodisponibilidade (%),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total (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renal (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volume de distribuição (L), fração livre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344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 </a:t>
            </a:r>
            <a:endParaRPr lang="en-US" sz="1344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1" y="2115574"/>
            <a:ext cx="9148348" cy="194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8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542" y="2081010"/>
            <a:ext cx="184731" cy="299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44" dirty="0">
              <a:solidFill>
                <a:srgbClr val="E0E0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5372"/>
            <a:ext cx="8675524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960" dirty="0">
              <a:solidFill>
                <a:srgbClr val="E0E0E0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60" dirty="0">
                <a:solidFill>
                  <a:srgbClr val="E0E0E0"/>
                </a:solidFill>
                <a:latin typeface="Arial" pitchFamily="34" charset="0"/>
                <a:ea typeface="MS PGothic" pitchFamily="34" charset="-128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701" y="4085713"/>
                <a:ext cx="8986598" cy="3115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 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Avaliar o tempo necessário para a observação de concentrações plasmáticas de digoxina no estado de equilíbrio na situação de monoterapia para um paciente de 70 kg.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600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140 </a:t>
                </a:r>
                <a:r>
                  <a:rPr lang="pt-BR" sz="1600" dirty="0" err="1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mL</a:t>
                </a:r>
                <a:r>
                  <a:rPr lang="pt-BR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/min = 0,14 L/min = 8,4 L/h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 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600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b>
                    </m:sSub>
                    <m:r>
                      <a:rPr lang="en-US" sz="16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0.693 </m:t>
                        </m:r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𝑉𝑑𝑠𝑠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𝐶𝐿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FFFF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0.693 </m:t>
                        </m:r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500</m:t>
                        </m:r>
                      </m:num>
                      <m:den>
                        <m:r>
                          <a:rPr lang="pt-BR" sz="16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8,4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FFFF"/>
                    </a:solidFill>
                  </a:rPr>
                  <a:t>  = 41,3 h </a:t>
                </a:r>
              </a:p>
              <a:p>
                <a:r>
                  <a:rPr lang="en-GB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Tempo para </a:t>
                </a:r>
                <a:r>
                  <a:rPr lang="en-GB" sz="1600" dirty="0" err="1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alcançar</a:t>
                </a:r>
                <a:r>
                  <a:rPr lang="en-GB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 </a:t>
                </a:r>
                <a:r>
                  <a:rPr lang="en-GB" sz="1600" dirty="0" err="1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estado</a:t>
                </a:r>
                <a:r>
                  <a:rPr lang="en-GB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 de </a:t>
                </a:r>
                <a:r>
                  <a:rPr lang="en-GB" sz="1600" dirty="0" err="1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equilíbrio</a:t>
                </a:r>
                <a:r>
                  <a:rPr lang="en-GB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: 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 = 206,3 h ~ 8,6 </a:t>
                </a:r>
                <a:r>
                  <a:rPr lang="en-GB" sz="1600" dirty="0" err="1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dias</a:t>
                </a:r>
                <a:endParaRPr lang="en-GB" sz="1600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endParaRPr lang="pt-BR" sz="1600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344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344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MS PGothic" pitchFamily="34" charset="-12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1" y="4085713"/>
                <a:ext cx="8986598" cy="3115981"/>
              </a:xfrm>
              <a:prstGeom prst="rect">
                <a:avLst/>
              </a:prstGeom>
              <a:blipFill>
                <a:blip r:embed="rId2"/>
                <a:stretch>
                  <a:fillRect l="-40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22999" y="385180"/>
            <a:ext cx="7742300" cy="154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I-A tabela abaixo mostra os parâmetros farmacocinéticos da digoxina, um fármaco empregado no tratamento da insuficiência cardíaca congestiva e fibrilação atrial,  avaliado nas situações de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e administração concomitante com quinidina. Com base nos dados apresentados, responder: biodisponibilidade (%),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total (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renal (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volume de distribuição (L), fração livre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344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 </a:t>
            </a:r>
            <a:endParaRPr lang="en-US" sz="1344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1" y="2115574"/>
            <a:ext cx="9148348" cy="194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44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542" y="2081010"/>
            <a:ext cx="184731" cy="299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44" dirty="0">
              <a:solidFill>
                <a:srgbClr val="E0E0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5372"/>
            <a:ext cx="8675524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960" dirty="0">
              <a:solidFill>
                <a:srgbClr val="E0E0E0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60" dirty="0">
                <a:solidFill>
                  <a:srgbClr val="E0E0E0"/>
                </a:solidFill>
                <a:latin typeface="Arial" pitchFamily="34" charset="0"/>
                <a:ea typeface="MS PGothic" pitchFamily="34" charset="-128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701" y="4085713"/>
                <a:ext cx="8986598" cy="3187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Considerando que o intervalo terapêutico da digoxina é de 1-3 µg/L, avaliar se a  dose de manutenção diária (intervalo de dose=24h) da digoxina administrada por via oral (biodisponibilidade de 75%) deve ser  alterada na situação de administração concomitante com quinidina, ou seja, calcular as doses diárias de manutenção da digoxina nas situações de monoterapia e associação com quinidina.</a:t>
                </a:r>
              </a:p>
              <a:p>
                <a:pPr algn="just"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600" i="1" dirty="0">
                    <a:solidFill>
                      <a:srgbClr val="FFFF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Dose=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Clearance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Css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alvo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τ</m:t>
                        </m:r>
                        <m:r>
                          <m:rPr>
                            <m:nor/>
                          </m:rPr>
                          <a:rPr lang="pt-BR" sz="16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16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den>
                    </m:f>
                  </m:oMath>
                </a14:m>
                <a:endParaRPr lang="pt-BR" sz="1600" dirty="0">
                  <a:solidFill>
                    <a:srgbClr val="FFFFFF"/>
                  </a:solidFill>
                </a:endParaRPr>
              </a:p>
              <a:p>
                <a:pPr algn="just"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600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pPr algn="just"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600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MONOTERAPIA  </a:t>
                </a:r>
                <a:r>
                  <a:rPr lang="pt-BR" sz="2000" dirty="0">
                    <a:solidFill>
                      <a:srgbClr val="FFFFFF"/>
                    </a:solidFill>
                  </a:rPr>
                  <a:t>Dose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8,4  </m:t>
                        </m:r>
                        <m:r>
                          <a:rPr lang="pt-BR" sz="2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num>
                      <m:den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pt-BR" sz="2000" dirty="0">
                    <a:solidFill>
                      <a:srgbClr val="FFFFFF"/>
                    </a:solidFill>
                  </a:rPr>
                  <a:t> = 22,4 </a:t>
                </a:r>
                <a:r>
                  <a:rPr lang="pt-BR" sz="2000" dirty="0" err="1">
                    <a:solidFill>
                      <a:srgbClr val="FFFFFF"/>
                    </a:solidFill>
                  </a:rPr>
                  <a:t>ug</a:t>
                </a:r>
                <a:r>
                  <a:rPr lang="pt-BR" sz="2000" dirty="0">
                    <a:solidFill>
                      <a:srgbClr val="FFFFFF"/>
                    </a:solidFill>
                  </a:rPr>
                  <a:t>/h </a:t>
                </a:r>
              </a:p>
              <a:p>
                <a:pPr algn="just"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dirty="0">
                    <a:solidFill>
                      <a:srgbClr val="FFFFFF"/>
                    </a:solidFill>
                  </a:rPr>
                  <a:t>							  537,6 </a:t>
                </a:r>
                <a:r>
                  <a:rPr lang="pt-BR" sz="2000" dirty="0" err="1">
                    <a:solidFill>
                      <a:srgbClr val="FFFFFF"/>
                    </a:solidFill>
                  </a:rPr>
                  <a:t>ug</a:t>
                </a:r>
                <a:r>
                  <a:rPr lang="pt-BR" sz="2000" dirty="0">
                    <a:solidFill>
                      <a:srgbClr val="FFFFFF"/>
                    </a:solidFill>
                  </a:rPr>
                  <a:t>/dia</a:t>
                </a:r>
              </a:p>
              <a:p>
                <a:pPr algn="just"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600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344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MS PGothic" pitchFamily="34" charset="-12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1" y="4085713"/>
                <a:ext cx="8986598" cy="3187796"/>
              </a:xfrm>
              <a:prstGeom prst="rect">
                <a:avLst/>
              </a:prstGeom>
              <a:blipFill>
                <a:blip r:embed="rId2"/>
                <a:stretch>
                  <a:fillRect l="-407" t="-574" r="-339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22999" y="385180"/>
            <a:ext cx="7742300" cy="154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I-A tabela abaixo mostra os parâmetros farmacocinéticos da digoxina, um fármaco empregado no tratamento da insuficiência cardíaca congestiva e fibrilação atrial,  avaliado nas situações de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monoterapia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e administração concomitante com quinidina. Com base nos dados apresentados, responder: biodisponibilidade (%),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total (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renal (</a:t>
            </a:r>
            <a:r>
              <a:rPr lang="pt-BR" sz="1344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mL</a:t>
            </a: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/min), volume de distribuição (L), fração livre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344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344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 </a:t>
            </a:r>
            <a:endParaRPr lang="en-US" sz="1344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1" y="2115574"/>
            <a:ext cx="9148348" cy="19455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AFAC6DF-7606-401B-9060-F8B7E3787EC1}"/>
                  </a:ext>
                </a:extLst>
              </p:cNvPr>
              <p:cNvSpPr txBox="1"/>
              <p:nvPr/>
            </p:nvSpPr>
            <p:spPr>
              <a:xfrm>
                <a:off x="4894209" y="5979553"/>
                <a:ext cx="4102277" cy="108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b="1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INTERAÇÃO </a:t>
                </a:r>
                <a:r>
                  <a:rPr lang="pt-BR" sz="2000" b="1" dirty="0">
                    <a:solidFill>
                      <a:srgbClr val="FFFFFF"/>
                    </a:solidFill>
                  </a:rPr>
                  <a:t>Dose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pt-BR" sz="2000" b="1" dirty="0">
                    <a:solidFill>
                      <a:srgbClr val="FFFFFF"/>
                    </a:solidFill>
                  </a:rPr>
                  <a:t> </a:t>
                </a:r>
                <a:r>
                  <a:rPr lang="pt-BR" sz="1600" b="1" dirty="0">
                    <a:solidFill>
                      <a:srgbClr val="FFFFFF"/>
                    </a:solidFill>
                  </a:rPr>
                  <a:t>= 11,52 </a:t>
                </a:r>
                <a:r>
                  <a:rPr lang="pt-BR" sz="1600" b="1" dirty="0" err="1">
                    <a:solidFill>
                      <a:srgbClr val="FFFFFF"/>
                    </a:solidFill>
                  </a:rPr>
                  <a:t>ug</a:t>
                </a:r>
                <a:r>
                  <a:rPr lang="pt-BR" sz="1600" b="1" dirty="0">
                    <a:solidFill>
                      <a:srgbClr val="FFFFFF"/>
                    </a:solidFill>
                  </a:rPr>
                  <a:t>/h</a:t>
                </a:r>
              </a:p>
              <a:p>
                <a:r>
                  <a:rPr lang="pt-BR" sz="1600" b="1" dirty="0">
                    <a:solidFill>
                      <a:srgbClr val="FFFFFF"/>
                    </a:solidFill>
                  </a:rPr>
                  <a:t>						276,5 </a:t>
                </a:r>
                <a:r>
                  <a:rPr lang="pt-BR" sz="1600" b="1" dirty="0" err="1">
                    <a:solidFill>
                      <a:srgbClr val="FFFFFF"/>
                    </a:solidFill>
                  </a:rPr>
                  <a:t>ug</a:t>
                </a:r>
                <a:r>
                  <a:rPr lang="pt-BR" sz="1600" b="1" dirty="0">
                    <a:solidFill>
                      <a:srgbClr val="FFFFFF"/>
                    </a:solidFill>
                  </a:rPr>
                  <a:t>/dia</a:t>
                </a:r>
              </a:p>
              <a:p>
                <a:endParaRPr lang="en-GB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AFAC6DF-7606-401B-9060-F8B7E3787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209" y="5979553"/>
                <a:ext cx="4102277" cy="1083886"/>
              </a:xfrm>
              <a:prstGeom prst="rect">
                <a:avLst/>
              </a:prstGeom>
              <a:blipFill>
                <a:blip r:embed="rId4"/>
                <a:stretch>
                  <a:fillRect l="-892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85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uctures of nevirapine (parent drug) and its 5 metabolites ...">
            <a:extLst>
              <a:ext uri="{FF2B5EF4-FFF2-40B4-BE49-F238E27FC236}">
                <a16:creationId xmlns:a16="http://schemas.microsoft.com/office/drawing/2014/main" id="{71315A41-3654-474B-AD86-F970310C8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6" y="2845770"/>
            <a:ext cx="5513691" cy="372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37BF89A-450A-4307-AE0B-E7F22E64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omic Sans MS" panose="030F0702030302020204" pitchFamily="66" charset="0"/>
              </a:rPr>
              <a:t>Exercício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7D2EE1-3BC1-4199-904D-90AEF6562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186" y="1520207"/>
            <a:ext cx="8422360" cy="4351338"/>
          </a:xfrm>
        </p:spPr>
        <p:txBody>
          <a:bodyPr>
            <a:normAutofit/>
          </a:bodyPr>
          <a:lstStyle/>
          <a:p>
            <a:pPr algn="just"/>
            <a:r>
              <a:rPr lang="pt-BR" sz="2200" dirty="0" err="1">
                <a:latin typeface="Comic Sans MS" panose="030F0702030302020204" pitchFamily="66" charset="0"/>
              </a:rPr>
              <a:t>Nevirapina</a:t>
            </a:r>
            <a:r>
              <a:rPr lang="pt-BR" sz="2200" dirty="0">
                <a:latin typeface="Comic Sans MS" panose="030F0702030302020204" pitchFamily="66" charset="0"/>
              </a:rPr>
              <a:t> é um antirretroviral que pode ser utilizado na gravidez, portanto conhecer a exposição materna e fetal a este medicamento é de suma importância. A </a:t>
            </a:r>
            <a:r>
              <a:rPr lang="pt-BR" sz="2200" dirty="0" err="1">
                <a:latin typeface="Comic Sans MS" panose="030F0702030302020204" pitchFamily="66" charset="0"/>
              </a:rPr>
              <a:t>nevirapina</a:t>
            </a:r>
            <a:r>
              <a:rPr lang="pt-BR" sz="2200" dirty="0">
                <a:latin typeface="Comic Sans MS" panose="030F0702030302020204" pitchFamily="66" charset="0"/>
              </a:rPr>
              <a:t> é metabolizada por diferentes </a:t>
            </a:r>
            <a:r>
              <a:rPr lang="pt-BR" sz="2200" dirty="0" err="1">
                <a:latin typeface="Comic Sans MS" panose="030F0702030302020204" pitchFamily="66" charset="0"/>
              </a:rPr>
              <a:t>isoenzimas</a:t>
            </a:r>
            <a:r>
              <a:rPr lang="pt-BR" sz="2200" dirty="0">
                <a:latin typeface="Comic Sans MS" panose="030F0702030302020204" pitchFamily="66" charset="0"/>
              </a:rPr>
              <a:t> da família CYP450.</a:t>
            </a:r>
          </a:p>
        </p:txBody>
      </p:sp>
    </p:spTree>
    <p:extLst>
      <p:ext uri="{BB962C8B-B14F-4D97-AF65-F5344CB8AC3E}">
        <p14:creationId xmlns:p14="http://schemas.microsoft.com/office/powerpoint/2010/main" val="4058042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BF89A-450A-4307-AE0B-E7F22E64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75" y="365126"/>
            <a:ext cx="8282875" cy="1325563"/>
          </a:xfrm>
        </p:spPr>
        <p:txBody>
          <a:bodyPr>
            <a:normAutofit/>
          </a:bodyPr>
          <a:lstStyle/>
          <a:p>
            <a:pPr algn="just"/>
            <a:r>
              <a:rPr lang="pt-BR" sz="1800" dirty="0">
                <a:latin typeface="Comic Sans MS" panose="030F0702030302020204" pitchFamily="66" charset="0"/>
              </a:rPr>
              <a:t>Os parâmetros incluídos no modelo PBPK para a simulação da exposição materna e fetal à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 estão demonstrados na tabela abaixo. Os dados de eliminação da paciente grávida foram comparados com paciente não-grávida.</a:t>
            </a:r>
            <a:endParaRPr lang="en-GB" sz="1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37C49EF-2ED4-4B3F-9440-8ECD4B76F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58" y="1518834"/>
            <a:ext cx="4713096" cy="524522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BAF1659-0376-41FC-8EF4-9FB95C6E2357}"/>
              </a:ext>
            </a:extLst>
          </p:cNvPr>
          <p:cNvSpPr txBox="1"/>
          <p:nvPr/>
        </p:nvSpPr>
        <p:spPr>
          <a:xfrm>
            <a:off x="5590291" y="1833120"/>
            <a:ext cx="31662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latin typeface="Comic Sans MS" panose="030F0702030302020204" pitchFamily="66" charset="0"/>
              </a:rPr>
              <a:t>MW: Peso Molecular</a:t>
            </a:r>
          </a:p>
          <a:p>
            <a:r>
              <a:rPr lang="pt-BR" sz="1600" dirty="0" err="1">
                <a:latin typeface="Comic Sans MS" panose="030F0702030302020204" pitchFamily="66" charset="0"/>
              </a:rPr>
              <a:t>pKa</a:t>
            </a:r>
            <a:r>
              <a:rPr lang="pt-BR" sz="1600" dirty="0">
                <a:latin typeface="Comic Sans MS" panose="030F0702030302020204" pitchFamily="66" charset="0"/>
              </a:rPr>
              <a:t>: constante de acidez</a:t>
            </a:r>
          </a:p>
          <a:p>
            <a:r>
              <a:rPr lang="pt-BR" sz="1600" dirty="0">
                <a:latin typeface="Comic Sans MS" panose="030F0702030302020204" pitchFamily="66" charset="0"/>
              </a:rPr>
              <a:t>Log P: coeficiente de partição</a:t>
            </a:r>
          </a:p>
          <a:p>
            <a:r>
              <a:rPr lang="pt-BR" sz="1600" dirty="0">
                <a:latin typeface="Comic Sans MS" panose="030F0702030302020204" pitchFamily="66" charset="0"/>
              </a:rPr>
              <a:t>F: biodisponibilidade</a:t>
            </a:r>
          </a:p>
          <a:p>
            <a:r>
              <a:rPr lang="pt-BR" sz="1600" dirty="0">
                <a:latin typeface="Comic Sans MS" panose="030F0702030302020204" pitchFamily="66" charset="0"/>
              </a:rPr>
              <a:t>Ka: constante de absorção</a:t>
            </a:r>
          </a:p>
          <a:p>
            <a:r>
              <a:rPr lang="pt-BR" sz="1600" dirty="0">
                <a:latin typeface="Comic Sans MS" panose="030F0702030302020204" pitchFamily="66" charset="0"/>
              </a:rPr>
              <a:t>fu: fração não ligada à proteína</a:t>
            </a:r>
          </a:p>
          <a:p>
            <a:r>
              <a:rPr lang="pt-BR" sz="1600" dirty="0">
                <a:latin typeface="Comic Sans MS" panose="030F0702030302020204" pitchFamily="66" charset="0"/>
              </a:rPr>
              <a:t>B/P </a:t>
            </a:r>
            <a:r>
              <a:rPr lang="pt-BR" sz="1600" dirty="0" err="1">
                <a:latin typeface="Comic Sans MS" panose="030F0702030302020204" pitchFamily="66" charset="0"/>
              </a:rPr>
              <a:t>ratio</a:t>
            </a:r>
            <a:r>
              <a:rPr lang="pt-BR" sz="1600" dirty="0">
                <a:latin typeface="Comic Sans MS" panose="030F0702030302020204" pitchFamily="66" charset="0"/>
              </a:rPr>
              <a:t>: razão sangue/plasma</a:t>
            </a:r>
          </a:p>
          <a:p>
            <a:r>
              <a:rPr lang="pt-BR" sz="1600" dirty="0">
                <a:latin typeface="Comic Sans MS" panose="030F0702030302020204" pitchFamily="66" charset="0"/>
              </a:rPr>
              <a:t>CL</a:t>
            </a:r>
            <a:r>
              <a:rPr lang="pt-BR" sz="1600" baseline="-25000" dirty="0">
                <a:latin typeface="Comic Sans MS" panose="030F0702030302020204" pitchFamily="66" charset="0"/>
              </a:rPr>
              <a:t>R</a:t>
            </a:r>
            <a:r>
              <a:rPr lang="pt-BR" sz="1600" dirty="0">
                <a:latin typeface="Comic Sans MS" panose="030F0702030302020204" pitchFamily="66" charset="0"/>
              </a:rPr>
              <a:t>: </a:t>
            </a:r>
            <a:r>
              <a:rPr lang="pt-BR" sz="1600" dirty="0" err="1">
                <a:latin typeface="Comic Sans MS" panose="030F0702030302020204" pitchFamily="66" charset="0"/>
              </a:rPr>
              <a:t>clearance</a:t>
            </a:r>
            <a:r>
              <a:rPr lang="pt-BR" sz="1600" dirty="0">
                <a:latin typeface="Comic Sans MS" panose="030F0702030302020204" pitchFamily="66" charset="0"/>
              </a:rPr>
              <a:t> renal</a:t>
            </a:r>
          </a:p>
          <a:p>
            <a:r>
              <a:rPr lang="pt-BR" sz="1600" dirty="0" err="1">
                <a:latin typeface="Comic Sans MS" panose="030F0702030302020204" pitchFamily="66" charset="0"/>
              </a:rPr>
              <a:t>CL</a:t>
            </a:r>
            <a:r>
              <a:rPr lang="pt-BR" sz="1600" baseline="-25000" dirty="0" err="1">
                <a:latin typeface="Comic Sans MS" panose="030F0702030302020204" pitchFamily="66" charset="0"/>
              </a:rPr>
              <a:t>hep</a:t>
            </a:r>
            <a:r>
              <a:rPr lang="pt-BR" sz="1600" dirty="0">
                <a:latin typeface="Comic Sans MS" panose="030F0702030302020204" pitchFamily="66" charset="0"/>
              </a:rPr>
              <a:t>: </a:t>
            </a:r>
            <a:r>
              <a:rPr lang="pt-BR" sz="1600" dirty="0" err="1">
                <a:latin typeface="Comic Sans MS" panose="030F0702030302020204" pitchFamily="66" charset="0"/>
              </a:rPr>
              <a:t>Clearance</a:t>
            </a:r>
            <a:r>
              <a:rPr lang="pt-BR" sz="1600" dirty="0">
                <a:latin typeface="Comic Sans MS" panose="030F0702030302020204" pitchFamily="66" charset="0"/>
              </a:rPr>
              <a:t> hepático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78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BF89A-450A-4307-AE0B-E7F22E64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29" y="0"/>
            <a:ext cx="8756542" cy="47269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1800" dirty="0">
                <a:latin typeface="Comic Sans MS" panose="030F0702030302020204" pitchFamily="66" charset="0"/>
              </a:rPr>
              <a:t>1) 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 liga-se à albumina plasmática. A concentração da albumina plasmática reduz aproximadamente 30% no final da gravidez. Baseado nesta informação, qual o efeito esperado para o</a:t>
            </a:r>
            <a:r>
              <a:rPr lang="pt-BR" sz="1800" b="1" dirty="0">
                <a:latin typeface="Comic Sans MS" panose="030F0702030302020204" pitchFamily="66" charset="0"/>
              </a:rPr>
              <a:t> fu (fração livre) </a:t>
            </a:r>
            <a:r>
              <a:rPr lang="pt-BR" sz="1800" dirty="0">
                <a:latin typeface="Comic Sans MS" panose="030F0702030302020204" pitchFamily="66" charset="0"/>
              </a:rPr>
              <a:t>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 em grávidas? Aumento ou redução do </a:t>
            </a:r>
            <a:r>
              <a:rPr lang="pt-BR" sz="1800" b="1" dirty="0">
                <a:latin typeface="Comic Sans MS" panose="030F0702030302020204" pitchFamily="66" charset="0"/>
              </a:rPr>
              <a:t>fu</a:t>
            </a:r>
            <a:r>
              <a:rPr lang="pt-BR" sz="1800" dirty="0">
                <a:latin typeface="Comic Sans MS" panose="030F0702030302020204" pitchFamily="66" charset="0"/>
              </a:rPr>
              <a:t>?</a:t>
            </a: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Com a redução da albumina plasmática no final da gravidez, espera-se um aumento na fração livre 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. </a:t>
            </a: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Fu &gt; 0,4</a:t>
            </a: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19707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BF89A-450A-4307-AE0B-E7F22E64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29" y="0"/>
            <a:ext cx="8756542" cy="47269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2) Baseado no valor do </a:t>
            </a:r>
            <a:r>
              <a:rPr lang="pt-BR" sz="1800" dirty="0" err="1">
                <a:latin typeface="Comic Sans MS" panose="030F0702030302020204" pitchFamily="66" charset="0"/>
              </a:rPr>
              <a:t>clearance</a:t>
            </a:r>
            <a:r>
              <a:rPr lang="pt-BR" sz="1800" dirty="0">
                <a:latin typeface="Comic Sans MS" panose="030F0702030302020204" pitchFamily="66" charset="0"/>
              </a:rPr>
              <a:t> total, a condição fisiológica da gravidez, inibe ou induz a eliminação 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? Explique. </a:t>
            </a: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Observa-se um aumento no </a:t>
            </a:r>
            <a:r>
              <a:rPr lang="pt-BR" sz="1800" dirty="0" err="1">
                <a:latin typeface="Comic Sans MS" panose="030F0702030302020204" pitchFamily="66" charset="0"/>
              </a:rPr>
              <a:t>clearance</a:t>
            </a:r>
            <a:r>
              <a:rPr lang="pt-BR" sz="1800" dirty="0">
                <a:latin typeface="Comic Sans MS" panose="030F0702030302020204" pitchFamily="66" charset="0"/>
              </a:rPr>
              <a:t> total 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 em grávidas em relação a não-grávidas, indicando uma indução na eliminação 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, portanto, eliminação mais rápida do fármaco do organismo da grávida.</a:t>
            </a: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22379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BF89A-450A-4307-AE0B-E7F22E64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29" y="0"/>
            <a:ext cx="8756542" cy="47269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3) Qual via de eliminação é mais importante para 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: hepática ou renal? Explique.</a:t>
            </a: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A via mais importante para a eliminação 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 é a hepática, uma vez que corresponde à maior proporção do </a:t>
            </a:r>
            <a:r>
              <a:rPr lang="pt-BR" sz="1800" dirty="0" err="1">
                <a:latin typeface="Comic Sans MS" panose="030F0702030302020204" pitchFamily="66" charset="0"/>
              </a:rPr>
              <a:t>clearance</a:t>
            </a:r>
            <a:r>
              <a:rPr lang="pt-BR" sz="1800" dirty="0">
                <a:latin typeface="Comic Sans MS" panose="030F0702030302020204" pitchFamily="66" charset="0"/>
              </a:rPr>
              <a:t> total: </a:t>
            </a:r>
            <a:r>
              <a:rPr lang="pt-BR" sz="1800" dirty="0" err="1">
                <a:latin typeface="Comic Sans MS" panose="030F0702030302020204" pitchFamily="66" charset="0"/>
              </a:rPr>
              <a:t>Clearance</a:t>
            </a:r>
            <a:r>
              <a:rPr lang="pt-BR" sz="1800" dirty="0">
                <a:latin typeface="Comic Sans MS" panose="030F0702030302020204" pitchFamily="66" charset="0"/>
              </a:rPr>
              <a:t> hepático corresponde a 0,94 (</a:t>
            </a:r>
            <a:r>
              <a:rPr lang="pt-BR" sz="1800" dirty="0" err="1">
                <a:latin typeface="Comic Sans MS" panose="030F0702030302020204" pitchFamily="66" charset="0"/>
              </a:rPr>
              <a:t>CLhep</a:t>
            </a:r>
            <a:r>
              <a:rPr lang="pt-BR" sz="1800" dirty="0">
                <a:latin typeface="Comic Sans MS" panose="030F0702030302020204" pitchFamily="66" charset="0"/>
              </a:rPr>
              <a:t>/</a:t>
            </a:r>
            <a:r>
              <a:rPr lang="pt-BR" sz="1800" dirty="0" err="1">
                <a:latin typeface="Comic Sans MS" panose="030F0702030302020204" pitchFamily="66" charset="0"/>
              </a:rPr>
              <a:t>Cltotal</a:t>
            </a:r>
            <a:r>
              <a:rPr lang="pt-BR" sz="1800" dirty="0">
                <a:latin typeface="Comic Sans MS" panose="030F0702030302020204" pitchFamily="66" charset="0"/>
              </a:rPr>
              <a:t>) do </a:t>
            </a:r>
            <a:r>
              <a:rPr lang="pt-BR" sz="1800" dirty="0" err="1">
                <a:latin typeface="Comic Sans MS" panose="030F0702030302020204" pitchFamily="66" charset="0"/>
              </a:rPr>
              <a:t>clearance</a:t>
            </a:r>
            <a:r>
              <a:rPr lang="pt-BR" sz="1800" dirty="0">
                <a:latin typeface="Comic Sans MS" panose="030F0702030302020204" pitchFamily="66" charset="0"/>
              </a:rPr>
              <a:t> total.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1638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A264E0-2FB4-4481-816E-5461646C3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481"/>
            <a:ext cx="9144000" cy="638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52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BF89A-450A-4307-AE0B-E7F22E64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29" y="0"/>
            <a:ext cx="8756542" cy="59237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1800" dirty="0">
                <a:latin typeface="Comic Sans MS" panose="030F0702030302020204" pitchFamily="66" charset="0"/>
              </a:rPr>
              <a:t>4) a) Qual a principal </a:t>
            </a:r>
            <a:r>
              <a:rPr lang="pt-BR" sz="1800" dirty="0" err="1">
                <a:latin typeface="Comic Sans MS" panose="030F0702030302020204" pitchFamily="66" charset="0"/>
              </a:rPr>
              <a:t>isoforma</a:t>
            </a:r>
            <a:r>
              <a:rPr lang="pt-BR" sz="1800" dirty="0">
                <a:latin typeface="Comic Sans MS" panose="030F0702030302020204" pitchFamily="66" charset="0"/>
              </a:rPr>
              <a:t> da CYP450 envolvida na eliminação 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?</a:t>
            </a: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A principal </a:t>
            </a:r>
            <a:r>
              <a:rPr lang="pt-BR" sz="1800" dirty="0" err="1">
                <a:latin typeface="Comic Sans MS" panose="030F0702030302020204" pitchFamily="66" charset="0"/>
              </a:rPr>
              <a:t>isoforma</a:t>
            </a:r>
            <a:r>
              <a:rPr lang="pt-BR" sz="1800" dirty="0">
                <a:latin typeface="Comic Sans MS" panose="030F0702030302020204" pitchFamily="66" charset="0"/>
              </a:rPr>
              <a:t> da CYP450 responsável pela eliminação da </a:t>
            </a:r>
            <a:r>
              <a:rPr lang="pt-BR" sz="1800" dirty="0" err="1">
                <a:latin typeface="Comic Sans MS" panose="030F0702030302020204" pitchFamily="66" charset="0"/>
              </a:rPr>
              <a:t>nevirapina</a:t>
            </a:r>
            <a:r>
              <a:rPr lang="pt-BR" sz="1800" dirty="0">
                <a:latin typeface="Comic Sans MS" panose="030F0702030302020204" pitchFamily="66" charset="0"/>
              </a:rPr>
              <a:t> é a CYP3A4:</a:t>
            </a: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CYP3A4 – 0,69 / CYP2B6 – 0,22 / CYP2D6 – 0,13 / Outras vias – 0,22</a:t>
            </a:r>
            <a:br>
              <a:rPr lang="pt-BR" sz="1800" dirty="0">
                <a:latin typeface="Comic Sans MS" panose="030F0702030302020204" pitchFamily="66" charset="0"/>
              </a:rPr>
            </a:b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 b) Qual a </a:t>
            </a:r>
            <a:r>
              <a:rPr lang="pt-BR" sz="1800" dirty="0" err="1">
                <a:latin typeface="Comic Sans MS" panose="030F0702030302020204" pitchFamily="66" charset="0"/>
              </a:rPr>
              <a:t>isoforma</a:t>
            </a:r>
            <a:r>
              <a:rPr lang="pt-BR" sz="1800" dirty="0">
                <a:latin typeface="Comic Sans MS" panose="030F0702030302020204" pitchFamily="66" charset="0"/>
              </a:rPr>
              <a:t> que sofreu maior alteração devido a condição fisiológica da gravidez?</a:t>
            </a: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CYP3A4 1 – (0,69/0,71)  = 3%</a:t>
            </a: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CYP2B6 1 – (0,22/0,42)  = 48% </a:t>
            </a:r>
            <a:br>
              <a:rPr lang="pt-BR" sz="1800" dirty="0">
                <a:latin typeface="Comic Sans MS" panose="030F0702030302020204" pitchFamily="66" charset="0"/>
              </a:rPr>
            </a:br>
            <a:r>
              <a:rPr lang="pt-BR" sz="1800" dirty="0">
                <a:latin typeface="Comic Sans MS" panose="030F0702030302020204" pitchFamily="66" charset="0"/>
              </a:rPr>
              <a:t>CYP2D6 1 – (0,13/0,18) = 28%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707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F71069-2140-4EC9-91D4-CDA55FE3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3999" cy="6858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9) Na administração oral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= fu x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endParaRPr lang="pt-BR" sz="29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Simvastatina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(Alto E Alta ligação %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Aumento de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 pode ser explicado pela presença da circulação colateral (shunt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portossistêmicos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) no fígado do paciente com cirrose.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 diminuição da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também é pouco relevante. Sua diminuição se dá devido ao fígado diminuir a produção de proteínas na cirrose.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Redução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Aumento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fu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Uma vez que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fu x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 diminuição do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se dá pela diminuição de 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F71069-2140-4EC9-91D4-CDA55FE3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3999" cy="6858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9) Na administração oral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= fu x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endParaRPr lang="pt-BR" sz="29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Simvastatina</a:t>
            </a: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Aumento de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 pode ser explicado pela presença da circulação colateral (shunt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portossistêmicos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) no fígado do paciente com cirrose.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 diminuição da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também é pouco relevante. Sua diminuição se dá devido ao fígado diminuir a produção de proteínas na cirrose.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Redução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Aumento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fu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Uma vez que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fu x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 diminuição do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se dá pela diminuição de 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(Prolongamento da Meia vida)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42778CA0-BCB2-48CB-9949-E7AAAAA2043F}"/>
              </a:ext>
            </a:extLst>
          </p:cNvPr>
          <p:cNvSpPr/>
          <p:nvPr/>
        </p:nvSpPr>
        <p:spPr>
          <a:xfrm>
            <a:off x="2592280" y="4643021"/>
            <a:ext cx="177553" cy="4793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CD9AA7AD-7752-4997-B1BF-6427B0FC677D}"/>
              </a:ext>
            </a:extLst>
          </p:cNvPr>
          <p:cNvSpPr/>
          <p:nvPr/>
        </p:nvSpPr>
        <p:spPr>
          <a:xfrm rot="10800000">
            <a:off x="2982896" y="4687411"/>
            <a:ext cx="994299" cy="9055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4E7CDF42-BC46-4580-8AEB-1340BCCB92A5}"/>
              </a:ext>
            </a:extLst>
          </p:cNvPr>
          <p:cNvSpPr/>
          <p:nvPr/>
        </p:nvSpPr>
        <p:spPr>
          <a:xfrm rot="10800000">
            <a:off x="1811782" y="4705164"/>
            <a:ext cx="460161" cy="568171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443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F71069-2140-4EC9-91D4-CDA55FE3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3999" cy="6858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9) Na administração oral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= fu x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endParaRPr lang="pt-BR" sz="29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Ácido 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valpróico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(Baixo E Alta ligação %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Houve pequeno aumento no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Redução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Aumento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fu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Uma vez que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fu x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A diminuição do 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se dá pela diminuição de 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9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(Prolongamento da Meia vida) </a:t>
            </a:r>
            <a:endParaRPr lang="pt-BR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42778CA0-BCB2-48CB-9949-E7AAAAA2043F}"/>
              </a:ext>
            </a:extLst>
          </p:cNvPr>
          <p:cNvSpPr/>
          <p:nvPr/>
        </p:nvSpPr>
        <p:spPr>
          <a:xfrm>
            <a:off x="3435658" y="4279036"/>
            <a:ext cx="177553" cy="4793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CD9AA7AD-7752-4997-B1BF-6427B0FC677D}"/>
              </a:ext>
            </a:extLst>
          </p:cNvPr>
          <p:cNvSpPr/>
          <p:nvPr/>
        </p:nvSpPr>
        <p:spPr>
          <a:xfrm rot="10800000">
            <a:off x="3826274" y="4323426"/>
            <a:ext cx="994299" cy="9055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4E7CDF42-BC46-4580-8AEB-1340BCCB92A5}"/>
              </a:ext>
            </a:extLst>
          </p:cNvPr>
          <p:cNvSpPr/>
          <p:nvPr/>
        </p:nvSpPr>
        <p:spPr>
          <a:xfrm rot="10800000">
            <a:off x="2655160" y="4341179"/>
            <a:ext cx="460161" cy="568171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6438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F71069-2140-4EC9-91D4-CDA55FE3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3999" cy="685800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10) </a:t>
            </a:r>
            <a:r>
              <a:rPr lang="pt-BR" sz="2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Simvastatina</a:t>
            </a:r>
            <a:r>
              <a:rPr lang="pt-BR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(Alto E).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Fármaco de alto E. No paciente cirrótico, após absorção intestinal, o fármaco desvia do fígado (circulação colateral) e entra direto na circulação sistêmica, causando aumento de biodisponibilidade.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(Fármacos de alto E passam por importante eliminação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-sistêmica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circulação </a:t>
            </a:r>
            <a:r>
              <a:rPr lang="pt-BR" sz="29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colateral aumenta F).</a:t>
            </a: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0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42" y="2049314"/>
            <a:ext cx="8859915" cy="423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9-Um antibiótico foi administrado por via intravascular na dose de 500 mg. A recuperação do antibiótico sob a forma inalterada na urina coletada até 48 h após a administração foi de 400 mg.  Considerando a meia-vida de eliminação do antibiótico como 6 h e o volume de distribuição de 21 L, podemos afirmar que: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b="1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marL="246888" indent="-246888" defTabSz="438912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a fração eliminada na urina sob a forma inalterada não pode ser calculada considerando que a  biodisponibilidade do fármaco não é conhecida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b="1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b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) o </a:t>
            </a: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total do fármaco é de 3,03 L/min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b="1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) o </a:t>
            </a: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renal do fármaco é de 1,94 L/</a:t>
            </a: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h</a:t>
            </a:r>
            <a:endParaRPr lang="pt-BR" sz="1600" b="1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b="1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)os dados apresentados não são suficientes para calcular o </a:t>
            </a: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total e o </a:t>
            </a:r>
            <a:r>
              <a:rPr lang="pt-BR" sz="1600" b="1" dirty="0" err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clearance</a:t>
            </a: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renal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b="1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e) nenhuma das alternativas está correta</a:t>
            </a:r>
          </a:p>
          <a:p>
            <a:pPr defTabSz="4389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44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29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7A37C44-484F-4364-B979-44B297938CC7}"/>
                  </a:ext>
                </a:extLst>
              </p:cNvPr>
              <p:cNvSpPr txBox="1"/>
              <p:nvPr/>
            </p:nvSpPr>
            <p:spPr>
              <a:xfrm>
                <a:off x="384313" y="2156289"/>
                <a:ext cx="8468139" cy="38620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46888" indent="-246888" defTabSz="438912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AutoNum type="alphaLcParenR"/>
                </a:pPr>
                <a:r>
                  <a:rPr lang="pt-BR" sz="180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a fração eliminada na urina sob a forma inalterada não pode ser calculada considerando que a  biodisponibilidade do fármaco não é conhecida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b="1" dirty="0">
                  <a:solidFill>
                    <a:srgbClr val="FFFFFF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b="1" dirty="0">
                  <a:solidFill>
                    <a:srgbClr val="FF000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b="1" dirty="0">
                    <a:solidFill>
                      <a:srgbClr val="FF0000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FALSO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b="1" dirty="0">
                  <a:solidFill>
                    <a:srgbClr val="FF000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b="1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A dose foi administrada via intravascular, F=1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b="1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500 mg – dose administrada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b="1" dirty="0">
                    <a:solidFill>
                      <a:srgbClr val="FFFFFF"/>
                    </a:solidFill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400 mg – dose excretada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𝐅𝐞𝐥</m:t>
                    </m:r>
                    <m:r>
                      <a:rPr lang="en-US" b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𝐅</m:t>
                    </m:r>
                    <m:r>
                      <a:rPr lang="en-US" b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1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𝐀𝐞</m:t>
                            </m:r>
                          </m:e>
                          <m:sup>
                            <m:r>
                              <a:rPr lang="en-US" b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  <m:r>
                              <a:rPr lang="en-US" b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num>
                      <m:den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𝐃𝐨𝐬𝐞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𝐅𝐞𝐥</m:t>
                    </m:r>
                    <m:r>
                      <a:rPr lang="pt-BR" b="1" i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pt-BR" b="1" i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𝟒𝟎𝟎</m:t>
                        </m:r>
                      </m:num>
                      <m:den>
                        <m:r>
                          <a:rPr lang="pt-BR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0,8</a:t>
                </a:r>
              </a:p>
              <a:p>
                <a:pPr lvl="0"/>
                <a:endParaRPr lang="en-GB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b="1" dirty="0">
                  <a:solidFill>
                    <a:srgbClr val="FFFFFF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7A37C44-484F-4364-B979-44B297938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3" y="2156289"/>
                <a:ext cx="8468139" cy="3862019"/>
              </a:xfrm>
              <a:prstGeom prst="rect">
                <a:avLst/>
              </a:prstGeom>
              <a:blipFill>
                <a:blip r:embed="rId2"/>
                <a:stretch>
                  <a:fillRect l="-576" t="-948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68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3ECD5CC9-1DB2-41F0-B6AF-7DA5E8AE6302}"/>
                  </a:ext>
                </a:extLst>
              </p:cNvPr>
              <p:cNvSpPr txBox="1"/>
              <p:nvPr/>
            </p:nvSpPr>
            <p:spPr>
              <a:xfrm>
                <a:off x="675861" y="2042808"/>
                <a:ext cx="6573078" cy="22153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800" b="1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b) o </a:t>
                </a:r>
                <a:r>
                  <a:rPr lang="pt-BR" sz="1800" b="1" dirty="0" err="1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clearance</a:t>
                </a:r>
                <a:r>
                  <a:rPr lang="pt-BR" sz="1800" b="1" dirty="0">
                    <a:solidFill>
                      <a:srgbClr val="FFFFFF"/>
                    </a:solidFill>
                    <a:latin typeface="Arial" pitchFamily="34" charset="0"/>
                    <a:ea typeface="MS PGothic" pitchFamily="34" charset="-128"/>
                  </a:rPr>
                  <a:t> total do fármaco é de 3,03 L/min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b="1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1800" b="1" dirty="0">
                    <a:solidFill>
                      <a:srgbClr val="FF0000"/>
                    </a:solidFill>
                    <a:latin typeface="Arial" pitchFamily="34" charset="0"/>
                    <a:ea typeface="MS PGothic" pitchFamily="34" charset="-128"/>
                  </a:rPr>
                  <a:t>FALSO</a:t>
                </a:r>
              </a:p>
              <a:p>
                <a:pPr defTabSz="438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sz="1800" b="1" dirty="0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𝟔𝟗𝟑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𝑽𝒅𝒔𝒔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𝑪𝑳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FFFF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pt-BR" sz="1800" b="1" i="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𝐂𝐋</m:t>
                    </m:r>
                    <m:r>
                      <a:rPr lang="en-US" sz="1800" b="1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800" b="1" i="1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800" b="1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𝟔𝟗𝟑</m:t>
                        </m:r>
                        <m:r>
                          <a:rPr lang="en-US" sz="1800" b="1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1800" b="1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𝑽𝒅𝒔𝒔</m:t>
                        </m:r>
                      </m:num>
                      <m:den>
                        <m:sSub>
                          <m:sSubPr>
                            <m:ctrlPr>
                              <a:rPr lang="en-GB" b="1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/</m:t>
                            </m:r>
                            <m:r>
                              <a:rPr lang="en-US" b="1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8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𝐂𝐋</m:t>
                    </m:r>
                    <m:r>
                      <a:rPr lang="en-US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𝟔𝟗𝟑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𝟐𝟏</m:t>
                        </m:r>
                      </m:num>
                      <m:den>
                        <m:r>
                          <a:rPr lang="pt-BR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 lvl="0"/>
                <a:endParaRPr lang="en-GB" sz="18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GB" b="1" dirty="0">
                    <a:solidFill>
                      <a:srgbClr val="FFFFFF"/>
                    </a:solidFill>
                  </a:rPr>
                  <a:t>  CL =2,43 L/h </a:t>
                </a: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3ECD5CC9-1DB2-41F0-B6AF-7DA5E8AE6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61" y="2042808"/>
                <a:ext cx="6573078" cy="2215350"/>
              </a:xfrm>
              <a:prstGeom prst="rect">
                <a:avLst/>
              </a:prstGeom>
              <a:blipFill>
                <a:blip r:embed="rId2"/>
                <a:stretch>
                  <a:fillRect l="-835" t="-1374" b="-3571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847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parkles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F8000"/>
      </a:accent2>
      <a:accent3>
        <a:srgbClr val="AAAAFF"/>
      </a:accent3>
      <a:accent4>
        <a:srgbClr val="BFBFBF"/>
      </a:accent4>
      <a:accent5>
        <a:srgbClr val="CDCDCD"/>
      </a:accent5>
      <a:accent6>
        <a:srgbClr val="E77300"/>
      </a:accent6>
      <a:hlink>
        <a:srgbClr val="C000C0"/>
      </a:hlink>
      <a:folHlink>
        <a:srgbClr val="8080FF"/>
      </a:folHlink>
    </a:clrScheme>
    <a:fontScheme name="sparkl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park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1725</Words>
  <Application>Microsoft Office PowerPoint</Application>
  <PresentationFormat>On-screen Show (4:3)</PresentationFormat>
  <Paragraphs>137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Monotype Sorts</vt:lpstr>
      <vt:lpstr>Times New Roman</vt:lpstr>
      <vt:lpstr>Tema do Office</vt:lpstr>
      <vt:lpstr>sparkles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Exercício</vt:lpstr>
      <vt:lpstr>Os parâmetros incluídos no modelo PBPK para a simulação da exposição materna e fetal à nevirapina estão demonstrados na tabela abaixo. Os dados de eliminação da paciente grávida foram comparados com paciente não-grávida.</vt:lpstr>
      <vt:lpstr>1) A nevirapina liga-se à albumina plasmática. A concentração da albumina plasmática reduz aproximadamente 30% no final da gravidez. Baseado nesta informação, qual o efeito esperado para o fu (fração livre) da nevirapina em grávidas? Aumento ou redução do fu?  Com a redução da albumina plasmática no final da gravidez, espera-se um aumento na fração livre da nevirapina.  Fu &gt; 0,4  </vt:lpstr>
      <vt:lpstr>  2) Baseado no valor do clearance total, a condição fisiológica da gravidez, inibe ou induz a eliminação da nevirapina? Explique.   Observa-se um aumento no clearance total da nevirapina em grávidas em relação a não-grávidas, indicando uma indução na eliminação da nevirapina, portanto, eliminação mais rápida do fármaco do organismo da grávida.  </vt:lpstr>
      <vt:lpstr> 3) Qual via de eliminação é mais importante para a nevirapina: hepática ou renal? Explique.  A via mais importante para a eliminação da nevirapina é a hepática, uma vez que corresponde à maior proporção do clearance total: Clearance hepático corresponde a 0,94 (CLhep/Cltotal) do clearance total. </vt:lpstr>
      <vt:lpstr>4) a) Qual a principal isoforma da CYP450 envolvida na eliminação da nevirapina?  A principal isoforma da CYP450 responsável pela eliminação da nevirapina é a CYP3A4: CYP3A4 – 0,69 / CYP2B6 – 0,22 / CYP2D6 – 0,13 / Outras vias – 0,22   b) Qual a isoforma que sofreu maior alteração devido a condição fisiológica da gravidez? CYP3A4 1 – (0,69/0,71)  = 3% CYP2B6 1 – (0,22/0,42)  = 48%  CYP2D6 1 – (0,13/0,18) = 28%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Moreira</dc:creator>
  <cp:lastModifiedBy>Jhohann Benzi</cp:lastModifiedBy>
  <cp:revision>17</cp:revision>
  <dcterms:created xsi:type="dcterms:W3CDTF">2020-09-15T18:43:52Z</dcterms:created>
  <dcterms:modified xsi:type="dcterms:W3CDTF">2020-09-18T22:17:00Z</dcterms:modified>
</cp:coreProperties>
</file>