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74" r:id="rId11"/>
    <p:sldId id="294" r:id="rId12"/>
    <p:sldId id="295" r:id="rId13"/>
    <p:sldId id="275" r:id="rId14"/>
    <p:sldId id="296" r:id="rId15"/>
    <p:sldId id="297" r:id="rId16"/>
    <p:sldId id="298" r:id="rId17"/>
    <p:sldId id="299" r:id="rId18"/>
    <p:sldId id="276" r:id="rId19"/>
    <p:sldId id="277" r:id="rId20"/>
    <p:sldId id="265" r:id="rId21"/>
    <p:sldId id="26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b acb" initials="aa" lastIdx="0" clrIdx="0">
    <p:extLst>
      <p:ext uri="{19B8F6BF-5375-455C-9EA6-DF929625EA0E}">
        <p15:presenceInfo xmlns:p15="http://schemas.microsoft.com/office/powerpoint/2012/main" userId="eb7f490c4aae1d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E81F-F50D-49C2-9753-123ADE6FFC27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olab.re/hom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74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5C26971-7AE0-415C-A7A5-1CFCFDFB0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008" y="379505"/>
            <a:ext cx="1546775" cy="877795"/>
          </a:xfrm>
          <a:prstGeom prst="rect">
            <a:avLst/>
          </a:prstGeom>
          <a:effectLst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92" y="3730101"/>
            <a:ext cx="3528568" cy="134178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0547" y="2438400"/>
            <a:ext cx="675918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endParaRPr lang="pt-BR" sz="1900" b="1" dirty="0"/>
          </a:p>
          <a:p>
            <a:pPr marL="0" indent="0" algn="ctr">
              <a:buNone/>
            </a:pPr>
            <a:r>
              <a:rPr lang="pt-BR" sz="2000" b="1" dirty="0"/>
              <a:t>ACH 35354 – DIREITO CONSTITUCIONAL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 algn="ctr">
              <a:buNone/>
            </a:pPr>
            <a:r>
              <a:rPr lang="pt-BR" sz="2000" b="1" dirty="0"/>
              <a:t>Aula 1 - parte 2 – Conceito e Classificação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b="1" dirty="0"/>
              <a:t>		               Profa. Dra. Ana Carla </a:t>
            </a:r>
            <a:r>
              <a:rPr lang="pt-BR" sz="2000" b="1" dirty="0" err="1"/>
              <a:t>Bliacheriene</a:t>
            </a:r>
            <a:endParaRPr lang="pt-BR" sz="2000" b="1" dirty="0"/>
          </a:p>
        </p:txBody>
      </p:sp>
      <p:pic>
        <p:nvPicPr>
          <p:cNvPr id="2050" name="Picture 2" descr="Resultado de imagem para logo usp">
            <a:extLst>
              <a:ext uri="{FF2B5EF4-FFF2-40B4-BE49-F238E27FC236}">
                <a16:creationId xmlns:a16="http://schemas.microsoft.com/office/drawing/2014/main" id="{F5E7E214-7530-4A41-B2E7-B4D44CB1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604" y="931511"/>
            <a:ext cx="1939863" cy="145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/>
              <a:t>Marcelo Neves – discrepância entre a função </a:t>
            </a:r>
            <a:r>
              <a:rPr lang="pt-BR" sz="2600" dirty="0" err="1"/>
              <a:t>hipertrofiante</a:t>
            </a:r>
            <a:r>
              <a:rPr lang="pt-BR" sz="2600" dirty="0"/>
              <a:t> simbólica e a insuficiente concretização jurídica de diplomas constitucionais.</a:t>
            </a:r>
          </a:p>
          <a:p>
            <a:r>
              <a:rPr lang="pt-BR" sz="2600" dirty="0"/>
              <a:t>Pressupõe  a distinção entre texto e normas constitucionais</a:t>
            </a:r>
          </a:p>
          <a:p>
            <a:r>
              <a:rPr lang="pt-BR" sz="2600" dirty="0"/>
              <a:t>Procura-se analisar os efeitos sociais da legislação constitucional normativamente ineficaz. Nesse contexto, discute-se a função simbólica de textos constitucionais carentes de concretização normativo-jurídica. (p. 92)</a:t>
            </a:r>
          </a:p>
          <a:p>
            <a:r>
              <a:rPr lang="pt-BR" sz="2600" dirty="0"/>
              <a:t>A legislação simbólica aponta para o predomínio, ou mesmo hipertrofia, da função simbólica da atividade legislativa e de seu produto (lei) em detrimento de sua função jurídico instrumental</a:t>
            </a:r>
          </a:p>
          <a:p>
            <a:r>
              <a:rPr lang="pt-BR" sz="2600" dirty="0"/>
              <a:t>Tipologia da legislação simbólica: a) confirmar valores sociais;  b) demonstrar a capacidade de ação do Estado (legislação-álibi); c)adiar a solução de conflitos sociais através de compromissos dilatórios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C539F51-27CF-4F7D-B365-262CA5129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2093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92500"/>
          </a:bodyPr>
          <a:lstStyle/>
          <a:p>
            <a:r>
              <a:rPr lang="pt-BR" sz="2600" dirty="0"/>
              <a:t>Gera efeitos sociais latentes da legislação simbólica mais relevantes que os efeitos  manifestos (por vezes inexistente). Causa efeitos políticos e não jurídicos</a:t>
            </a:r>
          </a:p>
          <a:p>
            <a:r>
              <a:rPr lang="pt-BR" sz="2600" dirty="0"/>
              <a:t> Constitucionalização simbólica</a:t>
            </a:r>
          </a:p>
          <a:p>
            <a:r>
              <a:rPr lang="pt-BR" sz="2600" dirty="0"/>
              <a:t>Constituição seria o acoplamento estrutural entre política e direito</a:t>
            </a:r>
          </a:p>
          <a:p>
            <a:r>
              <a:rPr lang="pt-BR" sz="2600" dirty="0"/>
              <a:t>Negativamente, o texto constitucional não é suficientemente concretizado normativo-juridicamente de forma generalizada</a:t>
            </a:r>
          </a:p>
          <a:p>
            <a:r>
              <a:rPr lang="pt-BR" sz="2600" dirty="0"/>
              <a:t>Positivamente, a atividade constituinte e a linguagem constitucional desempenham um relevante papel político ideológico, servindo para encobrir problemas sociais e obstruindo as transformações efetivas da sociedade</a:t>
            </a:r>
          </a:p>
          <a:p>
            <a:pPr marL="0" indent="0">
              <a:buNone/>
            </a:pPr>
            <a:r>
              <a:rPr lang="pt-BR" sz="2600" dirty="0"/>
              <a:t> </a:t>
            </a:r>
          </a:p>
          <a:p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C539F51-27CF-4F7D-B365-262CA5129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15523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O texto constitucional é usado de acordo com interesses políticos</a:t>
            </a:r>
          </a:p>
          <a:p>
            <a:r>
              <a:rPr lang="pt-BR" sz="2600" dirty="0"/>
              <a:t>A “culpa” da não materialização é o subdesenvolvimento da sociedade. Jamais do Estado</a:t>
            </a:r>
          </a:p>
          <a:p>
            <a:r>
              <a:rPr lang="pt-BR" sz="2600" dirty="0"/>
              <a:t>Disso advém a necessidade da concretização dos texto das constituições simbólicas</a:t>
            </a:r>
          </a:p>
          <a:p>
            <a:r>
              <a:rPr lang="pt-BR" sz="2600" dirty="0"/>
              <a:t>Daí nascem o neoconstitucionalismo e o ativismo constitucional  </a:t>
            </a:r>
          </a:p>
          <a:p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C539F51-27CF-4F7D-B365-262CA5129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3875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r>
              <a:rPr lang="pt-BR" sz="2600" dirty="0">
                <a:highlight>
                  <a:srgbClr val="FFFF00"/>
                </a:highlight>
              </a:rPr>
              <a:t>Quanto a origem</a:t>
            </a:r>
            <a:r>
              <a:rPr lang="pt-BR" sz="2600" dirty="0"/>
              <a:t>: outorgadas , promulgadas, cesaristas (bonapartistas) e pactuadas (dualistas)</a:t>
            </a:r>
          </a:p>
          <a:p>
            <a:r>
              <a:rPr lang="pt-BR" sz="2600" dirty="0"/>
              <a:t>Outorgadas (cartas constitucionais) – impostas deforma unilateral pelo agente revolucionário (1824, 1937, </a:t>
            </a:r>
            <a:r>
              <a:rPr lang="pt-BR" sz="2600" dirty="0">
                <a:solidFill>
                  <a:srgbClr val="FF0000"/>
                </a:solidFill>
              </a:rPr>
              <a:t>1967</a:t>
            </a:r>
            <a:r>
              <a:rPr lang="pt-BR" sz="2600" dirty="0"/>
              <a:t>)</a:t>
            </a:r>
          </a:p>
          <a:p>
            <a:r>
              <a:rPr lang="pt-BR" sz="2600" dirty="0"/>
              <a:t>Promulgada, Democrática ou Popular – fruto da Assembleia Nacional Constituinte eleita pelo povo (1891, 1934, 1946,1988)</a:t>
            </a:r>
          </a:p>
          <a:p>
            <a:r>
              <a:rPr lang="pt-BR" sz="2600" dirty="0"/>
              <a:t>Cesarista (bonapartista) – formada por um plebiscito ou referendo popular baseado no projeto elaborado por um imperador ou ditador</a:t>
            </a:r>
          </a:p>
          <a:p>
            <a:r>
              <a:rPr lang="pt-BR" sz="2600" dirty="0"/>
              <a:t>Pactuadas – o poder constituinte originário entra-se nas mão de mais de um titular (monarquias da Idade Média)</a:t>
            </a:r>
          </a:p>
          <a:p>
            <a:endParaRPr lang="pt-BR" sz="26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45948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>
                <a:highlight>
                  <a:srgbClr val="FFFF00"/>
                </a:highlight>
              </a:rPr>
              <a:t>Quanto à forma</a:t>
            </a:r>
            <a:r>
              <a:rPr lang="pt-BR" sz="2600" dirty="0"/>
              <a:t>: escritas (instrumental) ou costumeiras (não escritas ou consuetudinárias)</a:t>
            </a:r>
          </a:p>
          <a:p>
            <a:r>
              <a:rPr lang="pt-BR" sz="2600" dirty="0"/>
              <a:t>Escrita – regras sistematizadas e organizadas em um único documento</a:t>
            </a:r>
          </a:p>
          <a:p>
            <a:r>
              <a:rPr lang="pt-BR" sz="2600" dirty="0"/>
              <a:t>Não traz as regras constitucionais num texto único, solene e sistematizado. Baseia-se nos usos, costume, jurisprudência e convenções. Atualmente inexistem constituições exclusivamente costumeiras</a:t>
            </a:r>
          </a:p>
          <a:p>
            <a:r>
              <a:rPr lang="pt-BR" sz="2600" dirty="0">
                <a:highlight>
                  <a:srgbClr val="FFFF00"/>
                </a:highlight>
              </a:rPr>
              <a:t>Quanto à extensão</a:t>
            </a:r>
            <a:r>
              <a:rPr lang="pt-BR" sz="2600" dirty="0"/>
              <a:t>: sintéticas (concisas, breves, sumárias, sucintas, básicas) ou analítica (ampla, extensas, largas, prolixas, longas, desenvolvidas, volumosas, inchadas)</a:t>
            </a:r>
          </a:p>
          <a:p>
            <a:endParaRPr lang="pt-BR" sz="26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38358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>
                <a:highlight>
                  <a:srgbClr val="FFFF00"/>
                </a:highlight>
              </a:rPr>
              <a:t>Quanto ao conteúdo</a:t>
            </a:r>
            <a:r>
              <a:rPr lang="pt-BR" sz="2600" dirty="0"/>
              <a:t>: material e formal </a:t>
            </a:r>
          </a:p>
          <a:p>
            <a:r>
              <a:rPr lang="pt-BR" sz="2600" dirty="0">
                <a:highlight>
                  <a:srgbClr val="FFFF00"/>
                </a:highlight>
              </a:rPr>
              <a:t>Quanto ao modo de elaboração</a:t>
            </a:r>
            <a:r>
              <a:rPr lang="pt-BR" sz="2600" dirty="0"/>
              <a:t>: dogmáticas (sistemáticas) ou históricas </a:t>
            </a:r>
          </a:p>
          <a:p>
            <a:r>
              <a:rPr lang="pt-BR" sz="2600" dirty="0"/>
              <a:t>Dogmáticas – sempre escritas e consubstanciam os dogmas estruturais e fundamentais do Estado</a:t>
            </a:r>
          </a:p>
          <a:p>
            <a:r>
              <a:rPr lang="pt-BR" sz="2600" dirty="0"/>
              <a:t>Históricas – logo e contínuo processo de formação</a:t>
            </a:r>
          </a:p>
          <a:p>
            <a:r>
              <a:rPr lang="pt-BR" sz="2600" dirty="0">
                <a:highlight>
                  <a:srgbClr val="FFFF00"/>
                </a:highlight>
              </a:rPr>
              <a:t>Quanto à alterabilidade (mutabilidade estabilidade, consistência</a:t>
            </a:r>
            <a:r>
              <a:rPr lang="pt-BR" sz="2600" dirty="0"/>
              <a:t>): rígidas; flexíveis (plásticas); semirrígidas (</a:t>
            </a:r>
            <a:r>
              <a:rPr lang="pt-BR" sz="2600" dirty="0" err="1"/>
              <a:t>semiflexíveis</a:t>
            </a:r>
            <a:r>
              <a:rPr lang="pt-BR" sz="2600" dirty="0"/>
              <a:t>); fixas ou silenciosas; transitoriamente flexíveis; imutáveis (graníticas, permanentes ou intocáveis) e </a:t>
            </a:r>
            <a:r>
              <a:rPr lang="pt-BR" sz="2600" dirty="0" err="1"/>
              <a:t>super-rígidas</a:t>
            </a:r>
            <a:r>
              <a:rPr lang="pt-BR" sz="2600" dirty="0"/>
              <a:t> (vide p. 103-105)</a:t>
            </a:r>
          </a:p>
          <a:p>
            <a:endParaRPr lang="pt-BR" sz="2600" dirty="0"/>
          </a:p>
          <a:p>
            <a:endParaRPr lang="pt-BR" sz="26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75946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>
                <a:highlight>
                  <a:srgbClr val="FFFF00"/>
                </a:highlight>
              </a:rPr>
              <a:t>Quanto à sistemática (critério sistemático)</a:t>
            </a:r>
            <a:r>
              <a:rPr lang="pt-BR" sz="2600" dirty="0"/>
              <a:t>: reduzidas (unitárias); variadas; codificadas e legais (vide p. 105-106)</a:t>
            </a:r>
          </a:p>
          <a:p>
            <a:r>
              <a:rPr lang="pt-BR" sz="2600" dirty="0">
                <a:highlight>
                  <a:srgbClr val="FFFF00"/>
                </a:highlight>
              </a:rPr>
              <a:t>Quanto à dogmática</a:t>
            </a:r>
            <a:r>
              <a:rPr lang="pt-BR" sz="2600" dirty="0"/>
              <a:t>: ortodoxa (uma só ideologia) e eclética ou compromissória (mais de uma ideologia)</a:t>
            </a:r>
          </a:p>
          <a:p>
            <a:r>
              <a:rPr lang="pt-BR" sz="2600" dirty="0">
                <a:highlight>
                  <a:srgbClr val="FFFF00"/>
                </a:highlight>
              </a:rPr>
              <a:t>Quanto ao sistema</a:t>
            </a:r>
            <a:r>
              <a:rPr lang="pt-BR" sz="2600" dirty="0"/>
              <a:t>: principiológica e preceitual</a:t>
            </a:r>
          </a:p>
          <a:p>
            <a:r>
              <a:rPr lang="pt-BR" sz="2600" dirty="0">
                <a:highlight>
                  <a:srgbClr val="FFFF00"/>
                </a:highlight>
              </a:rPr>
              <a:t>Quanto à função</a:t>
            </a:r>
            <a:r>
              <a:rPr lang="pt-BR" sz="2600" dirty="0"/>
              <a:t>: provisórias e definitivas</a:t>
            </a:r>
          </a:p>
          <a:p>
            <a:r>
              <a:rPr lang="pt-BR" sz="2600" dirty="0">
                <a:highlight>
                  <a:srgbClr val="FFFF00"/>
                </a:highlight>
              </a:rPr>
              <a:t>Quanto à origem de sua decretação</a:t>
            </a:r>
            <a:r>
              <a:rPr lang="pt-BR" sz="2600" dirty="0"/>
              <a:t>: heterônoma e autônomas (vide p. 109)</a:t>
            </a:r>
          </a:p>
          <a:p>
            <a:endParaRPr lang="pt-BR" sz="2600" dirty="0"/>
          </a:p>
          <a:p>
            <a:endParaRPr lang="pt-BR" sz="26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3524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Constituição Brasileira:</a:t>
            </a:r>
          </a:p>
          <a:p>
            <a:endParaRPr lang="pt-BR" sz="2600" dirty="0"/>
          </a:p>
          <a:p>
            <a:pPr lvl="1"/>
            <a:r>
              <a:rPr lang="pt-BR" sz="2200" dirty="0"/>
              <a:t>Promulgada</a:t>
            </a:r>
          </a:p>
          <a:p>
            <a:pPr lvl="1"/>
            <a:r>
              <a:rPr lang="pt-BR" sz="2200" dirty="0"/>
              <a:t>Escrita (instrumental)</a:t>
            </a:r>
          </a:p>
          <a:p>
            <a:pPr lvl="1"/>
            <a:r>
              <a:rPr lang="pt-BR" sz="2200" dirty="0"/>
              <a:t>Analítica</a:t>
            </a:r>
          </a:p>
          <a:p>
            <a:pPr lvl="1"/>
            <a:r>
              <a:rPr lang="pt-BR" sz="2200" dirty="0" err="1"/>
              <a:t>Formaldogmática</a:t>
            </a:r>
            <a:endParaRPr lang="pt-BR" sz="2200" dirty="0"/>
          </a:p>
          <a:p>
            <a:pPr lvl="1"/>
            <a:r>
              <a:rPr lang="pt-BR" sz="2200" dirty="0"/>
              <a:t>Rígida</a:t>
            </a:r>
          </a:p>
          <a:p>
            <a:pPr lvl="1"/>
            <a:r>
              <a:rPr lang="pt-BR" sz="2200" dirty="0"/>
              <a:t>Reduzida (unitária)</a:t>
            </a:r>
          </a:p>
          <a:p>
            <a:pPr lvl="1"/>
            <a:r>
              <a:rPr lang="pt-BR" sz="2200" dirty="0"/>
              <a:t>Eclética</a:t>
            </a:r>
          </a:p>
          <a:p>
            <a:pPr lvl="1"/>
            <a:r>
              <a:rPr lang="pt-BR" sz="2200" dirty="0"/>
              <a:t>Normativa</a:t>
            </a:r>
          </a:p>
          <a:p>
            <a:pPr lvl="1"/>
            <a:r>
              <a:rPr lang="pt-BR" sz="2200" dirty="0"/>
              <a:t>Principiológica</a:t>
            </a:r>
          </a:p>
          <a:p>
            <a:pPr lvl="1"/>
            <a:r>
              <a:rPr lang="pt-BR" sz="2200" dirty="0"/>
              <a:t>Definida</a:t>
            </a:r>
          </a:p>
          <a:p>
            <a:pPr lvl="1"/>
            <a:r>
              <a:rPr lang="pt-BR" sz="2200" dirty="0"/>
              <a:t>Autônoma</a:t>
            </a:r>
          </a:p>
          <a:p>
            <a:pPr lvl="1"/>
            <a:r>
              <a:rPr lang="pt-BR" sz="2200" dirty="0"/>
              <a:t>Garantia, social e expansiva</a:t>
            </a:r>
          </a:p>
          <a:p>
            <a:pPr lvl="1"/>
            <a:endParaRPr lang="pt-BR" sz="2200" dirty="0"/>
          </a:p>
          <a:p>
            <a:endParaRPr lang="pt-BR" sz="26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8920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endParaRPr lang="pt-BR" sz="2600" dirty="0"/>
          </a:p>
          <a:p>
            <a:r>
              <a:rPr lang="pt-BR" sz="2600" dirty="0">
                <a:highlight>
                  <a:srgbClr val="FFFF00"/>
                </a:highlight>
              </a:rPr>
              <a:t>Elementos orgânicos</a:t>
            </a:r>
            <a:r>
              <a:rPr lang="pt-BR" sz="2600" dirty="0"/>
              <a:t>: normas que estruturam o Estado e o Poder</a:t>
            </a:r>
          </a:p>
          <a:p>
            <a:r>
              <a:rPr lang="pt-BR" sz="2600" dirty="0">
                <a:highlight>
                  <a:srgbClr val="FFFF00"/>
                </a:highlight>
              </a:rPr>
              <a:t>Elementos limitativos</a:t>
            </a:r>
            <a:r>
              <a:rPr lang="pt-BR" sz="2600" dirty="0"/>
              <a:t>: normas dos direitos e garantias fundamentais</a:t>
            </a:r>
          </a:p>
          <a:p>
            <a:r>
              <a:rPr lang="pt-BR" sz="2600" dirty="0">
                <a:highlight>
                  <a:srgbClr val="FFFF00"/>
                </a:highlight>
              </a:rPr>
              <a:t>Elementos socioideológicos</a:t>
            </a:r>
            <a:r>
              <a:rPr lang="pt-BR" sz="2600" dirty="0"/>
              <a:t>: normas que revelam o compromisso da Constituição entre o Estado individualista e o Estado social, intervencionista</a:t>
            </a:r>
          </a:p>
          <a:p>
            <a:r>
              <a:rPr lang="pt-BR" sz="2600" dirty="0">
                <a:highlight>
                  <a:srgbClr val="FFFF00"/>
                </a:highlight>
              </a:rPr>
              <a:t>Elementos de estabilização constitucional</a:t>
            </a:r>
            <a:r>
              <a:rPr lang="pt-BR" sz="2600" dirty="0"/>
              <a:t>: normas destinadas a assegurar a solução de conflitos constitucionais, a defesa da Constituição, do estado e das instituições democráticas</a:t>
            </a:r>
          </a:p>
          <a:p>
            <a:r>
              <a:rPr lang="pt-BR" sz="2600" dirty="0">
                <a:highlight>
                  <a:srgbClr val="FFFF00"/>
                </a:highlight>
              </a:rPr>
              <a:t>Elementos formais de aplicabilidade</a:t>
            </a:r>
            <a:r>
              <a:rPr lang="pt-BR" sz="2600" dirty="0"/>
              <a:t>: normas que estabelecem regras de aplicação da CF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08C0E58-9134-4903-AB08-022C63673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07175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Fazer um quadro comparativo, seguido de uma resenha das constituições brasileiras (1824, 1891, 1934, 1937, 1946, 1967, EC 1/69, 1988)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877301" y="12223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7CA3A88-D8C2-47E4-844B-975383F23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188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Várias acepções</a:t>
            </a:r>
          </a:p>
          <a:p>
            <a:r>
              <a:rPr lang="pt-BR" sz="2600" dirty="0"/>
              <a:t>Sociológico (Ferdinand </a:t>
            </a:r>
            <a:r>
              <a:rPr lang="pt-BR" sz="2600" dirty="0" err="1"/>
              <a:t>Lassale</a:t>
            </a:r>
            <a:r>
              <a:rPr lang="pt-BR" sz="2600" dirty="0"/>
              <a:t>) – somatória dos fatores reais do poder dentro de uma sociedade X folha de papel</a:t>
            </a:r>
          </a:p>
          <a:p>
            <a:r>
              <a:rPr lang="pt-BR" sz="2600" dirty="0"/>
              <a:t>Político (Carl </a:t>
            </a:r>
            <a:r>
              <a:rPr lang="pt-BR" sz="2600" dirty="0" err="1"/>
              <a:t>Schimitt</a:t>
            </a:r>
            <a:r>
              <a:rPr lang="pt-BR" sz="2600" dirty="0"/>
              <a:t>) – Constituição  Lei Constitucional. É a decisão política fundamental (estrutura e órgãos do Estado, direitos individuais, vida democrática </a:t>
            </a:r>
            <a:r>
              <a:rPr lang="pt-BR" sz="2600" dirty="0" err="1"/>
              <a:t>etc</a:t>
            </a:r>
            <a:r>
              <a:rPr lang="pt-BR" sz="2600" dirty="0"/>
              <a:t>). É a decisão política do titular do Poder Constituinte</a:t>
            </a:r>
          </a:p>
          <a:p>
            <a:r>
              <a:rPr lang="pt-BR" sz="2600" dirty="0"/>
              <a:t>Material e Formal – se aproxima do conceito de </a:t>
            </a:r>
            <a:r>
              <a:rPr lang="pt-BR" sz="2600" dirty="0" err="1"/>
              <a:t>Schimitt</a:t>
            </a:r>
            <a:r>
              <a:rPr lang="pt-BR" sz="2600" dirty="0"/>
              <a:t>. Material seria a constituição e a formal seria a lei constitucional. Regras estruturais e fundamentais da sociedade</a:t>
            </a:r>
          </a:p>
          <a:p>
            <a:pPr marL="0" indent="0">
              <a:buNone/>
            </a:pPr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99255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10">
            <a:extLst>
              <a:ext uri="{FF2B5EF4-FFF2-40B4-BE49-F238E27FC236}">
                <a16:creationId xmlns:a16="http://schemas.microsoft.com/office/drawing/2014/main" id="{2C6A2225-94AF-4BC4-98F4-77746E7B10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2">
            <a:extLst>
              <a:ext uri="{FF2B5EF4-FFF2-40B4-BE49-F238E27FC236}">
                <a16:creationId xmlns:a16="http://schemas.microsoft.com/office/drawing/2014/main" id="{648F5915-2CE1-4F74-88C5-D4366893D2D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EA0402-5843-4D53-BF9C-BE72058120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1B43EC4-7D6F-44CA-82DD-103883D236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Resultado de imagem para direito constitucional esquematizado imagem">
            <a:extLst>
              <a:ext uri="{FF2B5EF4-FFF2-40B4-BE49-F238E27FC236}">
                <a16:creationId xmlns:a16="http://schemas.microsoft.com/office/drawing/2014/main" id="{4405EE32-2985-42AF-96D7-32BD1912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205" y="197802"/>
            <a:ext cx="1891982" cy="267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6232" y="5321389"/>
            <a:ext cx="2394408" cy="8200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438DD5-257A-4A2C-9267-8DF280F62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pt-BR" b="1"/>
              <a:t>Referência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pt-BR" dirty="0"/>
              <a:t>LENZA, Pedro. Direito Constitucional Esquematizado. São Paulo: Saraiva </a:t>
            </a:r>
            <a:r>
              <a:rPr lang="pt-BR" dirty="0" err="1"/>
              <a:t>Jur</a:t>
            </a:r>
            <a:r>
              <a:rPr lang="pt-BR" dirty="0"/>
              <a:t>, 2017.</a:t>
            </a:r>
          </a:p>
        </p:txBody>
      </p:sp>
    </p:spTree>
    <p:extLst>
      <p:ext uri="{BB962C8B-B14F-4D97-AF65-F5344CB8AC3E}">
        <p14:creationId xmlns:p14="http://schemas.microsoft.com/office/powerpoint/2010/main" val="339672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/>
              <a:t>Assim pode-se encontrar norma constitucional fora do texto da constituição</a:t>
            </a:r>
          </a:p>
          <a:p>
            <a:r>
              <a:rPr lang="pt-BR" sz="2600" dirty="0"/>
              <a:t>Formal – lei constitucional – introdução do Colégio Dom Pedro na órbita federal. Art. 242, §2º da CF/88</a:t>
            </a:r>
          </a:p>
          <a:p>
            <a:r>
              <a:rPr lang="pt-BR" sz="2600" dirty="0"/>
              <a:t>Jurídico – Hans Kelsen – mundo do dever ser. Fruto da vontade racional do homem e não das leis naturais. Norma pura. Puro </a:t>
            </a:r>
            <a:r>
              <a:rPr lang="pt-BR" sz="2600" dirty="0" err="1"/>
              <a:t>dever-ser</a:t>
            </a:r>
            <a:r>
              <a:rPr lang="pt-BR" sz="2600" dirty="0"/>
              <a:t>. Sentido lógico-jurídico (norma fundamental hipotética). Sentido jurídico-positivo (norma positiva suprema). Uma são normas postas; outra é suposta</a:t>
            </a:r>
          </a:p>
          <a:p>
            <a:r>
              <a:rPr lang="pt-BR" sz="2600" dirty="0"/>
              <a:t>Há escalonamento de normas com verticalidade hierárquica. No topo a Constituição. Seu fundamento de validade é a norma hipotética fundamental, situada no plano lógico e não jurídico. Fundamento de validade de todo o sistema. Obediente ao Poder Constituinte Originário</a:t>
            </a:r>
          </a:p>
          <a:p>
            <a:pPr marL="0" indent="0">
              <a:buNone/>
            </a:pPr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8022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pic>
        <p:nvPicPr>
          <p:cNvPr id="8" name="Imagem 7" descr="Uma imagem contendo texto&#10;&#10;Descrição gerada com muito alta confiança">
            <a:extLst>
              <a:ext uri="{FF2B5EF4-FFF2-40B4-BE49-F238E27FC236}">
                <a16:creationId xmlns:a16="http://schemas.microsoft.com/office/drawing/2014/main" id="{3E9B98ED-4804-443A-9DAE-6B53057B89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47" y="1371600"/>
            <a:ext cx="5793153" cy="433444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06D2EF8-B7E9-4605-8D47-14AAA720E24E}"/>
              </a:ext>
            </a:extLst>
          </p:cNvPr>
          <p:cNvSpPr txBox="1"/>
          <p:nvPr/>
        </p:nvSpPr>
        <p:spPr>
          <a:xfrm>
            <a:off x="3568700" y="603250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Livro LENZA (2017, p. 84)</a:t>
            </a:r>
          </a:p>
        </p:txBody>
      </p:sp>
    </p:spTree>
    <p:extLst>
      <p:ext uri="{BB962C8B-B14F-4D97-AF65-F5344CB8AC3E}">
        <p14:creationId xmlns:p14="http://schemas.microsoft.com/office/powerpoint/2010/main" val="68915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sz="2600" dirty="0"/>
          </a:p>
          <a:p>
            <a:r>
              <a:rPr lang="pt-BR" sz="2600" dirty="0"/>
              <a:t>Culturalista – formatação objetiva de cultura com elementos históricos, sociais e racionais intervindo em fatores reais, espirituais, racionais e voluntaristas. É uma constituição total tem aspectos econômicos, sociológicos, jurídicos e filosóficos</a:t>
            </a:r>
          </a:p>
          <a:p>
            <a:r>
              <a:rPr lang="pt-BR" sz="2600" dirty="0"/>
              <a:t>Constituição aberta – relativiza-se  a função material da tarefa da constituição  de forma que ela possa permanecer dentro de seu tempo</a:t>
            </a:r>
          </a:p>
          <a:p>
            <a:r>
              <a:rPr lang="pt-BR" sz="2600" dirty="0"/>
              <a:t>Papel da Constituição: Constituição–lei; Constituição-fundamento (constituição total); Constituição Moldura; Constituição Dúctil (constituição maleável) 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8574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92500" lnSpcReduction="10000"/>
          </a:bodyPr>
          <a:lstStyle/>
          <a:p>
            <a:endParaRPr lang="pt-BR" sz="2600" dirty="0"/>
          </a:p>
          <a:p>
            <a:r>
              <a:rPr lang="pt-BR" sz="2600" dirty="0"/>
              <a:t>Constituição–lei – equivalente às leis ordinárias, não esta acima do Poder Legislativo, mas a serviço dele. Lei como qualquer outra e seus comando seriam meramente indicativos. Valida a ideia de Supremacia do Parlamento</a:t>
            </a:r>
          </a:p>
          <a:p>
            <a:r>
              <a:rPr lang="pt-BR" sz="2600" dirty="0"/>
              <a:t>Constituição-fundamento (constituição total) – é onipresente com pouca margem de liberdade ao parlamento, ao cidadão e ao mercado. A Constituição seria a lei fundamental, não só do Estado mas de toda a vida social. Todo aquele vive o que é regulado pela Constituição é um interprete dela ( </a:t>
            </a:r>
            <a:r>
              <a:rPr lang="pt-BR" sz="2600" dirty="0" err="1"/>
              <a:t>Häbele</a:t>
            </a:r>
            <a:r>
              <a:rPr lang="pt-BR" sz="2600" dirty="0"/>
              <a:t>, constituição aberta). Quase tudo desemboca na Constituição. Aproximação com o conceito de Constituição Dirigente. As normas Constitucionais não só irradiam seus efeitos para outros ramos do Direito como determinam seu conteúdo por completo.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0248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r>
              <a:rPr lang="pt-BR" sz="2600" dirty="0"/>
              <a:t>Constituição Moldura – Constituição quadro (</a:t>
            </a:r>
            <a:r>
              <a:rPr lang="pt-BR" sz="2600" dirty="0" err="1"/>
              <a:t>Canotilho</a:t>
            </a:r>
            <a:r>
              <a:rPr lang="pt-BR" sz="2600" dirty="0"/>
              <a:t>). Proposta intermediária entre a Constituição-lei e a Constituição-Total. Apenas serve de limite a atividade legislativa. Admite que nem tudo está predefinido na Constituição</a:t>
            </a:r>
          </a:p>
          <a:p>
            <a:r>
              <a:rPr lang="pt-BR" sz="2600" dirty="0"/>
              <a:t>Constituição Dúctil (constituição maleável, suave) – (</a:t>
            </a:r>
            <a:r>
              <a:rPr lang="pt-BR" sz="2600" dirty="0" err="1"/>
              <a:t>Zagrebelsky</a:t>
            </a:r>
            <a:r>
              <a:rPr lang="pt-BR" sz="2600" dirty="0"/>
              <a:t>) – Representa a perda do centro ordenador do Estado e refletir o pluralismo social político e econômico. Possibilita as condições para a vida comum (plataformas de partida), mas já não determina direta e previamente o projeto determinado dessa vida comunitária. A sobrevivência na atual sociedade complexa depende de uma dogmática fluida, constituição dúctil dentro de uma perspectiva de coexistência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3243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 err="1"/>
              <a:t>Crowdsourced</a:t>
            </a:r>
            <a:r>
              <a:rPr lang="pt-BR" sz="2600" dirty="0"/>
              <a:t> </a:t>
            </a:r>
            <a:r>
              <a:rPr lang="pt-BR" sz="2600" dirty="0" err="1"/>
              <a:t>constitution</a:t>
            </a:r>
            <a:r>
              <a:rPr lang="pt-BR" sz="2600" dirty="0"/>
              <a:t> (Islândia 2011)</a:t>
            </a:r>
          </a:p>
          <a:p>
            <a:endParaRPr lang="pt-BR" sz="2600" dirty="0"/>
          </a:p>
          <a:p>
            <a:r>
              <a:rPr lang="pt-BR" sz="2600" dirty="0"/>
              <a:t>Independência 1944</a:t>
            </a:r>
          </a:p>
          <a:p>
            <a:r>
              <a:rPr lang="pt-BR" sz="2600" dirty="0"/>
              <a:t>2008 crise financeira e movimento social para uma imediata revisão constitucional</a:t>
            </a:r>
          </a:p>
          <a:p>
            <a:r>
              <a:rPr lang="pt-BR" sz="2600" dirty="0"/>
              <a:t>14/11/2009 – 1200 pessoas, sem reconhecimento oficial, realizaram uma conferencia na capital do país</a:t>
            </a:r>
          </a:p>
          <a:p>
            <a:r>
              <a:rPr lang="pt-BR" sz="2600" dirty="0"/>
              <a:t>27/11/2010 – foram escolhidos 25 pessoas para a assembleia nacional constituinte, sem vinculação partidária, a Suprema Corte invalidou o processo</a:t>
            </a:r>
          </a:p>
          <a:p>
            <a:r>
              <a:rPr lang="pt-BR" sz="2600" dirty="0"/>
              <a:t>Os nomes foram reconhecidos como legítimos e estabeleceu um “Conselho Constitucional” para elaborar um rascunho. As discussões foram ao vivo, com participação popular pelas redes sociais.</a:t>
            </a:r>
          </a:p>
          <a:p>
            <a:r>
              <a:rPr lang="pt-BR" sz="2600" dirty="0"/>
              <a:t>Em 29/07/2011  foi encaminhado o rascunho final para o Parlamento</a:t>
            </a:r>
          </a:p>
          <a:p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5459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 err="1"/>
              <a:t>Crowdsourced</a:t>
            </a:r>
            <a:r>
              <a:rPr lang="pt-BR" sz="2600" dirty="0"/>
              <a:t> </a:t>
            </a:r>
            <a:r>
              <a:rPr lang="pt-BR" sz="2600" dirty="0" err="1"/>
              <a:t>constitution</a:t>
            </a:r>
            <a:r>
              <a:rPr lang="pt-BR" sz="2600" dirty="0"/>
              <a:t> (Islândia 2011)</a:t>
            </a:r>
          </a:p>
          <a:p>
            <a:endParaRPr lang="pt-BR" sz="2600" dirty="0"/>
          </a:p>
          <a:p>
            <a:r>
              <a:rPr lang="pt-BR" sz="2600" dirty="0"/>
              <a:t>20/09/2012 - Houve referendo popular, sem caráter vinculativo, com 49% dos eleitores, sendo que 73% reconheceram o draft como a nova constituição do país</a:t>
            </a:r>
          </a:p>
          <a:p>
            <a:r>
              <a:rPr lang="pt-BR" sz="2600" dirty="0"/>
              <a:t>O parlamento não aprovou o texto, mas a experiencia já abre o espaço para as novas modelagens democráticas a partir do uso de novas tecnologias que cria uma constituições colaborativa</a:t>
            </a:r>
          </a:p>
          <a:p>
            <a:r>
              <a:rPr lang="pt-BR" sz="2600" dirty="0"/>
              <a:t>E-democracia (comunidades legislativas e espaço livre); e-cidadania; </a:t>
            </a:r>
            <a:r>
              <a:rPr lang="pt-BR" sz="2600" dirty="0" err="1"/>
              <a:t>Colab</a:t>
            </a:r>
            <a:r>
              <a:rPr lang="pt-BR" sz="2600" dirty="0"/>
              <a:t> (</a:t>
            </a:r>
            <a:r>
              <a:rPr lang="pt-BR" sz="2600" dirty="0">
                <a:hlinkClick r:id="rId2"/>
              </a:rPr>
              <a:t>https://www.colab.re/home</a:t>
            </a:r>
            <a:r>
              <a:rPr lang="pt-BR" sz="2600" dirty="0"/>
              <a:t>)</a:t>
            </a:r>
          </a:p>
          <a:p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Conceito de Constituição</a:t>
            </a:r>
          </a:p>
          <a:p>
            <a:r>
              <a:rPr lang="pt-BR" sz="2000" b="1" dirty="0"/>
              <a:t>Constitucionalização simbólica</a:t>
            </a:r>
          </a:p>
          <a:p>
            <a:r>
              <a:rPr lang="pt-BR" sz="2000" b="1" dirty="0"/>
              <a:t>Classificação</a:t>
            </a:r>
          </a:p>
          <a:p>
            <a:r>
              <a:rPr lang="pt-BR" sz="2000" b="1" dirty="0"/>
              <a:t>Elementos </a:t>
            </a:r>
          </a:p>
          <a:p>
            <a:r>
              <a:rPr lang="pt-BR" sz="2000" b="1" dirty="0"/>
              <a:t>Histórico das Constituições Brasileiras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3799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1709</Words>
  <Application>Microsoft Office PowerPoint</Application>
  <PresentationFormat>Widescreen</PresentationFormat>
  <Paragraphs>223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Constituição</vt:lpstr>
      <vt:lpstr>Referência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Profa. Ana Carla Bliacheriene</cp:lastModifiedBy>
  <cp:revision>142</cp:revision>
  <dcterms:created xsi:type="dcterms:W3CDTF">2015-07-26T14:49:36Z</dcterms:created>
  <dcterms:modified xsi:type="dcterms:W3CDTF">2018-03-14T01:17:58Z</dcterms:modified>
</cp:coreProperties>
</file>