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1"/>
  </p:notesMasterIdLst>
  <p:sldIdLst>
    <p:sldId id="443" r:id="rId2"/>
    <p:sldId id="498" r:id="rId3"/>
    <p:sldId id="520" r:id="rId4"/>
    <p:sldId id="483" r:id="rId5"/>
    <p:sldId id="510" r:id="rId6"/>
    <p:sldId id="500" r:id="rId7"/>
    <p:sldId id="516" r:id="rId8"/>
    <p:sldId id="501" r:id="rId9"/>
    <p:sldId id="517" r:id="rId10"/>
    <p:sldId id="504" r:id="rId11"/>
    <p:sldId id="524" r:id="rId12"/>
    <p:sldId id="522" r:id="rId13"/>
    <p:sldId id="525" r:id="rId14"/>
    <p:sldId id="531" r:id="rId15"/>
    <p:sldId id="528" r:id="rId16"/>
    <p:sldId id="529" r:id="rId17"/>
    <p:sldId id="530" r:id="rId18"/>
    <p:sldId id="541" r:id="rId19"/>
    <p:sldId id="508" r:id="rId20"/>
    <p:sldId id="548" r:id="rId21"/>
    <p:sldId id="505" r:id="rId22"/>
    <p:sldId id="542" r:id="rId23"/>
    <p:sldId id="545" r:id="rId24"/>
    <p:sldId id="544" r:id="rId25"/>
    <p:sldId id="546" r:id="rId26"/>
    <p:sldId id="506" r:id="rId27"/>
    <p:sldId id="547" r:id="rId28"/>
    <p:sldId id="532" r:id="rId29"/>
    <p:sldId id="533" r:id="rId30"/>
    <p:sldId id="534" r:id="rId31"/>
    <p:sldId id="535" r:id="rId32"/>
    <p:sldId id="536" r:id="rId33"/>
    <p:sldId id="537" r:id="rId34"/>
    <p:sldId id="538" r:id="rId35"/>
    <p:sldId id="539" r:id="rId36"/>
    <p:sldId id="540" r:id="rId37"/>
    <p:sldId id="494" r:id="rId38"/>
    <p:sldId id="518" r:id="rId39"/>
    <p:sldId id="519" r:id="rId40"/>
  </p:sldIdLst>
  <p:sldSz cx="9144000" cy="6858000" type="screen4x3"/>
  <p:notesSz cx="6858000" cy="9144000"/>
  <p:defaultTextStyle>
    <a:lvl1pPr marL="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890" autoAdjust="0"/>
  </p:normalViewPr>
  <p:slideViewPr>
    <p:cSldViewPr>
      <p:cViewPr varScale="1">
        <p:scale>
          <a:sx n="119" d="100"/>
          <a:sy n="119" d="100"/>
        </p:scale>
        <p:origin x="20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pt-BR" sz="1200"/>
            </a:lvl1pPr>
            <a:extLst/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pt-BR" sz="1200"/>
            </a:lvl1pPr>
            <a:extLst/>
          </a:lstStyle>
          <a:p>
            <a:fld id="{C238408C-6839-46EE-8131-EDA75C487F2E}" type="datetimeFigureOut">
              <a:rPr lang="en-US"/>
              <a:pPr/>
              <a:t>5/28/20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pt-BR" sz="1200"/>
            </a:lvl1pPr>
            <a:extLst/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pt-BR" sz="1200"/>
            </a:lvl1pPr>
            <a:extLst/>
          </a:lstStyle>
          <a:p>
            <a:fld id="{87D77045-401A-4D5E-BFE3-54C21A8A6634}" type="slidenum">
              <a:rPr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20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188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317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57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577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710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889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200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327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84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79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479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572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870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333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851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08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771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710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398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873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3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8732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040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81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2761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282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027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720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873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8479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01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03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7648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877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14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41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pt-BR"/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pt-BR"/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pt-BR"/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pt-BR"/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pt-BR"/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pt-BR"/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pt-BR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fld id="{743653DA-8BF4-4869-96FE-9BCF43372D46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endParaRPr kumimoji="0" lang="pt-B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72AC53DF-4216-466D-99A7-94400E6C2A25}" type="slidenum">
              <a:rPr/>
              <a:pPr/>
              <a:t>‹#›</a:t>
            </a:fld>
            <a:endParaRPr kumimoji="0" lang="pt-B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0" lang="pt-BR" sz="3800"/>
            </a:lvl1pPr>
            <a:extLst/>
          </a:lstStyle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0" lang="pt-BR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en-US"/>
              <a:t>Click to edit Master subtitle style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/>
              <a:pPr/>
              <a:t>‹#›</a:t>
            </a:fld>
            <a:endParaRPr kumimoji="0"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0" lang="pt-BR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0" lang="pt-BR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endParaRPr kumimoji="0"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/>
              <a:pPr/>
              <a:t>‹#›</a:t>
            </a:fld>
            <a:endParaRPr kumimoji="0"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/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2000"/>
            </a:lvl1pPr>
            <a:lvl2pPr eaLnBrk="1" latinLnBrk="0" hangingPunct="1">
              <a:defRPr kumimoji="0" lang="pt-BR" sz="2400"/>
            </a:lvl2pPr>
            <a:lvl3pPr eaLnBrk="1" latinLnBrk="0" hangingPunct="1">
              <a:defRPr kumimoji="0" lang="pt-BR" sz="2000"/>
            </a:lvl3pPr>
            <a:lvl4pPr eaLnBrk="1" latinLnBrk="0" hangingPunct="1">
              <a:defRPr kumimoji="0" lang="pt-BR" sz="1800"/>
            </a:lvl4pPr>
            <a:lvl5pPr eaLnBrk="1" latinLnBrk="0" hangingPunct="1">
              <a:defRPr kumimoji="0" lang="pt-BR"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0" lang="pt-BR" sz="2800"/>
            </a:lvl1pPr>
            <a:lvl2pPr eaLnBrk="1" latinLnBrk="0" hangingPunct="1">
              <a:defRPr kumimoji="0" lang="pt-BR" sz="2400"/>
            </a:lvl2pPr>
            <a:lvl3pPr eaLnBrk="1" latinLnBrk="0" hangingPunct="1">
              <a:defRPr kumimoji="0" lang="pt-BR" sz="2000"/>
            </a:lvl3pPr>
            <a:lvl4pPr eaLnBrk="1" latinLnBrk="0" hangingPunct="1">
              <a:defRPr kumimoji="0" lang="pt-BR" sz="1800"/>
            </a:lvl4pPr>
            <a:lvl5pPr eaLnBrk="1" latinLnBrk="0" hangingPunct="1">
              <a:defRPr kumimoji="0" lang="pt-BR"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1E3E-4B2F-4895-B65E-28B2E64F39F6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/>
              <a:pPr/>
              <a:t>‹#›</a:t>
            </a:fld>
            <a:endParaRPr kumimoji="0"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0" lang="pt-BR" sz="4000"/>
            </a:lvl1pPr>
            <a:extLst/>
          </a:lstStyle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0" lang="pt-BR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0" lang="pt-BR" sz="2000" b="1"/>
            </a:lvl2pPr>
            <a:lvl3pPr eaLnBrk="1" latinLnBrk="0" hangingPunct="1">
              <a:buNone/>
              <a:defRPr kumimoji="0" lang="pt-BR" sz="1800" b="1"/>
            </a:lvl3pPr>
            <a:lvl4pPr eaLnBrk="1" latinLnBrk="0" hangingPunct="1">
              <a:buNone/>
              <a:defRPr kumimoji="0" lang="pt-BR" sz="1600" b="1"/>
            </a:lvl4pPr>
            <a:lvl5pPr eaLnBrk="1" latinLnBrk="0" hangingPunct="1">
              <a:buNone/>
              <a:defRPr kumimoji="0" lang="pt-BR" sz="1600" b="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0" lang="pt-BR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0" lang="pt-BR" sz="2000" b="1"/>
            </a:lvl2pPr>
            <a:lvl3pPr eaLnBrk="1" latinLnBrk="0" hangingPunct="1">
              <a:buNone/>
              <a:defRPr kumimoji="0" lang="pt-BR" sz="1800" b="1"/>
            </a:lvl3pPr>
            <a:lvl4pPr eaLnBrk="1" latinLnBrk="0" hangingPunct="1">
              <a:buNone/>
              <a:defRPr kumimoji="0" lang="pt-BR" sz="1600" b="1"/>
            </a:lvl4pPr>
            <a:lvl5pPr eaLnBrk="1" latinLnBrk="0" hangingPunct="1">
              <a:buNone/>
              <a:defRPr kumimoji="0" lang="pt-BR" sz="1600" b="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0" lang="pt-BR" sz="2400"/>
            </a:lvl1pPr>
            <a:lvl2pPr eaLnBrk="1" latinLnBrk="0" hangingPunct="1">
              <a:defRPr kumimoji="0" lang="pt-BR" sz="2000"/>
            </a:lvl2pPr>
            <a:lvl3pPr eaLnBrk="1" latinLnBrk="0" hangingPunct="1">
              <a:defRPr kumimoji="0" lang="pt-BR" sz="1800"/>
            </a:lvl3pPr>
            <a:lvl4pPr eaLnBrk="1" latinLnBrk="0" hangingPunct="1">
              <a:defRPr kumimoji="0" lang="pt-BR" sz="1600"/>
            </a:lvl4pPr>
            <a:lvl5pPr eaLnBrk="1" latinLnBrk="0" hangingPunct="1">
              <a:defRPr kumimoji="0" lang="pt-BR"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0" lang="pt-BR" sz="2400"/>
            </a:lvl1pPr>
            <a:lvl2pPr eaLnBrk="1" latinLnBrk="0" hangingPunct="1">
              <a:defRPr kumimoji="0" lang="pt-BR" sz="2000"/>
            </a:lvl2pPr>
            <a:lvl3pPr eaLnBrk="1" latinLnBrk="0" hangingPunct="1">
              <a:defRPr kumimoji="0" lang="pt-BR" sz="1800"/>
            </a:lvl3pPr>
            <a:lvl4pPr eaLnBrk="1" latinLnBrk="0" hangingPunct="1">
              <a:defRPr kumimoji="0" lang="pt-BR" sz="1600"/>
            </a:lvl4pPr>
            <a:lvl5pPr eaLnBrk="1" latinLnBrk="0" hangingPunct="1">
              <a:defRPr kumimoji="0" lang="pt-BR"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5435-8225-4333-BFFA-0096413F0D76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/>
              <a:pPr/>
              <a:t>‹#›</a:t>
            </a:fld>
            <a:endParaRPr kumimoji="0" lang="pt-B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0" lang="pt-BR" sz="4000" cap="none" baseline="0"/>
            </a:lvl1pPr>
            <a:extLst/>
          </a:lstStyle>
          <a:p>
            <a:pPr eaLnBrk="1" latinLnBrk="0" hangingPunct="1"/>
            <a:r>
              <a:rPr lang="en-US" dirty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/>
              <a:pPr/>
              <a:t>‹#›</a:t>
            </a:fld>
            <a:endParaRPr kumimoji="0"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/>
              <a:pPr/>
              <a:t>‹#›</a:t>
            </a:fld>
            <a:endParaRPr kumimoji="0"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0" lang="pt-BR" sz="3600" b="0"/>
            </a:lvl1pPr>
            <a:extLst/>
          </a:lstStyle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0" lang="pt-BR" sz="1800"/>
            </a:lvl1pPr>
            <a:lvl2pPr eaLnBrk="1" latinLnBrk="0" hangingPunct="1">
              <a:buNone/>
              <a:defRPr kumimoji="0" lang="pt-BR" sz="1200"/>
            </a:lvl2pPr>
            <a:lvl3pPr eaLnBrk="1" latinLnBrk="0" hangingPunct="1">
              <a:buNone/>
              <a:defRPr kumimoji="0" lang="pt-BR" sz="1000"/>
            </a:lvl3pPr>
            <a:lvl4pPr eaLnBrk="1" latinLnBrk="0" hangingPunct="1">
              <a:buNone/>
              <a:defRPr kumimoji="0" lang="pt-BR" sz="900"/>
            </a:lvl4pPr>
            <a:lvl5pPr eaLnBrk="1" latinLnBrk="0" hangingPunct="1">
              <a:buNone/>
              <a:defRPr kumimoji="0" lang="pt-BR" sz="9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0" lang="pt-BR" sz="3200"/>
            </a:lvl1pPr>
            <a:lvl2pPr eaLnBrk="1" latinLnBrk="0" hangingPunct="1">
              <a:defRPr kumimoji="0" lang="pt-BR" sz="2800"/>
            </a:lvl2pPr>
            <a:lvl3pPr eaLnBrk="1" latinLnBrk="0" hangingPunct="1">
              <a:defRPr kumimoji="0" lang="pt-BR" sz="2400"/>
            </a:lvl3pPr>
            <a:lvl4pPr eaLnBrk="1" latinLnBrk="0" hangingPunct="1">
              <a:defRPr kumimoji="0" lang="pt-BR" sz="2000"/>
            </a:lvl4pPr>
            <a:lvl5pPr eaLnBrk="1" latinLnBrk="0" hangingPunct="1">
              <a:defRPr kumimoji="0" lang="pt-BR"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/>
              <a:pPr/>
              <a:t>‹#›</a:t>
            </a:fld>
            <a:endParaRPr kumimoji="0"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6272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0" lang="pt-BR" sz="2100" b="0"/>
            </a:lvl1pPr>
            <a:extLst/>
          </a:lstStyle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0" lang="pt-BR"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0" lang="pt-BR" sz="1400">
                <a:solidFill>
                  <a:srgbClr val="FFFFFF"/>
                </a:solidFill>
              </a:defRPr>
            </a:lvl1pPr>
            <a:lvl2pPr eaLnBrk="1" latinLnBrk="0" hangingPunct="1">
              <a:defRPr kumimoji="0" lang="pt-BR" sz="1200"/>
            </a:lvl2pPr>
            <a:lvl3pPr eaLnBrk="1" latinLnBrk="0" hangingPunct="1">
              <a:defRPr kumimoji="0" lang="pt-BR" sz="1000"/>
            </a:lvl3pPr>
            <a:lvl4pPr eaLnBrk="1" latinLnBrk="0" hangingPunct="1">
              <a:defRPr kumimoji="0" lang="pt-BR" sz="900"/>
            </a:lvl4pPr>
            <a:lvl5pPr eaLnBrk="1" latinLnBrk="0" hangingPunct="1">
              <a:defRPr kumimoji="0" lang="pt-BR" sz="9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20EC5-AC53-4169-941E-EDF10CD23748}" type="datetimeFigureOut">
              <a:rPr lang="en-US"/>
              <a:pPr/>
              <a:t>5/28/20</a:t>
            </a:fld>
            <a:endParaRPr kumimoji="0"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/>
              <a:pPr/>
              <a:t>‹#›</a:t>
            </a:fld>
            <a:endParaRPr kumimoji="0"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pt-BR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eaLnBrk="1" latinLnBrk="0" hangingPunct="1"/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lang="pt-BR"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kumimoji="0" lang="pt-BR">
                <a:solidFill>
                  <a:schemeClr val="tx2"/>
                </a:solidFill>
              </a:rPr>
              <a:pPr/>
              <a:t>28/05/20</a:t>
            </a:fld>
            <a:endParaRPr kumimoji="0" lang="pt-BR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lang="pt-BR" sz="11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pt-BR" sz="110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lang="pt-BR"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kumimoji="0" lang="pt-BR" sz="1200">
                <a:solidFill>
                  <a:schemeClr val="tx2"/>
                </a:solidFill>
              </a:rPr>
              <a:pPr algn="l"/>
              <a:t>‹#›</a:t>
            </a:fld>
            <a:endParaRPr kumimoji="0" lang="pt-BR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pt-BR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0" lang="pt-BR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lang="pt-BR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lang="pt-BR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lang="pt-BR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lang="pt-BR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lang="pt-BR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214942" y="642918"/>
            <a:ext cx="3429024" cy="2143140"/>
          </a:xfrm>
          <a:prstGeom prst="round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do gene e transcrição gênica</a:t>
            </a:r>
            <a:br>
              <a:rPr lang="pt-BR" dirty="0"/>
            </a:br>
            <a:r>
              <a:rPr lang="pt-BR" dirty="0">
                <a:solidFill>
                  <a:srgbClr val="FFC000"/>
                </a:solidFill>
              </a:rPr>
              <a:t>28-maio-2020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QBQ 0313 – </a:t>
            </a:r>
            <a:r>
              <a:rPr lang="pt-BR" b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Nutriç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ão</a:t>
            </a:r>
            <a:r>
              <a:rPr lang="pt-BR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Noturno</a:t>
            </a:r>
          </a:p>
        </p:txBody>
      </p:sp>
      <p:pic>
        <p:nvPicPr>
          <p:cNvPr id="6" name="Picture 2" descr="Resultado de imagem para transcription factor">
            <a:extLst>
              <a:ext uri="{FF2B5EF4-FFF2-40B4-BE49-F238E27FC236}">
                <a16:creationId xmlns:a16="http://schemas.microsoft.com/office/drawing/2014/main" id="{060804F8-4150-8444-8655-12621D556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4422" r="2510" b="2699"/>
          <a:stretch/>
        </p:blipFill>
        <p:spPr bwMode="auto">
          <a:xfrm>
            <a:off x="5364087" y="908720"/>
            <a:ext cx="3168353" cy="1584176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1336"/>
            <a:ext cx="4824733" cy="843186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O que </a:t>
            </a:r>
            <a:r>
              <a:rPr lang="en-US" sz="2800" dirty="0" err="1">
                <a:solidFill>
                  <a:srgbClr val="FFC000"/>
                </a:solidFill>
              </a:rPr>
              <a:t>é</a:t>
            </a:r>
            <a:r>
              <a:rPr lang="en-US" sz="2800" dirty="0">
                <a:solidFill>
                  <a:srgbClr val="FFC000"/>
                </a:solidFill>
              </a:rPr>
              <a:t> um gene?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854521"/>
            <a:ext cx="8568952" cy="3078535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Nem todo o DNA é utilizado pela célula para produzir RNA ou proteína. Acima de tudo, um gene é uma região discreta do DNA (figura abaixo)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É uma região, unidade, do DNA que quando transferida (hereditariamente) para o(a) filho(a), determina uma característica biológica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É uma região, unidade, do DNA responsável pela produção de um RNA e/ou proteína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De forma geral um gene tem uma região regulatória/promotora e uma região contendo a informação. A região regulatório permite controlar quando o gene é expresso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genome.gov/sites/default/files/tg/en/illustration/gene.jpg">
            <a:extLst>
              <a:ext uri="{FF2B5EF4-FFF2-40B4-BE49-F238E27FC236}">
                <a16:creationId xmlns:a16="http://schemas.microsoft.com/office/drawing/2014/main" id="{F4AFE65E-A74E-A844-97B1-B2548C1C6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01916"/>
            <a:ext cx="5040560" cy="29394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78244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1336"/>
            <a:ext cx="8424936" cy="843186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Qual</a:t>
            </a:r>
            <a:r>
              <a:rPr lang="en-US" sz="2800" dirty="0">
                <a:solidFill>
                  <a:srgbClr val="FFC000"/>
                </a:solidFill>
              </a:rPr>
              <a:t> o </a:t>
            </a:r>
            <a:r>
              <a:rPr lang="en-US" sz="2800" dirty="0" err="1">
                <a:solidFill>
                  <a:srgbClr val="FFC000"/>
                </a:solidFill>
              </a:rPr>
              <a:t>significado</a:t>
            </a:r>
            <a:r>
              <a:rPr lang="en-US" sz="2800" dirty="0">
                <a:solidFill>
                  <a:srgbClr val="FFC000"/>
                </a:solidFill>
              </a:rPr>
              <a:t> do </a:t>
            </a:r>
            <a:r>
              <a:rPr lang="en-US" sz="2800" dirty="0" err="1">
                <a:solidFill>
                  <a:srgbClr val="FFC000"/>
                </a:solidFill>
              </a:rPr>
              <a:t>tamanho</a:t>
            </a:r>
            <a:r>
              <a:rPr lang="en-US" sz="2800" dirty="0">
                <a:solidFill>
                  <a:srgbClr val="FFC000"/>
                </a:solidFill>
              </a:rPr>
              <a:t> de um </a:t>
            </a:r>
            <a:r>
              <a:rPr lang="en-US" sz="2800" dirty="0" err="1">
                <a:solidFill>
                  <a:srgbClr val="FFC000"/>
                </a:solidFill>
              </a:rPr>
              <a:t>genoma</a:t>
            </a:r>
            <a:r>
              <a:rPr lang="en-US" sz="2800" dirty="0">
                <a:solidFill>
                  <a:srgbClr val="FFC000"/>
                </a:solidFill>
              </a:rPr>
              <a:t>?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539552" y="1070545"/>
            <a:ext cx="4104456" cy="5094759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O conjunto de todo o DNA de um organismo é o seu genoma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Humanos tem um genoma de 3x10</a:t>
            </a:r>
            <a:r>
              <a:rPr lang="pt-BR" sz="1400" baseline="30000" dirty="0">
                <a:solidFill>
                  <a:schemeClr val="bg1"/>
                </a:solidFill>
              </a:rPr>
              <a:t>9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pb</a:t>
            </a:r>
            <a:r>
              <a:rPr lang="pt-BR" sz="1400" dirty="0">
                <a:solidFill>
                  <a:schemeClr val="bg1"/>
                </a:solidFill>
              </a:rPr>
              <a:t> (pares de bases) (genoma haploide, ou seja, contando apenas uma cópia de cada cromossomo)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Uma bactéria </a:t>
            </a:r>
            <a:r>
              <a:rPr lang="pt-BR" sz="1400" i="1" dirty="0">
                <a:solidFill>
                  <a:schemeClr val="bg1"/>
                </a:solidFill>
              </a:rPr>
              <a:t>Escherichia coli</a:t>
            </a:r>
            <a:r>
              <a:rPr lang="pt-BR" sz="1400" dirty="0">
                <a:solidFill>
                  <a:schemeClr val="bg1"/>
                </a:solidFill>
              </a:rPr>
              <a:t>, encontrada no nosso intestino, tem um genoma bem menor, de 5x10</a:t>
            </a:r>
            <a:r>
              <a:rPr lang="pt-BR" sz="1400" baseline="30000" dirty="0">
                <a:solidFill>
                  <a:schemeClr val="bg1"/>
                </a:solidFill>
              </a:rPr>
              <a:t>6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pb</a:t>
            </a:r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86F64-CBED-1F49-87A8-DAFCB60A8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05064"/>
            <a:ext cx="5040560" cy="27648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8F0FF28-5D04-4E42-B5CE-D1410F394449}"/>
              </a:ext>
            </a:extLst>
          </p:cNvPr>
          <p:cNvSpPr txBox="1">
            <a:spLocks/>
          </p:cNvSpPr>
          <p:nvPr/>
        </p:nvSpPr>
        <p:spPr>
          <a:xfrm>
            <a:off x="4788822" y="1070546"/>
            <a:ext cx="4175666" cy="29877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SzPct val="95000"/>
              <a:buFont typeface="Wingdings"/>
              <a:buChar char=""/>
              <a:defRPr kumimoji="0" lang="pt-BR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t-BR" sz="1400" dirty="0">
                <a:solidFill>
                  <a:schemeClr val="bg1"/>
                </a:solidFill>
              </a:rPr>
              <a:t>Porém, apesar da grande diferença no tamanho do genoma, apenas uma parte do genoma contem genes 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Temos mais ou menos 30.000 genes, que ocupam apenas 1% do nosso genoma. O restante, são regiões estruturais e regulatórias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Já a bactéria </a:t>
            </a:r>
            <a:r>
              <a:rPr lang="pt-BR" sz="1400" i="1" dirty="0">
                <a:solidFill>
                  <a:schemeClr val="bg1"/>
                </a:solidFill>
              </a:rPr>
              <a:t>Escherichia coli</a:t>
            </a:r>
            <a:r>
              <a:rPr lang="pt-BR" sz="1400" dirty="0">
                <a:solidFill>
                  <a:schemeClr val="bg1"/>
                </a:solidFill>
              </a:rPr>
              <a:t> utiliza uma percentagem maior do seu genoma com genes: mais de 90%! </a:t>
            </a:r>
          </a:p>
        </p:txBody>
      </p:sp>
    </p:spTree>
    <p:extLst>
      <p:ext uri="{BB962C8B-B14F-4D97-AF65-F5344CB8AC3E}">
        <p14:creationId xmlns:p14="http://schemas.microsoft.com/office/powerpoint/2010/main" val="3399474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1336"/>
            <a:ext cx="4824733" cy="843186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O que </a:t>
            </a:r>
            <a:r>
              <a:rPr lang="en-US" sz="2800" dirty="0" err="1">
                <a:solidFill>
                  <a:srgbClr val="FFC000"/>
                </a:solidFill>
              </a:rPr>
              <a:t>é</a:t>
            </a:r>
            <a:r>
              <a:rPr lang="en-US" sz="2800" dirty="0">
                <a:solidFill>
                  <a:srgbClr val="FFC000"/>
                </a:solidFill>
              </a:rPr>
              <a:t> um gene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124744"/>
            <a:ext cx="3456384" cy="5628032"/>
          </a:xfrm>
        </p:spPr>
        <p:txBody>
          <a:bodyPr>
            <a:noAutofit/>
          </a:bodyPr>
          <a:lstStyle/>
          <a:p>
            <a:pPr lvl="0"/>
            <a:r>
              <a:rPr lang="pt-BR" sz="1300" dirty="0">
                <a:solidFill>
                  <a:schemeClr val="bg1"/>
                </a:solidFill>
              </a:rPr>
              <a:t>Ao lado está a representação de um pequena região do cromossomo </a:t>
            </a:r>
            <a:r>
              <a:rPr lang="pt-BR" sz="1300" dirty="0" err="1">
                <a:solidFill>
                  <a:schemeClr val="bg1"/>
                </a:solidFill>
              </a:rPr>
              <a:t>X</a:t>
            </a:r>
            <a:r>
              <a:rPr lang="pt-BR" sz="1300" dirty="0">
                <a:solidFill>
                  <a:schemeClr val="bg1"/>
                </a:solidFill>
              </a:rPr>
              <a:t> humano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Estão indicados os genes, que geralmente recebem abreviações do tipo Abcd1, Plxnb3 </a:t>
            </a:r>
            <a:r>
              <a:rPr lang="pt-BR" sz="1300" dirty="0" err="1">
                <a:solidFill>
                  <a:schemeClr val="bg1"/>
                </a:solidFill>
              </a:rPr>
              <a:t>etc</a:t>
            </a:r>
            <a:endParaRPr lang="pt-BR" sz="1300" dirty="0">
              <a:solidFill>
                <a:schemeClr val="bg1"/>
              </a:solidFill>
            </a:endParaRP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Em azul, está indicada a conservação do DNA entre espécies. Isto é, se a sequência do DNA nesta região é mais parecida ou diferente da de outros animais (espécies)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Note que um gene humano é composto de </a:t>
            </a:r>
            <a:r>
              <a:rPr lang="pt-BR" sz="1300" dirty="0" err="1">
                <a:solidFill>
                  <a:schemeClr val="bg1"/>
                </a:solidFill>
              </a:rPr>
              <a:t>exons</a:t>
            </a:r>
            <a:r>
              <a:rPr lang="pt-BR" sz="1300" dirty="0">
                <a:solidFill>
                  <a:schemeClr val="bg1"/>
                </a:solidFill>
              </a:rPr>
              <a:t> e </a:t>
            </a:r>
            <a:r>
              <a:rPr lang="pt-BR" sz="1300" dirty="0" err="1">
                <a:solidFill>
                  <a:schemeClr val="bg1"/>
                </a:solidFill>
              </a:rPr>
              <a:t>introns</a:t>
            </a:r>
            <a:r>
              <a:rPr lang="pt-BR" sz="1300" dirty="0">
                <a:solidFill>
                  <a:schemeClr val="bg1"/>
                </a:solidFill>
              </a:rPr>
              <a:t> (vamos valar disto logo adiante) 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Entre um gene e outros, temos as regiões </a:t>
            </a:r>
            <a:r>
              <a:rPr lang="pt-BR" sz="1300" dirty="0" err="1">
                <a:solidFill>
                  <a:schemeClr val="bg1"/>
                </a:solidFill>
              </a:rPr>
              <a:t>intergênicas</a:t>
            </a:r>
            <a:r>
              <a:rPr lang="pt-BR" sz="1300" dirty="0">
                <a:solidFill>
                  <a:schemeClr val="bg1"/>
                </a:solidFill>
              </a:rPr>
              <a:t> (cinza claro)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Em vermelho, está indicados genes importante para algumas doenças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B920E6-F4B8-C24A-90A5-58A95AEC7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76" y="0"/>
            <a:ext cx="5241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2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14540" y="155352"/>
            <a:ext cx="8449948" cy="825376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Direção</a:t>
            </a:r>
            <a:r>
              <a:rPr lang="en-US" sz="2800" dirty="0">
                <a:solidFill>
                  <a:srgbClr val="FFC000"/>
                </a:solidFill>
              </a:rPr>
              <a:t> da </a:t>
            </a:r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484784"/>
            <a:ext cx="8593964" cy="1656184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Um gene pode ser lido e convertido em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a partir de ambas as fitas do DNA.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Ou seja, alguns genes são lidos da fita 5' – 3' e outros da fita oposta, 3' – 5' 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979CA-E78F-9743-B9AF-3EC66E4D6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0" y="3356992"/>
            <a:ext cx="8420100" cy="228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57251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88424" cy="720080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Os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fatores</a:t>
            </a:r>
            <a:r>
              <a:rPr lang="en-US" sz="2800" dirty="0">
                <a:solidFill>
                  <a:srgbClr val="FFC000"/>
                </a:solidFill>
              </a:rPr>
              <a:t> de </a:t>
            </a:r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r>
              <a:rPr lang="en-US" sz="2800" dirty="0">
                <a:solidFill>
                  <a:srgbClr val="FFC000"/>
                </a:solidFill>
              </a:rPr>
              <a:t> e a </a:t>
            </a:r>
            <a:r>
              <a:rPr lang="en-US" sz="2800" dirty="0" err="1">
                <a:solidFill>
                  <a:srgbClr val="FFC000"/>
                </a:solidFill>
              </a:rPr>
              <a:t>regulação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gênica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124744"/>
            <a:ext cx="8604448" cy="2376264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Bactérias utilizam fatores de transcrição do tipo </a:t>
            </a:r>
            <a:r>
              <a:rPr lang="pt-BR" sz="1400" b="1" dirty="0">
                <a:solidFill>
                  <a:schemeClr val="bg1"/>
                </a:solidFill>
              </a:rPr>
              <a:t>sigma</a:t>
            </a:r>
            <a:r>
              <a:rPr lang="pt-BR" sz="1400" dirty="0">
                <a:solidFill>
                  <a:schemeClr val="bg1"/>
                </a:solidFill>
              </a:rPr>
              <a:t> para controlar a expressão de vários genes. Abaixo, está ilustrado um promotor típico para o fator sigma-70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Todos os promotores apresentam regiões com sequências do DNA conservadas (p.ex. TATA-box) que se encontram em posições específicas. Por exemplo, o TATA-box (região rica em </a:t>
            </a:r>
            <a:r>
              <a:rPr lang="pt-BR" sz="1400" dirty="0" err="1">
                <a:solidFill>
                  <a:schemeClr val="bg1"/>
                </a:solidFill>
              </a:rPr>
              <a:t>T</a:t>
            </a:r>
            <a:r>
              <a:rPr lang="pt-BR" sz="1400" dirty="0">
                <a:solidFill>
                  <a:schemeClr val="bg1"/>
                </a:solidFill>
              </a:rPr>
              <a:t> e A) localiza-se a -10 pares de bases antes do início da transcrição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Estas regiões são importantes para que o fator de transcrição se ligue e recrute a RNA polimerase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87C77-E910-F14F-8365-2DC598F27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56012"/>
            <a:ext cx="7092280" cy="29076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56523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14540" y="155352"/>
            <a:ext cx="8449948" cy="825376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O </a:t>
            </a:r>
            <a:r>
              <a:rPr lang="en-US" sz="2800" dirty="0" err="1">
                <a:solidFill>
                  <a:srgbClr val="FFC000"/>
                </a:solidFill>
              </a:rPr>
              <a:t>início</a:t>
            </a:r>
            <a:r>
              <a:rPr lang="en-US" sz="2800" dirty="0">
                <a:solidFill>
                  <a:srgbClr val="FFC000"/>
                </a:solidFill>
              </a:rPr>
              <a:t> da </a:t>
            </a:r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procariotos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23528" y="1628800"/>
            <a:ext cx="2952328" cy="46085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Mas como controlar a expressão de um gene?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 </a:t>
            </a:r>
            <a:r>
              <a:rPr lang="pt-BR" sz="1400" dirty="0" err="1">
                <a:solidFill>
                  <a:schemeClr val="bg1"/>
                </a:solidFill>
              </a:rPr>
              <a:t>operon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lac</a:t>
            </a:r>
            <a:r>
              <a:rPr lang="pt-BR" sz="1400" dirty="0">
                <a:solidFill>
                  <a:schemeClr val="bg1"/>
                </a:solidFill>
              </a:rPr>
              <a:t> é um bom exemplo do controle da expressão gênica em bactérias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Quando não há o açúcar lactose no meio, a bactéria não precisa produzir as enzimas que metabolizam este açúcar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 isso, os genes (representados como 1, 2 e 3 – verde) não precisam ser transcritos em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Operon LAC: O que é, exemplos e importância – Eu Quero Biologia">
            <a:extLst>
              <a:ext uri="{FF2B5EF4-FFF2-40B4-BE49-F238E27FC236}">
                <a16:creationId xmlns:a16="http://schemas.microsoft.com/office/drawing/2014/main" id="{38CD4340-8A7E-D542-845F-7F669910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5863306" cy="44977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6572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14540" y="155352"/>
            <a:ext cx="8449948" cy="825376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O </a:t>
            </a:r>
            <a:r>
              <a:rPr lang="en-US" sz="2800" dirty="0" err="1">
                <a:solidFill>
                  <a:srgbClr val="FFC000"/>
                </a:solidFill>
              </a:rPr>
              <a:t>início</a:t>
            </a:r>
            <a:r>
              <a:rPr lang="en-US" sz="2800" dirty="0">
                <a:solidFill>
                  <a:srgbClr val="FFC000"/>
                </a:solidFill>
              </a:rPr>
              <a:t> da </a:t>
            </a:r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procariotos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23528" y="1628800"/>
            <a:ext cx="2952328" cy="46085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Neste caso, a proteína repressora, codificada pelo gene regulador, liga-se ao promotor e impede que a RNA polimerase leia o DNA e produza o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Porém, na presença de lactose, esta se liga a proteína repressora, impedido que esta se ligue ao promotor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Note que o gene da proteína repressora é CONSTITUTIVO. Isto é, este gene está sempre ligado, produzindo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e a proteína repressora</a:t>
            </a:r>
          </a:p>
        </p:txBody>
      </p:sp>
      <p:pic>
        <p:nvPicPr>
          <p:cNvPr id="4098" name="Picture 2" descr="Operon LAC: O que é, exemplos e importância – Eu Quero Biologia">
            <a:extLst>
              <a:ext uri="{FF2B5EF4-FFF2-40B4-BE49-F238E27FC236}">
                <a16:creationId xmlns:a16="http://schemas.microsoft.com/office/drawing/2014/main" id="{38CD4340-8A7E-D542-845F-7F669910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5863306" cy="44977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0947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14540" y="155352"/>
            <a:ext cx="8449948" cy="825376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O </a:t>
            </a:r>
            <a:r>
              <a:rPr lang="en-US" sz="2800" dirty="0" err="1">
                <a:solidFill>
                  <a:srgbClr val="FFC000"/>
                </a:solidFill>
              </a:rPr>
              <a:t>início</a:t>
            </a:r>
            <a:r>
              <a:rPr lang="en-US" sz="2800" dirty="0">
                <a:solidFill>
                  <a:srgbClr val="FFC000"/>
                </a:solidFill>
              </a:rPr>
              <a:t> da </a:t>
            </a:r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procariotos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23528" y="1844824"/>
            <a:ext cx="2952328" cy="4392488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Já os genes 1, 2 e 3 do </a:t>
            </a:r>
            <a:r>
              <a:rPr lang="pt-BR" sz="1400" dirty="0" err="1">
                <a:solidFill>
                  <a:schemeClr val="bg1"/>
                </a:solidFill>
              </a:rPr>
              <a:t>operon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lac</a:t>
            </a:r>
            <a:r>
              <a:rPr lang="pt-BR" sz="1400" dirty="0">
                <a:solidFill>
                  <a:schemeClr val="bg1"/>
                </a:solidFill>
              </a:rPr>
              <a:t>, são induzidos pela presença da lactose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Ou seja, sem lactose no meio, o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não é produzido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 termo </a:t>
            </a:r>
            <a:r>
              <a:rPr lang="pt-BR" sz="1400" dirty="0" err="1">
                <a:solidFill>
                  <a:schemeClr val="bg1"/>
                </a:solidFill>
              </a:rPr>
              <a:t>operon</a:t>
            </a:r>
            <a:r>
              <a:rPr lang="pt-BR" sz="1400" dirty="0">
                <a:solidFill>
                  <a:schemeClr val="bg1"/>
                </a:solidFill>
              </a:rPr>
              <a:t> se deve pelo fato das bactérias produzirem um único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para mais de uma proteína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Em organismos eucariotos, isto é diferente.</a:t>
            </a:r>
          </a:p>
        </p:txBody>
      </p:sp>
      <p:pic>
        <p:nvPicPr>
          <p:cNvPr id="4098" name="Picture 2" descr="Operon LAC: O que é, exemplos e importância – Eu Quero Biologia">
            <a:extLst>
              <a:ext uri="{FF2B5EF4-FFF2-40B4-BE49-F238E27FC236}">
                <a16:creationId xmlns:a16="http://schemas.microsoft.com/office/drawing/2014/main" id="{38CD4340-8A7E-D542-845F-7F669910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5863306" cy="44977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63373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14540" y="155352"/>
            <a:ext cx="8449948" cy="825376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O mRNA de </a:t>
            </a:r>
            <a:r>
              <a:rPr lang="en-US" sz="2800" dirty="0" err="1">
                <a:solidFill>
                  <a:srgbClr val="FFC000"/>
                </a:solidFill>
              </a:rPr>
              <a:t>procariotos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pode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ser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policistrônico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980728"/>
            <a:ext cx="8568952" cy="2304256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O </a:t>
            </a:r>
            <a:r>
              <a:rPr lang="pt-BR" sz="1400" dirty="0" err="1">
                <a:solidFill>
                  <a:schemeClr val="bg1"/>
                </a:solidFill>
              </a:rPr>
              <a:t>operon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Lac</a:t>
            </a:r>
            <a:r>
              <a:rPr lang="pt-BR" sz="1400" dirty="0">
                <a:solidFill>
                  <a:schemeClr val="bg1"/>
                </a:solidFill>
              </a:rPr>
              <a:t> ilustra outra característica importante do muitos RNA mensageiros (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) de organismos procariotos (bactérias): eles podem conter mais de um gene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Desta forma, bactérias "economizam" e utilizam o mesmo promotor para expressar mais de um gene, e produzir mais de uma proteína. Geralmente, este genes estão correlacionados na função e importância para a célula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Portanto, dizemos que o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é </a:t>
            </a:r>
            <a:r>
              <a:rPr lang="pt-BR" sz="1400" dirty="0" err="1">
                <a:solidFill>
                  <a:schemeClr val="bg1"/>
                </a:solidFill>
              </a:rPr>
              <a:t>monocistrônico</a:t>
            </a:r>
            <a:r>
              <a:rPr lang="pt-BR" sz="1400" dirty="0">
                <a:solidFill>
                  <a:schemeClr val="bg1"/>
                </a:solidFill>
              </a:rPr>
              <a:t>, quando ele carrega a informação para produzir apenas uma proteína; e </a:t>
            </a:r>
            <a:r>
              <a:rPr lang="pt-BR" sz="1400" dirty="0" err="1">
                <a:solidFill>
                  <a:schemeClr val="bg1"/>
                </a:solidFill>
              </a:rPr>
              <a:t>policistrônico</a:t>
            </a:r>
            <a:r>
              <a:rPr lang="pt-BR" sz="1400" dirty="0">
                <a:solidFill>
                  <a:schemeClr val="bg1"/>
                </a:solidFill>
              </a:rPr>
              <a:t>, quando ele contém informação para produzir mais de uma proteína</a:t>
            </a:r>
          </a:p>
        </p:txBody>
      </p:sp>
      <p:pic>
        <p:nvPicPr>
          <p:cNvPr id="1026" name="Picture 2" descr="http://labs.icb.ufmg.br/lbcd/grupo7/iniciar/aulaexp/LAC1.GIF">
            <a:extLst>
              <a:ext uri="{FF2B5EF4-FFF2-40B4-BE49-F238E27FC236}">
                <a16:creationId xmlns:a16="http://schemas.microsoft.com/office/drawing/2014/main" id="{447C2C5B-BF2A-6540-B256-115A8A88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6056726" cy="30283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22E8271C-F32D-3744-828C-DF347FC796D1}"/>
              </a:ext>
            </a:extLst>
          </p:cNvPr>
          <p:cNvSpPr/>
          <p:nvPr/>
        </p:nvSpPr>
        <p:spPr>
          <a:xfrm rot="20048015">
            <a:off x="1680034" y="4860362"/>
            <a:ext cx="670168" cy="158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7D70B-F4FA-E946-BCCC-7C5D7429B488}"/>
              </a:ext>
            </a:extLst>
          </p:cNvPr>
          <p:cNvSpPr txBox="1"/>
          <p:nvPr/>
        </p:nvSpPr>
        <p:spPr>
          <a:xfrm>
            <a:off x="308038" y="479552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mRNA </a:t>
            </a:r>
            <a:r>
              <a:rPr lang="en-US" sz="1400" dirty="0" err="1">
                <a:solidFill>
                  <a:schemeClr val="bg1"/>
                </a:solidFill>
              </a:rPr>
              <a:t>monocistrônico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1A9E3FA-CE19-9B4D-AE62-7BAA5DC1DAF6}"/>
              </a:ext>
            </a:extLst>
          </p:cNvPr>
          <p:cNvSpPr/>
          <p:nvPr/>
        </p:nvSpPr>
        <p:spPr>
          <a:xfrm rot="13113834" flipV="1">
            <a:off x="6949182" y="4926580"/>
            <a:ext cx="1240248" cy="1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84172E-4976-AD4D-9698-16E36EBD0474}"/>
              </a:ext>
            </a:extLst>
          </p:cNvPr>
          <p:cNvSpPr txBox="1"/>
          <p:nvPr/>
        </p:nvSpPr>
        <p:spPr>
          <a:xfrm>
            <a:off x="7884368" y="5430223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mRNA </a:t>
            </a:r>
            <a:r>
              <a:rPr lang="en-US" sz="1400" dirty="0" err="1">
                <a:solidFill>
                  <a:schemeClr val="bg1"/>
                </a:solidFill>
              </a:rPr>
              <a:t>policistrônico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8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88424" cy="720080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Os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fatores</a:t>
            </a:r>
            <a:r>
              <a:rPr lang="en-US" sz="2800" dirty="0">
                <a:solidFill>
                  <a:srgbClr val="FFC000"/>
                </a:solidFill>
              </a:rPr>
              <a:t> de </a:t>
            </a:r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r>
              <a:rPr lang="en-US" sz="2800" dirty="0">
                <a:solidFill>
                  <a:srgbClr val="FFC000"/>
                </a:solidFill>
              </a:rPr>
              <a:t> e a </a:t>
            </a:r>
            <a:r>
              <a:rPr lang="en-US" sz="2800" dirty="0" err="1">
                <a:solidFill>
                  <a:srgbClr val="FFC000"/>
                </a:solidFill>
              </a:rPr>
              <a:t>regulação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gênica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412776"/>
            <a:ext cx="2448272" cy="4746798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No caso dos genes para a síntese do aminoácido </a:t>
            </a:r>
            <a:r>
              <a:rPr lang="pt-BR" sz="1400" dirty="0" err="1">
                <a:solidFill>
                  <a:schemeClr val="bg1"/>
                </a:solidFill>
              </a:rPr>
              <a:t>triptofano</a:t>
            </a:r>
            <a:r>
              <a:rPr lang="pt-BR" sz="1400" dirty="0">
                <a:solidFill>
                  <a:schemeClr val="bg1"/>
                </a:solidFill>
              </a:rPr>
              <a:t>, ocorre o oposto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Quando há um excesso deste aminoácido, o </a:t>
            </a:r>
            <a:r>
              <a:rPr lang="pt-BR" sz="1400" dirty="0" err="1">
                <a:solidFill>
                  <a:schemeClr val="bg1"/>
                </a:solidFill>
              </a:rPr>
              <a:t>triptofano</a:t>
            </a:r>
            <a:r>
              <a:rPr lang="pt-BR" sz="1400" dirty="0">
                <a:solidFill>
                  <a:schemeClr val="bg1"/>
                </a:solidFill>
              </a:rPr>
              <a:t> se liga a proteína repressora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Isto faz com que o repressor fique ativo e se ligue ao DNA, inibindo a transcrição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Quando acaba o </a:t>
            </a:r>
            <a:r>
              <a:rPr lang="pt-BR" sz="1400" dirty="0" err="1">
                <a:solidFill>
                  <a:schemeClr val="bg1"/>
                </a:solidFill>
              </a:rPr>
              <a:t>triptofano</a:t>
            </a:r>
            <a:r>
              <a:rPr lang="pt-BR" sz="1400" dirty="0">
                <a:solidFill>
                  <a:schemeClr val="bg1"/>
                </a:solidFill>
              </a:rPr>
              <a:t>, a proteína repressora é inativada, ativando a expressão gênica</a:t>
            </a:r>
          </a:p>
        </p:txBody>
      </p:sp>
      <p:pic>
        <p:nvPicPr>
          <p:cNvPr id="10242" name="Picture 2" descr="Resultado de imagem para trp promoter">
            <a:extLst>
              <a:ext uri="{FF2B5EF4-FFF2-40B4-BE49-F238E27FC236}">
                <a16:creationId xmlns:a16="http://schemas.microsoft.com/office/drawing/2014/main" id="{464DC43E-9F6E-5D43-BFE7-5A23CDCC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6063963" cy="50146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2147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209550"/>
            <a:ext cx="8286776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DNA e RNA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8640"/>
            <a:ext cx="4676775" cy="6457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9551" y="1412776"/>
            <a:ext cx="3273127" cy="4896544"/>
          </a:xfrm>
        </p:spPr>
        <p:txBody>
          <a:bodyPr>
            <a:noAutofit/>
          </a:bodyPr>
          <a:lstStyle/>
          <a:p>
            <a:pPr lvl="0"/>
            <a:r>
              <a:rPr lang="pt-BR" sz="1300" dirty="0">
                <a:solidFill>
                  <a:schemeClr val="bg1"/>
                </a:solidFill>
              </a:rPr>
              <a:t>Na aula anterior, abordamos a estrutura dos ácidos nucleicos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Existem dois tipos, o DNA e o RNA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O ácido </a:t>
            </a:r>
            <a:r>
              <a:rPr lang="pt-BR" sz="1300" dirty="0" err="1">
                <a:solidFill>
                  <a:schemeClr val="bg1"/>
                </a:solidFill>
              </a:rPr>
              <a:t>deoxiribonucleico</a:t>
            </a:r>
            <a:r>
              <a:rPr lang="pt-BR" sz="1300" dirty="0">
                <a:solidFill>
                  <a:schemeClr val="bg1"/>
                </a:solidFill>
              </a:rPr>
              <a:t> (DNA) e o ácido ribonucleico (RNA) são </a:t>
            </a:r>
            <a:r>
              <a:rPr lang="pt-BR" sz="1300" dirty="0" err="1">
                <a:solidFill>
                  <a:schemeClr val="bg1"/>
                </a:solidFill>
              </a:rPr>
              <a:t>polimeros</a:t>
            </a:r>
            <a:r>
              <a:rPr lang="pt-BR" sz="1300" dirty="0">
                <a:solidFill>
                  <a:schemeClr val="bg1"/>
                </a:solidFill>
              </a:rPr>
              <a:t> de </a:t>
            </a:r>
            <a:r>
              <a:rPr lang="pt-BR" sz="1300" dirty="0" err="1">
                <a:solidFill>
                  <a:schemeClr val="bg1"/>
                </a:solidFill>
              </a:rPr>
              <a:t>nucleotídios</a:t>
            </a:r>
            <a:r>
              <a:rPr lang="pt-BR" sz="1300" dirty="0">
                <a:solidFill>
                  <a:schemeClr val="bg1"/>
                </a:solidFill>
              </a:rPr>
              <a:t>.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A diferença entre DNA e RNA </a:t>
            </a:r>
            <a:r>
              <a:rPr lang="en-US" sz="1300" dirty="0" err="1">
                <a:solidFill>
                  <a:schemeClr val="bg1"/>
                </a:solidFill>
              </a:rPr>
              <a:t>é</a:t>
            </a:r>
            <a:r>
              <a:rPr lang="en-US" sz="1300" dirty="0">
                <a:solidFill>
                  <a:schemeClr val="bg1"/>
                </a:solidFill>
              </a:rPr>
              <a:t> de </a:t>
            </a:r>
            <a:r>
              <a:rPr lang="en-US" sz="1300" dirty="0" err="1">
                <a:solidFill>
                  <a:schemeClr val="bg1"/>
                </a:solidFill>
              </a:rPr>
              <a:t>apenas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uma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hidroxila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na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molécula</a:t>
            </a:r>
            <a:r>
              <a:rPr lang="en-US" sz="1300" dirty="0">
                <a:solidFill>
                  <a:schemeClr val="bg1"/>
                </a:solidFill>
              </a:rPr>
              <a:t> de ribose (</a:t>
            </a:r>
            <a:r>
              <a:rPr lang="en-US" sz="1300" dirty="0" err="1">
                <a:solidFill>
                  <a:schemeClr val="bg1"/>
                </a:solidFill>
              </a:rPr>
              <a:t>círculos</a:t>
            </a:r>
            <a:r>
              <a:rPr lang="en-US" sz="1300" dirty="0">
                <a:solidFill>
                  <a:schemeClr val="bg1"/>
                </a:solidFill>
              </a:rPr>
              <a:t>)</a:t>
            </a:r>
          </a:p>
          <a:p>
            <a:pPr lvl="0"/>
            <a:endParaRPr lang="en-US" sz="1300" dirty="0">
              <a:solidFill>
                <a:schemeClr val="bg1"/>
              </a:solidFill>
            </a:endParaRPr>
          </a:p>
          <a:p>
            <a:pPr lvl="0"/>
            <a:r>
              <a:rPr lang="en-US" sz="1300" dirty="0">
                <a:solidFill>
                  <a:schemeClr val="bg1"/>
                </a:solidFill>
              </a:rPr>
              <a:t>No RNA, </a:t>
            </a:r>
            <a:r>
              <a:rPr lang="en-US" sz="1300" dirty="0" err="1">
                <a:solidFill>
                  <a:schemeClr val="bg1"/>
                </a:solidFill>
              </a:rPr>
              <a:t>ao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invés</a:t>
            </a:r>
            <a:r>
              <a:rPr lang="en-US" sz="1300" dirty="0">
                <a:solidFill>
                  <a:schemeClr val="bg1"/>
                </a:solidFill>
              </a:rPr>
              <a:t> da </a:t>
            </a:r>
            <a:r>
              <a:rPr lang="en-US" sz="1300" dirty="0" err="1">
                <a:solidFill>
                  <a:schemeClr val="bg1"/>
                </a:solidFill>
              </a:rPr>
              <a:t>timina</a:t>
            </a:r>
            <a:r>
              <a:rPr lang="en-US" sz="1300" dirty="0">
                <a:solidFill>
                  <a:schemeClr val="bg1"/>
                </a:solidFill>
              </a:rPr>
              <a:t>, </a:t>
            </a:r>
            <a:r>
              <a:rPr lang="en-US" sz="1300" dirty="0" err="1">
                <a:solidFill>
                  <a:schemeClr val="bg1"/>
                </a:solidFill>
              </a:rPr>
              <a:t>encontra</a:t>
            </a:r>
            <a:r>
              <a:rPr lang="en-US" sz="1300" dirty="0">
                <a:solidFill>
                  <a:schemeClr val="bg1"/>
                </a:solidFill>
              </a:rPr>
              <a:t>-se a </a:t>
            </a:r>
            <a:r>
              <a:rPr lang="en-US" sz="1300" dirty="0" err="1">
                <a:solidFill>
                  <a:schemeClr val="bg1"/>
                </a:solidFill>
              </a:rPr>
              <a:t>uracila</a:t>
            </a:r>
            <a:r>
              <a:rPr lang="en-US" sz="1300" dirty="0">
                <a:solidFill>
                  <a:schemeClr val="bg1"/>
                </a:solidFill>
              </a:rPr>
              <a:t> (</a:t>
            </a:r>
            <a:r>
              <a:rPr lang="en-US" sz="1300" dirty="0" err="1">
                <a:solidFill>
                  <a:schemeClr val="bg1"/>
                </a:solidFill>
              </a:rPr>
              <a:t>setas</a:t>
            </a:r>
            <a:r>
              <a:rPr lang="en-US" sz="1300" dirty="0">
                <a:solidFill>
                  <a:schemeClr val="bg1"/>
                </a:solidFill>
              </a:rPr>
              <a:t>)</a:t>
            </a:r>
            <a:endParaRPr lang="pt-BR" sz="1300" dirty="0">
              <a:solidFill>
                <a:schemeClr val="bg1"/>
              </a:solidFill>
            </a:endParaRP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B3C8FED6-4907-5B40-8D14-B6EBE15A26CB}"/>
              </a:ext>
            </a:extLst>
          </p:cNvPr>
          <p:cNvSpPr/>
          <p:nvPr/>
        </p:nvSpPr>
        <p:spPr>
          <a:xfrm>
            <a:off x="5508104" y="2204864"/>
            <a:ext cx="792088" cy="792088"/>
          </a:xfrm>
          <a:prstGeom prst="donut">
            <a:avLst>
              <a:gd name="adj" fmla="val 33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CCD58D5C-FF79-E34E-8601-1A763350C26A}"/>
              </a:ext>
            </a:extLst>
          </p:cNvPr>
          <p:cNvSpPr/>
          <p:nvPr/>
        </p:nvSpPr>
        <p:spPr>
          <a:xfrm>
            <a:off x="7448871" y="2204864"/>
            <a:ext cx="792088" cy="792088"/>
          </a:xfrm>
          <a:prstGeom prst="donut">
            <a:avLst>
              <a:gd name="adj" fmla="val 33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502B5ED9-7B7D-B74A-B0EE-1C26213B0726}"/>
              </a:ext>
            </a:extLst>
          </p:cNvPr>
          <p:cNvSpPr/>
          <p:nvPr/>
        </p:nvSpPr>
        <p:spPr>
          <a:xfrm>
            <a:off x="6012160" y="836712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AAAF869-AB21-024E-98A1-117574957908}"/>
              </a:ext>
            </a:extLst>
          </p:cNvPr>
          <p:cNvSpPr/>
          <p:nvPr/>
        </p:nvSpPr>
        <p:spPr>
          <a:xfrm>
            <a:off x="7927021" y="836712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83568" y="3143101"/>
            <a:ext cx="3744416" cy="72008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Intermezzo! </a:t>
            </a:r>
            <a:endParaRPr lang="pt-BR" sz="28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How to Make ¨Better than Movie Theater¨ Popcorn at Home">
            <a:extLst>
              <a:ext uri="{FF2B5EF4-FFF2-40B4-BE49-F238E27FC236}">
                <a16:creationId xmlns:a16="http://schemas.microsoft.com/office/drawing/2014/main" id="{449DA288-53F8-A74C-ACA1-0D04EBF0CD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038600" cy="403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95837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Os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fatores</a:t>
            </a:r>
            <a:r>
              <a:rPr lang="en-US" sz="2800" dirty="0">
                <a:solidFill>
                  <a:srgbClr val="FFC000"/>
                </a:solidFill>
              </a:rPr>
              <a:t> de </a:t>
            </a:r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r>
              <a:rPr lang="en-US" sz="2800" dirty="0">
                <a:solidFill>
                  <a:srgbClr val="FFC000"/>
                </a:solidFill>
              </a:rPr>
              <a:t> e a </a:t>
            </a:r>
            <a:r>
              <a:rPr lang="en-US" sz="2800" dirty="0" err="1">
                <a:solidFill>
                  <a:srgbClr val="FFC000"/>
                </a:solidFill>
              </a:rPr>
              <a:t>regulação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gênica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eucariotos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412776"/>
            <a:ext cx="3240360" cy="532859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Da mesma forma que organismos procariotos, os organismo eucariotos não precisamos de todos eles ao mesmo tempo, nem em todas as células e tecidos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Porém, a regulação gênica em organismos eucariotos é bem mais complexa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Uma diferença importante é que temos um promotor para cada gene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Nós (e todos os organismos eucariotos) não produzimos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policistrônico</a:t>
            </a:r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Resultado de imagem para transcription factor">
            <a:extLst>
              <a:ext uri="{FF2B5EF4-FFF2-40B4-BE49-F238E27FC236}">
                <a16:creationId xmlns:a16="http://schemas.microsoft.com/office/drawing/2014/main" id="{78EA3CF5-6D91-2A4D-9516-87662C0D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513" y="1988840"/>
            <a:ext cx="5275471" cy="26642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4808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Regulação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gênica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eucariotos</a:t>
            </a:r>
            <a:r>
              <a:rPr lang="en-US" sz="2800" dirty="0">
                <a:solidFill>
                  <a:srgbClr val="FFC000"/>
                </a:solidFill>
              </a:rPr>
              <a:t>: </a:t>
            </a:r>
            <a:r>
              <a:rPr lang="en-US" sz="2800" dirty="0" err="1">
                <a:solidFill>
                  <a:srgbClr val="FFC000"/>
                </a:solidFill>
              </a:rPr>
              <a:t>resposta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ao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oxigênio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988840"/>
            <a:ext cx="3888432" cy="4752528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A regulação gênica em eucariotos é bem mais complexa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Vamos ver dois exemplos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Um deles é a resposta a oxigênio, mecanismo que foi desvendado por 3 pesquisadores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Eles receberam o prêmio Nobel em Medicina e Fisiologia em 2019 pela suas contribuições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Oxygen levels">
            <a:extLst>
              <a:ext uri="{FF2B5EF4-FFF2-40B4-BE49-F238E27FC236}">
                <a16:creationId xmlns:a16="http://schemas.microsoft.com/office/drawing/2014/main" id="{7297ED5A-7254-8448-B57C-3E7C3F743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24091"/>
            <a:ext cx="4716016" cy="26552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1919C-0D98-8C48-9E28-A0DE68B4B6F8}"/>
              </a:ext>
            </a:extLst>
          </p:cNvPr>
          <p:cNvSpPr txBox="1"/>
          <p:nvPr/>
        </p:nvSpPr>
        <p:spPr>
          <a:xfrm>
            <a:off x="4644008" y="5024209"/>
            <a:ext cx="4444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www.nobelprize.org</a:t>
            </a:r>
            <a:r>
              <a:rPr lang="en-US" sz="1200" dirty="0">
                <a:solidFill>
                  <a:schemeClr val="bg1"/>
                </a:solidFill>
              </a:rPr>
              <a:t>/prizes/medicine/2019/advanced-information/</a:t>
            </a:r>
          </a:p>
        </p:txBody>
      </p:sp>
    </p:spTree>
    <p:extLst>
      <p:ext uri="{BB962C8B-B14F-4D97-AF65-F5344CB8AC3E}">
        <p14:creationId xmlns:p14="http://schemas.microsoft.com/office/powerpoint/2010/main" val="453396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Regulação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gênica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eucariotos</a:t>
            </a:r>
            <a:r>
              <a:rPr lang="en-US" sz="2800" dirty="0">
                <a:solidFill>
                  <a:srgbClr val="FFC000"/>
                </a:solidFill>
              </a:rPr>
              <a:t>: </a:t>
            </a:r>
            <a:r>
              <a:rPr lang="en-US" sz="2800" dirty="0" err="1">
                <a:solidFill>
                  <a:srgbClr val="FFC000"/>
                </a:solidFill>
              </a:rPr>
              <a:t>resposta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ao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oxigênio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4027033" cy="5321917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Nossas células produzem, constantemente (constitutivamente), uma proteína chamada HIF (</a:t>
            </a:r>
            <a:r>
              <a:rPr lang="pt-BR" sz="1400" dirty="0" err="1">
                <a:solidFill>
                  <a:schemeClr val="bg1"/>
                </a:solidFill>
              </a:rPr>
              <a:t>hypoxia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inducible</a:t>
            </a:r>
            <a:r>
              <a:rPr lang="pt-BR" sz="1400" dirty="0">
                <a:solidFill>
                  <a:schemeClr val="bg1"/>
                </a:solidFill>
              </a:rPr>
              <a:t> fator)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Porém, o HIF é </a:t>
            </a:r>
            <a:r>
              <a:rPr lang="pt-BR" sz="1400" dirty="0" err="1">
                <a:solidFill>
                  <a:schemeClr val="bg1"/>
                </a:solidFill>
              </a:rPr>
              <a:t>hidroxilado</a:t>
            </a:r>
            <a:r>
              <a:rPr lang="pt-BR" sz="1400" dirty="0">
                <a:solidFill>
                  <a:schemeClr val="bg1"/>
                </a:solidFill>
              </a:rPr>
              <a:t> por uma enzima chamada PHD (</a:t>
            </a:r>
            <a:r>
              <a:rPr lang="pt-BR" sz="1400" dirty="0" err="1">
                <a:solidFill>
                  <a:schemeClr val="bg1"/>
                </a:solidFill>
              </a:rPr>
              <a:t>prolina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hidroxilase</a:t>
            </a:r>
            <a:r>
              <a:rPr lang="pt-BR" sz="1400" dirty="0">
                <a:solidFill>
                  <a:schemeClr val="bg1"/>
                </a:solidFill>
              </a:rPr>
              <a:t>), e isto faz com que ele seja imediatamente degradado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Porém, se faltar oxigênio (hipóxia), não haverá substrato (O2) para </a:t>
            </a:r>
            <a:r>
              <a:rPr lang="pt-BR" sz="1400" dirty="0" err="1">
                <a:solidFill>
                  <a:schemeClr val="bg1"/>
                </a:solidFill>
              </a:rPr>
              <a:t>hidroxilar</a:t>
            </a:r>
            <a:r>
              <a:rPr lang="pt-BR" sz="1400" dirty="0">
                <a:solidFill>
                  <a:schemeClr val="bg1"/>
                </a:solidFill>
              </a:rPr>
              <a:t> o HIF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Desta foram, ele não é degradado e consegue entrar no núcleo da célula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Como ele é um fator de transcrição, ele se liga a vários genes relacionados com a falta de oxigênio, ativando-os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Ou seja, a célula começa a produzir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e proteínas importante para combater a hipóxia </a:t>
            </a:r>
          </a:p>
        </p:txBody>
      </p:sp>
      <p:pic>
        <p:nvPicPr>
          <p:cNvPr id="2050" name="Picture 2" descr="Oxygen levels">
            <a:extLst>
              <a:ext uri="{FF2B5EF4-FFF2-40B4-BE49-F238E27FC236}">
                <a16:creationId xmlns:a16="http://schemas.microsoft.com/office/drawing/2014/main" id="{7297ED5A-7254-8448-B57C-3E7C3F743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24091"/>
            <a:ext cx="4716016" cy="26552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1919C-0D98-8C48-9E28-A0DE68B4B6F8}"/>
              </a:ext>
            </a:extLst>
          </p:cNvPr>
          <p:cNvSpPr txBox="1"/>
          <p:nvPr/>
        </p:nvSpPr>
        <p:spPr>
          <a:xfrm>
            <a:off x="4644008" y="5024209"/>
            <a:ext cx="4444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www.nobelprize.org</a:t>
            </a:r>
            <a:r>
              <a:rPr lang="en-US" sz="1200" dirty="0">
                <a:solidFill>
                  <a:schemeClr val="bg1"/>
                </a:solidFill>
              </a:rPr>
              <a:t>/prizes/medicine/2019/advanced-information/</a:t>
            </a:r>
          </a:p>
        </p:txBody>
      </p:sp>
    </p:spTree>
    <p:extLst>
      <p:ext uri="{BB962C8B-B14F-4D97-AF65-F5344CB8AC3E}">
        <p14:creationId xmlns:p14="http://schemas.microsoft.com/office/powerpoint/2010/main" val="3382006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gênica</a:t>
            </a:r>
            <a:r>
              <a:rPr lang="en-US" sz="2800" dirty="0">
                <a:solidFill>
                  <a:srgbClr val="FFC000"/>
                </a:solidFill>
              </a:rPr>
              <a:t> e angiogênese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268760"/>
            <a:ext cx="4680520" cy="5184576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Entre este genes, estão enzimas do metabolismo, por exemplo, durante um exercício físico intenso (correr uma maratona)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 até mesmo, em casos de hipóxia muito forte, a indução da angiogênese (formação de vasos sanguíneos)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Isto permite que mais oxigênio seja levado para os tecidos com hipóxia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Este mesmo mecanismo é utilizado pelo câncer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Quando um tumor cresce, a falta de oxigênio induz a formação de vasos sanguíneos para alimentar o tumor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 isso, dizemos que os tumores são dependentes da angiogênese</a:t>
            </a:r>
          </a:p>
        </p:txBody>
      </p:sp>
      <p:pic>
        <p:nvPicPr>
          <p:cNvPr id="3074" name="Picture 2" descr="Movistar Meia maratona Madrid 2020 | Turismo Madrid">
            <a:extLst>
              <a:ext uri="{FF2B5EF4-FFF2-40B4-BE49-F238E27FC236}">
                <a16:creationId xmlns:a16="http://schemas.microsoft.com/office/drawing/2014/main" id="{5F9D4885-47BE-FC46-A298-AE2184A7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16" y="1268760"/>
            <a:ext cx="3406180" cy="17301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76" name="Picture 4" descr="Angiogenesis Inhibitors | LUNGevity Foundation">
            <a:extLst>
              <a:ext uri="{FF2B5EF4-FFF2-40B4-BE49-F238E27FC236}">
                <a16:creationId xmlns:a16="http://schemas.microsoft.com/office/drawing/2014/main" id="{76D90253-F039-A34A-A998-1EDB8935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87" y="3429000"/>
            <a:ext cx="3865612" cy="30237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55069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 err="1">
                <a:solidFill>
                  <a:srgbClr val="FFC000"/>
                </a:solidFill>
              </a:rPr>
              <a:t>Regulação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gênica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eucariotos</a:t>
            </a:r>
            <a:r>
              <a:rPr lang="en-US" sz="2800" dirty="0">
                <a:solidFill>
                  <a:srgbClr val="FFC000"/>
                </a:solidFill>
              </a:rPr>
              <a:t>: </a:t>
            </a:r>
            <a:r>
              <a:rPr lang="en-US" sz="2800" dirty="0" err="1">
                <a:solidFill>
                  <a:srgbClr val="FFC000"/>
                </a:solidFill>
              </a:rPr>
              <a:t>vitamina</a:t>
            </a:r>
            <a:r>
              <a:rPr lang="en-US" sz="2800" dirty="0">
                <a:solidFill>
                  <a:srgbClr val="FFC000"/>
                </a:solidFill>
              </a:rPr>
              <a:t> D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052736"/>
            <a:ext cx="4680520" cy="5616624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Outro exemplo interessante é o caso da vitamina </a:t>
            </a:r>
            <a:r>
              <a:rPr lang="pt-BR" sz="1400" dirty="0" err="1">
                <a:solidFill>
                  <a:schemeClr val="bg1"/>
                </a:solidFill>
              </a:rPr>
              <a:t>D</a:t>
            </a:r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A vitamina </a:t>
            </a:r>
            <a:r>
              <a:rPr lang="pt-BR" sz="1400" dirty="0" err="1">
                <a:solidFill>
                  <a:schemeClr val="bg1"/>
                </a:solidFill>
              </a:rPr>
              <a:t>D</a:t>
            </a:r>
            <a:r>
              <a:rPr lang="pt-BR" sz="1400" dirty="0">
                <a:solidFill>
                  <a:schemeClr val="bg1"/>
                </a:solidFill>
              </a:rPr>
              <a:t> é um importante ativador da expressão gênica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A vitamina </a:t>
            </a:r>
            <a:r>
              <a:rPr lang="pt-BR" sz="1400" dirty="0" err="1">
                <a:solidFill>
                  <a:schemeClr val="bg1"/>
                </a:solidFill>
              </a:rPr>
              <a:t>D</a:t>
            </a:r>
            <a:r>
              <a:rPr lang="pt-BR" sz="1400" dirty="0">
                <a:solidFill>
                  <a:schemeClr val="bg1"/>
                </a:solidFill>
              </a:rPr>
              <a:t> é metabolizada no organismo e convertida em 1-alfa, 25-hidroxi-vitamina D3 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 1,25(OH)2D é a forma ativa da vit. </a:t>
            </a:r>
            <a:r>
              <a:rPr lang="pt-BR" sz="1400" dirty="0" err="1">
                <a:solidFill>
                  <a:schemeClr val="bg1"/>
                </a:solidFill>
              </a:rPr>
              <a:t>D</a:t>
            </a:r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 1,25(OH)2D entra no núcleo e liga-se um fator de transcrição chamado de "VDR" (</a:t>
            </a:r>
            <a:r>
              <a:rPr lang="pt-BR" sz="1400" dirty="0" err="1">
                <a:solidFill>
                  <a:schemeClr val="bg1"/>
                </a:solidFill>
              </a:rPr>
              <a:t>vitamin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D</a:t>
            </a:r>
            <a:r>
              <a:rPr lang="pt-BR" sz="1400" dirty="0">
                <a:solidFill>
                  <a:schemeClr val="bg1"/>
                </a:solidFill>
              </a:rPr>
              <a:t> receptor)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 complexo 1,25(OH)2D/VDR liga-se ao promotor (chamado de "</a:t>
            </a:r>
            <a:r>
              <a:rPr lang="pt-BR" sz="1400" dirty="0" err="1">
                <a:solidFill>
                  <a:schemeClr val="bg1"/>
                </a:solidFill>
              </a:rPr>
              <a:t>vitamin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D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responsive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elements</a:t>
            </a:r>
            <a:r>
              <a:rPr lang="pt-BR" sz="1400" dirty="0">
                <a:solidFill>
                  <a:schemeClr val="bg1"/>
                </a:solidFill>
              </a:rPr>
              <a:t>), recruta a RNA polimerase e inicia a transcrição gênica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Em resumo, genes que tiverem um promotor de vitamina </a:t>
            </a:r>
            <a:r>
              <a:rPr lang="pt-BR" sz="1400" dirty="0" err="1">
                <a:solidFill>
                  <a:schemeClr val="bg1"/>
                </a:solidFill>
              </a:rPr>
              <a:t>D</a:t>
            </a:r>
            <a:r>
              <a:rPr lang="pt-BR" sz="1400" dirty="0">
                <a:solidFill>
                  <a:schemeClr val="bg1"/>
                </a:solidFill>
              </a:rPr>
              <a:t>, irão ser ativados na presença desta vitamina</a:t>
            </a:r>
          </a:p>
        </p:txBody>
      </p:sp>
      <p:pic>
        <p:nvPicPr>
          <p:cNvPr id="6146" name="Picture 2" descr="Vitamin D synthesis in our body and the pathway to affect on gene ...">
            <a:extLst>
              <a:ext uri="{FF2B5EF4-FFF2-40B4-BE49-F238E27FC236}">
                <a16:creationId xmlns:a16="http://schemas.microsoft.com/office/drawing/2014/main" id="{19278770-05ED-7140-8B65-DA4EF9FA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33" y="1916832"/>
            <a:ext cx="3906651" cy="3406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11490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A </a:t>
            </a:r>
            <a:r>
              <a:rPr lang="en-US" sz="2800" dirty="0" err="1">
                <a:solidFill>
                  <a:srgbClr val="FFC000"/>
                </a:solidFill>
              </a:rPr>
              <a:t>transcrição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gênica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eucariotos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é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bastante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complexa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67544" y="1052736"/>
            <a:ext cx="8532440" cy="28083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Por isso, diferentes fatores de transcrição são produzidos, ligando e desligando genes específicos</a:t>
            </a:r>
          </a:p>
          <a:p>
            <a:pPr marL="68580" lvl="0" indent="0">
              <a:buNone/>
            </a:pPr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Quando fatores de transcrição se ligam ao DNA, eles atraem a RNA polimerase, iniciando a transcrição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Porém, como vocês podem ver na imagem abaixo, existem outros elementos, como proteínas repressoras que podem inibir a transcrição; 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Certas regiões do DNA, próximas ao promotor podem aumentar a expressão gênica (</a:t>
            </a:r>
            <a:r>
              <a:rPr lang="pt-BR" sz="1400" dirty="0" err="1">
                <a:solidFill>
                  <a:schemeClr val="bg1"/>
                </a:solidFill>
              </a:rPr>
              <a:t>enhancers</a:t>
            </a:r>
            <a:r>
              <a:rPr lang="pt-BR" sz="1400" dirty="0">
                <a:solidFill>
                  <a:schemeClr val="bg1"/>
                </a:solidFill>
              </a:rPr>
              <a:t>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Porém, não iremos nos preocupar com este detalhes neste curso</a:t>
            </a:r>
          </a:p>
          <a:p>
            <a:pPr marL="68580" lvl="0" indent="0">
              <a:buNone/>
            </a:pPr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Resultado de imagem para transcription factor">
            <a:extLst>
              <a:ext uri="{FF2B5EF4-FFF2-40B4-BE49-F238E27FC236}">
                <a16:creationId xmlns:a16="http://schemas.microsoft.com/office/drawing/2014/main" id="{78EA3CF5-6D91-2A4D-9516-87662C0D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44051"/>
            <a:ext cx="5112568" cy="2582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19502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44624"/>
            <a:ext cx="8286776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Cromatina: eucromatina e heterocromatina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5" y="980728"/>
            <a:ext cx="8568953" cy="28083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Outro aspecto importante que regula a transcrição gênica é o estado da cromatina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Quando o DNA está todo empacotado ele é chamado de heterocromatina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Genes dentro da heterocromatina não são acessíveis aos fatores de transcrição e à RNA polimerase. Por isso, não são transcritos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Já na eucromatina, os </a:t>
            </a:r>
            <a:r>
              <a:rPr lang="pt-BR" sz="1400" dirty="0" err="1">
                <a:solidFill>
                  <a:schemeClr val="bg1"/>
                </a:solidFill>
              </a:rPr>
              <a:t>nucleossomos</a:t>
            </a:r>
            <a:r>
              <a:rPr lang="pt-BR" sz="1400" dirty="0">
                <a:solidFill>
                  <a:schemeClr val="bg1"/>
                </a:solidFill>
              </a:rPr>
              <a:t> estão mais afastados, permitindo o acesso dos fatores de </a:t>
            </a:r>
            <a:r>
              <a:rPr lang="pt-BR" sz="1400" dirty="0" err="1">
                <a:solidFill>
                  <a:schemeClr val="bg1"/>
                </a:solidFill>
              </a:rPr>
              <a:t>transcição</a:t>
            </a:r>
            <a:r>
              <a:rPr lang="pt-BR" sz="1400" dirty="0">
                <a:solidFill>
                  <a:schemeClr val="bg1"/>
                </a:solidFill>
              </a:rPr>
              <a:t> ao promotor, assim como da RNA polimerase</a:t>
            </a:r>
          </a:p>
        </p:txBody>
      </p:sp>
      <p:pic>
        <p:nvPicPr>
          <p:cNvPr id="7170" name="Picture 2" descr="Open chromatin in pluripotency and reprogramming | Nature Reviews ...">
            <a:extLst>
              <a:ext uri="{FF2B5EF4-FFF2-40B4-BE49-F238E27FC236}">
                <a16:creationId xmlns:a16="http://schemas.microsoft.com/office/drawing/2014/main" id="{1E8046DC-2B38-3941-B4C1-D39AC56A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24026"/>
            <a:ext cx="5472608" cy="30021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06869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O mRNA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67544" y="836712"/>
            <a:ext cx="8532440" cy="28083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Como mencionamos, diferentemente das bactérias, nos produzimos um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para cada gene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Bactérias produzem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policistrônicos</a:t>
            </a:r>
            <a:r>
              <a:rPr lang="pt-BR" sz="1400" dirty="0">
                <a:solidFill>
                  <a:schemeClr val="bg1"/>
                </a:solidFill>
              </a:rPr>
              <a:t>, contendo a informação para produzir mais de uma proteína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Nosso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contém a informação para produzir apenas uma proteína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Ele é também modificado com a adição de uma cauda poli-A (contendo uma serie de adeninas) e quepe de 5-metil-guanina, uma base modificada. Todas estas adições são importante para indicar que este é um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maduro, pronto para ser utilizado para a síntese proteica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CD00F-8C95-2842-957B-E89176F4D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40318"/>
            <a:ext cx="4392488" cy="31010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04381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Introns e exons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67544" y="836712"/>
            <a:ext cx="8532440" cy="28083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A adição da cauda poli-A e do quepe de metil-</a:t>
            </a:r>
            <a:r>
              <a:rPr lang="pt-BR" sz="1400" dirty="0" err="1">
                <a:solidFill>
                  <a:schemeClr val="bg1"/>
                </a:solidFill>
              </a:rPr>
              <a:t>guanosina</a:t>
            </a:r>
            <a:r>
              <a:rPr lang="pt-BR" sz="1400" dirty="0">
                <a:solidFill>
                  <a:schemeClr val="bg1"/>
                </a:solidFill>
              </a:rPr>
              <a:t> indicam que o RNA foi processado e os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r>
              <a:rPr lang="pt-BR" sz="1400" dirty="0">
                <a:solidFill>
                  <a:schemeClr val="bg1"/>
                </a:solidFill>
              </a:rPr>
              <a:t> removidos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 que são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r>
              <a:rPr lang="pt-BR" sz="1400" dirty="0">
                <a:solidFill>
                  <a:schemeClr val="bg1"/>
                </a:solidFill>
              </a:rPr>
              <a:t> e </a:t>
            </a:r>
            <a:r>
              <a:rPr lang="pt-BR" sz="1400" dirty="0" err="1">
                <a:solidFill>
                  <a:schemeClr val="bg1"/>
                </a:solidFill>
              </a:rPr>
              <a:t>exons</a:t>
            </a:r>
            <a:r>
              <a:rPr lang="pt-BR" sz="1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24FDD-B05F-E341-BC0E-256F5F1F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" y="2132856"/>
            <a:ext cx="7724037" cy="4587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7781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209550"/>
            <a:ext cx="8286776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O DNA e o genoma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5" y="1311188"/>
            <a:ext cx="3038737" cy="5070140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O conteúdo de DNA de uma célula e chamado de genoma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Bactérias, fungos, plantas e animais, tem genomas de tamanhos diferentes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Organismos da mesma espécie tem o mesmo genoma e o mesmo número de cromossomos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 genoma humano tem 3 bilhões de nucleotídeos (pares de bases) distribuídos em 23 cromossomos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Nós temos duas cópias de cada cromossomo, uma do pai e outra da mãe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3C878B-2D92-A943-AA2D-73DF9EC8B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6" t="57657" r="53771" b="11534"/>
          <a:stretch/>
        </p:blipFill>
        <p:spPr>
          <a:xfrm>
            <a:off x="3434273" y="3501008"/>
            <a:ext cx="5530215" cy="27108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266" name="Picture 2" descr="Resultado de imagem para genome chromosome">
            <a:extLst>
              <a:ext uri="{FF2B5EF4-FFF2-40B4-BE49-F238E27FC236}">
                <a16:creationId xmlns:a16="http://schemas.microsoft.com/office/drawing/2014/main" id="{8288909C-A513-6747-AF94-9DBEF89F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778896" cy="26549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37820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Introns e exons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67544" y="836712"/>
            <a:ext cx="8532440" cy="28083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Diferentemente do gene de procariotos, os genes de eucariotos contém sequências que não são utilizadas para produzir proteína: são os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Apenas os </a:t>
            </a:r>
            <a:r>
              <a:rPr lang="pt-BR" sz="1400" dirty="0" err="1">
                <a:solidFill>
                  <a:schemeClr val="bg1"/>
                </a:solidFill>
              </a:rPr>
              <a:t>exons</a:t>
            </a:r>
            <a:r>
              <a:rPr lang="pt-BR" sz="1400" dirty="0">
                <a:solidFill>
                  <a:schemeClr val="bg1"/>
                </a:solidFill>
              </a:rPr>
              <a:t> contém informação genética utilizada para produzir uma proteína</a:t>
            </a: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 isso, os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r>
              <a:rPr lang="pt-BR" sz="1400" dirty="0">
                <a:solidFill>
                  <a:schemeClr val="bg1"/>
                </a:solidFill>
              </a:rPr>
              <a:t> precisam ser removidos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24FDD-B05F-E341-BC0E-256F5F1F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" y="2132856"/>
            <a:ext cx="7724037" cy="4587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39196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Introns e exons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67544" y="836712"/>
            <a:ext cx="8532440" cy="28083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Este processo para remover os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r>
              <a:rPr lang="pt-BR" sz="1400" dirty="0">
                <a:solidFill>
                  <a:schemeClr val="bg1"/>
                </a:solidFill>
              </a:rPr>
              <a:t> é chamado de "</a:t>
            </a:r>
            <a:r>
              <a:rPr lang="pt-BR" sz="1400" dirty="0" err="1">
                <a:solidFill>
                  <a:schemeClr val="bg1"/>
                </a:solidFill>
              </a:rPr>
              <a:t>splicing</a:t>
            </a:r>
            <a:r>
              <a:rPr lang="pt-BR" sz="1400" dirty="0">
                <a:solidFill>
                  <a:schemeClr val="bg1"/>
                </a:solidFill>
              </a:rPr>
              <a:t>", ou processamento do RNA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Mas por que temos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r>
              <a:rPr lang="pt-BR" sz="1400" dirty="0">
                <a:solidFill>
                  <a:schemeClr val="bg1"/>
                </a:solidFill>
              </a:rPr>
              <a:t>? Por que este desperdício de DNA?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24FDD-B05F-E341-BC0E-256F5F1F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" y="2132856"/>
            <a:ext cx="7724037" cy="4587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26418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Introns e exons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67544" y="836712"/>
            <a:ext cx="8532440" cy="280831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Este processo para remover os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r>
              <a:rPr lang="pt-BR" sz="1400" dirty="0">
                <a:solidFill>
                  <a:schemeClr val="bg1"/>
                </a:solidFill>
              </a:rPr>
              <a:t> é chamado de "</a:t>
            </a:r>
            <a:r>
              <a:rPr lang="pt-BR" sz="1400" dirty="0" err="1">
                <a:solidFill>
                  <a:schemeClr val="bg1"/>
                </a:solidFill>
              </a:rPr>
              <a:t>splicing</a:t>
            </a:r>
            <a:r>
              <a:rPr lang="pt-BR" sz="1400" dirty="0">
                <a:solidFill>
                  <a:schemeClr val="bg1"/>
                </a:solidFill>
              </a:rPr>
              <a:t>", ou processamento do RNA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O </a:t>
            </a:r>
            <a:r>
              <a:rPr lang="pt-BR" sz="1400" dirty="0" err="1">
                <a:solidFill>
                  <a:schemeClr val="bg1"/>
                </a:solidFill>
              </a:rPr>
              <a:t>splicing</a:t>
            </a:r>
            <a:r>
              <a:rPr lang="pt-BR" sz="1400" dirty="0">
                <a:solidFill>
                  <a:schemeClr val="bg1"/>
                </a:solidFill>
              </a:rPr>
              <a:t> é realizado pela </a:t>
            </a:r>
            <a:r>
              <a:rPr lang="pt-BR" sz="1400" dirty="0" err="1">
                <a:solidFill>
                  <a:schemeClr val="bg1"/>
                </a:solidFill>
              </a:rPr>
              <a:t>splicessomo</a:t>
            </a:r>
            <a:r>
              <a:rPr lang="pt-BR" sz="1400" dirty="0">
                <a:solidFill>
                  <a:schemeClr val="bg1"/>
                </a:solidFill>
              </a:rPr>
              <a:t>, um conjunto de proteína que reconhece o </a:t>
            </a:r>
            <a:r>
              <a:rPr lang="pt-BR" sz="1400" dirty="0" err="1">
                <a:solidFill>
                  <a:schemeClr val="bg1"/>
                </a:solidFill>
              </a:rPr>
              <a:t>intron</a:t>
            </a:r>
            <a:r>
              <a:rPr lang="pt-BR" sz="1400" dirty="0">
                <a:solidFill>
                  <a:schemeClr val="bg1"/>
                </a:solidFill>
              </a:rPr>
              <a:t> e o remove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24FDD-B05F-E341-BC0E-256F5F1F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" y="2132856"/>
            <a:ext cx="7724037" cy="4587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2863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Introns e exons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67544" y="1556792"/>
            <a:ext cx="8532440" cy="208823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Sequências de DNA específicas permitem que o </a:t>
            </a:r>
            <a:r>
              <a:rPr lang="pt-BR" sz="1400" dirty="0" err="1">
                <a:solidFill>
                  <a:schemeClr val="bg1"/>
                </a:solidFill>
              </a:rPr>
              <a:t>spliceôssomo</a:t>
            </a:r>
            <a:r>
              <a:rPr lang="pt-BR" sz="1400" dirty="0">
                <a:solidFill>
                  <a:schemeClr val="bg1"/>
                </a:solidFill>
              </a:rPr>
              <a:t> reconheça o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r>
              <a:rPr lang="pt-BR" sz="1400" dirty="0">
                <a:solidFill>
                  <a:schemeClr val="bg1"/>
                </a:solidFill>
              </a:rPr>
              <a:t> (figura abaixo; </a:t>
            </a:r>
            <a:r>
              <a:rPr lang="pt-BR" sz="1400" dirty="0" err="1">
                <a:solidFill>
                  <a:schemeClr val="bg1"/>
                </a:solidFill>
              </a:rPr>
              <a:t>R</a:t>
            </a:r>
            <a:r>
              <a:rPr lang="pt-BR" sz="1400" dirty="0">
                <a:solidFill>
                  <a:schemeClr val="bg1"/>
                </a:solidFill>
              </a:rPr>
              <a:t> = purina [A ou </a:t>
            </a:r>
            <a:r>
              <a:rPr lang="pt-BR" sz="1400" dirty="0" err="1">
                <a:solidFill>
                  <a:schemeClr val="bg1"/>
                </a:solidFill>
              </a:rPr>
              <a:t>G</a:t>
            </a:r>
            <a:r>
              <a:rPr lang="pt-BR" sz="1400" dirty="0">
                <a:solidFill>
                  <a:schemeClr val="bg1"/>
                </a:solidFill>
              </a:rPr>
              <a:t>] e </a:t>
            </a:r>
            <a:r>
              <a:rPr lang="pt-BR" sz="1400" dirty="0" err="1">
                <a:solidFill>
                  <a:schemeClr val="bg1"/>
                </a:solidFill>
              </a:rPr>
              <a:t>Y</a:t>
            </a:r>
            <a:r>
              <a:rPr lang="pt-BR" sz="1400" dirty="0">
                <a:solidFill>
                  <a:schemeClr val="bg1"/>
                </a:solidFill>
              </a:rPr>
              <a:t> = representa uma pirimidina [C ou </a:t>
            </a:r>
            <a:r>
              <a:rPr lang="pt-BR" sz="1400" dirty="0" err="1">
                <a:solidFill>
                  <a:schemeClr val="bg1"/>
                </a:solidFill>
              </a:rPr>
              <a:t>T</a:t>
            </a:r>
            <a:r>
              <a:rPr lang="pt-BR" sz="1400" dirty="0">
                <a:solidFill>
                  <a:schemeClr val="bg1"/>
                </a:solidFill>
              </a:rPr>
              <a:t>])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CF3A6-9212-4E4E-83C0-8605C070C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68" y="2924944"/>
            <a:ext cx="7543800" cy="3086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10770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Introns e exons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67544" y="1556792"/>
            <a:ext cx="2232248" cy="4392488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O </a:t>
            </a:r>
            <a:r>
              <a:rPr lang="pt-BR" sz="1400" dirty="0" err="1">
                <a:solidFill>
                  <a:schemeClr val="bg1"/>
                </a:solidFill>
              </a:rPr>
              <a:t>spliceôssomo</a:t>
            </a:r>
            <a:r>
              <a:rPr lang="pt-BR" sz="1400" dirty="0">
                <a:solidFill>
                  <a:schemeClr val="bg1"/>
                </a:solidFill>
              </a:rPr>
              <a:t> é composto por proteínas e pequenos </a:t>
            </a:r>
            <a:r>
              <a:rPr lang="pt-BR" sz="1400" dirty="0" err="1">
                <a:solidFill>
                  <a:schemeClr val="bg1"/>
                </a:solidFill>
              </a:rPr>
              <a:t>RNAs</a:t>
            </a:r>
            <a:r>
              <a:rPr lang="pt-BR" sz="1400" dirty="0">
                <a:solidFill>
                  <a:schemeClr val="bg1"/>
                </a:solidFill>
              </a:rPr>
              <a:t> (U1, U2, </a:t>
            </a:r>
            <a:r>
              <a:rPr lang="pt-BR" sz="1400" dirty="0" err="1">
                <a:solidFill>
                  <a:schemeClr val="bg1"/>
                </a:solidFill>
              </a:rPr>
              <a:t>etc</a:t>
            </a:r>
            <a:r>
              <a:rPr lang="pt-BR" sz="1400" dirty="0">
                <a:solidFill>
                  <a:schemeClr val="bg1"/>
                </a:solidFill>
              </a:rPr>
              <a:t>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Eles ajudam as proteína a reconhecer as sequências do </a:t>
            </a:r>
            <a:r>
              <a:rPr lang="pt-BR" sz="1400" dirty="0" err="1">
                <a:solidFill>
                  <a:schemeClr val="bg1"/>
                </a:solidFill>
              </a:rPr>
              <a:t>intron</a:t>
            </a:r>
            <a:r>
              <a:rPr lang="pt-BR" sz="1400" dirty="0">
                <a:solidFill>
                  <a:schemeClr val="bg1"/>
                </a:solidFill>
              </a:rPr>
              <a:t> e fazer a remoção na região correta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A0A3F-8B42-AA47-A9B0-800AB9245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661" y="332656"/>
            <a:ext cx="5987581" cy="64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71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Mas, </a:t>
            </a:r>
            <a:r>
              <a:rPr lang="en-US" sz="2800" dirty="0" err="1">
                <a:solidFill>
                  <a:srgbClr val="FFC000"/>
                </a:solidFill>
              </a:rPr>
              <a:t>por</a:t>
            </a:r>
            <a:r>
              <a:rPr lang="en-US" sz="2800" dirty="0">
                <a:solidFill>
                  <a:srgbClr val="FFC000"/>
                </a:solidFill>
              </a:rPr>
              <a:t> que </a:t>
            </a:r>
            <a:r>
              <a:rPr lang="en-US" sz="2800" dirty="0" err="1">
                <a:solidFill>
                  <a:srgbClr val="FFC000"/>
                </a:solidFill>
              </a:rPr>
              <a:t>temos</a:t>
            </a:r>
            <a:r>
              <a:rPr lang="en-US" sz="2800" dirty="0">
                <a:solidFill>
                  <a:srgbClr val="FFC000"/>
                </a:solidFill>
              </a:rPr>
              <a:t> introns e exons? 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539552" y="908720"/>
            <a:ext cx="8352928" cy="2304256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Por que nossos genes têm </a:t>
            </a:r>
            <a:r>
              <a:rPr lang="pt-BR" sz="1400" dirty="0" err="1">
                <a:solidFill>
                  <a:schemeClr val="bg1"/>
                </a:solidFill>
              </a:rPr>
              <a:t>introns</a:t>
            </a:r>
            <a:r>
              <a:rPr lang="pt-BR" sz="1400" dirty="0">
                <a:solidFill>
                  <a:schemeClr val="bg1"/>
                </a:solidFill>
              </a:rPr>
              <a:t> e </a:t>
            </a:r>
            <a:r>
              <a:rPr lang="pt-BR" sz="1400" dirty="0" err="1">
                <a:solidFill>
                  <a:schemeClr val="bg1"/>
                </a:solidFill>
              </a:rPr>
              <a:t>exons</a:t>
            </a:r>
            <a:r>
              <a:rPr lang="pt-BR" sz="1400" dirty="0">
                <a:solidFill>
                  <a:schemeClr val="bg1"/>
                </a:solidFill>
              </a:rPr>
              <a:t>? Parece um desperdício de DNA...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Na verdade, isto permite que um mesmo gene possa codificar diferentes proteínas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Durante o processamento de </a:t>
            </a:r>
            <a:r>
              <a:rPr lang="pt-BR" sz="1400" dirty="0" err="1">
                <a:solidFill>
                  <a:schemeClr val="bg1"/>
                </a:solidFill>
              </a:rPr>
              <a:t>splicing</a:t>
            </a:r>
            <a:r>
              <a:rPr lang="pt-BR" sz="1400" dirty="0">
                <a:solidFill>
                  <a:schemeClr val="bg1"/>
                </a:solidFill>
              </a:rPr>
              <a:t>, </a:t>
            </a:r>
            <a:r>
              <a:rPr lang="pt-BR" sz="1400" dirty="0" err="1">
                <a:solidFill>
                  <a:schemeClr val="bg1"/>
                </a:solidFill>
              </a:rPr>
              <a:t>exons</a:t>
            </a:r>
            <a:r>
              <a:rPr lang="pt-BR" sz="1400" dirty="0">
                <a:solidFill>
                  <a:schemeClr val="bg1"/>
                </a:solidFill>
              </a:rPr>
              <a:t> podem ser removidos também: é o chamado "</a:t>
            </a:r>
            <a:r>
              <a:rPr lang="pt-BR" sz="1400" dirty="0" err="1">
                <a:solidFill>
                  <a:schemeClr val="bg1"/>
                </a:solidFill>
              </a:rPr>
              <a:t>splicing</a:t>
            </a:r>
            <a:r>
              <a:rPr lang="pt-BR" sz="1400" dirty="0">
                <a:solidFill>
                  <a:schemeClr val="bg1"/>
                </a:solidFill>
              </a:rPr>
              <a:t> alternativo" onde </a:t>
            </a:r>
            <a:r>
              <a:rPr lang="pt-BR" sz="1400" dirty="0" err="1">
                <a:solidFill>
                  <a:schemeClr val="bg1"/>
                </a:solidFill>
              </a:rPr>
              <a:t>exons</a:t>
            </a:r>
            <a:r>
              <a:rPr lang="pt-BR" sz="1400" dirty="0">
                <a:solidFill>
                  <a:schemeClr val="bg1"/>
                </a:solidFill>
              </a:rPr>
              <a:t> podem ou não ser incluídos no </a:t>
            </a:r>
            <a:r>
              <a:rPr lang="pt-BR" sz="1400" dirty="0" err="1">
                <a:solidFill>
                  <a:schemeClr val="bg1"/>
                </a:solidFill>
              </a:rPr>
              <a:t>mRNA</a:t>
            </a:r>
            <a:r>
              <a:rPr lang="pt-BR" sz="1400" dirty="0">
                <a:solidFill>
                  <a:schemeClr val="bg1"/>
                </a:solidFill>
              </a:rPr>
              <a:t> final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Desta forma, um mesmo gene pode produzir diferentes </a:t>
            </a:r>
            <a:r>
              <a:rPr lang="pt-BR" sz="1400" dirty="0" err="1">
                <a:solidFill>
                  <a:schemeClr val="bg1"/>
                </a:solidFill>
              </a:rPr>
              <a:t>mRNAs</a:t>
            </a:r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7B469-F281-0342-A885-D4E8768F0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573016"/>
            <a:ext cx="6677108" cy="31683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13972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60432" cy="720080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Mas, </a:t>
            </a:r>
            <a:r>
              <a:rPr lang="en-US" sz="2800" dirty="0" err="1">
                <a:solidFill>
                  <a:srgbClr val="FFC000"/>
                </a:solidFill>
              </a:rPr>
              <a:t>por</a:t>
            </a:r>
            <a:r>
              <a:rPr lang="en-US" sz="2800" dirty="0">
                <a:solidFill>
                  <a:srgbClr val="FFC000"/>
                </a:solidFill>
              </a:rPr>
              <a:t> que </a:t>
            </a:r>
            <a:r>
              <a:rPr lang="en-US" sz="2800" dirty="0" err="1">
                <a:solidFill>
                  <a:srgbClr val="FFC000"/>
                </a:solidFill>
              </a:rPr>
              <a:t>temos</a:t>
            </a:r>
            <a:r>
              <a:rPr lang="en-US" sz="2800" dirty="0">
                <a:solidFill>
                  <a:srgbClr val="FFC000"/>
                </a:solidFill>
              </a:rPr>
              <a:t> introns e exons?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539552" y="1124744"/>
            <a:ext cx="8352928" cy="2088232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Por exemplo, o gene da calcitonina, pode produzir dois hormônios por </a:t>
            </a:r>
            <a:r>
              <a:rPr lang="pt-BR" sz="1400" dirty="0" err="1">
                <a:solidFill>
                  <a:schemeClr val="bg1"/>
                </a:solidFill>
              </a:rPr>
              <a:t>splicing</a:t>
            </a:r>
            <a:r>
              <a:rPr lang="pt-BR" sz="1400" dirty="0">
                <a:solidFill>
                  <a:schemeClr val="bg1"/>
                </a:solidFill>
              </a:rPr>
              <a:t> alternativo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Na glândula tireoide, produz-se a calcitonina. Já no cérebro, é produzido o CGRP (peptídeo relacionado a calcitonina). Tudo a partir do mesmo gene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C54D3F-1F23-6845-9100-2A3EFE9C4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420888"/>
            <a:ext cx="5912842" cy="4270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34212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209550"/>
            <a:ext cx="8286776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DNA e a informação genética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248" y="2730874"/>
            <a:ext cx="4213232" cy="36504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539552" y="1196752"/>
            <a:ext cx="8208912" cy="1008112"/>
          </a:xfrm>
        </p:spPr>
        <p:txBody>
          <a:bodyPr>
            <a:noAutofit/>
          </a:bodyPr>
          <a:lstStyle/>
          <a:p>
            <a:pPr lvl="0"/>
            <a:r>
              <a:rPr lang="pt-BR" sz="1300" dirty="0">
                <a:solidFill>
                  <a:schemeClr val="bg1"/>
                </a:solidFill>
              </a:rPr>
              <a:t>O RNA carrega a informação genética para que a célula sintetize as proteínas correspondentes.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Cada três bases correspondem a um </a:t>
            </a:r>
            <a:r>
              <a:rPr lang="pt-BR" sz="1300" dirty="0" err="1">
                <a:solidFill>
                  <a:schemeClr val="bg1"/>
                </a:solidFill>
              </a:rPr>
              <a:t>codon</a:t>
            </a:r>
            <a:r>
              <a:rPr lang="pt-BR" sz="1300" dirty="0">
                <a:solidFill>
                  <a:schemeClr val="bg1"/>
                </a:solidFill>
              </a:rPr>
              <a:t>, que correspondem a um aminoácido.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450954"/>
            <a:ext cx="4000500" cy="1962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209550"/>
            <a:ext cx="8286776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Mas iremos discutir isto com mais calma na próxima aula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248" y="2730874"/>
            <a:ext cx="4213232" cy="36504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539552" y="1196752"/>
            <a:ext cx="8208912" cy="1008112"/>
          </a:xfrm>
        </p:spPr>
        <p:txBody>
          <a:bodyPr>
            <a:noAutofit/>
          </a:bodyPr>
          <a:lstStyle/>
          <a:p>
            <a:pPr lvl="0"/>
            <a:r>
              <a:rPr lang="pt-BR" sz="1300" dirty="0">
                <a:solidFill>
                  <a:schemeClr val="bg1"/>
                </a:solidFill>
              </a:rPr>
              <a:t>O RNA carrega a informação genética para que a célula sintetize as proteínas correspondentes.</a:t>
            </a:r>
          </a:p>
          <a:p>
            <a:pPr lvl="0"/>
            <a:endParaRPr lang="pt-BR" sz="1300" dirty="0">
              <a:solidFill>
                <a:schemeClr val="bg1"/>
              </a:solidFill>
            </a:endParaRPr>
          </a:p>
          <a:p>
            <a:pPr lvl="0"/>
            <a:r>
              <a:rPr lang="pt-BR" sz="1300" dirty="0">
                <a:solidFill>
                  <a:schemeClr val="bg1"/>
                </a:solidFill>
              </a:rPr>
              <a:t>Cada três bases correspondem a um </a:t>
            </a:r>
            <a:r>
              <a:rPr lang="pt-BR" sz="1300" dirty="0" err="1">
                <a:solidFill>
                  <a:schemeClr val="bg1"/>
                </a:solidFill>
              </a:rPr>
              <a:t>codon</a:t>
            </a:r>
            <a:r>
              <a:rPr lang="pt-BR" sz="1300" dirty="0">
                <a:solidFill>
                  <a:schemeClr val="bg1"/>
                </a:solidFill>
              </a:rPr>
              <a:t>, que correspondem a um aminoácido.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450954"/>
            <a:ext cx="4000500" cy="1962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D04D5B30-E1BA-C842-943F-253170695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1155700"/>
            <a:ext cx="4025900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33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209550"/>
            <a:ext cx="7459192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Bibliografia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36C4F0A-7E3B-474A-AE09-C13B2779C8A5}"/>
              </a:ext>
            </a:extLst>
          </p:cNvPr>
          <p:cNvSpPr txBox="1">
            <a:spLocks/>
          </p:cNvSpPr>
          <p:nvPr/>
        </p:nvSpPr>
        <p:spPr>
          <a:xfrm>
            <a:off x="891050" y="1268760"/>
            <a:ext cx="7488832" cy="1224136"/>
          </a:xfrm>
          <a:prstGeom prst="rect">
            <a:avLst/>
          </a:prstGeom>
        </p:spPr>
        <p:txBody>
          <a:bodyPr vert="horz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SzPct val="95000"/>
              <a:buFont typeface="Wingdings"/>
              <a:buChar char=""/>
              <a:defRPr kumimoji="0" lang="pt-BR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300" dirty="0" err="1">
                <a:solidFill>
                  <a:schemeClr val="bg1"/>
                </a:solidFill>
              </a:rPr>
              <a:t>Lehninger</a:t>
            </a:r>
            <a:r>
              <a:rPr lang="en-US" sz="1300" dirty="0">
                <a:solidFill>
                  <a:schemeClr val="bg1"/>
                </a:solidFill>
              </a:rPr>
              <a:t> – </a:t>
            </a:r>
            <a:r>
              <a:rPr lang="en-US" sz="1300" dirty="0" err="1">
                <a:solidFill>
                  <a:schemeClr val="bg1"/>
                </a:solidFill>
              </a:rPr>
              <a:t>Capítulo</a:t>
            </a:r>
            <a:r>
              <a:rPr lang="en-US" sz="1300" dirty="0">
                <a:solidFill>
                  <a:schemeClr val="bg1"/>
                </a:solidFill>
              </a:rPr>
              <a:t> 24 – Genes e </a:t>
            </a:r>
            <a:r>
              <a:rPr lang="en-US" sz="1300" dirty="0" err="1">
                <a:solidFill>
                  <a:schemeClr val="bg1"/>
                </a:solidFill>
              </a:rPr>
              <a:t>cromossomos</a:t>
            </a:r>
            <a:r>
              <a:rPr lang="en-US" sz="1300" dirty="0">
                <a:solidFill>
                  <a:schemeClr val="bg1"/>
                </a:solidFill>
              </a:rPr>
              <a:t> e </a:t>
            </a:r>
            <a:r>
              <a:rPr lang="en-US" sz="1300" dirty="0" err="1">
                <a:solidFill>
                  <a:schemeClr val="bg1"/>
                </a:solidFill>
              </a:rPr>
              <a:t>Capítulo</a:t>
            </a:r>
            <a:r>
              <a:rPr lang="en-US" sz="1300" dirty="0">
                <a:solidFill>
                  <a:schemeClr val="bg1"/>
                </a:solidFill>
              </a:rPr>
              <a:t> 26 – </a:t>
            </a:r>
            <a:r>
              <a:rPr lang="en-US" sz="1300" dirty="0" err="1">
                <a:solidFill>
                  <a:schemeClr val="bg1"/>
                </a:solidFill>
              </a:rPr>
              <a:t>Metabolismo</a:t>
            </a:r>
            <a:r>
              <a:rPr lang="en-US" sz="1300" dirty="0">
                <a:solidFill>
                  <a:schemeClr val="bg1"/>
                </a:solidFill>
              </a:rPr>
              <a:t> RNA (5 ed.)</a:t>
            </a:r>
          </a:p>
          <a:p>
            <a:endParaRPr lang="en-US" sz="1300" dirty="0">
              <a:solidFill>
                <a:schemeClr val="bg1"/>
              </a:solidFill>
            </a:endParaRPr>
          </a:p>
          <a:p>
            <a:r>
              <a:rPr lang="en-US" sz="1300" dirty="0">
                <a:solidFill>
                  <a:schemeClr val="bg1"/>
                </a:solidFill>
              </a:rPr>
              <a:t>Alberts (</a:t>
            </a:r>
            <a:r>
              <a:rPr lang="en-US" sz="1300" dirty="0" err="1">
                <a:solidFill>
                  <a:schemeClr val="bg1"/>
                </a:solidFill>
              </a:rPr>
              <a:t>Biologia</a:t>
            </a:r>
            <a:r>
              <a:rPr lang="en-US" sz="1300" dirty="0">
                <a:solidFill>
                  <a:schemeClr val="bg1"/>
                </a:solidFill>
              </a:rPr>
              <a:t> Molecular da </a:t>
            </a:r>
            <a:r>
              <a:rPr lang="en-US" sz="1300" dirty="0" err="1">
                <a:solidFill>
                  <a:schemeClr val="bg1"/>
                </a:solidFill>
              </a:rPr>
              <a:t>Célula</a:t>
            </a:r>
            <a:r>
              <a:rPr lang="en-US" sz="1300" dirty="0">
                <a:solidFill>
                  <a:schemeClr val="bg1"/>
                </a:solidFill>
              </a:rPr>
              <a:t>) – </a:t>
            </a:r>
            <a:r>
              <a:rPr lang="en-US" sz="1300" dirty="0" err="1">
                <a:solidFill>
                  <a:schemeClr val="bg1"/>
                </a:solidFill>
              </a:rPr>
              <a:t>Capítulo</a:t>
            </a:r>
            <a:r>
              <a:rPr lang="en-US" sz="1300" dirty="0">
                <a:solidFill>
                  <a:schemeClr val="bg1"/>
                </a:solidFill>
              </a:rPr>
              <a:t> 6 – Como as </a:t>
            </a:r>
            <a:r>
              <a:rPr lang="en-US" sz="1300" dirty="0" err="1">
                <a:solidFill>
                  <a:schemeClr val="bg1"/>
                </a:solidFill>
              </a:rPr>
              <a:t>células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leem</a:t>
            </a:r>
            <a:r>
              <a:rPr lang="en-US" sz="1300" dirty="0">
                <a:solidFill>
                  <a:schemeClr val="bg1"/>
                </a:solidFill>
              </a:rPr>
              <a:t> o </a:t>
            </a:r>
            <a:r>
              <a:rPr lang="en-US" sz="1300" dirty="0" err="1">
                <a:solidFill>
                  <a:schemeClr val="bg1"/>
                </a:solidFill>
              </a:rPr>
              <a:t>genoma</a:t>
            </a:r>
            <a:r>
              <a:rPr lang="en-US" sz="1300" dirty="0">
                <a:solidFill>
                  <a:schemeClr val="bg1"/>
                </a:solidFill>
              </a:rPr>
              <a:t> (6 ed.)</a:t>
            </a:r>
          </a:p>
          <a:p>
            <a:endParaRPr lang="en-US" sz="1300" dirty="0">
              <a:solidFill>
                <a:schemeClr val="bg1"/>
              </a:solidFill>
            </a:endParaRPr>
          </a:p>
          <a:p>
            <a:pPr marL="68580" indent="0">
              <a:buNone/>
            </a:pPr>
            <a:r>
              <a:rPr lang="en-US" sz="13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99FC3-DF58-6C43-968C-5BAADE80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74" y="2467271"/>
            <a:ext cx="2880320" cy="203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415AE-1994-B845-8779-B1EB5C329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788" y="2467271"/>
            <a:ext cx="2771800" cy="2052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E96C81-FDF8-5744-B565-8FB992055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4653136"/>
            <a:ext cx="3851920" cy="185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36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209550"/>
            <a:ext cx="8286776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Cromossomos e o DNA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420888"/>
            <a:ext cx="3246553" cy="41155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 b="15494"/>
          <a:stretch>
            <a:fillRect/>
          </a:stretch>
        </p:blipFill>
        <p:spPr bwMode="auto">
          <a:xfrm rot="5400000">
            <a:off x="6127726" y="-70942"/>
            <a:ext cx="2060165" cy="2579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833607" y="2132856"/>
            <a:ext cx="3960440" cy="2880320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Em média, o DNA de uma única célula humana, se desenovelado, tem ~5cm de comprimento.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Você tem ~10 trilhões de células; se cada molécula de DNA fosse amarrada umas as outras, você obteria uma filamento com 1.190 milhões de Km. Suficiente para ir e voltar da lua 1.500!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Como um fita de DNA </a:t>
            </a:r>
            <a:r>
              <a:rPr lang="pt-BR" sz="1400" dirty="0" err="1">
                <a:solidFill>
                  <a:schemeClr val="bg1"/>
                </a:solidFill>
              </a:rPr>
              <a:t>t</a:t>
            </a:r>
            <a:r>
              <a:rPr lang="en-US" sz="1400" dirty="0" err="1">
                <a:solidFill>
                  <a:schemeClr val="bg1"/>
                </a:solidFill>
              </a:rPr>
              <a:t>ão</a:t>
            </a:r>
            <a:r>
              <a:rPr lang="en-US" sz="1400" dirty="0">
                <a:solidFill>
                  <a:schemeClr val="bg1"/>
                </a:solidFill>
              </a:rPr>
              <a:t> longa </a:t>
            </a:r>
            <a:r>
              <a:rPr lang="pt-BR" sz="1400" dirty="0">
                <a:solidFill>
                  <a:schemeClr val="bg1"/>
                </a:solidFill>
              </a:rPr>
              <a:t>pode caber dentro de uma </a:t>
            </a:r>
            <a:r>
              <a:rPr lang="pt-BR" sz="1400" dirty="0" err="1">
                <a:solidFill>
                  <a:schemeClr val="bg1"/>
                </a:solidFill>
              </a:rPr>
              <a:t>c</a:t>
            </a:r>
            <a:r>
              <a:rPr lang="en-US" sz="1400" dirty="0" err="1">
                <a:solidFill>
                  <a:schemeClr val="bg1"/>
                </a:solidFill>
              </a:rPr>
              <a:t>élula</a:t>
            </a:r>
            <a:r>
              <a:rPr lang="en-US" sz="1400" dirty="0">
                <a:solidFill>
                  <a:schemeClr val="bg1"/>
                </a:solidFill>
              </a:rPr>
              <a:t>???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44624"/>
            <a:ext cx="8286776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Cromossomos e o DNA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 b="15494"/>
          <a:stretch>
            <a:fillRect/>
          </a:stretch>
        </p:blipFill>
        <p:spPr bwMode="auto">
          <a:xfrm rot="5400000">
            <a:off x="6896881" y="4710573"/>
            <a:ext cx="1830109" cy="22912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395535" y="1124744"/>
            <a:ext cx="4418661" cy="2664296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Isto é possível, porque dentro da célula o DNA está empacotado</a:t>
            </a:r>
          </a:p>
          <a:p>
            <a:pPr marL="68580" lvl="0" indent="0">
              <a:buNone/>
            </a:pPr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Proteínas especiais (histonas) se ligam ao DNA e sua fita é "enrolada" em torno destas proteínas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Estas unidades são chamadas de </a:t>
            </a:r>
            <a:r>
              <a:rPr lang="pt-BR" sz="1400" dirty="0" err="1">
                <a:solidFill>
                  <a:schemeClr val="bg1"/>
                </a:solidFill>
              </a:rPr>
              <a:t>nuclossomos</a:t>
            </a:r>
            <a:endParaRPr lang="pt-BR" sz="1400" dirty="0">
              <a:solidFill>
                <a:schemeClr val="bg1"/>
              </a:solidFill>
            </a:endParaRP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É desta forma, compactada, que o DNA cabe dentro da célula</a:t>
            </a:r>
          </a:p>
        </p:txBody>
      </p:sp>
      <p:pic>
        <p:nvPicPr>
          <p:cNvPr id="3074" name="Picture 2" descr="Resultado de imagem para nucleosome">
            <a:extLst>
              <a:ext uri="{FF2B5EF4-FFF2-40B4-BE49-F238E27FC236}">
                <a16:creationId xmlns:a16="http://schemas.microsoft.com/office/drawing/2014/main" id="{CC52C2A7-2FDB-7B4C-BD20-65C48E796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5"/>
          <a:stretch/>
        </p:blipFill>
        <p:spPr bwMode="auto">
          <a:xfrm>
            <a:off x="5000612" y="206760"/>
            <a:ext cx="3956973" cy="4570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094394"/>
            <a:ext cx="3534331" cy="26473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4250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043608" y="2996952"/>
            <a:ext cx="6768752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E o RNA?</a:t>
            </a:r>
          </a:p>
        </p:txBody>
      </p:sp>
    </p:spTree>
    <p:extLst>
      <p:ext uri="{BB962C8B-B14F-4D97-AF65-F5344CB8AC3E}">
        <p14:creationId xmlns:p14="http://schemas.microsoft.com/office/powerpoint/2010/main" val="355305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57224" y="209550"/>
            <a:ext cx="8286776" cy="843186"/>
          </a:xfrm>
        </p:spPr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O RNA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611560" y="2060848"/>
            <a:ext cx="2977943" cy="3096344"/>
          </a:xfrm>
        </p:spPr>
        <p:txBody>
          <a:bodyPr>
            <a:noAutofit/>
          </a:bodyPr>
          <a:lstStyle/>
          <a:p>
            <a:pPr lvl="0"/>
            <a:r>
              <a:rPr lang="pt-BR" sz="1600" dirty="0">
                <a:solidFill>
                  <a:schemeClr val="bg1"/>
                </a:solidFill>
              </a:rPr>
              <a:t>O RNA não forma uma dupla hélice</a:t>
            </a:r>
          </a:p>
          <a:p>
            <a:pPr marL="68580" lvl="0" indent="0">
              <a:buNone/>
            </a:pPr>
            <a:endParaRPr lang="pt-BR" sz="1600" dirty="0">
              <a:solidFill>
                <a:schemeClr val="bg1"/>
              </a:solidFill>
            </a:endParaRPr>
          </a:p>
          <a:p>
            <a:pPr lvl="0"/>
            <a:r>
              <a:rPr lang="pt-BR" sz="1600" dirty="0">
                <a:solidFill>
                  <a:schemeClr val="bg1"/>
                </a:solidFill>
              </a:rPr>
              <a:t>Porém, moléculas de RNA podem assumir estruturas secundárias</a:t>
            </a:r>
          </a:p>
          <a:p>
            <a:pPr lvl="0"/>
            <a:endParaRPr lang="pt-BR" sz="1600" dirty="0">
              <a:solidFill>
                <a:schemeClr val="bg1"/>
              </a:solidFill>
            </a:endParaRPr>
          </a:p>
          <a:p>
            <a:pPr lvl="0"/>
            <a:r>
              <a:rPr lang="pt-BR" sz="1600" dirty="0">
                <a:solidFill>
                  <a:schemeClr val="bg1"/>
                </a:solidFill>
              </a:rPr>
              <a:t>Por exemplo, o ribossomo, importante para a síntese de proteínas, é formado por RNA</a:t>
            </a:r>
          </a:p>
        </p:txBody>
      </p:sp>
      <p:pic>
        <p:nvPicPr>
          <p:cNvPr id="1026" name="Picture 2" descr="Resultado de imagem para RNA structure">
            <a:extLst>
              <a:ext uri="{FF2B5EF4-FFF2-40B4-BE49-F238E27FC236}">
                <a16:creationId xmlns:a16="http://schemas.microsoft.com/office/drawing/2014/main" id="{101C82AD-031B-364D-8244-6DAF25ADC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90057"/>
            <a:ext cx="4813639" cy="30870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8" name="Picture 4" descr="Resultado de imagem para RNA structure">
            <a:extLst>
              <a:ext uri="{FF2B5EF4-FFF2-40B4-BE49-F238E27FC236}">
                <a16:creationId xmlns:a16="http://schemas.microsoft.com/office/drawing/2014/main" id="{0C3A210A-2A13-B34C-B3A8-0D6867A74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9802"/>
            <a:ext cx="4237575" cy="31509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1933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4824733" cy="843186"/>
          </a:xfrm>
        </p:spPr>
        <p:txBody>
          <a:bodyPr/>
          <a:lstStyle/>
          <a:p>
            <a:r>
              <a:rPr lang="pt-BR" sz="2800" dirty="0" err="1">
                <a:solidFill>
                  <a:srgbClr val="FFC000"/>
                </a:solidFill>
              </a:rPr>
              <a:t>Transcriç</a:t>
            </a:r>
            <a:r>
              <a:rPr lang="en-US" sz="2800" dirty="0" err="1">
                <a:solidFill>
                  <a:srgbClr val="FFC000"/>
                </a:solidFill>
              </a:rPr>
              <a:t>ão</a:t>
            </a:r>
            <a:r>
              <a:rPr lang="en-US" sz="2800" dirty="0">
                <a:solidFill>
                  <a:srgbClr val="FFC000"/>
                </a:solidFill>
              </a:rPr>
              <a:t> e a</a:t>
            </a:r>
            <a:r>
              <a:rPr lang="pt-BR" sz="2800" dirty="0">
                <a:solidFill>
                  <a:srgbClr val="FFC000"/>
                </a:solidFill>
              </a:rPr>
              <a:t> RNA polimerase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611560" y="1196752"/>
            <a:ext cx="2880320" cy="5112568"/>
          </a:xfrm>
        </p:spPr>
        <p:txBody>
          <a:bodyPr>
            <a:noAutofit/>
          </a:bodyPr>
          <a:lstStyle/>
          <a:p>
            <a:pPr lvl="0"/>
            <a:r>
              <a:rPr lang="pt-BR" sz="1600" dirty="0">
                <a:solidFill>
                  <a:schemeClr val="bg1"/>
                </a:solidFill>
              </a:rPr>
              <a:t>Uma das funções mais importantes do RNA é transmitir a informação contida no DNA para a síntese de proteínas</a:t>
            </a:r>
          </a:p>
          <a:p>
            <a:pPr lvl="0"/>
            <a:endParaRPr lang="pt-BR" sz="1600" dirty="0">
              <a:solidFill>
                <a:schemeClr val="bg1"/>
              </a:solidFill>
            </a:endParaRPr>
          </a:p>
          <a:p>
            <a:pPr lvl="0"/>
            <a:r>
              <a:rPr lang="pt-BR" sz="1600" dirty="0">
                <a:solidFill>
                  <a:schemeClr val="bg1"/>
                </a:solidFill>
              </a:rPr>
              <a:t>Isto é feito através do RNA mensageiro (</a:t>
            </a:r>
            <a:r>
              <a:rPr lang="pt-BR" sz="1600" dirty="0" err="1">
                <a:solidFill>
                  <a:schemeClr val="bg1"/>
                </a:solidFill>
              </a:rPr>
              <a:t>mRNA</a:t>
            </a:r>
            <a:r>
              <a:rPr lang="pt-BR" sz="1600" dirty="0">
                <a:solidFill>
                  <a:schemeClr val="bg1"/>
                </a:solidFill>
              </a:rPr>
              <a:t>)</a:t>
            </a:r>
          </a:p>
          <a:p>
            <a:pPr lvl="0"/>
            <a:endParaRPr lang="pt-BR" sz="1600" dirty="0">
              <a:solidFill>
                <a:schemeClr val="bg1"/>
              </a:solidFill>
            </a:endParaRPr>
          </a:p>
          <a:p>
            <a:pPr lvl="0"/>
            <a:r>
              <a:rPr lang="pt-BR" sz="1600" dirty="0">
                <a:solidFill>
                  <a:schemeClr val="bg1"/>
                </a:solidFill>
              </a:rPr>
              <a:t>E pela enzima RNA polimerase</a:t>
            </a:r>
          </a:p>
          <a:p>
            <a:pPr lvl="0"/>
            <a:endParaRPr lang="pt-BR" sz="1600" dirty="0">
              <a:solidFill>
                <a:schemeClr val="bg1"/>
              </a:solidFill>
            </a:endParaRPr>
          </a:p>
          <a:p>
            <a:pPr lvl="0"/>
            <a:r>
              <a:rPr lang="pt-BR" sz="1600" dirty="0">
                <a:solidFill>
                  <a:schemeClr val="bg1"/>
                </a:solidFill>
              </a:rPr>
              <a:t>Esta enzima, lê a informação contida no DNA e a converte numa molécula de RNA</a:t>
            </a:r>
          </a:p>
        </p:txBody>
      </p:sp>
      <p:pic>
        <p:nvPicPr>
          <p:cNvPr id="2050" name="Picture 2" descr="Resultado de imagem para DNA polimerase">
            <a:extLst>
              <a:ext uri="{FF2B5EF4-FFF2-40B4-BE49-F238E27FC236}">
                <a16:creationId xmlns:a16="http://schemas.microsoft.com/office/drawing/2014/main" id="{0FD1746A-6953-8F43-A35C-A8147DBA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429000"/>
            <a:ext cx="5148064" cy="3213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2" name="Picture 4" descr="Imagem relacionada">
            <a:extLst>
              <a:ext uri="{FF2B5EF4-FFF2-40B4-BE49-F238E27FC236}">
                <a16:creationId xmlns:a16="http://schemas.microsoft.com/office/drawing/2014/main" id="{36176562-34FB-7D48-860E-D44D7BDB7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103987" cy="29737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57239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3600400" cy="1728192"/>
          </a:xfrm>
        </p:spPr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A </a:t>
            </a:r>
            <a:r>
              <a:rPr lang="en-US" sz="2800" dirty="0" err="1">
                <a:solidFill>
                  <a:srgbClr val="FFC000"/>
                </a:solidFill>
              </a:rPr>
              <a:t>sintese</a:t>
            </a:r>
            <a:r>
              <a:rPr lang="en-US" sz="2800" dirty="0">
                <a:solidFill>
                  <a:srgbClr val="FFC000"/>
                </a:solidFill>
              </a:rPr>
              <a:t> do RNA </a:t>
            </a:r>
            <a:r>
              <a:rPr lang="en-US" sz="2800" dirty="0" err="1">
                <a:solidFill>
                  <a:srgbClr val="FFC000"/>
                </a:solidFill>
              </a:rPr>
              <a:t>é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feita</a:t>
            </a:r>
            <a:r>
              <a:rPr lang="en-US" sz="2800" dirty="0">
                <a:solidFill>
                  <a:srgbClr val="FFC000"/>
                </a:solidFill>
              </a:rPr>
              <a:t> com base </a:t>
            </a:r>
            <a:r>
              <a:rPr lang="en-US" sz="2800" dirty="0" err="1">
                <a:solidFill>
                  <a:srgbClr val="FFC000"/>
                </a:solidFill>
              </a:rPr>
              <a:t>na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sequência</a:t>
            </a:r>
            <a:r>
              <a:rPr lang="en-US" sz="2800" dirty="0">
                <a:solidFill>
                  <a:srgbClr val="FFC000"/>
                </a:solidFill>
              </a:rPr>
              <a:t> do DNA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514898" y="2780928"/>
            <a:ext cx="3528392" cy="2880320"/>
          </a:xfrm>
        </p:spPr>
        <p:txBody>
          <a:bodyPr>
            <a:noAutofit/>
          </a:bodyPr>
          <a:lstStyle/>
          <a:p>
            <a:pPr lvl="0"/>
            <a:r>
              <a:rPr lang="pt-BR" sz="1400" dirty="0">
                <a:solidFill>
                  <a:schemeClr val="bg1"/>
                </a:solidFill>
              </a:rPr>
              <a:t>A síntese da molécula de RNA é feita de acordo com a sequência do DNA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Paras os nucleotídeos C, </a:t>
            </a:r>
            <a:r>
              <a:rPr lang="pt-BR" sz="1400" dirty="0" err="1">
                <a:solidFill>
                  <a:schemeClr val="bg1"/>
                </a:solidFill>
              </a:rPr>
              <a:t>G</a:t>
            </a:r>
            <a:r>
              <a:rPr lang="pt-BR" sz="1400" dirty="0">
                <a:solidFill>
                  <a:schemeClr val="bg1"/>
                </a:solidFill>
              </a:rPr>
              <a:t> e </a:t>
            </a:r>
            <a:r>
              <a:rPr lang="pt-BR" sz="1400" dirty="0" err="1">
                <a:solidFill>
                  <a:schemeClr val="bg1"/>
                </a:solidFill>
              </a:rPr>
              <a:t>T</a:t>
            </a:r>
            <a:r>
              <a:rPr lang="pt-BR" sz="1400" dirty="0">
                <a:solidFill>
                  <a:schemeClr val="bg1"/>
                </a:solidFill>
              </a:rPr>
              <a:t>, o RNA utiliza as mesma bases do DNA (</a:t>
            </a:r>
            <a:r>
              <a:rPr lang="pt-BR" sz="1400" dirty="0" err="1">
                <a:solidFill>
                  <a:schemeClr val="bg1"/>
                </a:solidFill>
              </a:rPr>
              <a:t>G</a:t>
            </a:r>
            <a:r>
              <a:rPr lang="pt-BR" sz="1400" dirty="0">
                <a:solidFill>
                  <a:schemeClr val="bg1"/>
                </a:solidFill>
              </a:rPr>
              <a:t>, C e A)</a:t>
            </a:r>
          </a:p>
          <a:p>
            <a:pPr lvl="0"/>
            <a:endParaRPr lang="pt-BR" sz="1400" dirty="0">
              <a:solidFill>
                <a:schemeClr val="bg1"/>
              </a:solidFill>
            </a:endParaRPr>
          </a:p>
          <a:p>
            <a:pPr lvl="0"/>
            <a:r>
              <a:rPr lang="pt-BR" sz="1400" dirty="0">
                <a:solidFill>
                  <a:schemeClr val="bg1"/>
                </a:solidFill>
              </a:rPr>
              <a:t>Porém, </a:t>
            </a:r>
            <a:r>
              <a:rPr lang="pt-BR" sz="1400" dirty="0" err="1">
                <a:solidFill>
                  <a:schemeClr val="bg1"/>
                </a:solidFill>
              </a:rPr>
              <a:t>quanda</a:t>
            </a:r>
            <a:r>
              <a:rPr lang="pt-BR" sz="1400" dirty="0">
                <a:solidFill>
                  <a:schemeClr val="bg1"/>
                </a:solidFill>
              </a:rPr>
              <a:t> a RNA polimerase encontra um A, ela incorpora um </a:t>
            </a:r>
            <a:r>
              <a:rPr lang="pt-BR" sz="1400" dirty="0" err="1">
                <a:solidFill>
                  <a:schemeClr val="bg1"/>
                </a:solidFill>
              </a:rPr>
              <a:t>U</a:t>
            </a:r>
            <a:r>
              <a:rPr lang="pt-BR" sz="1400" dirty="0">
                <a:solidFill>
                  <a:schemeClr val="bg1"/>
                </a:solidFill>
              </a:rPr>
              <a:t> (uracila)</a:t>
            </a:r>
          </a:p>
        </p:txBody>
      </p:sp>
      <p:pic>
        <p:nvPicPr>
          <p:cNvPr id="10242" name="Picture 2" descr="Resultado de imagem para dna and rna">
            <a:extLst>
              <a:ext uri="{FF2B5EF4-FFF2-40B4-BE49-F238E27FC236}">
                <a16:creationId xmlns:a16="http://schemas.microsoft.com/office/drawing/2014/main" id="{D9C6DBCB-943F-554B-97CD-526EFC334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52" y="818902"/>
            <a:ext cx="4014054" cy="21443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44" name="Picture 4" descr="Resultado de imagem para dna and rna">
            <a:extLst>
              <a:ext uri="{FF2B5EF4-FFF2-40B4-BE49-F238E27FC236}">
                <a16:creationId xmlns:a16="http://schemas.microsoft.com/office/drawing/2014/main" id="{310962CD-AC22-7C40-AD08-3A449609D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7713"/>
          <a:stretch/>
        </p:blipFill>
        <p:spPr bwMode="auto">
          <a:xfrm>
            <a:off x="4716016" y="3195166"/>
            <a:ext cx="4147127" cy="32581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378220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ducingPowerPoint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IntroducingPowerPoint2007</Template>
  <TotalTime>0</TotalTime>
  <Words>2592</Words>
  <Application>Microsoft Macintosh PowerPoint</Application>
  <PresentationFormat>On-screen Show (4:3)</PresentationFormat>
  <Paragraphs>312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Corbel</vt:lpstr>
      <vt:lpstr>Wingdings</vt:lpstr>
      <vt:lpstr>Wingdings 2</vt:lpstr>
      <vt:lpstr>Wingdings 3</vt:lpstr>
      <vt:lpstr>IntroducingPowerPoint2007</vt:lpstr>
      <vt:lpstr>estrutura do gene e transcrição gênica 28-maio-2020</vt:lpstr>
      <vt:lpstr>DNA e RNA</vt:lpstr>
      <vt:lpstr>O DNA e o genoma</vt:lpstr>
      <vt:lpstr>Cromossomos e o DNA</vt:lpstr>
      <vt:lpstr>Cromossomos e o DNA</vt:lpstr>
      <vt:lpstr>E o RNA?</vt:lpstr>
      <vt:lpstr>O RNA</vt:lpstr>
      <vt:lpstr>Transcrição e a RNA polimerase</vt:lpstr>
      <vt:lpstr>A sintese do RNA é feita com base na sequência do DNA</vt:lpstr>
      <vt:lpstr>O que é um gene?</vt:lpstr>
      <vt:lpstr>Qual o significado do tamanho de um genoma?</vt:lpstr>
      <vt:lpstr>O que é um gene</vt:lpstr>
      <vt:lpstr>Direção da transcrição</vt:lpstr>
      <vt:lpstr>Os fatores de transcrição e a regulação gênica</vt:lpstr>
      <vt:lpstr>O início da transcrição em procariotos</vt:lpstr>
      <vt:lpstr>O início da transcrição em procariotos</vt:lpstr>
      <vt:lpstr>O início da transcrição em procariotos</vt:lpstr>
      <vt:lpstr>O mRNA de procariotos pode ser policistrônico</vt:lpstr>
      <vt:lpstr>Os fatores de transcrição e a regulação gênica</vt:lpstr>
      <vt:lpstr>Intermezzo! </vt:lpstr>
      <vt:lpstr>Os fatores de transcrição e a regulação gênica em eucariotos</vt:lpstr>
      <vt:lpstr>Regulação gênica em eucariotos: resposta ao oxigênio</vt:lpstr>
      <vt:lpstr>Regulação gênica em eucariotos: resposta ao oxigênio</vt:lpstr>
      <vt:lpstr>Transcrição gênica e angiogênese</vt:lpstr>
      <vt:lpstr>Regulação gênica em eucariotos: vitamina D</vt:lpstr>
      <vt:lpstr>A transcrição gênica em eucariotos é bastante complexa</vt:lpstr>
      <vt:lpstr>Cromatina: eucromatina e heterocromatina</vt:lpstr>
      <vt:lpstr>O mRNA</vt:lpstr>
      <vt:lpstr>Introns e exons</vt:lpstr>
      <vt:lpstr>Introns e exons</vt:lpstr>
      <vt:lpstr>Introns e exons</vt:lpstr>
      <vt:lpstr>Introns e exons</vt:lpstr>
      <vt:lpstr>Introns e exons</vt:lpstr>
      <vt:lpstr>Introns e exons</vt:lpstr>
      <vt:lpstr>Mas, por que temos introns e exons? </vt:lpstr>
      <vt:lpstr>Mas, por que temos introns e exons?</vt:lpstr>
      <vt:lpstr>DNA e a informação genética</vt:lpstr>
      <vt:lpstr>Mas iremos discutir isto com mais calma na próxima aula</vt:lpstr>
      <vt:lpstr>Bibliografia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2020-05-28T22:35:16Z</cp:lastPrinted>
  <dcterms:created xsi:type="dcterms:W3CDTF">2009-09-08T16:15:38Z</dcterms:created>
  <dcterms:modified xsi:type="dcterms:W3CDTF">2020-05-28T22:35:39Z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1046</vt:i4>
  </property>
  <property fmtid="{D5CDD505-2E9C-101B-9397-08002B2CF9AE}" pid="3" name="_Version">
    <vt:lpwstr>12.0.4518</vt:lpwstr>
  </property>
</Properties>
</file>