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3D35B-792C-4152-80DD-414117213516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FD22-C090-4930-BC9E-E6A3FF8F52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5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3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1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3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73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73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67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3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8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5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EEB0-3712-4989-A6B8-ECDA838BED5F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79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 smtClean="0"/>
              <a:t>A </a:t>
            </a:r>
            <a:r>
              <a:rPr lang="pt-BR" u="sng" dirty="0"/>
              <a:t>I</a:t>
            </a:r>
            <a:r>
              <a:rPr lang="pt-BR" u="sng" dirty="0" smtClean="0"/>
              <a:t>ntegral Indefinida!</a:t>
            </a:r>
            <a:endParaRPr lang="pt-BR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74441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 primeira coisa que temos que ter em mente é que:</a:t>
            </a:r>
          </a:p>
          <a:p>
            <a:r>
              <a:rPr lang="pt-BR" b="1" i="1" dirty="0" smtClean="0">
                <a:solidFill>
                  <a:schemeClr val="tx1"/>
                </a:solidFill>
              </a:rPr>
              <a:t>Integração e Diferenciação </a:t>
            </a:r>
          </a:p>
          <a:p>
            <a:r>
              <a:rPr lang="pt-BR" b="1" i="1" dirty="0" smtClean="0">
                <a:solidFill>
                  <a:schemeClr val="tx1"/>
                </a:solidFill>
              </a:rPr>
              <a:t>são processos inversos!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Você aprendeu bem “derivadas”?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Note que neste caso (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n= -1</a:t>
                </a:r>
                <a:r>
                  <a:rPr lang="pt-BR" dirty="0" smtClean="0">
                    <a:solidFill>
                      <a:schemeClr val="tx1"/>
                    </a:solidFill>
                  </a:rPr>
                  <a:t>) não podemos usar a regra em 1)</a:t>
                </a:r>
              </a:p>
              <a:p>
                <a:pPr algn="just"/>
                <a:r>
                  <a:rPr lang="pt-BR" dirty="0" smtClean="0">
                    <a:solidFill>
                      <a:srgbClr val="FF0000"/>
                    </a:solidFill>
                  </a:rPr>
                  <a:t>Mas,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Qual a função que ao ser derivada, resulta na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? </a:t>
                </a:r>
              </a:p>
            </p:txBody>
          </p:sp>
        </mc:Choice>
        <mc:Fallback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Note que neste caso (n= -1) não podemos usar a regra em 1)</a:t>
                </a:r>
              </a:p>
              <a:p>
                <a:pPr algn="just"/>
                <a:r>
                  <a:rPr lang="pt-BR" dirty="0" smtClean="0">
                    <a:solidFill>
                      <a:srgbClr val="FF0000"/>
                    </a:solidFill>
                  </a:rPr>
                  <a:t>Mas,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Qual a função que ao ser derivada, resulta na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?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Resposta: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2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8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(2)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9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(2)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lvl="1" algn="just"/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1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Propriedades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:r>
                  <a:rPr lang="pt-BR" dirty="0" smtClean="0">
                    <a:solidFill>
                      <a:schemeClr val="tx1"/>
                    </a:solidFill>
                  </a:rPr>
                  <a:t>Dado que </a:t>
                </a:r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e </a:t>
                </a:r>
              </a:p>
              <a:p>
                <a:pPr lvl="1">
                  <a:tabLst>
                    <a:tab pos="2601913" algn="l"/>
                  </a:tabLst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tx1"/>
                    </a:solidFill>
                    <a:latin typeface="Cambria Math"/>
                  </a:rPr>
                  <a:t>,</a:t>
                </a:r>
              </a:p>
              <a:p>
                <a:pPr lvl="1" algn="just">
                  <a:tabLst>
                    <a:tab pos="2601913" algn="l"/>
                  </a:tabLst>
                </a:pPr>
                <a:r>
                  <a:rPr lang="pt-BR" dirty="0" smtClean="0">
                    <a:solidFill>
                      <a:schemeClr val="tx1"/>
                    </a:solidFill>
                    <a:latin typeface="Cambria Math"/>
                  </a:rPr>
                  <a:t>Então</a:t>
                </a: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b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2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Propriedades</a:t>
                </a:r>
              </a:p>
              <a:p>
                <a:pPr marL="971550" lvl="1" indent="-514350" algn="just">
                  <a:buFont typeface="+mj-lt"/>
                  <a:buAutoNum type="arabicParenR" startAt="2"/>
                </a:pPr>
                <a:r>
                  <a:rPr lang="pt-BR" dirty="0" smtClean="0">
                    <a:solidFill>
                      <a:schemeClr val="tx1"/>
                    </a:solidFill>
                  </a:rPr>
                  <a:t>Dado que k é uma constante real e</a:t>
                </a:r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lvl="1" algn="just">
                  <a:tabLst>
                    <a:tab pos="2601913" algn="l"/>
                  </a:tabLst>
                </a:pPr>
                <a:r>
                  <a:rPr lang="pt-BR" dirty="0" smtClean="0">
                    <a:solidFill>
                      <a:schemeClr val="tx1"/>
                    </a:solidFill>
                    <a:latin typeface="Cambria Math"/>
                  </a:rPr>
                  <a:t>Então</a:t>
                </a: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ℂ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2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975" y="465137"/>
            <a:ext cx="8440489" cy="606020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</a:rPr>
              <a:t>Exemplos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</a:rPr>
              <a:t>Exercícios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2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Exercícios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b="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517" t="-20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1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b="1" dirty="0" smtClean="0">
                    <a:solidFill>
                      <a:schemeClr val="tx1"/>
                    </a:solidFill>
                  </a:rPr>
                  <a:t>Técnicas de Integração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Integração por substituição: é equivalente à “Regra da Cadeia” na derivação, ou seja, é a técnica  que se usa para fazer a integração de Funções Compostas.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lvl="1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Sabemos que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 Mas e se precisamos resolver a seguintes integral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Em que </a:t>
                </a:r>
                <a:r>
                  <a:rPr lang="pt-BR" i="1" dirty="0" smtClean="0">
                    <a:solidFill>
                      <a:schemeClr val="tx1"/>
                    </a:solidFill>
                  </a:rPr>
                  <a:t>u</a:t>
                </a:r>
                <a:r>
                  <a:rPr lang="pt-BR" dirty="0" smtClean="0">
                    <a:solidFill>
                      <a:schemeClr val="tx1"/>
                    </a:solidFill>
                  </a:rPr>
                  <a:t> é uma função de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, ou seja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2113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2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 smtClean="0"/>
              <a:t>A </a:t>
            </a:r>
            <a:r>
              <a:rPr lang="pt-BR" u="sng" dirty="0"/>
              <a:t>I</a:t>
            </a:r>
            <a:r>
              <a:rPr lang="pt-BR" u="sng" dirty="0" smtClean="0"/>
              <a:t>ntegral Indefinida!</a:t>
            </a:r>
            <a:endParaRPr lang="pt-BR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836737"/>
            <a:ext cx="6400800" cy="4184551"/>
          </a:xfrm>
        </p:spPr>
        <p:txBody>
          <a:bodyPr>
            <a:normAutofit/>
          </a:bodyPr>
          <a:lstStyle/>
          <a:p>
            <a:r>
              <a:rPr lang="pt-BR" b="1" i="1" dirty="0" smtClean="0">
                <a:solidFill>
                  <a:schemeClr val="tx1"/>
                </a:solidFill>
              </a:rPr>
              <a:t>Integração e Diferenciação </a:t>
            </a:r>
          </a:p>
          <a:p>
            <a:r>
              <a:rPr lang="pt-BR" b="1" i="1" dirty="0" smtClean="0">
                <a:solidFill>
                  <a:schemeClr val="tx1"/>
                </a:solidFill>
              </a:rPr>
              <a:t>são processos inversos!</a:t>
            </a:r>
          </a:p>
          <a:p>
            <a:endParaRPr lang="pt-BR" b="1" i="1" dirty="0">
              <a:solidFill>
                <a:schemeClr val="tx1"/>
              </a:solidFill>
            </a:endParaRPr>
          </a:p>
          <a:p>
            <a:endParaRPr lang="pt-BR" b="1" i="1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va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5" y="386104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itro le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2292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58" name="Picture 34" descr="https://encrypted-tbn0.gstatic.com/images?q=tbn:ANd9GcTJdc8ZokI1Y9zrmb_M40GsbBCrghwK1qG-W8T5brTzv2_1anTz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eta para a direita 17"/>
          <p:cNvSpPr/>
          <p:nvPr/>
        </p:nvSpPr>
        <p:spPr>
          <a:xfrm>
            <a:off x="2627390" y="4437112"/>
            <a:ext cx="1368546" cy="35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>
            <a:off x="5147670" y="4437112"/>
            <a:ext cx="1368546" cy="35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 rot="10800000">
            <a:off x="2627390" y="5197476"/>
            <a:ext cx="1368546" cy="3514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 rot="10800000">
            <a:off x="5138790" y="5174135"/>
            <a:ext cx="1368546" cy="3514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1128936" y="371703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936" y="3717032"/>
                <a:ext cx="106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4153519" y="3429000"/>
                <a:ext cx="8505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r>
                        <a:rPr lang="pt-BR" sz="28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19" y="3429000"/>
                <a:ext cx="85052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7162513" y="3409091"/>
                <a:ext cx="8505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r>
                        <a:rPr lang="pt-BR" sz="2800" b="0" i="1" smtClean="0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513" y="3409091"/>
                <a:ext cx="850529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100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/>
          <p:cNvSpPr txBox="1"/>
          <p:nvPr/>
        </p:nvSpPr>
        <p:spPr>
          <a:xfrm>
            <a:off x="2555776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diferenciação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5004048" y="408077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diferenciação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858702" y="5733256"/>
            <a:ext cx="186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Integração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4576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800529" cy="6060207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 smtClean="0">
                    <a:solidFill>
                      <a:schemeClr val="tx1"/>
                    </a:solidFill>
                  </a:rPr>
                  <a:t>Técnicas de Integração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endParaRPr lang="pt-BR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sz="240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pt-BR" sz="2400" b="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sz="2400" b="0" dirty="0" smtClean="0">
                    <a:solidFill>
                      <a:schemeClr val="tx1"/>
                    </a:solidFill>
                  </a:rPr>
                  <a:t>	</a:t>
                </a:r>
                <a:r>
                  <a:rPr lang="pt-BR" sz="2400" b="0" dirty="0" smtClean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pt-BR" sz="2400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800529" cy="6060207"/>
              </a:xfrm>
              <a:blipFill rotWithShape="1">
                <a:blip r:embed="rId3"/>
                <a:stretch>
                  <a:fillRect l="-1594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Chave esquerda 1"/>
          <p:cNvSpPr/>
          <p:nvPr/>
        </p:nvSpPr>
        <p:spPr>
          <a:xfrm>
            <a:off x="1984375" y="3238129"/>
            <a:ext cx="306760" cy="910951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539552" y="3471391"/>
                <a:ext cx="16795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71391"/>
                <a:ext cx="167957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have direita 17"/>
          <p:cNvSpPr/>
          <p:nvPr/>
        </p:nvSpPr>
        <p:spPr>
          <a:xfrm rot="5400000">
            <a:off x="1018877" y="2373612"/>
            <a:ext cx="457199" cy="127183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7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 numCol="2"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Exercícios (Substituição)</a:t>
                </a:r>
                <a:endParaRPr lang="pt-BR" b="1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b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+10)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80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i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x</m:t>
                                </m:r>
                                <m:r>
                                  <a:rPr lang="pt-BR" sz="2800" i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pt-BR" sz="280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800" i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2800" i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4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x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pt-BR" sz="280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y</m:t>
                        </m:r>
                        <m:sSup>
                          <m:sSupPr>
                            <m:ctrlPr>
                              <a:rPr lang="pt-BR" sz="2800" b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800" b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t-BR" sz="2800" b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y</m:t>
                                    </m:r>
                                  </m:e>
                                  <m:sup>
                                    <m: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+5</m:t>
                                </m:r>
                              </m:e>
                            </m:d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8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y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4−</m:t>
                                </m:r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y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y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pt-BR" sz="2800" b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(−</m:t>
                            </m:r>
                            <m:sSup>
                              <m:sSupPr>
                                <m:ctrlPr>
                                  <a:rPr lang="pt-BR" sz="2800" b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t-BR" sz="2800" b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+1)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t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b="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r</m:t>
                        </m:r>
                        <m:rad>
                          <m:radPr>
                            <m:degHide m:val="on"/>
                            <m:ctrlPr>
                              <a:rPr lang="pt-BR" sz="2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r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²+1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r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pt-BR" sz="28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ln</m:t>
                                </m:r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⁡(</m:t>
                                </m:r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z</m:t>
                                </m:r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z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dz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²+2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+19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dx</m:t>
                        </m:r>
                        <m: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e</m:t>
                                </m:r>
                              </m:e>
                              <m:sup>
                                <m:rad>
                                  <m:radPr>
                                    <m:degHide m:val="on"/>
                                    <m:ctrlPr>
                                      <a:rPr lang="pt-BR" sz="28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y</m:t>
                                    </m:r>
                                  </m:e>
                                </m:rad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y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dy</m:t>
                        </m:r>
                        <m: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pt-BR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0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 smtClean="0"/>
              <a:t>A </a:t>
            </a:r>
            <a:r>
              <a:rPr lang="pt-BR" u="sng" dirty="0"/>
              <a:t>I</a:t>
            </a:r>
            <a:r>
              <a:rPr lang="pt-BR" u="sng" dirty="0" smtClean="0"/>
              <a:t>ntegral Indefinida!</a:t>
            </a:r>
            <a:endParaRPr lang="pt-B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1836737"/>
                <a:ext cx="8440489" cy="46886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é chamada </a:t>
                </a:r>
                <a:r>
                  <a:rPr lang="pt-BR" dirty="0" err="1" smtClean="0">
                    <a:solidFill>
                      <a:schemeClr val="tx1"/>
                    </a:solidFill>
                  </a:rPr>
                  <a:t>antiderivada</a:t>
                </a:r>
                <a:r>
                  <a:rPr lang="pt-BR" dirty="0" smtClean="0">
                    <a:solidFill>
                      <a:schemeClr val="tx1"/>
                    </a:solidFill>
                  </a:rPr>
                  <a:t> (ou primitiva)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, no intervalo [a, b] se</a:t>
                </a:r>
              </a:p>
              <a:p>
                <a:pPr algn="l"/>
                <a:endParaRPr lang="pt-BR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∀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∈[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</a:t>
                </a:r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b="1" i="1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1836737"/>
                <a:ext cx="8440489" cy="4688607"/>
              </a:xfrm>
              <a:blipFill rotWithShape="1">
                <a:blip r:embed="rId2"/>
                <a:stretch>
                  <a:fillRect l="-1662" t="-1560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1" name="Picture 2" descr="Image result for va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56" y="4780700"/>
            <a:ext cx="1711075" cy="171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litro le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90580"/>
            <a:ext cx="1391674" cy="209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Seta para a direita 32"/>
          <p:cNvSpPr/>
          <p:nvPr/>
        </p:nvSpPr>
        <p:spPr>
          <a:xfrm rot="10800000">
            <a:off x="2771800" y="5608287"/>
            <a:ext cx="1091845" cy="28062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/>
              <p:cNvSpPr txBox="1"/>
              <p:nvPr/>
            </p:nvSpPr>
            <p:spPr>
              <a:xfrm>
                <a:off x="1406421" y="4626240"/>
                <a:ext cx="851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21" y="4626240"/>
                <a:ext cx="8511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3440630" y="4725144"/>
                <a:ext cx="6785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630" y="4725144"/>
                <a:ext cx="678564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aixaDeTexto 35"/>
          <p:cNvSpPr txBox="1"/>
          <p:nvPr/>
        </p:nvSpPr>
        <p:spPr>
          <a:xfrm>
            <a:off x="2585915" y="6057159"/>
            <a:ext cx="17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Integração</a:t>
            </a:r>
            <a:endParaRPr lang="pt-BR" sz="2400" b="1" dirty="0"/>
          </a:p>
        </p:txBody>
      </p:sp>
      <p:sp>
        <p:nvSpPr>
          <p:cNvPr id="25" name="Retângulo 24"/>
          <p:cNvSpPr/>
          <p:nvPr/>
        </p:nvSpPr>
        <p:spPr>
          <a:xfrm>
            <a:off x="217279" y="4216355"/>
            <a:ext cx="1381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/>
              <a:t>A</a:t>
            </a:r>
            <a:r>
              <a:rPr lang="pt-BR" dirty="0" err="1" smtClean="0">
                <a:solidFill>
                  <a:schemeClr val="tx1"/>
                </a:solidFill>
              </a:rPr>
              <a:t>ntiderivada</a:t>
            </a:r>
            <a:endParaRPr lang="pt-BR" dirty="0"/>
          </a:p>
        </p:txBody>
      </p:sp>
      <p:cxnSp>
        <p:nvCxnSpPr>
          <p:cNvPr id="28" name="Conector de seta reta 27"/>
          <p:cNvCxnSpPr>
            <a:endCxn id="34" idx="1"/>
          </p:cNvCxnSpPr>
          <p:nvPr/>
        </p:nvCxnSpPr>
        <p:spPr>
          <a:xfrm>
            <a:off x="612775" y="4590580"/>
            <a:ext cx="793646" cy="297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2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Considere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Qual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, que ao ser derivada, resulta na função</a:t>
                </a:r>
                <a:r>
                  <a:rPr lang="pt-BR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algn="l"/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dirty="0" smtClean="0">
                    <a:solidFill>
                      <a:schemeClr val="tx1"/>
                    </a:solidFill>
                  </a:rPr>
                  <a:t>São várias......</a:t>
                </a: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2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Considere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Qual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, que ao ser derivada, resulta na função</a:t>
                </a:r>
                <a:r>
                  <a:rPr lang="pt-BR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algn="l"/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dirty="0" smtClean="0">
                    <a:solidFill>
                      <a:schemeClr val="tx1"/>
                    </a:solidFill>
                  </a:rPr>
                  <a:t>São várias......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1   </m:t>
                      </m:r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10  </m:t>
                      </m:r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2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8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Definição: </a:t>
                </a:r>
              </a:p>
              <a:p>
                <a:pPr algn="just"/>
                <a:r>
                  <a:rPr lang="pt-BR" dirty="0" smtClean="0">
                    <a:solidFill>
                      <a:schemeClr val="tx1"/>
                    </a:solidFill>
                  </a:rPr>
                  <a:t>Se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é uma primitiva de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, então a expressão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é a integral indefinida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e é denotada por:</a:t>
                </a:r>
              </a:p>
              <a:p>
                <a:pPr algn="just"/>
                <a:endParaRPr lang="pt-BR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1679575" y="4149080"/>
            <a:ext cx="1020218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899592" y="4581128"/>
            <a:ext cx="18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Sinal da integral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795737" y="4149080"/>
            <a:ext cx="126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Integrando</a:t>
            </a:r>
            <a:endParaRPr lang="pt-BR" dirty="0"/>
          </a:p>
        </p:txBody>
      </p:sp>
      <p:sp>
        <p:nvSpPr>
          <p:cNvPr id="23" name="Chave esquerda 22"/>
          <p:cNvSpPr/>
          <p:nvPr/>
        </p:nvSpPr>
        <p:spPr>
          <a:xfrm rot="16200000">
            <a:off x="3262146" y="3631312"/>
            <a:ext cx="252253" cy="783284"/>
          </a:xfrm>
          <a:prstGeom prst="lef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915816" y="2924944"/>
            <a:ext cx="250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Elemento de integração</a:t>
            </a:r>
            <a:endParaRPr lang="pt-BR" dirty="0"/>
          </a:p>
        </p:txBody>
      </p:sp>
      <p:sp>
        <p:nvSpPr>
          <p:cNvPr id="25" name="Chave esquerda 24"/>
          <p:cNvSpPr/>
          <p:nvPr/>
        </p:nvSpPr>
        <p:spPr>
          <a:xfrm rot="16200000">
            <a:off x="5461565" y="3429000"/>
            <a:ext cx="306146" cy="1440160"/>
          </a:xfrm>
          <a:prstGeom prst="leftBrace">
            <a:avLst>
              <a:gd name="adj1" fmla="val 8333"/>
              <a:gd name="adj2" fmla="val 51849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4716016" y="4397620"/>
            <a:ext cx="189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Integral indefinida</a:t>
            </a:r>
            <a:endParaRPr lang="pt-BR" dirty="0"/>
          </a:p>
        </p:txBody>
      </p:sp>
      <p:cxnSp>
        <p:nvCxnSpPr>
          <p:cNvPr id="27" name="Conector de seta reta 26"/>
          <p:cNvCxnSpPr/>
          <p:nvPr/>
        </p:nvCxnSpPr>
        <p:spPr>
          <a:xfrm flipH="1">
            <a:off x="5431045" y="2893586"/>
            <a:ext cx="1020218" cy="6167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444208" y="2636912"/>
            <a:ext cx="18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Primitiva</a:t>
            </a:r>
            <a:endParaRPr lang="pt-BR" dirty="0"/>
          </a:p>
        </p:txBody>
      </p:sp>
      <p:sp>
        <p:nvSpPr>
          <p:cNvPr id="30" name="Chave esquerda 29"/>
          <p:cNvSpPr/>
          <p:nvPr/>
        </p:nvSpPr>
        <p:spPr>
          <a:xfrm rot="5400000">
            <a:off x="3482823" y="2708779"/>
            <a:ext cx="306146" cy="1440160"/>
          </a:xfrm>
          <a:prstGeom prst="leftBrace">
            <a:avLst>
              <a:gd name="adj1" fmla="val 8333"/>
              <a:gd name="adj2" fmla="val 51849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 smtClean="0">
                  <a:solidFill>
                    <a:srgbClr val="FF0000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r>
                  <a:rPr lang="pt-BR" dirty="0" smtClean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 smtClean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então</a:t>
                </a:r>
                <a:r>
                  <a:rPr lang="pt-BR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8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dx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 smtClean="0">
                  <a:solidFill>
                    <a:srgbClr val="FF0000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r>
                  <a:rPr lang="pt-BR" dirty="0" smtClean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 smtClean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então</a:t>
                </a:r>
                <a:r>
                  <a:rPr lang="pt-BR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²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 smtClean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 smtClean="0">
                  <a:solidFill>
                    <a:srgbClr val="FF0000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 startAt="3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−5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r>
                  <a:rPr lang="pt-BR" dirty="0" smtClean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 smtClean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chemeClr val="tx1"/>
                    </a:solidFill>
                  </a:rPr>
                  <a:t>  então</a:t>
                </a:r>
              </a:p>
              <a:p>
                <a:r>
                  <a:rPr lang="pt-BR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1585</Words>
  <Application>Microsoft Office PowerPoint</Application>
  <PresentationFormat>Apresentação na tela (4:3)</PresentationFormat>
  <Paragraphs>184</Paragraphs>
  <Slides>21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 Integral Indefinida!</vt:lpstr>
      <vt:lpstr>A Integral Indefinida!</vt:lpstr>
      <vt:lpstr>A Integral Indefinida!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Integral Indefinida!</dc:title>
  <dc:creator>***</dc:creator>
  <cp:lastModifiedBy>***</cp:lastModifiedBy>
  <cp:revision>18</cp:revision>
  <dcterms:created xsi:type="dcterms:W3CDTF">2019-06-04T17:16:11Z</dcterms:created>
  <dcterms:modified xsi:type="dcterms:W3CDTF">2019-06-05T17:07:57Z</dcterms:modified>
</cp:coreProperties>
</file>