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EAE516 </a:t>
            </a:r>
            <a:r>
              <a:rPr lang="pt-BR" dirty="0"/>
              <a:t>- Mercados de Derivativos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Alan De Genaro </a:t>
            </a:r>
          </a:p>
          <a:p>
            <a:r>
              <a:rPr lang="pt-BR" dirty="0" smtClean="0"/>
              <a:t>Email:adg@usp.br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curso visa  capacitar os alunos(as) a compreender o funcionamento dos principais instrumentos derivativos negociados no Brasil;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Formato das aulas</a:t>
            </a:r>
          </a:p>
          <a:p>
            <a:pPr lvl="1" algn="just"/>
            <a:r>
              <a:rPr lang="pt-BR" dirty="0" smtClean="0"/>
              <a:t>Expositivas</a:t>
            </a:r>
          </a:p>
          <a:p>
            <a:pPr lvl="1" algn="just"/>
            <a:r>
              <a:rPr lang="pt-BR" dirty="0" smtClean="0"/>
              <a:t>Práticas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Avaliação</a:t>
            </a:r>
          </a:p>
          <a:p>
            <a:pPr lvl="1" algn="just"/>
            <a:r>
              <a:rPr lang="pt-BR" dirty="0" smtClean="0"/>
              <a:t>1 </a:t>
            </a:r>
            <a:r>
              <a:rPr lang="pt-BR" dirty="0"/>
              <a:t>prova:  peso 50%</a:t>
            </a:r>
          </a:p>
          <a:p>
            <a:pPr lvl="1" algn="just"/>
            <a:r>
              <a:rPr lang="pt-BR" dirty="0"/>
              <a:t>1 Trabalho </a:t>
            </a:r>
            <a:r>
              <a:rPr lang="pt-BR" dirty="0" smtClean="0"/>
              <a:t>Final peso </a:t>
            </a:r>
            <a:r>
              <a:rPr lang="pt-BR" dirty="0"/>
              <a:t>40%</a:t>
            </a:r>
          </a:p>
          <a:p>
            <a:pPr lvl="1" algn="just"/>
            <a:r>
              <a:rPr lang="pt-BR" dirty="0" err="1"/>
              <a:t>Quiz</a:t>
            </a:r>
            <a:r>
              <a:rPr lang="pt-BR" dirty="0"/>
              <a:t> regulares peso 10%</a:t>
            </a:r>
          </a:p>
          <a:p>
            <a:pPr lvl="1" algn="just"/>
            <a:r>
              <a:rPr lang="pt-BR" dirty="0" smtClean="0"/>
              <a:t>Não existe </a:t>
            </a:r>
            <a:r>
              <a:rPr lang="pt-BR" dirty="0" smtClean="0"/>
              <a:t>avaliação </a:t>
            </a:r>
            <a:r>
              <a:rPr lang="pt-BR" dirty="0" smtClean="0"/>
              <a:t>substitutiva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programático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Participantes do Mercado;</a:t>
            </a:r>
          </a:p>
          <a:p>
            <a:r>
              <a:rPr lang="pt-BR" dirty="0" smtClean="0"/>
              <a:t>Conceitos e fundamentos dos mercados Futuro e a Termo;</a:t>
            </a:r>
          </a:p>
          <a:p>
            <a:r>
              <a:rPr lang="pt-BR" dirty="0" smtClean="0"/>
              <a:t>Preços Futuro e a Termo;</a:t>
            </a:r>
          </a:p>
          <a:p>
            <a:r>
              <a:rPr lang="pt-BR" dirty="0" smtClean="0"/>
              <a:t>Futuros sobre Moedas e Índices de Ações.</a:t>
            </a:r>
          </a:p>
          <a:p>
            <a:pPr lvl="1"/>
            <a:r>
              <a:rPr lang="pt-BR" dirty="0" smtClean="0"/>
              <a:t>Dólar Futuro;</a:t>
            </a:r>
          </a:p>
          <a:p>
            <a:pPr lvl="1"/>
            <a:r>
              <a:rPr lang="pt-BR" dirty="0" smtClean="0"/>
              <a:t>Ibovespa Futuro ;</a:t>
            </a:r>
          </a:p>
          <a:p>
            <a:pPr lvl="1"/>
            <a:r>
              <a:rPr lang="pt-BR" dirty="0" smtClean="0"/>
              <a:t>Hedge de Carteiras; </a:t>
            </a:r>
          </a:p>
          <a:p>
            <a:r>
              <a:rPr lang="pt-BR" dirty="0" smtClean="0"/>
              <a:t>Futuro de taxas de juros (em BRL e USD)</a:t>
            </a:r>
          </a:p>
          <a:p>
            <a:pPr lvl="1"/>
            <a:r>
              <a:rPr lang="pt-BR" dirty="0" smtClean="0"/>
              <a:t>DI, DDI e  FRC;</a:t>
            </a:r>
          </a:p>
          <a:p>
            <a:pPr lvl="1"/>
            <a:r>
              <a:rPr lang="pt-BR" dirty="0" smtClean="0"/>
              <a:t>Métodos de interpolação;</a:t>
            </a:r>
          </a:p>
          <a:p>
            <a:pPr lvl="1"/>
            <a:r>
              <a:rPr lang="pt-BR" dirty="0" smtClean="0"/>
              <a:t>Hedge de Carteiras.</a:t>
            </a:r>
          </a:p>
          <a:p>
            <a:pPr lvl="1"/>
            <a:r>
              <a:rPr lang="pt-BR" dirty="0" smtClean="0"/>
              <a:t>Construção da ETTJ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programático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 Swaps.</a:t>
            </a:r>
          </a:p>
          <a:p>
            <a:pPr lvl="1"/>
            <a:r>
              <a:rPr lang="pt-BR" dirty="0" smtClean="0"/>
              <a:t>Principais </a:t>
            </a:r>
            <a:r>
              <a:rPr lang="pt-BR" dirty="0" err="1" smtClean="0"/>
              <a:t>caracteristicas</a:t>
            </a:r>
            <a:endParaRPr lang="pt-BR" dirty="0" smtClean="0"/>
          </a:p>
          <a:p>
            <a:pPr lvl="1"/>
            <a:r>
              <a:rPr lang="pt-BR" dirty="0" smtClean="0"/>
              <a:t>DI </a:t>
            </a:r>
            <a:r>
              <a:rPr lang="pt-BR" dirty="0" smtClean="0"/>
              <a:t>X PRÉ, DOL X DI, DI X </a:t>
            </a:r>
            <a:r>
              <a:rPr lang="pt-BR" dirty="0" smtClean="0"/>
              <a:t>IPCA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Infraestruturas de mercado.</a:t>
            </a:r>
          </a:p>
          <a:p>
            <a:pPr lvl="1"/>
            <a:r>
              <a:rPr lang="pt-BR" dirty="0" smtClean="0"/>
              <a:t>Mercado de Bolsa – BM&amp;FBOVESPA</a:t>
            </a:r>
          </a:p>
          <a:p>
            <a:pPr lvl="1"/>
            <a:r>
              <a:rPr lang="pt-BR" dirty="0" smtClean="0"/>
              <a:t>Mercado de </a:t>
            </a:r>
            <a:r>
              <a:rPr lang="pt-BR" dirty="0" err="1" smtClean="0"/>
              <a:t>Balcao</a:t>
            </a:r>
            <a:r>
              <a:rPr lang="pt-BR" dirty="0" smtClean="0"/>
              <a:t> – CETIP </a:t>
            </a:r>
          </a:p>
          <a:p>
            <a:endParaRPr lang="pt-BR" dirty="0" smtClean="0"/>
          </a:p>
          <a:p>
            <a:r>
              <a:rPr lang="pt-BR" dirty="0" smtClean="0"/>
              <a:t>Mercado </a:t>
            </a:r>
            <a:r>
              <a:rPr lang="pt-BR" dirty="0" smtClean="0"/>
              <a:t>de Opções.</a:t>
            </a:r>
          </a:p>
          <a:p>
            <a:pPr lvl="1"/>
            <a:r>
              <a:rPr lang="pt-BR" dirty="0" smtClean="0"/>
              <a:t>Mecânica operacional dos mercados de opções. </a:t>
            </a:r>
          </a:p>
          <a:p>
            <a:pPr lvl="1"/>
            <a:r>
              <a:rPr lang="pt-BR" dirty="0" smtClean="0"/>
              <a:t>Apreçamento de Opções: </a:t>
            </a:r>
          </a:p>
          <a:p>
            <a:pPr lvl="2"/>
            <a:r>
              <a:rPr lang="pt-BR" dirty="0" smtClean="0"/>
              <a:t>Opções de Dólar, Ibovespa, ações;</a:t>
            </a:r>
          </a:p>
          <a:p>
            <a:pPr lvl="2"/>
            <a:r>
              <a:rPr lang="pt-BR" dirty="0" smtClean="0"/>
              <a:t>modelo de Black e Scholes e variantes; Binomial;</a:t>
            </a:r>
          </a:p>
          <a:p>
            <a:pPr lvl="2"/>
            <a:r>
              <a:rPr lang="pt-BR" dirty="0" smtClean="0"/>
              <a:t>Volatilidade implícita;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Pré-requisitos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Matemática Financeira;</a:t>
            </a:r>
          </a:p>
          <a:p>
            <a:endParaRPr lang="pt-BR" dirty="0" smtClean="0"/>
          </a:p>
          <a:p>
            <a:r>
              <a:rPr lang="pt-BR" dirty="0" smtClean="0"/>
              <a:t>Estatística Básica;</a:t>
            </a:r>
          </a:p>
          <a:p>
            <a:endParaRPr lang="pt-BR" dirty="0" smtClean="0"/>
          </a:p>
          <a:p>
            <a:r>
              <a:rPr lang="pt-BR" dirty="0" smtClean="0"/>
              <a:t>Conhecimento de funções no Excel;</a:t>
            </a:r>
          </a:p>
          <a:p>
            <a:endParaRPr lang="pt-BR" dirty="0" smtClean="0"/>
          </a:p>
          <a:p>
            <a:r>
              <a:rPr lang="pt-BR" dirty="0" smtClean="0"/>
              <a:t>Principais conceitos de Finanças</a:t>
            </a:r>
          </a:p>
          <a:p>
            <a:pPr lvl="1"/>
            <a:r>
              <a:rPr lang="pt-BR" dirty="0" smtClean="0"/>
              <a:t>Modelos de Apreçamento: CAPM, APT</a:t>
            </a:r>
          </a:p>
          <a:p>
            <a:pPr lvl="1"/>
            <a:r>
              <a:rPr lang="pt-BR" dirty="0" smtClean="0"/>
              <a:t>Títulos Públicos Brasileiros: LTN, NTN-F, NTN-B</a:t>
            </a:r>
          </a:p>
          <a:p>
            <a:pPr lvl="1"/>
            <a:r>
              <a:rPr lang="pt-BR" i="1" dirty="0" err="1" smtClean="0"/>
              <a:t>Duration</a:t>
            </a:r>
            <a:r>
              <a:rPr lang="pt-BR" dirty="0" smtClean="0"/>
              <a:t> e Convexidade.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pt-BR" dirty="0" smtClean="0"/>
              <a:t> Individual </a:t>
            </a:r>
            <a:r>
              <a:rPr lang="pt-BR" dirty="0" smtClean="0"/>
              <a:t>ou em grupo de até 3 alunos</a:t>
            </a:r>
          </a:p>
          <a:p>
            <a:endParaRPr lang="pt-BR" dirty="0" smtClean="0"/>
          </a:p>
          <a:p>
            <a:r>
              <a:rPr lang="pt-BR" dirty="0" smtClean="0"/>
              <a:t>Entrega dos trabalhos:</a:t>
            </a:r>
          </a:p>
          <a:p>
            <a:pPr lvl="1"/>
            <a:r>
              <a:rPr lang="pt-BR" dirty="0" smtClean="0"/>
              <a:t>TBA – Final do semestre</a:t>
            </a:r>
            <a:endParaRPr lang="pt-B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Principal:</a:t>
            </a:r>
          </a:p>
          <a:p>
            <a:pPr lvl="1"/>
            <a:r>
              <a:rPr lang="pt-BR" dirty="0"/>
              <a:t>Santos, J. C. S &amp; Silva, M. E. (2015) </a:t>
            </a:r>
            <a:r>
              <a:rPr lang="pt-BR" i="1" dirty="0"/>
              <a:t>DERIVATIVOS E RENDA FIXA: Teoria e Aplicações ao Mercado Brasileiro</a:t>
            </a:r>
            <a:r>
              <a:rPr lang="pt-BR" dirty="0"/>
              <a:t>. Editora Atlas</a:t>
            </a:r>
          </a:p>
          <a:p>
            <a:endParaRPr lang="pt-BR" dirty="0" smtClean="0"/>
          </a:p>
          <a:p>
            <a:r>
              <a:rPr lang="pt-BR" dirty="0" smtClean="0"/>
              <a:t>Complementar</a:t>
            </a:r>
            <a:endParaRPr lang="pt-BR" dirty="0" smtClean="0"/>
          </a:p>
          <a:p>
            <a:pPr lvl="1"/>
            <a:r>
              <a:rPr lang="pt-BR" dirty="0" smtClean="0"/>
              <a:t>Martins</a:t>
            </a:r>
            <a:r>
              <a:rPr lang="pt-BR" dirty="0" smtClean="0"/>
              <a:t>, André. Mercados Derivativos e Análise de Risco volumes 1 e 2. Editora MAS</a:t>
            </a:r>
          </a:p>
          <a:p>
            <a:pPr lvl="1"/>
            <a:r>
              <a:rPr lang="pt-BR" dirty="0"/>
              <a:t>Hull, John. </a:t>
            </a:r>
            <a:r>
              <a:rPr lang="pt-BR" dirty="0" smtClean="0"/>
              <a:t>Opções, </a:t>
            </a:r>
            <a:r>
              <a:rPr lang="pt-BR" dirty="0"/>
              <a:t>futuros </a:t>
            </a:r>
            <a:r>
              <a:rPr lang="pt-BR" dirty="0" smtClean="0"/>
              <a:t>outros derivativos. </a:t>
            </a:r>
            <a:r>
              <a:rPr lang="pt-BR" dirty="0"/>
              <a:t>Editora B&amp;MF – Cultura Editores </a:t>
            </a:r>
            <a:r>
              <a:rPr lang="pt-BR" dirty="0" smtClean="0"/>
              <a:t>Associados (a versão em inglês é mais atual)</a:t>
            </a:r>
            <a:endParaRPr lang="pt-BR" dirty="0"/>
          </a:p>
          <a:p>
            <a:pPr lvl="1"/>
            <a:r>
              <a:rPr lang="pt-BR" dirty="0" smtClean="0"/>
              <a:t>Oliveira, Gilson e Pacheco, Marcelo. Mercado Financeiro: Objetivo e Profissional. Editora </a:t>
            </a:r>
            <a:r>
              <a:rPr lang="pt-BR" dirty="0" smtClean="0"/>
              <a:t>Fundamento</a:t>
            </a:r>
          </a:p>
          <a:p>
            <a:pPr lvl="1"/>
            <a:r>
              <a:rPr lang="pt-BR" dirty="0"/>
              <a:t>Artigos, </a:t>
            </a:r>
            <a:r>
              <a:rPr lang="pt-BR" dirty="0" err="1"/>
              <a:t>videos</a:t>
            </a:r>
            <a:r>
              <a:rPr lang="pt-BR" dirty="0"/>
              <a:t> e outros materiais</a:t>
            </a:r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235</TotalTime>
  <Words>350</Words>
  <Application>Microsoft Office PowerPoint</Application>
  <PresentationFormat>Apresentação na tela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Balcão Envidraçado</vt:lpstr>
      <vt:lpstr>EAE516 - Mercados de Derivativos </vt:lpstr>
      <vt:lpstr>Objetivos</vt:lpstr>
      <vt:lpstr>Conteúdo programático</vt:lpstr>
      <vt:lpstr>Conteúdo programático</vt:lpstr>
      <vt:lpstr>Pré-requisitos</vt:lpstr>
      <vt:lpstr>Trabalhos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financeiro e de Capitais II</dc:title>
  <cp:lastModifiedBy>ADG</cp:lastModifiedBy>
  <cp:revision>49</cp:revision>
  <dcterms:modified xsi:type="dcterms:W3CDTF">2016-02-16T21:49:37Z</dcterms:modified>
</cp:coreProperties>
</file>