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82" r:id="rId3"/>
    <p:sldId id="383" r:id="rId4"/>
    <p:sldId id="380" r:id="rId5"/>
    <p:sldId id="381" r:id="rId6"/>
    <p:sldId id="372" r:id="rId7"/>
    <p:sldId id="364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2" r:id="rId16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64"/>
  </p:normalViewPr>
  <p:slideViewPr>
    <p:cSldViewPr snapToGrid="0" snapToObjects="1">
      <p:cViewPr varScale="1">
        <p:scale>
          <a:sx n="90" d="100"/>
          <a:sy n="90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E389-B6B4-6749-94D7-A545197E4ACF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16BD6-8DE1-134C-A0FF-44C2DFAC201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6300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ço Reservado para Imagem de Slide 1">
            <a:extLst>
              <a:ext uri="{FF2B5EF4-FFF2-40B4-BE49-F238E27FC236}">
                <a16:creationId xmlns:a16="http://schemas.microsoft.com/office/drawing/2014/main" id="{98BF7DC5-BBEF-D543-8A66-9C05E038BB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Espaço Reservado para Anotações 2">
            <a:extLst>
              <a:ext uri="{FF2B5EF4-FFF2-40B4-BE49-F238E27FC236}">
                <a16:creationId xmlns:a16="http://schemas.microsoft.com/office/drawing/2014/main" id="{B0EA75B4-C177-144D-908F-B6A16C949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/>
          </a:p>
        </p:txBody>
      </p:sp>
      <p:sp>
        <p:nvSpPr>
          <p:cNvPr id="63491" name="Espaço Reservado para Número de Slide 3">
            <a:extLst>
              <a:ext uri="{FF2B5EF4-FFF2-40B4-BE49-F238E27FC236}">
                <a16:creationId xmlns:a16="http://schemas.microsoft.com/office/drawing/2014/main" id="{7C1B2D82-C783-9941-94BF-709F6E514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047BAF-CD06-B045-9461-3245F3DBE10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24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ço Reservado para Imagem de Slide 1">
            <a:extLst>
              <a:ext uri="{FF2B5EF4-FFF2-40B4-BE49-F238E27FC236}">
                <a16:creationId xmlns:a16="http://schemas.microsoft.com/office/drawing/2014/main" id="{98BF7DC5-BBEF-D543-8A66-9C05E038BB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Espaço Reservado para Anotações 2">
            <a:extLst>
              <a:ext uri="{FF2B5EF4-FFF2-40B4-BE49-F238E27FC236}">
                <a16:creationId xmlns:a16="http://schemas.microsoft.com/office/drawing/2014/main" id="{B0EA75B4-C177-144D-908F-B6A16C949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/>
          </a:p>
        </p:txBody>
      </p:sp>
      <p:sp>
        <p:nvSpPr>
          <p:cNvPr id="63491" name="Espaço Reservado para Número de Slide 3">
            <a:extLst>
              <a:ext uri="{FF2B5EF4-FFF2-40B4-BE49-F238E27FC236}">
                <a16:creationId xmlns:a16="http://schemas.microsoft.com/office/drawing/2014/main" id="{7C1B2D82-C783-9941-94BF-709F6E514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047BAF-CD06-B045-9461-3245F3DBE10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939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ço Reservado para Imagem de Slide 1">
            <a:extLst>
              <a:ext uri="{FF2B5EF4-FFF2-40B4-BE49-F238E27FC236}">
                <a16:creationId xmlns:a16="http://schemas.microsoft.com/office/drawing/2014/main" id="{98BF7DC5-BBEF-D543-8A66-9C05E038BB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Espaço Reservado para Anotações 2">
            <a:extLst>
              <a:ext uri="{FF2B5EF4-FFF2-40B4-BE49-F238E27FC236}">
                <a16:creationId xmlns:a16="http://schemas.microsoft.com/office/drawing/2014/main" id="{B0EA75B4-C177-144D-908F-B6A16C949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/>
          </a:p>
        </p:txBody>
      </p:sp>
      <p:sp>
        <p:nvSpPr>
          <p:cNvPr id="63491" name="Espaço Reservado para Número de Slide 3">
            <a:extLst>
              <a:ext uri="{FF2B5EF4-FFF2-40B4-BE49-F238E27FC236}">
                <a16:creationId xmlns:a16="http://schemas.microsoft.com/office/drawing/2014/main" id="{7C1B2D82-C783-9941-94BF-709F6E514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047BAF-CD06-B045-9461-3245F3DBE10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23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DFA5-4420-3842-BAA3-F7108F69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38C92-768D-FD49-A408-0247DB20B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35B6-911E-1545-BB9A-29040FE3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85CE9-DD3D-F342-914F-53F10B86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2BE01-C642-0046-B722-3AB4C780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8755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7AC7-DC46-D04D-9F6A-90922B67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64348-D59C-834B-9DD4-5AA657578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AD306-35CD-B244-ADEB-4932BC22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897C-7631-8D45-B4EA-2B68B07A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1413-083E-2943-B267-2B414758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1671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1BD06-561A-6E44-8732-8103B1540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35D01-A514-6543-8868-B0E0FF012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211C2-AAFC-1B4E-AD4C-0678BE4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95D09-952B-554D-B171-D6E777A8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467FE-94DC-7F4F-A512-C481C728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16004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E4160-74C4-394C-9AD9-9B9C5BB0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8399A-6A9F-1F45-BAC1-9FEA0672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0305A-C01F-074C-A4A2-5AE749A2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748F-8D44-D046-B1D4-2DD9F9C4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77CED-D330-0947-86E2-B46F4FD2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213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98A3-D0B0-A54B-A3F3-5F082919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2F139-114F-A34F-81FA-ABF17499E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E7935-7566-0542-85E0-010CD0ED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D2C9-65D5-3049-BC31-D9698B74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2DCF0-8513-7A4F-ADA4-1D128240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5292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C45E-A64E-D449-81E4-94A7D62B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008E0-E50E-BB4F-9BE2-C52F5B4A3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50AD0-8FFA-9E47-A2C6-675632E86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E38A7-A897-E84E-B5FF-0A0064C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33C63-E0D7-7E45-8444-D8A38C96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885BC-49EB-7940-9F9C-74BD5BFD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7387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7EB7-FDAE-0D4E-9EEE-38C8106C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1EEE2-0237-554D-9136-4941396BC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E257D-6546-DD4B-816A-DA327721F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4FF51-65B1-D042-AA22-E3BB87071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5C0F89-99F0-D04E-8125-2B5489D6F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404D9-D848-274D-8EB4-A3ACD822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37621-A90E-EA4A-BD58-AA32D090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B5C92-379F-B44C-8A7D-65E9FD42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5044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DA95-E6C3-A140-9313-920B613C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9E921-D4F6-A448-8392-B5CA5659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9935D-FA76-6346-9035-728CAFA3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FFE1B-0E87-8344-AA42-51A12B34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9716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EAB86-32D3-294E-B9C0-FD3EBC983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1CD55-AF00-664D-99DD-0B2684BE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E7F26-BD5D-2647-B5D5-07271EEF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0946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3F86-1200-C446-89CD-DB5AC73B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E4F96-70B7-F044-BBB9-EB55AA604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46A1-879F-6C49-A3A0-FDB8C1D84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0E5AA-300B-CF49-A27D-FD7E59CF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F9896-3AE1-644A-AE03-BD6EA1ED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75840-CBA6-9840-BAE5-4939A83E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3591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E232-B253-7442-AF8A-9178AF27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51925-644D-E54A-AF06-BA7D68EFC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7E56E-0E5E-994C-99B5-A47D875F3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CE504-FEFA-D542-9DAC-82D3FF8D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CB5C1-663E-6D41-B733-25B54D70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0DDA2-A4DE-094E-A87D-2F9A2CF4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2662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9F2D1-C100-5747-A905-CC36FDAE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57390-FE0C-AD46-842B-824B09FB9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B4E36-F0D2-AD4E-8796-B4403E400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542E4-1DA1-D844-A55E-C7337FAFF1CE}" type="datetimeFigureOut">
              <a:rPr lang="en-BR" smtClean="0"/>
              <a:t>02/12/20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4F73B-3366-0F4F-B1A6-35B939E12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36135-E5FB-E04F-AB0E-C8EEC25ED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D957-98F3-C644-8F3A-78DE7086451C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465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3F9A-8152-6D42-8AD5-6250283B6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R" dirty="0"/>
              <a:t>Market Share Constante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16468-CBAD-3148-898A-F3D3454F2E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BR" dirty="0"/>
              <a:t>SIMULAÇÕES</a:t>
            </a:r>
          </a:p>
        </p:txBody>
      </p:sp>
    </p:spTree>
    <p:extLst>
      <p:ext uri="{BB962C8B-B14F-4D97-AF65-F5344CB8AC3E}">
        <p14:creationId xmlns:p14="http://schemas.microsoft.com/office/powerpoint/2010/main" val="320263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A78B-1728-7E4C-AF7A-7163F5B2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170974-6212-A94B-AEFD-7690021E1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557327"/>
              </p:ext>
            </p:extLst>
          </p:nvPr>
        </p:nvGraphicFramePr>
        <p:xfrm>
          <a:off x="838200" y="365125"/>
          <a:ext cx="10391775" cy="517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5434">
                  <a:extLst>
                    <a:ext uri="{9D8B030D-6E8A-4147-A177-3AD203B41FA5}">
                      <a16:colId xmlns:a16="http://schemas.microsoft.com/office/drawing/2014/main" val="3193059278"/>
                    </a:ext>
                  </a:extLst>
                </a:gridCol>
                <a:gridCol w="2437696">
                  <a:extLst>
                    <a:ext uri="{9D8B030D-6E8A-4147-A177-3AD203B41FA5}">
                      <a16:colId xmlns:a16="http://schemas.microsoft.com/office/drawing/2014/main" val="2037989309"/>
                    </a:ext>
                  </a:extLst>
                </a:gridCol>
                <a:gridCol w="4428645">
                  <a:extLst>
                    <a:ext uri="{9D8B030D-6E8A-4147-A177-3AD203B41FA5}">
                      <a16:colId xmlns:a16="http://schemas.microsoft.com/office/drawing/2014/main" val="1199276339"/>
                    </a:ext>
                  </a:extLst>
                </a:gridCol>
              </a:tblGrid>
              <a:tr h="361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NA TABELA 2 VERIFICA-SE, POR EXEMPLO, QUE A CHINA TEVE UMA EXPANSÃO DE IMPORTAÇÃO NESSE MERCADO (267,73%) MUITO SUPERIOR </a:t>
                      </a:r>
                      <a:r>
                        <a:rPr lang="en-US" sz="2400" u="none" strike="noStrike" dirty="0" err="1">
                          <a:effectLst/>
                        </a:rPr>
                        <a:t>À</a:t>
                      </a:r>
                      <a:r>
                        <a:rPr lang="en-US" sz="2400" u="none" strike="noStrike" dirty="0">
                          <a:effectLst/>
                        </a:rPr>
                        <a:t> DO MERCADO TOTAL (43.53%)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003779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637919554"/>
                  </a:ext>
                </a:extLst>
              </a:tr>
              <a:tr h="1957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 EXPANSÃO DAS EXPORTAÇÕES BRASILEIRAS NO MERCADO FORAM DE 279.96%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214553654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 PARTICIPAÇÃO DAS EXPORTAÇÕES BRASILEIRAS NO MERCADO (MARKET SHARE) AUMENTOU EM 164.72%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61896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4200899430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 MODELO DE MARKET SHARE CONSTANTE PROPORCIONA UMA FORMA DE EXPLICAR AS VARIAÇÕES ADICIONAIS DA PARTICIPAÇÃO BRASILEIRA NO MERCADO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844826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EM TERMOS DA COMPOSIÇÃO DE SEU MERCADO IMPORTADOR   (775.75-773.49)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9112096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OU SEJA, SE OS PAÍSES TIVESSEM MANTIDO A MESMA PARTICIPAÇÃO QUE TINHAM NO PERÍODO 1, O CRESCIMENTO TERIA SIDO DE APENAS 2.26 MIL TONELADAS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0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82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A78B-1728-7E4C-AF7A-7163F5B2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170974-6212-A94B-AEFD-7690021E1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12837"/>
              </p:ext>
            </p:extLst>
          </p:nvPr>
        </p:nvGraphicFramePr>
        <p:xfrm>
          <a:off x="900112" y="1027906"/>
          <a:ext cx="10391775" cy="4006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5434">
                  <a:extLst>
                    <a:ext uri="{9D8B030D-6E8A-4147-A177-3AD203B41FA5}">
                      <a16:colId xmlns:a16="http://schemas.microsoft.com/office/drawing/2014/main" val="3193059278"/>
                    </a:ext>
                  </a:extLst>
                </a:gridCol>
                <a:gridCol w="2437696">
                  <a:extLst>
                    <a:ext uri="{9D8B030D-6E8A-4147-A177-3AD203B41FA5}">
                      <a16:colId xmlns:a16="http://schemas.microsoft.com/office/drawing/2014/main" val="2037989309"/>
                    </a:ext>
                  </a:extLst>
                </a:gridCol>
                <a:gridCol w="4428645">
                  <a:extLst>
                    <a:ext uri="{9D8B030D-6E8A-4147-A177-3AD203B41FA5}">
                      <a16:colId xmlns:a16="http://schemas.microsoft.com/office/drawing/2014/main" val="1199276339"/>
                    </a:ext>
                  </a:extLst>
                </a:gridCol>
              </a:tblGrid>
              <a:tr h="578436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014816883"/>
                  </a:ext>
                </a:extLst>
              </a:tr>
              <a:tr h="17142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 MODELO ASSUME AINDA QUE, UMA VEZ CONSIDERADOS OS EFEITOS DE CRESCIMENTO DO MERCADO COMO UM TODO E DE CRESCIMENTO DEVIDO À COMPOSIÇÃO DO MERCADO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07946"/>
                  </a:ext>
                </a:extLst>
              </a:tr>
              <a:tr h="17142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O RESTANTE EXPLICA O PERCENTUAL QUE SE DEVE APENAS AO DESEMPENHO DO PAÍS EXPORTADOR (NO CASO 1272. 25 TONELADAS DO TOTAL DE 1509 MIL TONELADAS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21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22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3CFF8E41-656C-3346-A26D-64CEA4A1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3462" y="419893"/>
            <a:ext cx="9844088" cy="846138"/>
          </a:xfrm>
        </p:spPr>
        <p:txBody>
          <a:bodyPr>
            <a:noAutofit/>
          </a:bodyPr>
          <a:lstStyle/>
          <a:p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Considerar o seguinte exemplo para explorar mais os efeitos composição do mercado e competitividade</a:t>
            </a:r>
            <a:b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1. Deixar de exportar para a Índia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1112F0-3695-8E43-B653-E57B9C5BB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965677"/>
              </p:ext>
            </p:extLst>
          </p:nvPr>
        </p:nvGraphicFramePr>
        <p:xfrm>
          <a:off x="857250" y="1828800"/>
          <a:ext cx="10196512" cy="418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97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1986/87/88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1993/94/95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PAÍSES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TOTIMP (1000t)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EXPBRASIL</a:t>
                      </a:r>
                    </a:p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(1000t)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PARTBRASIL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TOTIMP (1000t)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EXPBRASIL</a:t>
                      </a:r>
                    </a:p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(1000t)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PARTBRASIL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Bangladesh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P. Baixos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Irã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182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Índia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29.5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23.2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4686 (A1)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539. (B1)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11.5 (C1)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6726 (A2)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2048 (B2)</a:t>
                      </a:r>
                    </a:p>
                  </a:txBody>
                  <a:tcPr marL="9526" marR="9526" marT="953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82478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30.45(C2)</a:t>
                      </a:r>
                    </a:p>
                  </a:txBody>
                  <a:tcPr marL="9526" marR="9526" marT="953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EBCBDF8-5A0A-7343-ACBF-BC9213744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36684"/>
              </p:ext>
            </p:extLst>
          </p:nvPr>
        </p:nvGraphicFramePr>
        <p:xfrm>
          <a:off x="2344737" y="6327775"/>
          <a:ext cx="7502525" cy="24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PRINCIPAIS MERCADOS IMPORTADORES DE ÓLEO DE SOJA BRASILEIRO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53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83856E-6616-D043-9F80-CD8B3837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312441-31FB-9F47-845A-A297C8C66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933301"/>
              </p:ext>
            </p:extLst>
          </p:nvPr>
        </p:nvGraphicFramePr>
        <p:xfrm>
          <a:off x="643467" y="1915915"/>
          <a:ext cx="10905070" cy="3912829"/>
        </p:xfrm>
        <a:graphic>
          <a:graphicData uri="http://schemas.openxmlformats.org/drawingml/2006/table">
            <a:tbl>
              <a:tblPr/>
              <a:tblGrid>
                <a:gridCol w="1489473">
                  <a:extLst>
                    <a:ext uri="{9D8B030D-6E8A-4147-A177-3AD203B41FA5}">
                      <a16:colId xmlns:a16="http://schemas.microsoft.com/office/drawing/2014/main" val="4092244344"/>
                    </a:ext>
                  </a:extLst>
                </a:gridCol>
                <a:gridCol w="1586998">
                  <a:extLst>
                    <a:ext uri="{9D8B030D-6E8A-4147-A177-3AD203B41FA5}">
                      <a16:colId xmlns:a16="http://schemas.microsoft.com/office/drawing/2014/main" val="2952542332"/>
                    </a:ext>
                  </a:extLst>
                </a:gridCol>
                <a:gridCol w="1477652">
                  <a:extLst>
                    <a:ext uri="{9D8B030D-6E8A-4147-A177-3AD203B41FA5}">
                      <a16:colId xmlns:a16="http://schemas.microsoft.com/office/drawing/2014/main" val="2591666855"/>
                    </a:ext>
                  </a:extLst>
                </a:gridCol>
                <a:gridCol w="1480607">
                  <a:extLst>
                    <a:ext uri="{9D8B030D-6E8A-4147-A177-3AD203B41FA5}">
                      <a16:colId xmlns:a16="http://schemas.microsoft.com/office/drawing/2014/main" val="272344335"/>
                    </a:ext>
                  </a:extLst>
                </a:gridCol>
                <a:gridCol w="1394904">
                  <a:extLst>
                    <a:ext uri="{9D8B030D-6E8A-4147-A177-3AD203B41FA5}">
                      <a16:colId xmlns:a16="http://schemas.microsoft.com/office/drawing/2014/main" val="3561642950"/>
                    </a:ext>
                  </a:extLst>
                </a:gridCol>
                <a:gridCol w="1737718">
                  <a:extLst>
                    <a:ext uri="{9D8B030D-6E8A-4147-A177-3AD203B41FA5}">
                      <a16:colId xmlns:a16="http://schemas.microsoft.com/office/drawing/2014/main" val="2798352398"/>
                    </a:ext>
                  </a:extLst>
                </a:gridCol>
                <a:gridCol w="1737718">
                  <a:extLst>
                    <a:ext uri="{9D8B030D-6E8A-4147-A177-3AD203B41FA5}">
                      <a16:colId xmlns:a16="http://schemas.microsoft.com/office/drawing/2014/main" val="235248361"/>
                    </a:ext>
                  </a:extLst>
                </a:gridCol>
              </a:tblGrid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1986/87/88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1993/94/95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DEEBF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00748"/>
                  </a:ext>
                </a:extLst>
              </a:tr>
              <a:tr h="333992">
                <a:tc rowSpan="2"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PAÍSES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205" marR="99205" marT="49603" marB="496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TOTIMP (1000t)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205" marR="99205" marT="49603" marB="496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EXPBRASIL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PARTBRASIL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TOTIMP (1000t)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205" marR="99205" marT="49603" marB="496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EXPBRASIL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PARTBRASIL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5224"/>
                  </a:ext>
                </a:extLst>
              </a:tr>
              <a:tr h="333992">
                <a:tc v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(1000t)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(1000t)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4739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64522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Bangladesh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63515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Países Baixos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037323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Irã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85938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57549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86801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4686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6726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2035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5341"/>
                  </a:ext>
                </a:extLst>
              </a:tr>
              <a:tr h="314564">
                <a:tc>
                  <a:txBody>
                    <a:bodyPr/>
                    <a:lstStyle/>
                    <a:p>
                      <a:pPr algn="l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(A1)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(B1)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(A2)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(B2)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449693"/>
                  </a:ext>
                </a:extLst>
              </a:tr>
              <a:tr h="413769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*RM:RESTO DO MUNDO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3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98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B22BDFF4-EE43-8C4E-8CA1-55BACDA5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32" y="643467"/>
            <a:ext cx="11210925" cy="7448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Exemplo de procedimento para cálculo de MSC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D4A3C56-E1B2-C244-80E1-36D1FAD86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371282"/>
              </p:ext>
            </p:extLst>
          </p:nvPr>
        </p:nvGraphicFramePr>
        <p:xfrm>
          <a:off x="931102" y="1194847"/>
          <a:ext cx="10461783" cy="4468305"/>
        </p:xfrm>
        <a:graphic>
          <a:graphicData uri="http://schemas.openxmlformats.org/drawingml/2006/table">
            <a:tbl>
              <a:tblPr/>
              <a:tblGrid>
                <a:gridCol w="528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1986/87/88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1993/94/95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10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Importação mundial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4686 (A1)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6726 (A2)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Exportação brasileira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452   (B1)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2035 (B2)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(%)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9.64  (C1)=(B1/A1)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30,25(C2)</a:t>
                      </a: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(C2)=(B2/A2)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Variação exp. Total Brasil (B2-B1)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1509  (</a:t>
                      </a:r>
                      <a:r>
                        <a:rPr kumimoji="0" lang="pt-B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</a:t>
                      </a: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 = (B2-B1)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1986/87/88 (Part. 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cte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sobre importação mundial)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A2*0.0964 =   451.73 (E) 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1986/87/88 por país sobre importações no período 1993/94/95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759.23  (</a:t>
                      </a:r>
                      <a:r>
                        <a:rPr kumimoji="0" lang="pt-B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F</a:t>
                      </a: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(ver no slide a seguir como se chega neste valor)</a:t>
                      </a:r>
                      <a:endParaRPr kumimoji="0" lang="pt-B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EFEITOS (ganhos e perdas)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(em 1000t)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(%)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Var. da exportação total do Brasil   (B2-B1)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1509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100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Tamanho do mercado                        (E-B1)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234,65=  (r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.V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-0.27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Composição de mercado                    (F-E)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307.5 = (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</a:t>
                      </a:r>
                      <a:r>
                        <a:rPr kumimoji="0" lang="pt-BR" alt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j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</a:t>
                      </a:r>
                      <a:r>
                        <a:rPr kumimoji="0" lang="pt-BR" alt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.V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20.38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Competitividade                                 (B2-F)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966.85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64.1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52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BD0C-72F2-6A4A-A4B6-0678AB891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" y="236538"/>
            <a:ext cx="10515600" cy="706438"/>
          </a:xfrm>
        </p:spPr>
        <p:txBody>
          <a:bodyPr/>
          <a:lstStyle/>
          <a:p>
            <a:r>
              <a:rPr lang="en-BR" dirty="0"/>
              <a:t>Conclusão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1FDC5-781C-8742-81C1-82F5CDDDA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564"/>
            <a:ext cx="10515600" cy="4962525"/>
          </a:xfrm>
        </p:spPr>
        <p:txBody>
          <a:bodyPr/>
          <a:lstStyle/>
          <a:p>
            <a:r>
              <a:rPr lang="en-BR" dirty="0"/>
              <a:t>O resultado sugere que quando são suprimidos países com desempenho negativo, a expressão da importância do componente composição de mercado torna-se mais evidente, particularmente considerando o caso sob análise.</a:t>
            </a:r>
          </a:p>
          <a:p>
            <a:pPr marL="0" indent="0">
              <a:buNone/>
            </a:pPr>
            <a:endParaRPr lang="en-BR" dirty="0"/>
          </a:p>
          <a:p>
            <a:r>
              <a:rPr lang="en-BR" dirty="0"/>
              <a:t>É interessante observar que se esse efeito adquirir uma expressão ainda maior, o efeito competitividade pode ser reduzido, o que faz sentido, uma vez que o objetivo do próprio modelo de MSC é indicar a maior importância relativa de cada componente desagregado.</a:t>
            </a:r>
          </a:p>
        </p:txBody>
      </p:sp>
    </p:spTree>
    <p:extLst>
      <p:ext uri="{BB962C8B-B14F-4D97-AF65-F5344CB8AC3E}">
        <p14:creationId xmlns:p14="http://schemas.microsoft.com/office/powerpoint/2010/main" val="359358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55F8D-C21C-CF45-8775-BF0BA303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3"/>
            <a:ext cx="10175631" cy="6846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BR" sz="3700" dirty="0"/>
              <a:t>TABELA 1:Resumo das Informações Agregadas – Mercado X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2358DEE-D771-7142-85C8-AD72D2B3EE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728516"/>
              </p:ext>
            </p:extLst>
          </p:nvPr>
        </p:nvGraphicFramePr>
        <p:xfrm>
          <a:off x="836677" y="858684"/>
          <a:ext cx="10515597" cy="548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689">
                  <a:extLst>
                    <a:ext uri="{9D8B030D-6E8A-4147-A177-3AD203B41FA5}">
                      <a16:colId xmlns:a16="http://schemas.microsoft.com/office/drawing/2014/main" val="1252260414"/>
                    </a:ext>
                  </a:extLst>
                </a:gridCol>
                <a:gridCol w="1933648">
                  <a:extLst>
                    <a:ext uri="{9D8B030D-6E8A-4147-A177-3AD203B41FA5}">
                      <a16:colId xmlns:a16="http://schemas.microsoft.com/office/drawing/2014/main" val="2954171783"/>
                    </a:ext>
                  </a:extLst>
                </a:gridCol>
                <a:gridCol w="1933647">
                  <a:extLst>
                    <a:ext uri="{9D8B030D-6E8A-4147-A177-3AD203B41FA5}">
                      <a16:colId xmlns:a16="http://schemas.microsoft.com/office/drawing/2014/main" val="1964528546"/>
                    </a:ext>
                  </a:extLst>
                </a:gridCol>
                <a:gridCol w="2478613">
                  <a:extLst>
                    <a:ext uri="{9D8B030D-6E8A-4147-A177-3AD203B41FA5}">
                      <a16:colId xmlns:a16="http://schemas.microsoft.com/office/drawing/2014/main" val="1702610259"/>
                    </a:ext>
                  </a:extLst>
                </a:gridCol>
              </a:tblGrid>
              <a:tr h="1032800">
                <a:tc>
                  <a:txBody>
                    <a:bodyPr/>
                    <a:lstStyle/>
                    <a:p>
                      <a:pPr algn="l" fontAlgn="t"/>
                      <a:r>
                        <a:rPr lang="en-BR" sz="2800" u="none" strike="noStrike">
                          <a:effectLst/>
                        </a:rPr>
                        <a:t> 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 dirty="0">
                          <a:effectLst/>
                        </a:rPr>
                        <a:t>1986/87/88</a:t>
                      </a:r>
                      <a:endParaRPr lang="en-B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>
                          <a:effectLst/>
                        </a:rPr>
                        <a:t>1993/94/95</a:t>
                      </a:r>
                      <a:endParaRPr lang="en-BR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</a:rPr>
                        <a:t>CRESCIMENTO TAXA (%)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extLst>
                  <a:ext uri="{0D108BD9-81ED-4DB2-BD59-A6C34878D82A}">
                    <a16:rowId xmlns:a16="http://schemas.microsoft.com/office/drawing/2014/main" val="786588690"/>
                  </a:ext>
                </a:extLst>
              </a:tr>
              <a:tr h="5470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Importação mundial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 dirty="0">
                          <a:effectLst/>
                        </a:rPr>
                        <a:t>4686 (A1)</a:t>
                      </a:r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 dirty="0">
                          <a:effectLst/>
                        </a:rPr>
                        <a:t>6726  (A2)</a:t>
                      </a:r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lvl="2" algn="ctr" fontAlgn="b"/>
                      <a:r>
                        <a:rPr lang="en-BR" sz="2800" u="none" strike="noStrike">
                          <a:effectLst/>
                        </a:rPr>
                        <a:t>43.53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b"/>
                </a:tc>
                <a:extLst>
                  <a:ext uri="{0D108BD9-81ED-4DB2-BD59-A6C34878D82A}">
                    <a16:rowId xmlns:a16="http://schemas.microsoft.com/office/drawing/2014/main" val="1968516781"/>
                  </a:ext>
                </a:extLst>
              </a:tr>
              <a:tr h="5470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Exportação brasileira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>
                          <a:effectLst/>
                        </a:rPr>
                        <a:t>539 (B1)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>
                          <a:effectLst/>
                        </a:rPr>
                        <a:t>2048 (B2)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lvl="2" algn="ctr" fontAlgn="b"/>
                      <a:r>
                        <a:rPr lang="en-BR" sz="2800" u="none" strike="noStrike">
                          <a:effectLst/>
                        </a:rPr>
                        <a:t>279.96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b"/>
                </a:tc>
                <a:extLst>
                  <a:ext uri="{0D108BD9-81ED-4DB2-BD59-A6C34878D82A}">
                    <a16:rowId xmlns:a16="http://schemas.microsoft.com/office/drawing/2014/main" val="594306630"/>
                  </a:ext>
                </a:extLst>
              </a:tr>
              <a:tr h="1032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Market-Share (%)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>
                          <a:effectLst/>
                        </a:rPr>
                        <a:t>11.50</a:t>
                      </a:r>
                    </a:p>
                    <a:p>
                      <a:pPr algn="ctr" rtl="0" fontAlgn="ctr"/>
                      <a:r>
                        <a:rPr lang="en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(B1/A1)</a:t>
                      </a: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>
                          <a:effectLst/>
                        </a:rPr>
                        <a:t>30.45</a:t>
                      </a:r>
                    </a:p>
                    <a:p>
                      <a:pPr algn="ctr" rtl="0" fontAlgn="ctr"/>
                      <a:r>
                        <a:rPr lang="en-BR" sz="2800" u="none" strike="noStrike">
                          <a:effectLst/>
                        </a:rPr>
                        <a:t> (B2/A2)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lvl="2" algn="ctr" fontAlgn="b"/>
                      <a:r>
                        <a:rPr lang="en-BR" sz="2800" u="none" strike="noStrike">
                          <a:effectLst/>
                        </a:rPr>
                        <a:t>164.72</a:t>
                      </a:r>
                      <a:endParaRPr lang="en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b"/>
                </a:tc>
                <a:extLst>
                  <a:ext uri="{0D108BD9-81ED-4DB2-BD59-A6C34878D82A}">
                    <a16:rowId xmlns:a16="http://schemas.microsoft.com/office/drawing/2014/main" val="3261392391"/>
                  </a:ext>
                </a:extLst>
              </a:tr>
              <a:tr h="11496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 err="1">
                          <a:effectLst/>
                        </a:rPr>
                        <a:t>Variação</a:t>
                      </a:r>
                      <a:r>
                        <a:rPr lang="en-US" sz="2800" u="none" strike="noStrike" dirty="0">
                          <a:effectLst/>
                        </a:rPr>
                        <a:t> das </a:t>
                      </a:r>
                      <a:r>
                        <a:rPr lang="en-US" sz="2800" u="none" strike="noStrike" dirty="0" err="1">
                          <a:effectLst/>
                        </a:rPr>
                        <a:t>Importações</a:t>
                      </a:r>
                      <a:r>
                        <a:rPr lang="en-US" sz="2800" u="none" strike="noStrike" dirty="0">
                          <a:effectLst/>
                        </a:rPr>
                        <a:t> Total Mundial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</a:t>
                      </a: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b"/>
                </a:tc>
                <a:extLst>
                  <a:ext uri="{0D108BD9-81ED-4DB2-BD59-A6C34878D82A}">
                    <a16:rowId xmlns:a16="http://schemas.microsoft.com/office/drawing/2014/main" val="4203478735"/>
                  </a:ext>
                </a:extLst>
              </a:tr>
              <a:tr h="1032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 err="1">
                          <a:effectLst/>
                        </a:rPr>
                        <a:t>Variação</a:t>
                      </a:r>
                      <a:r>
                        <a:rPr lang="en-US" sz="2800" u="none" strike="noStrike" dirty="0">
                          <a:effectLst/>
                        </a:rPr>
                        <a:t> das </a:t>
                      </a:r>
                      <a:r>
                        <a:rPr lang="en-US" sz="2800" u="none" strike="noStrike" dirty="0" err="1">
                          <a:effectLst/>
                        </a:rPr>
                        <a:t>Exportações</a:t>
                      </a:r>
                      <a:r>
                        <a:rPr lang="en-US" sz="2800" u="none" strike="noStrike" dirty="0">
                          <a:effectLst/>
                        </a:rPr>
                        <a:t> Total </a:t>
                      </a:r>
                      <a:r>
                        <a:rPr lang="en-US" sz="2800" u="none" strike="noStrike" dirty="0" err="1">
                          <a:effectLst/>
                        </a:rPr>
                        <a:t>Brasil</a:t>
                      </a:r>
                      <a:r>
                        <a:rPr lang="en-US" sz="2800" u="none" strike="noStrike" dirty="0">
                          <a:effectLst/>
                        </a:rPr>
                        <a:t> 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BR" sz="2800" u="none" strike="noStrike" dirty="0">
                          <a:effectLst/>
                        </a:rPr>
                        <a:t> </a:t>
                      </a:r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3" marR="10943" marT="1094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BR" sz="2800" u="none" strike="noStrike" dirty="0">
                          <a:effectLst/>
                        </a:rPr>
                        <a:t>1509</a:t>
                      </a:r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943" marR="10943" marT="10943" marB="0" anchor="b"/>
                </a:tc>
                <a:extLst>
                  <a:ext uri="{0D108BD9-81ED-4DB2-BD59-A6C34878D82A}">
                    <a16:rowId xmlns:a16="http://schemas.microsoft.com/office/drawing/2014/main" val="295952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9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B22BDFF4-EE43-8C4E-8CA1-55BACDA5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32" y="643467"/>
            <a:ext cx="11210925" cy="7448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Exemplo de procedimento para cálculo de MSC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D4A3C56-E1B2-C244-80E1-36D1FAD86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419371"/>
              </p:ext>
            </p:extLst>
          </p:nvPr>
        </p:nvGraphicFramePr>
        <p:xfrm>
          <a:off x="865109" y="1675227"/>
          <a:ext cx="10461783" cy="4468305"/>
        </p:xfrm>
        <a:graphic>
          <a:graphicData uri="http://schemas.openxmlformats.org/drawingml/2006/table">
            <a:tbl>
              <a:tblPr/>
              <a:tblGrid>
                <a:gridCol w="528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1986/87/88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1993/94/95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10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Importação mundial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4686 (A1)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6726 (A2)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Exportação brasileira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539    (B1)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2048 (B2)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(%)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11,50  (C1)=(B1/A1)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30,45(C2)</a:t>
                      </a: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(C2)=(B2/A2)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Variação exp. Total Brasil (B2-B1)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1509  (</a:t>
                      </a:r>
                      <a:r>
                        <a:rPr kumimoji="0" lang="pt-B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</a:t>
                      </a: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 = (B2-B1)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1986/87/88 (Part. 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cte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sobre importação mundial)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A2*0.115 =  773.49 (E) 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1986/87/88 por país sobre importações no período 1993/94/95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EFEITOS (ganhos e perdas)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(em 1000t)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(%)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Var. da exportação total do Brasil   (B2-B1)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1509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100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Tamanho do mercado                        (E-B1)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234,65=  (r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.V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15,54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Composição de mercado                    (F-E)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Competitividade                                 (B2-F)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5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17A6B7-31CD-364D-A231-377369BC5C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96058"/>
              </p:ext>
            </p:extLst>
          </p:nvPr>
        </p:nvGraphicFramePr>
        <p:xfrm>
          <a:off x="643467" y="842964"/>
          <a:ext cx="10905069" cy="479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700">
                  <a:extLst>
                    <a:ext uri="{9D8B030D-6E8A-4147-A177-3AD203B41FA5}">
                      <a16:colId xmlns:a16="http://schemas.microsoft.com/office/drawing/2014/main" val="105783646"/>
                    </a:ext>
                  </a:extLst>
                </a:gridCol>
                <a:gridCol w="1165750">
                  <a:extLst>
                    <a:ext uri="{9D8B030D-6E8A-4147-A177-3AD203B41FA5}">
                      <a16:colId xmlns:a16="http://schemas.microsoft.com/office/drawing/2014/main" val="3529974958"/>
                    </a:ext>
                  </a:extLst>
                </a:gridCol>
                <a:gridCol w="1524923">
                  <a:extLst>
                    <a:ext uri="{9D8B030D-6E8A-4147-A177-3AD203B41FA5}">
                      <a16:colId xmlns:a16="http://schemas.microsoft.com/office/drawing/2014/main" val="2450029140"/>
                    </a:ext>
                  </a:extLst>
                </a:gridCol>
                <a:gridCol w="1688184">
                  <a:extLst>
                    <a:ext uri="{9D8B030D-6E8A-4147-A177-3AD203B41FA5}">
                      <a16:colId xmlns:a16="http://schemas.microsoft.com/office/drawing/2014/main" val="2105580818"/>
                    </a:ext>
                  </a:extLst>
                </a:gridCol>
                <a:gridCol w="1098405">
                  <a:extLst>
                    <a:ext uri="{9D8B030D-6E8A-4147-A177-3AD203B41FA5}">
                      <a16:colId xmlns:a16="http://schemas.microsoft.com/office/drawing/2014/main" val="2481035202"/>
                    </a:ext>
                  </a:extLst>
                </a:gridCol>
                <a:gridCol w="1524923">
                  <a:extLst>
                    <a:ext uri="{9D8B030D-6E8A-4147-A177-3AD203B41FA5}">
                      <a16:colId xmlns:a16="http://schemas.microsoft.com/office/drawing/2014/main" val="1427549194"/>
                    </a:ext>
                  </a:extLst>
                </a:gridCol>
                <a:gridCol w="1688184">
                  <a:extLst>
                    <a:ext uri="{9D8B030D-6E8A-4147-A177-3AD203B41FA5}">
                      <a16:colId xmlns:a16="http://schemas.microsoft.com/office/drawing/2014/main" val="177489048"/>
                    </a:ext>
                  </a:extLst>
                </a:gridCol>
              </a:tblGrid>
              <a:tr h="37449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TABELA 2: PARTICIPAÇÃO BRASILEIRA NO MERCADO DE ÓLEO DE SOJA POR PAÍSES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4" marR="7964" marT="7964" marB="0" anchor="b"/>
                </a:tc>
                <a:extLst>
                  <a:ext uri="{0D108BD9-81ED-4DB2-BD59-A6C34878D82A}">
                    <a16:rowId xmlns:a16="http://schemas.microsoft.com/office/drawing/2014/main" val="3186597973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b="1" u="none" strike="noStrike" dirty="0">
                          <a:effectLst/>
                        </a:rPr>
                        <a:t> </a:t>
                      </a:r>
                      <a:endParaRPr lang="en-BR" sz="1900" b="1" i="0" u="none" strike="noStrike" dirty="0">
                        <a:solidFill>
                          <a:srgbClr val="DEEBF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BR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1986/87/88</a:t>
                      </a:r>
                      <a:endParaRPr lang="en-BR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BR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BR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1993/94/95</a:t>
                      </a:r>
                      <a:endParaRPr lang="en-BR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BR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22963"/>
                  </a:ext>
                </a:extLst>
              </a:tr>
              <a:tr h="374490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900" b="1" u="none" strike="noStrike" dirty="0">
                          <a:effectLst/>
                        </a:rPr>
                        <a:t>PAÍSES</a:t>
                      </a:r>
                    </a:p>
                    <a:p>
                      <a:pPr algn="l" rtl="0" fontAlgn="b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>
                          <a:effectLst/>
                        </a:rPr>
                        <a:t>TOTIMP </a:t>
                      </a:r>
                    </a:p>
                    <a:p>
                      <a:pPr algn="ctr" rtl="0" fontAlgn="b"/>
                      <a:r>
                        <a:rPr lang="en-US" sz="1900" u="none" strike="noStrike">
                          <a:effectLst/>
                        </a:rPr>
                        <a:t>(1000t)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 dirty="0">
                          <a:effectLst/>
                        </a:rPr>
                        <a:t>EXPBRASIL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>
                          <a:effectLst/>
                        </a:rPr>
                        <a:t>PARTBRASIL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>
                          <a:effectLst/>
                        </a:rPr>
                        <a:t>TOTIMP (1000t)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>
                          <a:effectLst/>
                        </a:rPr>
                        <a:t>EXPBRASIL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>
                          <a:effectLst/>
                        </a:rPr>
                        <a:t>PARTBRASIL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3605035751"/>
                  </a:ext>
                </a:extLst>
              </a:tr>
              <a:tr h="305279">
                <a:tc v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(1000t)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600" u="none" strike="noStrike" dirty="0">
                          <a:effectLst/>
                        </a:rPr>
                        <a:t>(%)</a:t>
                      </a:r>
                      <a:endParaRPr lang="en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 v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u="none" strike="noStrike" dirty="0">
                          <a:effectLst/>
                        </a:rPr>
                        <a:t>(1000t)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(%)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650365353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u="none" strike="noStrike">
                          <a:effectLst/>
                        </a:rPr>
                        <a:t>China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251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55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21.91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923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572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61.97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478592336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u="none" strike="noStrike">
                          <a:effectLst/>
                        </a:rPr>
                        <a:t>Bangladesh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171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7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4.09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200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147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73.50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2701746770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u="none" strike="noStrike">
                          <a:effectLst/>
                        </a:rPr>
                        <a:t>Países Baixos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85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5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5.88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125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110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88.00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730044536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u="none" strike="noStrike">
                          <a:effectLst/>
                        </a:rPr>
                        <a:t>Irã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348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84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24.14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517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182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35.20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662019167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u="none" strike="noStrike">
                          <a:effectLst/>
                        </a:rPr>
                        <a:t>Índia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295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87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29.49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56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13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23.21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22824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u="none" strike="noStrike">
                          <a:effectLst/>
                        </a:rPr>
                        <a:t>RM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3536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301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8.51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4905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1024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20.88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767687463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900" b="1" u="none" strike="noStrike">
                          <a:effectLst/>
                        </a:rPr>
                        <a:t>TOTAL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>
                          <a:effectLst/>
                        </a:rPr>
                        <a:t>4686</a:t>
                      </a:r>
                      <a:endParaRPr lang="en-BR" sz="1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>
                          <a:effectLst/>
                        </a:rPr>
                        <a:t>539</a:t>
                      </a:r>
                      <a:endParaRPr lang="en-BR" sz="19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 dirty="0">
                          <a:effectLst/>
                        </a:rPr>
                        <a:t>11.50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>
                          <a:effectLst/>
                        </a:rPr>
                        <a:t>6726</a:t>
                      </a:r>
                      <a:endParaRPr lang="en-BR" sz="19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>
                          <a:effectLst/>
                        </a:rPr>
                        <a:t>2048</a:t>
                      </a:r>
                      <a:endParaRPr lang="en-BR" sz="19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 dirty="0">
                          <a:effectLst/>
                        </a:rPr>
                        <a:t>30.45</a:t>
                      </a:r>
                      <a:endParaRPr lang="en-B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2939911901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l" rtl="0" fontAlgn="b"/>
                      <a:r>
                        <a:rPr lang="en-BR" sz="1900" u="none" strike="noStrike">
                          <a:effectLst/>
                        </a:rPr>
                        <a:t> 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(A1)</a:t>
                      </a:r>
                      <a:endParaRPr lang="en-US" sz="1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(B1)</a:t>
                      </a:r>
                      <a:endParaRPr lang="en-US" sz="19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>
                          <a:effectLst/>
                        </a:rPr>
                        <a:t> 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(A2)</a:t>
                      </a:r>
                      <a:endParaRPr lang="en-US" sz="19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(B2)</a:t>
                      </a:r>
                      <a:endParaRPr lang="en-US" sz="19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b="1" u="none" strike="noStrike">
                          <a:effectLst/>
                        </a:rPr>
                        <a:t> </a:t>
                      </a:r>
                      <a:endParaRPr lang="en-BR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1563726913"/>
                  </a:ext>
                </a:extLst>
              </a:tr>
              <a:tr h="37449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*RM:RESTO DO MUNDO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 </a:t>
                      </a:r>
                      <a:endParaRPr lang="en-BR" sz="1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 </a:t>
                      </a:r>
                      <a:endParaRPr lang="en-BR" sz="19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 </a:t>
                      </a:r>
                      <a:endParaRPr lang="en-B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 </a:t>
                      </a:r>
                      <a:endParaRPr lang="en-BR" sz="1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>
                          <a:effectLst/>
                        </a:rPr>
                        <a:t> </a:t>
                      </a:r>
                      <a:endParaRPr lang="en-BR" sz="19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1900" u="none" strike="noStrike" dirty="0">
                          <a:effectLst/>
                        </a:rPr>
                        <a:t> </a:t>
                      </a:r>
                      <a:endParaRPr lang="en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38" marR="10238" marT="10238" marB="0" anchor="b"/>
                </a:tc>
                <a:extLst>
                  <a:ext uri="{0D108BD9-81ED-4DB2-BD59-A6C34878D82A}">
                    <a16:rowId xmlns:a16="http://schemas.microsoft.com/office/drawing/2014/main" val="115083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07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BAE72D75-19EF-6048-B120-11270093F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23189"/>
              </p:ext>
            </p:extLst>
          </p:nvPr>
        </p:nvGraphicFramePr>
        <p:xfrm>
          <a:off x="643467" y="712235"/>
          <a:ext cx="10905069" cy="5433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625">
                  <a:extLst>
                    <a:ext uri="{9D8B030D-6E8A-4147-A177-3AD203B41FA5}">
                      <a16:colId xmlns:a16="http://schemas.microsoft.com/office/drawing/2014/main" val="2410522420"/>
                    </a:ext>
                  </a:extLst>
                </a:gridCol>
                <a:gridCol w="2920534">
                  <a:extLst>
                    <a:ext uri="{9D8B030D-6E8A-4147-A177-3AD203B41FA5}">
                      <a16:colId xmlns:a16="http://schemas.microsoft.com/office/drawing/2014/main" val="3950577252"/>
                    </a:ext>
                  </a:extLst>
                </a:gridCol>
                <a:gridCol w="2920534">
                  <a:extLst>
                    <a:ext uri="{9D8B030D-6E8A-4147-A177-3AD203B41FA5}">
                      <a16:colId xmlns:a16="http://schemas.microsoft.com/office/drawing/2014/main" val="3228640511"/>
                    </a:ext>
                  </a:extLst>
                </a:gridCol>
                <a:gridCol w="1287571">
                  <a:extLst>
                    <a:ext uri="{9D8B030D-6E8A-4147-A177-3AD203B41FA5}">
                      <a16:colId xmlns:a16="http://schemas.microsoft.com/office/drawing/2014/main" val="2149960373"/>
                    </a:ext>
                  </a:extLst>
                </a:gridCol>
                <a:gridCol w="1439805">
                  <a:extLst>
                    <a:ext uri="{9D8B030D-6E8A-4147-A177-3AD203B41FA5}">
                      <a16:colId xmlns:a16="http://schemas.microsoft.com/office/drawing/2014/main" val="945537555"/>
                    </a:ext>
                  </a:extLst>
                </a:gridCol>
              </a:tblGrid>
              <a:tr h="11439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TABELA 3: TAXA DE VARIAÇÃO NAS IMPORTAÇÕES DOS PRINCIPAIS PLAYERS NO MERCADO DE ÓLEO DE SOJA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1796414611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fontAlgn="b"/>
                      <a:r>
                        <a:rPr lang="en-BR" sz="2400" u="none" strike="noStrike">
                          <a:effectLst/>
                        </a:rPr>
                        <a:t> 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1986/87/88</a:t>
                      </a:r>
                      <a:endParaRPr lang="en-BR" sz="2400" b="0" i="0" u="none" strike="noStrike">
                        <a:solidFill>
                          <a:srgbClr val="EEF9F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1993/94/95</a:t>
                      </a:r>
                      <a:endParaRPr lang="en-BR" sz="2400" b="0" i="0" u="none" strike="noStrike">
                        <a:solidFill>
                          <a:srgbClr val="EEF9F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BR" sz="2400" u="none" strike="noStrike">
                          <a:effectLst/>
                        </a:rPr>
                        <a:t> 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1911385788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fontAlgn="b"/>
                      <a:r>
                        <a:rPr lang="en-BR" sz="2400" u="none" strike="noStrike">
                          <a:effectLst/>
                        </a:rPr>
                        <a:t> 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</a:rPr>
                        <a:t>(a)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</a:rPr>
                        <a:t>(b)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</a:rPr>
                        <a:t>(b-a)/a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3779582967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PAÍSES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</a:rPr>
                        <a:t>TOTIMP (1000t)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</a:rPr>
                        <a:t>TOTIMP (1000t)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</a:rPr>
                        <a:t>VAR(%)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4090136856"/>
                  </a:ext>
                </a:extLst>
              </a:tr>
              <a:tr h="6634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China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251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923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267.73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AUMENTO MÁXIMO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3419129034"/>
                  </a:ext>
                </a:extLst>
              </a:tr>
              <a:tr h="6634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Bangladesh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171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200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16.96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AUMENTO MÍNIMO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2579927010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P. Baixos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85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125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47.06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1594551435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Irã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348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517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48.56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1880917692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Índia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295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56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solidFill>
                            <a:srgbClr val="FF0000"/>
                          </a:solidFill>
                          <a:effectLst/>
                        </a:rPr>
                        <a:t>-81.02</a:t>
                      </a:r>
                      <a:endParaRPr lang="en-BR" sz="2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REDUÇÃO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1925585914"/>
                  </a:ext>
                </a:extLst>
              </a:tr>
              <a:tr h="4232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</a:rPr>
                        <a:t>RM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3536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4905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BR" sz="2400" u="none" strike="noStrike">
                          <a:effectLst/>
                        </a:rPr>
                        <a:t>38.72</a:t>
                      </a:r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32" marR="14832" marT="1483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32" marR="14832" marT="14832" marB="0" anchor="b"/>
                </a:tc>
                <a:extLst>
                  <a:ext uri="{0D108BD9-81ED-4DB2-BD59-A6C34878D82A}">
                    <a16:rowId xmlns:a16="http://schemas.microsoft.com/office/drawing/2014/main" val="174649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69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515" name="Rectangle 7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13" name="Title 1">
            <a:extLst>
              <a:ext uri="{FF2B5EF4-FFF2-40B4-BE49-F238E27FC236}">
                <a16:creationId xmlns:a16="http://schemas.microsoft.com/office/drawing/2014/main" id="{344550C4-1B98-B149-816B-C4E1D74A2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184805"/>
            <a:ext cx="11020425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Calculando</a:t>
            </a:r>
            <a:r>
              <a:rPr lang="en-US" alt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Efeito</a:t>
            </a:r>
            <a:r>
              <a:rPr lang="en-US" alt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Composição</a:t>
            </a:r>
            <a:r>
              <a:rPr lang="en-US" alt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Mercado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7FFD40B-FF25-3C4C-8A70-915CAA06E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157688"/>
              </p:ext>
            </p:extLst>
          </p:nvPr>
        </p:nvGraphicFramePr>
        <p:xfrm>
          <a:off x="1140957" y="1428750"/>
          <a:ext cx="9907036" cy="5141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77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86/87/88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93/94/95</a:t>
                      </a:r>
                      <a:endParaRPr lang="en-US" sz="16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51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PAÍSES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TOTIMP (1000t)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EXPBRASIL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PARTBRASIL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TOTIMP (1000t)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EXPBRASIL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PARTBRASIL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(1000t)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(%)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(1000t)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(%)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572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Bangladesh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147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73.5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P. Baixos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Irã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348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182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35.2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Índia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23.2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3536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301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4905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1024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4686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539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6726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2048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30.45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5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86/87/88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93/94/95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PARTBRASIL (%)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TOTIMP (1000t)           (b)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(a)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=(a/100)*(b)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21.9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923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202.137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4.1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200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8.2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5.9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7.375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24.1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517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124.597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29.5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16.52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8.5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4905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416.925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35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775.754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Soma dos </a:t>
                      </a:r>
                      <a:r>
                        <a:rPr lang="en-US" sz="1400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valores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35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2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0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66" name="TextBox 1">
            <a:extLst>
              <a:ext uri="{FF2B5EF4-FFF2-40B4-BE49-F238E27FC236}">
                <a16:creationId xmlns:a16="http://schemas.microsoft.com/office/drawing/2014/main" id="{B22BDFF4-EE43-8C4E-8CA1-55BACDA5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32" y="643467"/>
            <a:ext cx="11210925" cy="7448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Exemplo de procedimento para cálculo de MSC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D4A3C56-E1B2-C244-80E1-36D1FAD86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501990"/>
              </p:ext>
            </p:extLst>
          </p:nvPr>
        </p:nvGraphicFramePr>
        <p:xfrm>
          <a:off x="865109" y="1675227"/>
          <a:ext cx="10461783" cy="4468305"/>
        </p:xfrm>
        <a:graphic>
          <a:graphicData uri="http://schemas.openxmlformats.org/drawingml/2006/table">
            <a:tbl>
              <a:tblPr/>
              <a:tblGrid>
                <a:gridCol w="528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1986/87/88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1993/94/95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10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Importação mundial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4686 (A1)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6726 (A2)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Exportação brasileira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539    (B1)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2048 (B2)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(%)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11,50  (C1)=(B1/A1)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30,45(C2)</a:t>
                      </a: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(C2)=(B2/A2)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Variação exp. Total Brasil (B2-B1)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1509  (</a:t>
                      </a:r>
                      <a:r>
                        <a:rPr kumimoji="0" lang="pt-B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</a:t>
                      </a: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 = (B2-B1)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1986/87/88 (Part. 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cte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sobre importação mundial)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A2*0.115 =  773.49 (E) 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997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Market-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Share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1986/87/88 por país sobre importações no período 1993/94/95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775,75  (</a:t>
                      </a:r>
                      <a:r>
                        <a:rPr kumimoji="0" lang="pt-B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F</a:t>
                      </a: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</a:t>
                      </a:r>
                    </a:p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(ver no slide a seguir como se chega neste valor)</a:t>
                      </a:r>
                      <a:endParaRPr kumimoji="0" lang="pt-B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EFEITOS (ganhos e perdas)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(em 1000t)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(%)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Var. da exportação total do Brasil   (B2-B1)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1509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100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Tamanho do mercado                        (E-B1)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234,65=  (r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.V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15,54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Composição de mercado                    (F-E)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2,26 = (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</a:t>
                      </a:r>
                      <a:r>
                        <a:rPr kumimoji="0" lang="pt-BR" alt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j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-</a:t>
                      </a:r>
                      <a:r>
                        <a:rPr kumimoji="0" lang="pt-B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</a:t>
                      </a:r>
                      <a:r>
                        <a:rPr kumimoji="0" lang="pt-BR" altLang="en-US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)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.V</a:t>
                      </a:r>
                      <a:r>
                        <a:rPr kumimoji="0" lang="pt-BR" alt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</a:t>
                      </a:r>
                      <a:endParaRPr kumimoji="0" lang="pt-B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0,15 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913"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Competitividade                                 (B2-F)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1272,25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23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8239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82391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8239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8239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8239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84,31</a:t>
                      </a:r>
                    </a:p>
                  </a:txBody>
                  <a:tcPr marL="67755" marR="677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63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A78B-1728-7E4C-AF7A-7163F5B2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170974-6212-A94B-AEFD-7690021E1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149969"/>
              </p:ext>
            </p:extLst>
          </p:nvPr>
        </p:nvGraphicFramePr>
        <p:xfrm>
          <a:off x="838200" y="365125"/>
          <a:ext cx="10391775" cy="13669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5434">
                  <a:extLst>
                    <a:ext uri="{9D8B030D-6E8A-4147-A177-3AD203B41FA5}">
                      <a16:colId xmlns:a16="http://schemas.microsoft.com/office/drawing/2014/main" val="3193059278"/>
                    </a:ext>
                  </a:extLst>
                </a:gridCol>
                <a:gridCol w="2437696">
                  <a:extLst>
                    <a:ext uri="{9D8B030D-6E8A-4147-A177-3AD203B41FA5}">
                      <a16:colId xmlns:a16="http://schemas.microsoft.com/office/drawing/2014/main" val="2037989309"/>
                    </a:ext>
                  </a:extLst>
                </a:gridCol>
                <a:gridCol w="4428645">
                  <a:extLst>
                    <a:ext uri="{9D8B030D-6E8A-4147-A177-3AD203B41FA5}">
                      <a16:colId xmlns:a16="http://schemas.microsoft.com/office/drawing/2014/main" val="1199276339"/>
                    </a:ext>
                  </a:extLst>
                </a:gridCol>
              </a:tblGrid>
              <a:tr h="26908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INTERPRETAÇÕES PRELIMINARES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2369845143"/>
                  </a:ext>
                </a:extLst>
              </a:tr>
              <a:tr h="26908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EFEITO CRESCIMENTO DO MERCADO: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258785277"/>
                  </a:ext>
                </a:extLst>
              </a:tr>
              <a:tr h="62379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VERIFICA-SE QUE A EXPANSÃO DO MERCADO (DE 4686 PARA 6726) EXPLICA 15.54% DO AUMENTO NAS EXPORTAÇÕES BRASILEIRAS.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ctr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091698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95198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 PARTIR DA APLICAÇÃO DO MARKET SHARE NO PERÍODO 1 PARA O VOLUME TOTAL DO MERCADO NO PERÍODO 2, AS EXPORTAÇÕES TERIAM AUMENTADO EM  234.5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613778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TUDO O MAIS CONSTANTE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940985034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163222794"/>
                  </a:ext>
                </a:extLst>
              </a:tr>
              <a:tr h="3795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NO ENTANTO, OUTROS FATORES INFLUENCIARAM A EVOLUÇÃO DO PAÍS NO MERCADO, TENDO EM VISTA QUE PASSOU DE 539 PARA 2048, OU SEJA, A PARTICIPAÇÃO DAS EXPORTAÇÕES BRASILEIRAS NO MERCADO (MARKET SHARE) FOI DE 164.72%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48025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UM DOS EFEITOS FOI O DESEMPENHO OU EVOLUÇÃO DOS PRINCIPAIS MERCADOS IMPORTADORES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921023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NA TABELA 2 VERIFICA-SE, POR EXEMPLO, QUE A CHINA TEVE UMA EXPANSÃO DE IMPORTAÇÃO NESSE MERCADO (267,73%) MUITO SUPERIOR </a:t>
                      </a:r>
                      <a:r>
                        <a:rPr lang="en-US" sz="2400" u="none" strike="noStrike" dirty="0" err="1">
                          <a:effectLst/>
                        </a:rPr>
                        <a:t>À</a:t>
                      </a:r>
                      <a:r>
                        <a:rPr lang="en-US" sz="2400" u="none" strike="noStrike" dirty="0">
                          <a:effectLst/>
                        </a:rPr>
                        <a:t> DO MERCADO TOTAL (43.53%)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003779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637919554"/>
                  </a:ext>
                </a:extLst>
              </a:tr>
              <a:tr h="1957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 EXPANSÃO DAS EXPORTAÇÕES BRASILEIRAS NO MERCADO FORAM DE 279.96%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214553654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 PARTICIPAÇÃO DAS EXPORTAÇÕES BRASILEIRAS NO MERCADO (MARKET SHARE) AUMENTOU EM 164.72%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61896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4200899430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 MODELO DE MARKET SHARE CONSTANTE PROPORCIONA UMA FORMA DE EXPLICAR AS VARIAÇÕES ADICIONAIS DA PARTICIPAÇÃO BRASILEIRA NO MERCADO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844826"/>
                  </a:ext>
                </a:extLst>
              </a:tr>
              <a:tr h="1957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EM TERMOS DA COMPOSIÇÃO DE SEU MERCADO IMPORTADOR   (775.75-773.49)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9112096"/>
                  </a:ext>
                </a:extLst>
              </a:tr>
              <a:tr h="1957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OU SEJA, SE OS PAÍSES TIVESSEM MANTIDO A MESMA PARTICIPAÇÃO QUE TINHAM NO PERÍODO 1, O CRESCIMENTO TERIA SIDO DE APENAS 2.26 MIL TONELADAS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05765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014816883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O MODELO ASSUME AINDA QUE, UMA VEZ CONSIDERADOS OS EFEITOS DE CRESCIMENTO DO MERCADO COMO UM TODO E DE CRESCIMENTO DEVIDO À COMPOSIÇÃO DO MERCADO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07946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O RESTANTE EXPLICA O PERCENTUAL QUE SE DEVE APENAS AO DESEMPENHO DO PAÍS EXPORTADOR (NO CASO 1272. 25 TONELADAS DO TOTAL DE 1509 MIL TONELADAS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21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7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A78B-1728-7E4C-AF7A-7163F5B2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R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170974-6212-A94B-AEFD-7690021E1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324705"/>
              </p:ext>
            </p:extLst>
          </p:nvPr>
        </p:nvGraphicFramePr>
        <p:xfrm>
          <a:off x="838200" y="650875"/>
          <a:ext cx="10391775" cy="480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5434">
                  <a:extLst>
                    <a:ext uri="{9D8B030D-6E8A-4147-A177-3AD203B41FA5}">
                      <a16:colId xmlns:a16="http://schemas.microsoft.com/office/drawing/2014/main" val="3193059278"/>
                    </a:ext>
                  </a:extLst>
                </a:gridCol>
                <a:gridCol w="2437696">
                  <a:extLst>
                    <a:ext uri="{9D8B030D-6E8A-4147-A177-3AD203B41FA5}">
                      <a16:colId xmlns:a16="http://schemas.microsoft.com/office/drawing/2014/main" val="2037989309"/>
                    </a:ext>
                  </a:extLst>
                </a:gridCol>
                <a:gridCol w="4428645">
                  <a:extLst>
                    <a:ext uri="{9D8B030D-6E8A-4147-A177-3AD203B41FA5}">
                      <a16:colId xmlns:a16="http://schemas.microsoft.com/office/drawing/2014/main" val="1199276339"/>
                    </a:ext>
                  </a:extLst>
                </a:gridCol>
              </a:tblGrid>
              <a:tr h="26908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INTERPRETAÇÕES PRELIMINARES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2369845143"/>
                  </a:ext>
                </a:extLst>
              </a:tr>
              <a:tr h="26908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EFEITO CRESCIMENTO DO MERCADO: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258785277"/>
                  </a:ext>
                </a:extLst>
              </a:tr>
              <a:tr h="62379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VERIFICA-SE QUE A EXPANSÃO DO MERCADO (DE 4686 PARA 6726) EXPLICA 15.54% DO AUMENTO NAS EXPORTAÇÕES BRASILEIRAS.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ctr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091698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95198"/>
                  </a:ext>
                </a:extLst>
              </a:tr>
              <a:tr h="361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 PARTIR DA APLICAÇÃO DO MARKET SHARE NO PERÍODO 1 PARA O VOLUME TOTAL DO MERCADO NO PERÍODO 2, AS EXPORTAÇÕES TERIAM AUMENTADO EM  234.5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613778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TUDO O MAIS CONSTANTE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940985034"/>
                  </a:ext>
                </a:extLst>
              </a:tr>
              <a:tr h="195701"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extLst>
                  <a:ext uri="{0D108BD9-81ED-4DB2-BD59-A6C34878D82A}">
                    <a16:rowId xmlns:a16="http://schemas.microsoft.com/office/drawing/2014/main" val="3163222794"/>
                  </a:ext>
                </a:extLst>
              </a:tr>
              <a:tr h="3795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NO ENTANTO, OUTROS FATORES INFLUENCIARAM A EVOLUÇÃO DO PAÍS NO MERCADO, TENDO EM VISTA QUE PASSOU DE 539 PARA 2048, OU SEJA, A PARTICIPAÇÃO DAS EXPORTAÇÕES BRASILEIRAS NO MERCADO (MARKET SHARE) FOI DE 164.72%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5" marR="6795" marT="6795" marB="0" anchor="b"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48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9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1727</Words>
  <Application>Microsoft Macintosh PowerPoint</Application>
  <PresentationFormat>Widescreen</PresentationFormat>
  <Paragraphs>529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Market Share Constante</vt:lpstr>
      <vt:lpstr>TABELA 1:Resumo das Informações Agregadas – Mercado X</vt:lpstr>
      <vt:lpstr>PowerPoint Presentation</vt:lpstr>
      <vt:lpstr>PowerPoint Presentation</vt:lpstr>
      <vt:lpstr>PowerPoint Presentation</vt:lpstr>
      <vt:lpstr>Calculando Efeito Composição de Mercado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Considerar o seguinte exemplo para explorar mais os efeitos composição do mercado e competitividade 1. Deixar de exportar para a Índia</vt:lpstr>
      <vt:lpstr>PowerPoint Presentation</vt:lpstr>
      <vt:lpstr>PowerPoint Presentation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Share Constante</dc:title>
  <dc:creator>Heloisa Burnquist</dc:creator>
  <cp:lastModifiedBy>Heloisa Burnquist</cp:lastModifiedBy>
  <cp:revision>10</cp:revision>
  <dcterms:created xsi:type="dcterms:W3CDTF">2020-12-02T16:48:07Z</dcterms:created>
  <dcterms:modified xsi:type="dcterms:W3CDTF">2020-12-02T22:41:23Z</dcterms:modified>
</cp:coreProperties>
</file>