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84" r:id="rId16"/>
    <p:sldId id="287" r:id="rId17"/>
    <p:sldId id="280" r:id="rId18"/>
    <p:sldId id="286" r:id="rId19"/>
    <p:sldId id="281" r:id="rId20"/>
    <p:sldId id="282" r:id="rId21"/>
    <p:sldId id="283" r:id="rId22"/>
    <p:sldId id="272" r:id="rId23"/>
    <p:sldId id="275" r:id="rId24"/>
    <p:sldId id="276" r:id="rId25"/>
    <p:sldId id="274" r:id="rId26"/>
    <p:sldId id="277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68" autoAdjust="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9369-F282-4852-8AE2-35A4E0183E3A}" type="datetimeFigureOut">
              <a:rPr lang="pt-BR" smtClean="0"/>
              <a:t>25/03/2014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5E9-21FC-460A-8CD7-5984CEFE92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9369-F282-4852-8AE2-35A4E0183E3A}" type="datetimeFigureOut">
              <a:rPr lang="pt-BR" smtClean="0"/>
              <a:t>25/03/2014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5E9-21FC-460A-8CD7-5984CEFE92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9369-F282-4852-8AE2-35A4E0183E3A}" type="datetimeFigureOut">
              <a:rPr lang="pt-BR" smtClean="0"/>
              <a:t>25/03/2014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5E9-21FC-460A-8CD7-5984CEFE92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9369-F282-4852-8AE2-35A4E0183E3A}" type="datetimeFigureOut">
              <a:rPr lang="pt-BR" smtClean="0"/>
              <a:t>25/03/2014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5E9-21FC-460A-8CD7-5984CEFE92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9369-F282-4852-8AE2-35A4E0183E3A}" type="datetimeFigureOut">
              <a:rPr lang="pt-BR" smtClean="0"/>
              <a:t>25/03/2014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5E9-21FC-460A-8CD7-5984CEFE92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9369-F282-4852-8AE2-35A4E0183E3A}" type="datetimeFigureOut">
              <a:rPr lang="pt-BR" smtClean="0"/>
              <a:t>25/03/2014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5E9-21FC-460A-8CD7-5984CEFE92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9369-F282-4852-8AE2-35A4E0183E3A}" type="datetimeFigureOut">
              <a:rPr lang="pt-BR" smtClean="0"/>
              <a:t>25/03/2014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5E9-21FC-460A-8CD7-5984CEFE92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9369-F282-4852-8AE2-35A4E0183E3A}" type="datetimeFigureOut">
              <a:rPr lang="pt-BR" smtClean="0"/>
              <a:t>25/03/2014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5E9-21FC-460A-8CD7-5984CEFE92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9369-F282-4852-8AE2-35A4E0183E3A}" type="datetimeFigureOut">
              <a:rPr lang="pt-BR" smtClean="0"/>
              <a:t>25/03/2014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5E9-21FC-460A-8CD7-5984CEFE92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9369-F282-4852-8AE2-35A4E0183E3A}" type="datetimeFigureOut">
              <a:rPr lang="pt-BR" smtClean="0"/>
              <a:t>25/03/2014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5E9-21FC-460A-8CD7-5984CEFE92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9369-F282-4852-8AE2-35A4E0183E3A}" type="datetimeFigureOut">
              <a:rPr lang="pt-BR" smtClean="0"/>
              <a:t>25/03/2014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5E9-21FC-460A-8CD7-5984CEFE92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B9369-F282-4852-8AE2-35A4E0183E3A}" type="datetimeFigureOut">
              <a:rPr lang="pt-BR" smtClean="0"/>
              <a:t>25/03/2014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35E9-21FC-460A-8CD7-5984CEFE92A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hyperlink" Target="http://pt.wikipedia.org/wiki/Imagem:Modo_wag.gif" TargetMode="Externa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43000" y="2500313"/>
            <a:ext cx="7000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692275" y="1557338"/>
            <a:ext cx="58832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ESPECTROMETRIA NA  REGIÃO  DO INFRAVERMELHO                 </a:t>
            </a: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Outras absorções</a:t>
            </a:r>
            <a:endParaRPr lang="pt-B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2571750" y="4143375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Profa. Veni Maria Andres Felli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guiluve@usp.br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00034" y="285728"/>
            <a:ext cx="4786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Análise Espectrométrica de Fármacos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172450" y="63087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/>
              <a:t>2014</a:t>
            </a:r>
            <a:endParaRPr lang="pt-BR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011863" y="4437063"/>
            <a:ext cx="313213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1472" y="500042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ABSORÇÃO  DE  NITRILA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716463" y="69215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 – C </a:t>
            </a: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557338"/>
            <a:ext cx="669766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149725"/>
            <a:ext cx="66246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835150" y="2924175"/>
            <a:ext cx="576263" cy="3603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979613" y="5734050"/>
            <a:ext cx="719137" cy="2159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3850" y="1412875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butironitrila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95288" y="4005263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benzonitrila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786578" y="4572008"/>
            <a:ext cx="2160588" cy="1230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Conjugação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t-BR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pt-BR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pt-BR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 ~ 2230 cm</a:t>
            </a:r>
            <a:r>
              <a:rPr lang="pt-BR" sz="16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Frequência                     </a:t>
            </a:r>
            <a:r>
              <a:rPr lang="pt-B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  <a:r>
              <a:rPr lang="pt-BR" sz="16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Intensidade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946900" y="2143116"/>
            <a:ext cx="2197100" cy="892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t-BR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pt-BR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pt-BR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 ~ 2250 cm</a:t>
            </a:r>
            <a:r>
              <a:rPr lang="pt-BR" sz="16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  absorção aguda e de intensidade média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084888" y="69215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u="sng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com hibridização </a:t>
            </a:r>
            <a:r>
              <a:rPr lang="pt-BR" b="1" i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sp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89138"/>
            <a:ext cx="79930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96975"/>
            <a:ext cx="8137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/>
          <p:nvPr/>
        </p:nvSpPr>
        <p:spPr>
          <a:xfrm>
            <a:off x="500063" y="428625"/>
            <a:ext cx="4000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ABSORÇÃO  DE  NITRILA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3635375" y="3716338"/>
            <a:ext cx="431800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4724400"/>
            <a:ext cx="6480175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4213" y="1196975"/>
            <a:ext cx="7991475" cy="374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524750" y="1484313"/>
            <a:ext cx="431800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8569325" cy="293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5"/>
          <p:cNvSpPr txBox="1"/>
          <p:nvPr/>
        </p:nvSpPr>
        <p:spPr>
          <a:xfrm>
            <a:off x="785813" y="571500"/>
            <a:ext cx="592931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ABSORÇÃO  DE  NITRILA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4356100" y="2852738"/>
            <a:ext cx="4318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03350" y="2492375"/>
            <a:ext cx="1512888" cy="144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85113" y="3357563"/>
            <a:ext cx="452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bg2"/>
                </a:solidFill>
              </a:rPr>
              <a:t>*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8313" y="1412875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ym typeface="Symbol" pitchFamily="18" charset="2"/>
              </a:rPr>
              <a:t>-</a:t>
            </a:r>
            <a:r>
              <a:rPr lang="pt-BR" sz="1600" b="1"/>
              <a:t>metilbenzilcianonitrila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67175" y="3213100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  <a:sym typeface="Symbol" pitchFamily="18" charset="2"/>
              </a:rPr>
              <a:t></a:t>
            </a:r>
            <a:r>
              <a:rPr lang="pt-BR" sz="1400" b="1">
                <a:solidFill>
                  <a:srgbClr val="FF0000"/>
                </a:solidFill>
              </a:rPr>
              <a:t>C</a:t>
            </a:r>
            <a:r>
              <a:rPr lang="pt-BR" sz="1400" b="1">
                <a:solidFill>
                  <a:srgbClr val="FF0000"/>
                </a:solidFill>
                <a:sym typeface="Symbol" pitchFamily="18" charset="2"/>
              </a:rPr>
              <a:t></a:t>
            </a:r>
            <a:r>
              <a:rPr lang="pt-BR" sz="1400" b="1">
                <a:solidFill>
                  <a:srgbClr val="FF0000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42976" y="714356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NITROCOMPOSTOS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500313"/>
            <a:ext cx="75914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214563" y="1857375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C00CC"/>
                </a:solidFill>
                <a:latin typeface="Calibri" pitchFamily="34" charset="0"/>
              </a:rPr>
              <a:t>ESTIRAMENTO SIMÉTRICO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786438" y="2000250"/>
            <a:ext cx="207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C00CC"/>
                </a:solidFill>
                <a:latin typeface="Calibri" pitchFamily="34" charset="0"/>
              </a:rPr>
              <a:t>ESTIRAMENTO ASSIMÉTRICO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V - slides extra 2014\nitr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3040228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7158" y="642918"/>
            <a:ext cx="59293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NITROCOMPOSTOS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86578" y="571480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R-NO</a:t>
            </a:r>
            <a:r>
              <a:rPr lang="pt-BR" sz="2000" b="1" baseline="-25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5984" y="4786322"/>
            <a:ext cx="4429156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Alifáticos</a:t>
            </a:r>
            <a:r>
              <a:rPr lang="pt-B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 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ass. NO</a:t>
            </a:r>
            <a:r>
              <a:rPr lang="pt-BR" sz="2000" b="1" baseline="-25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 1600-1530 cm</a:t>
            </a:r>
            <a:r>
              <a:rPr lang="pt-BR" sz="20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(forte)                             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sim. NO</a:t>
            </a:r>
            <a:r>
              <a:rPr lang="pt-BR" sz="2000" b="1" baseline="-25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1390-1300 cm</a:t>
            </a:r>
            <a:r>
              <a:rPr lang="pt-BR" sz="20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(médio)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300788" y="4149725"/>
            <a:ext cx="27352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357298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IV - slides extra 2014\nitr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2948191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5720" y="714356"/>
            <a:ext cx="6000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NITROCOMPOSTOS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715140" y="64291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R-NO</a:t>
            </a:r>
            <a:r>
              <a:rPr lang="pt-BR" sz="2000" b="1" baseline="-25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227763" y="1557338"/>
            <a:ext cx="2771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714612" y="4714884"/>
            <a:ext cx="4643470" cy="1692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Aromáticos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                   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ass. NO</a:t>
            </a:r>
            <a:r>
              <a:rPr lang="pt-BR" sz="2000" b="1" baseline="-25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 1550-1490 cm</a:t>
            </a:r>
            <a:r>
              <a:rPr lang="pt-BR" sz="20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(forte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sim. NO</a:t>
            </a:r>
            <a:r>
              <a:rPr lang="pt-BR" sz="2000" b="1" baseline="-25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1355-1315 cm</a:t>
            </a:r>
            <a:r>
              <a:rPr lang="pt-BR" sz="20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(forte)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0034" y="92867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COMPOSTOS  SULFURADOS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11" y="2000240"/>
            <a:ext cx="8907989" cy="3214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Line 11"/>
          <p:cNvSpPr>
            <a:spLocks noChangeShapeType="1"/>
          </p:cNvSpPr>
          <p:nvPr/>
        </p:nvSpPr>
        <p:spPr bwMode="auto">
          <a:xfrm flipH="1" flipV="1">
            <a:off x="4429124" y="2571744"/>
            <a:ext cx="500066" cy="21431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000628" y="2500306"/>
            <a:ext cx="128588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</a:t>
            </a: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S-H </a:t>
            </a:r>
          </a:p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2558 </a:t>
            </a: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pt-BR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4286248" y="3571876"/>
            <a:ext cx="2786082" cy="785818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IV - slides extra 2014\sulfidril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3147476"/>
          </a:xfrm>
          <a:prstGeom prst="rect">
            <a:avLst/>
          </a:prstGeom>
          <a:noFill/>
        </p:spPr>
      </p:pic>
      <p:sp>
        <p:nvSpPr>
          <p:cNvPr id="3" name="Rectângulo 2"/>
          <p:cNvSpPr/>
          <p:nvPr/>
        </p:nvSpPr>
        <p:spPr>
          <a:xfrm>
            <a:off x="642910" y="714356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COMPOSTOS  SULFURADOS</a:t>
            </a:r>
            <a:endParaRPr lang="pt-BR" sz="2400" dirty="0"/>
          </a:p>
        </p:txBody>
      </p:sp>
      <p:sp>
        <p:nvSpPr>
          <p:cNvPr id="4" name="Rectângulo 3"/>
          <p:cNvSpPr/>
          <p:nvPr/>
        </p:nvSpPr>
        <p:spPr>
          <a:xfrm>
            <a:off x="1714480" y="5286388"/>
            <a:ext cx="2754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S-H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~ 2550 cm</a:t>
            </a:r>
            <a:r>
              <a:rPr lang="pt-BR" sz="2400" b="1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pt-BR" sz="2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ângulo arredondado 4"/>
          <p:cNvSpPr/>
          <p:nvPr/>
        </p:nvSpPr>
        <p:spPr>
          <a:xfrm>
            <a:off x="3143240" y="3143248"/>
            <a:ext cx="785818" cy="1071570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28596" y="857232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COMPOSTOS  SULFURADOS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574" y="2000240"/>
            <a:ext cx="9068277" cy="371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 flipH="1" flipV="1">
            <a:off x="3286116" y="3714752"/>
            <a:ext cx="288925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86116" y="4286256"/>
            <a:ext cx="1357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2565 cm</a:t>
            </a:r>
            <a:r>
              <a:rPr lang="pt-BR" sz="2000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2714612" y="2071678"/>
            <a:ext cx="642942" cy="785818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IV - slides extra 2014\sulfonic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3019690"/>
          </a:xfrm>
          <a:prstGeom prst="rect">
            <a:avLst/>
          </a:prstGeom>
          <a:noFill/>
        </p:spPr>
      </p:pic>
      <p:sp>
        <p:nvSpPr>
          <p:cNvPr id="3" name="Rectângulo 2"/>
          <p:cNvSpPr/>
          <p:nvPr/>
        </p:nvSpPr>
        <p:spPr>
          <a:xfrm>
            <a:off x="571472" y="428604"/>
            <a:ext cx="857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COMPOSTOS  SULFURADOS</a:t>
            </a:r>
            <a:endParaRPr lang="pt-BR" sz="2400" dirty="0"/>
          </a:p>
        </p:txBody>
      </p:sp>
      <p:sp>
        <p:nvSpPr>
          <p:cNvPr id="4" name="Rectângulo 3"/>
          <p:cNvSpPr/>
          <p:nvPr/>
        </p:nvSpPr>
        <p:spPr>
          <a:xfrm>
            <a:off x="1714480" y="435769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Sulfonamidas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>
              <a:spcBef>
                <a:spcPct val="5000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S=O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1325 cm-1 e 1125 cm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(forte)</a:t>
            </a:r>
          </a:p>
          <a:p>
            <a:pPr>
              <a:spcBef>
                <a:spcPct val="50000"/>
              </a:spcBef>
            </a:pPr>
            <a:r>
              <a:rPr lang="pt-B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N-H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3350 e 3250 cm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-1</a:t>
            </a:r>
          </a:p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</a:t>
            </a: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NH-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1550 cm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pt-BR" b="1" baseline="30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8313" y="333375"/>
            <a:ext cx="84963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DE AMINAS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RNH</a:t>
            </a:r>
            <a:r>
              <a:rPr lang="pt-BR" sz="2800" b="1" baseline="-25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RNHR’</a:t>
            </a:r>
          </a:p>
          <a:p>
            <a:pPr>
              <a:defRPr/>
            </a:pP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Symbol" pitchFamily="18" charset="2"/>
              <a:buNone/>
              <a:defRPr/>
            </a:pPr>
            <a:r>
              <a:rPr lang="pt-B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pt-BR" sz="16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 </a:t>
            </a: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aminas 1árias: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3500 a 3300 cm</a:t>
            </a:r>
            <a:r>
              <a:rPr lang="pt-BR" sz="1600" b="1" baseline="30000" dirty="0">
                <a:latin typeface="Arial" pitchFamily="34" charset="0"/>
                <a:cs typeface="Arial" pitchFamily="34" charset="0"/>
              </a:rPr>
              <a:t>-1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1600" u="sng" dirty="0">
                <a:latin typeface="Arial" pitchFamily="34" charset="0"/>
                <a:cs typeface="Arial" pitchFamily="34" charset="0"/>
              </a:rPr>
              <a:t>2 bandas,</a:t>
            </a:r>
            <a:r>
              <a:rPr lang="pt-BR" sz="1600" b="1" baseline="30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Symbol" pitchFamily="18" charset="2"/>
              <a:buNone/>
              <a:defRPr/>
            </a:pPr>
            <a:r>
              <a:rPr lang="pt-BR" sz="1600" b="1" baseline="30000" dirty="0">
                <a:latin typeface="Arial" pitchFamily="34" charset="0"/>
                <a:cs typeface="Arial" pitchFamily="34" charset="0"/>
              </a:rPr>
              <a:t>                                                             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(muito característica, mas fraca</a:t>
            </a:r>
          </a:p>
          <a:p>
            <a:pPr>
              <a:buFont typeface="Symbol" pitchFamily="18" charset="2"/>
              <a:buNone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                                           em intensidade) </a:t>
            </a:r>
          </a:p>
          <a:p>
            <a:pPr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Symbol" pitchFamily="18" charset="2"/>
              <a:buNone/>
              <a:defRPr/>
            </a:pPr>
            <a:r>
              <a:rPr lang="pt-B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N-H</a:t>
            </a:r>
            <a:r>
              <a:rPr lang="pt-B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 </a:t>
            </a: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aminas 2árias: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 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3310-3350 cm</a:t>
            </a:r>
            <a:r>
              <a:rPr lang="pt-BR" sz="16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Symbol" pitchFamily="18" charset="2"/>
              <a:buNone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                                           (1 banda fraca)</a:t>
            </a:r>
          </a:p>
          <a:p>
            <a:pPr>
              <a:buFont typeface="Symbol" pitchFamily="18" charset="2"/>
              <a:buChar char="n"/>
              <a:defRPr/>
            </a:pPr>
            <a:endParaRPr lang="pt-BR" sz="1600" dirty="0"/>
          </a:p>
        </p:txBody>
      </p:sp>
      <p:pic>
        <p:nvPicPr>
          <p:cNvPr id="3" name="Picture 6" descr="Estiramento_sim%C3%A9tric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981075"/>
            <a:ext cx="17145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23850" y="3860800"/>
            <a:ext cx="43926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</a:t>
            </a:r>
            <a:r>
              <a:rPr lang="pt-BR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N-H</a:t>
            </a:r>
            <a:r>
              <a:rPr lang="pt-B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</a:t>
            </a:r>
            <a:r>
              <a:rPr lang="pt-BR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no plano</a:t>
            </a:r>
            <a:r>
              <a:rPr lang="pt-B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de</a:t>
            </a:r>
            <a:r>
              <a:rPr lang="pt-B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t-B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aminas 1árias: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1640-1560 cm</a:t>
            </a:r>
            <a:r>
              <a:rPr lang="pt-BR" sz="16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 (média a forte)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pt-BR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com overtone  </a:t>
            </a:r>
            <a:r>
              <a:rPr lang="pt-BR" sz="16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~3200 cm</a:t>
            </a:r>
            <a:r>
              <a:rPr lang="pt-BR" sz="1600" b="1" baseline="300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-1</a:t>
            </a:r>
          </a:p>
        </p:txBody>
      </p:sp>
      <p:pic>
        <p:nvPicPr>
          <p:cNvPr id="5" name="Picture 7" descr="Estiramento_assim%C3%A9tric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052513"/>
            <a:ext cx="1655762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95288" y="5013325"/>
            <a:ext cx="63373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 </a:t>
            </a:r>
            <a:r>
              <a:rPr lang="pt-BR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N-H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pt-BR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onda</a:t>
            </a:r>
            <a:r>
              <a:rPr lang="pt-B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de aminas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1árias e 2árias: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             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~800 cm</a:t>
            </a:r>
            <a:r>
              <a:rPr lang="pt-BR" sz="16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 (média a forte, usualmente larga)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Modo_tesour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573463"/>
            <a:ext cx="1655762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wag">
            <a:hlinkClick r:id="rId5" tooltip="wag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4724400"/>
            <a:ext cx="17145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227763" y="2205038"/>
            <a:ext cx="266382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ass</a:t>
            </a:r>
            <a:r>
              <a:rPr lang="pt-BR" dirty="0">
                <a:latin typeface="Arial" pitchFamily="34" charset="0"/>
                <a:cs typeface="Arial" pitchFamily="34" charset="0"/>
              </a:rPr>
              <a:t>.                  </a:t>
            </a:r>
            <a:r>
              <a:rPr lang="pt-BR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sim.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3400 cm</a:t>
            </a:r>
            <a:r>
              <a:rPr lang="pt-BR" sz="16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          3300 cm</a:t>
            </a:r>
            <a:r>
              <a:rPr lang="pt-BR" sz="1600" b="1" baseline="30000" dirty="0"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68313" y="6092825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 </a:t>
            </a:r>
            <a:r>
              <a:rPr lang="pt-BR" sz="16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C-N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1350 a 1000 cm</a:t>
            </a:r>
            <a:r>
              <a:rPr lang="pt-BR" sz="1600" b="1" baseline="30000" dirty="0"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5795963" y="1125538"/>
            <a:ext cx="316865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4787900" y="3644900"/>
            <a:ext cx="1439863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6804025" y="4941888"/>
            <a:ext cx="1439863" cy="1150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IV - slides extra 2014\sulfonic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3128332"/>
          </a:xfrm>
          <a:prstGeom prst="rect">
            <a:avLst/>
          </a:prstGeom>
          <a:noFill/>
        </p:spPr>
      </p:pic>
      <p:sp>
        <p:nvSpPr>
          <p:cNvPr id="3" name="Rectângulo 2"/>
          <p:cNvSpPr/>
          <p:nvPr/>
        </p:nvSpPr>
        <p:spPr>
          <a:xfrm>
            <a:off x="214282" y="642918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COMPOSTOS  SULFURADOS</a:t>
            </a:r>
            <a:endParaRPr lang="pt-BR" sz="2400" dirty="0"/>
          </a:p>
        </p:txBody>
      </p:sp>
      <p:sp>
        <p:nvSpPr>
          <p:cNvPr id="4" name="Rectângulo 3"/>
          <p:cNvSpPr/>
          <p:nvPr/>
        </p:nvSpPr>
        <p:spPr>
          <a:xfrm>
            <a:off x="1928794" y="4857760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Cloreto de sulfonila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pt-BR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S=O  ass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1375 cm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(forte)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1185 cm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(forte)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IV - slides extra 2014\sulfonic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2821071"/>
          </a:xfrm>
          <a:prstGeom prst="rect">
            <a:avLst/>
          </a:prstGeom>
          <a:noFill/>
        </p:spPr>
      </p:pic>
      <p:sp>
        <p:nvSpPr>
          <p:cNvPr id="3" name="Rectângulo 2"/>
          <p:cNvSpPr/>
          <p:nvPr/>
        </p:nvSpPr>
        <p:spPr>
          <a:xfrm>
            <a:off x="214282" y="857232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COMPOSTOS  SULFURADOS</a:t>
            </a:r>
            <a:endParaRPr lang="pt-BR" sz="2400" dirty="0"/>
          </a:p>
        </p:txBody>
      </p:sp>
      <p:sp>
        <p:nvSpPr>
          <p:cNvPr id="4" name="Rectângulo 3"/>
          <p:cNvSpPr/>
          <p:nvPr/>
        </p:nvSpPr>
        <p:spPr>
          <a:xfrm>
            <a:off x="1785918" y="4318843"/>
            <a:ext cx="657229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Sulfonato</a:t>
            </a:r>
          </a:p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S=O   ass.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1350 cm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(forte)</a:t>
            </a:r>
          </a:p>
          <a:p>
            <a:pPr>
              <a:spcBef>
                <a:spcPct val="5000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1175 cm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(forte)</a:t>
            </a:r>
          </a:p>
          <a:p>
            <a:pPr>
              <a:spcBef>
                <a:spcPct val="5000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S-O-C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1000 – 750 cm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(várias bandas fortes)  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84328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750" y="476250"/>
            <a:ext cx="717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COMPOSTOS  SULFURADOS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56100" y="3860800"/>
            <a:ext cx="647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assSO</a:t>
            </a:r>
            <a:r>
              <a:rPr lang="pt-BR" sz="16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t-BR" sz="16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76825" y="4076700"/>
            <a:ext cx="7207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 SO</a:t>
            </a:r>
            <a:r>
              <a:rPr lang="pt-BR" sz="16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t-BR" sz="1600" b="1" baseline="-25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84888" y="4149725"/>
            <a:ext cx="14398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 </a:t>
            </a:r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vários </a:t>
            </a:r>
            <a:r>
              <a:rPr lang="pt-B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picos S-O-C</a:t>
            </a:r>
            <a:endParaRPr lang="pt-BR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95513" y="1412875"/>
            <a:ext cx="158432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00034" y="4714884"/>
            <a:ext cx="84296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Sulfonato</a:t>
            </a:r>
            <a:endParaRPr lang="pt-BR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214546" y="4842064"/>
            <a:ext cx="642942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S=O   ass.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1350 cm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(forte)</a:t>
            </a:r>
          </a:p>
          <a:p>
            <a:pPr>
              <a:spcBef>
                <a:spcPct val="5000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1175 cm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(forte)</a:t>
            </a:r>
          </a:p>
          <a:p>
            <a:pPr>
              <a:spcBef>
                <a:spcPct val="5000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S-O-C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1000 – 750 cm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(várias bandas fortes)  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V - slides extra 2014\haleto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2969322"/>
          </a:xfrm>
          <a:prstGeom prst="rect">
            <a:avLst/>
          </a:prstGeom>
          <a:noFill/>
        </p:spPr>
      </p:pic>
      <p:sp>
        <p:nvSpPr>
          <p:cNvPr id="3" name="Rectângulo 2"/>
          <p:cNvSpPr/>
          <p:nvPr/>
        </p:nvSpPr>
        <p:spPr>
          <a:xfrm>
            <a:off x="428596" y="714356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HALETOS  DE 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ALQUILA E ARILA 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714480" y="4857760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 </a:t>
            </a: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C-Cl</a:t>
            </a:r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(forte)</a:t>
            </a:r>
          </a:p>
          <a:p>
            <a:pPr>
              <a:spcBef>
                <a:spcPct val="5000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alifáticos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– 785-540 cm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-1</a:t>
            </a:r>
          </a:p>
          <a:p>
            <a:pPr>
              <a:spcBef>
                <a:spcPct val="5000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aromáticos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– 1096-1089 cm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pt-BR" b="1" baseline="30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V - slides extra 2014\halet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0199"/>
            <a:ext cx="9144000" cy="3137602"/>
          </a:xfrm>
          <a:prstGeom prst="rect">
            <a:avLst/>
          </a:prstGeom>
          <a:noFill/>
        </p:spPr>
      </p:pic>
      <p:sp>
        <p:nvSpPr>
          <p:cNvPr id="3" name="Rectângulo 2"/>
          <p:cNvSpPr/>
          <p:nvPr/>
        </p:nvSpPr>
        <p:spPr>
          <a:xfrm>
            <a:off x="857224" y="642918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HALETOS  DE  ALQUILA 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3428992" y="3714752"/>
            <a:ext cx="17145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</a:t>
            </a: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CH-Cl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pt-BR" dirty="0" smtClean="0"/>
              <a:t>1300-1230 cm</a:t>
            </a:r>
            <a:r>
              <a:rPr lang="pt-BR" sz="2000" b="1" baseline="30000" dirty="0" smtClean="0"/>
              <a:t>-1</a:t>
            </a:r>
            <a:endParaRPr lang="pt-BR" sz="2000" b="1" baseline="30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643834" y="364331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</a:t>
            </a: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 C- Cl</a:t>
            </a:r>
            <a:endParaRPr lang="pt-BR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6286480" y="5143512"/>
            <a:ext cx="285752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 </a:t>
            </a: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C-Cl</a:t>
            </a:r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(forte)</a:t>
            </a:r>
          </a:p>
          <a:p>
            <a:pPr>
              <a:spcBef>
                <a:spcPct val="50000"/>
              </a:spcBef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alifáticos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– 785-540 cm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pt-BR" b="1" baseline="30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hlorobenzene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683581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09570" y="500042"/>
            <a:ext cx="6677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HALETOS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 ARILA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14612" y="5572140"/>
            <a:ext cx="576263" cy="2238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800"/>
          </a:p>
        </p:txBody>
      </p:sp>
      <p:sp>
        <p:nvSpPr>
          <p:cNvPr id="6" name="CaixaDeTexto 5"/>
          <p:cNvSpPr txBox="1"/>
          <p:nvPr/>
        </p:nvSpPr>
        <p:spPr>
          <a:xfrm>
            <a:off x="1428728" y="342900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  <a:sym typeface="Symbol"/>
              </a:rPr>
              <a:t></a:t>
            </a:r>
            <a:r>
              <a:rPr lang="pt-BR" dirty="0" smtClean="0">
                <a:latin typeface="Arial" pitchFamily="34" charset="0"/>
                <a:cs typeface="Arial" pitchFamily="34" charset="0"/>
                <a:sym typeface="Symbol"/>
              </a:rPr>
              <a:t> Ar-H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14678" y="457200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  <a:sym typeface="Symbol"/>
              </a:rPr>
              <a:t></a:t>
            </a:r>
            <a:r>
              <a:rPr lang="pt-BR" dirty="0" smtClean="0">
                <a:latin typeface="Arial" pitchFamily="34" charset="0"/>
                <a:cs typeface="Arial" pitchFamily="34" charset="0"/>
                <a:sym typeface="Symbol"/>
              </a:rPr>
              <a:t> C=C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co 7"/>
          <p:cNvSpPr/>
          <p:nvPr/>
        </p:nvSpPr>
        <p:spPr>
          <a:xfrm rot="8223341">
            <a:off x="4172513" y="4387523"/>
            <a:ext cx="586688" cy="735752"/>
          </a:xfrm>
          <a:prstGeom prst="arc">
            <a:avLst>
              <a:gd name="adj1" fmla="val 14613780"/>
              <a:gd name="adj2" fmla="val 241400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628" y="471488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</a:t>
            </a:r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 Ar-Cl 1083 cm</a:t>
            </a:r>
            <a:r>
              <a:rPr lang="pt-BR" sz="2000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-1</a:t>
            </a:r>
            <a:endParaRPr lang="pt-BR" sz="2000" baseline="30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V - slides extra 2014\halet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7500926" cy="2509289"/>
          </a:xfrm>
          <a:prstGeom prst="rect">
            <a:avLst/>
          </a:prstGeom>
          <a:noFill/>
        </p:spPr>
      </p:pic>
      <p:pic>
        <p:nvPicPr>
          <p:cNvPr id="3075" name="Picture 3" descr="E:\IV - slides extra 2014\haleto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7595687" cy="2571768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714348" y="285728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CLORETOS  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ACILA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14612" y="292893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</a:t>
            </a:r>
            <a:endParaRPr lang="pt-BR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15074" y="271462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</a:t>
            </a:r>
            <a:endParaRPr lang="pt-BR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12875"/>
            <a:ext cx="65532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87450" y="1196975"/>
            <a:ext cx="106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/>
              <a:t>butilamina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27088" y="333375"/>
            <a:ext cx="424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DE AMINAS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1763713" y="3068638"/>
            <a:ext cx="215900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4284663" y="2857496"/>
            <a:ext cx="215899" cy="57150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6011863" y="3644900"/>
            <a:ext cx="28892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58888" y="3429000"/>
            <a:ext cx="12969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Estiramento NH</a:t>
            </a:r>
            <a:r>
              <a:rPr lang="pt-BR" b="1" baseline="-25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         </a:t>
            </a:r>
            <a:r>
              <a:rPr lang="pt-BR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ass. e sim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708400" y="3500438"/>
            <a:ext cx="1800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Deformação N-H            no plano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724525" y="3789363"/>
            <a:ext cx="1873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Deformação N-H fora do plano</a:t>
            </a:r>
          </a:p>
        </p:txBody>
      </p:sp>
      <p:pic>
        <p:nvPicPr>
          <p:cNvPr id="11" name="Picture 15" descr="150px-N-Butylam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724400"/>
            <a:ext cx="2376487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5435600" y="2565400"/>
            <a:ext cx="215900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003800" y="2636838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Estiramento C-N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258888" y="4724400"/>
            <a:ext cx="288925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908175" y="4724400"/>
            <a:ext cx="287338" cy="1444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908175" y="5445125"/>
            <a:ext cx="287338" cy="1444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2484438" y="5084763"/>
            <a:ext cx="287337" cy="144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124075" y="2060575"/>
            <a:ext cx="0" cy="36036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692275" y="1484313"/>
            <a:ext cx="1439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FF00FF"/>
                </a:solidFill>
              </a:rPr>
              <a:t>Overtone de 1600cm</a:t>
            </a:r>
            <a:r>
              <a:rPr lang="pt-BR" b="1" baseline="30000">
                <a:solidFill>
                  <a:srgbClr val="FF00FF"/>
                </a:solidFill>
              </a:rPr>
              <a:t>-1</a:t>
            </a:r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 flipH="1" flipV="1">
            <a:off x="2771775" y="1773238"/>
            <a:ext cx="1655763" cy="719137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187450" y="4498975"/>
            <a:ext cx="2160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ABSORBÂNCIA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57290" y="500042"/>
            <a:ext cx="611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SAIS  DE  AMÔNIO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57290" y="1214422"/>
            <a:ext cx="597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pt-BR" sz="2000" b="1" baseline="-25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RNH</a:t>
            </a:r>
            <a:r>
              <a:rPr lang="pt-BR" sz="2000" b="1" baseline="-25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000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R</a:t>
            </a:r>
            <a:r>
              <a:rPr lang="pt-BR" sz="2000" b="1" baseline="-25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pt-BR" sz="2000" b="1" baseline="-25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R</a:t>
            </a:r>
            <a:r>
              <a:rPr lang="pt-BR" sz="2000" b="1" baseline="-25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pt-BR" sz="2000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5984" y="2000240"/>
            <a:ext cx="3857652" cy="4308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pt-BR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 </a:t>
            </a:r>
            <a:r>
              <a:rPr lang="pt-B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N-H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3300-2600 cm</a:t>
            </a:r>
            <a:r>
              <a:rPr lang="pt-BR" sz="20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              (banda larga ~2100 cm</a:t>
            </a:r>
            <a:r>
              <a:rPr lang="pt-BR" sz="20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  <a:buFont typeface="Symbol" pitchFamily="18" charset="2"/>
              <a:buChar char="n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pt-B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</a:t>
            </a:r>
            <a:r>
              <a:rPr lang="pt-B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t-B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N-H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1610-1500 cm</a:t>
            </a:r>
            <a:r>
              <a:rPr lang="pt-BR" sz="20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Sal 1ário-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 ass. 1610 cm</a:t>
            </a:r>
            <a:r>
              <a:rPr lang="pt-BR" sz="20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                   sim 1500 cm</a:t>
            </a:r>
            <a:r>
              <a:rPr lang="pt-BR" sz="2000" b="1" baseline="30000" dirty="0">
                <a:latin typeface="Arial" pitchFamily="34" charset="0"/>
                <a:cs typeface="Arial" pitchFamily="34" charset="0"/>
              </a:rPr>
              <a:t>-1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endParaRPr lang="pt-BR" sz="2000" b="1" baseline="30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Sal 2ário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1610-1550 cm</a:t>
            </a:r>
            <a:r>
              <a:rPr lang="pt-BR" sz="2000" b="1" baseline="30000" dirty="0">
                <a:latin typeface="Arial" pitchFamily="34" charset="0"/>
                <a:cs typeface="Arial" pitchFamily="34" charset="0"/>
              </a:rPr>
              <a:t>-1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000" b="1" baseline="30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Sal 3ário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absorção fraca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428750"/>
            <a:ext cx="42497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500188"/>
            <a:ext cx="42481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AniliniumChlor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7863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/>
          <p:nvPr/>
        </p:nvSpPr>
        <p:spPr>
          <a:xfrm>
            <a:off x="571500" y="428625"/>
            <a:ext cx="80724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ABSORÇÕES  DE  SAIS  DE   AMÔNIO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95288" y="3429000"/>
            <a:ext cx="21590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5076825" y="3429000"/>
            <a:ext cx="287338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1500" y="857250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CARBOXILATOS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72188" y="4143375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pt-BR" b="1">
                <a:solidFill>
                  <a:srgbClr val="006600"/>
                </a:solidFill>
              </a:rPr>
              <a:t>Estiramento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b="1">
                <a:solidFill>
                  <a:srgbClr val="006600"/>
                </a:solidFill>
              </a:rPr>
              <a:t>  </a:t>
            </a:r>
            <a:r>
              <a:rPr lang="pt-BR" b="1"/>
              <a:t>assimétrico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b="1"/>
              <a:t>  simétrico</a:t>
            </a:r>
          </a:p>
        </p:txBody>
      </p:sp>
      <p:pic>
        <p:nvPicPr>
          <p:cNvPr id="4" name="Picture 11" descr="400px-Carboxylate-resonance-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357438"/>
            <a:ext cx="7054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554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DE  CARBOXILATOS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31913" y="9810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 – COO</a:t>
            </a:r>
            <a:r>
              <a:rPr lang="pt-BR" sz="2000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Na</a:t>
            </a:r>
            <a:r>
              <a:rPr lang="pt-BR" sz="2000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57818" y="1785926"/>
            <a:ext cx="3598862" cy="2262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t-B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assim. COO</a:t>
            </a:r>
            <a:r>
              <a:rPr lang="pt-BR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dirty="0">
                <a:latin typeface="Arial" pitchFamily="34" charset="0"/>
                <a:cs typeface="Arial" pitchFamily="34" charset="0"/>
              </a:rPr>
              <a:t>~1600 cm</a:t>
            </a:r>
            <a:r>
              <a:rPr lang="pt-BR" b="1" baseline="30000" dirty="0">
                <a:latin typeface="Arial" pitchFamily="34" charset="0"/>
                <a:cs typeface="Arial" pitchFamily="34" charset="0"/>
              </a:rPr>
              <a:t>-1</a:t>
            </a:r>
          </a:p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 </a:t>
            </a:r>
            <a:r>
              <a:rPr lang="pt-B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sim. COO</a:t>
            </a:r>
            <a:r>
              <a:rPr lang="pt-BR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pt-BR" dirty="0">
                <a:latin typeface="Arial" pitchFamily="34" charset="0"/>
                <a:cs typeface="Arial" pitchFamily="34" charset="0"/>
              </a:rPr>
              <a:t>~1400 cm</a:t>
            </a:r>
            <a:r>
              <a:rPr lang="pt-BR" b="1" baseline="30000" dirty="0">
                <a:latin typeface="Arial" pitchFamily="34" charset="0"/>
                <a:cs typeface="Arial" pitchFamily="34" charset="0"/>
              </a:rPr>
              <a:t>-1</a:t>
            </a:r>
          </a:p>
          <a:p>
            <a:pPr>
              <a:spcBef>
                <a:spcPct val="50000"/>
              </a:spcBef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</a:t>
            </a:r>
            <a:r>
              <a:rPr lang="pt-BR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Frequência de absorção devido à ressonância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C=O </a:t>
            </a:r>
            <a:r>
              <a:rPr lang="pt-BR" dirty="0">
                <a:latin typeface="Arial" pitchFamily="34" charset="0"/>
                <a:cs typeface="Arial" pitchFamily="34" charset="0"/>
              </a:rPr>
              <a:t>com maior caráter de ligação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simples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c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3986212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352925"/>
            <a:ext cx="41767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987675" y="3357563"/>
            <a:ext cx="288925" cy="71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987675" y="6092825"/>
            <a:ext cx="288925" cy="7302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14282" y="1643050"/>
            <a:ext cx="4392613" cy="2449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95288" y="4365625"/>
            <a:ext cx="4248150" cy="2492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1" name="Picture 13" descr="Carboxylate-resonance-hybr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292600"/>
            <a:ext cx="1401762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14414" y="571480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ABSORÇÕES   DE  AMINOÁCIDOS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7088" y="184467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0000CC"/>
                </a:solidFill>
              </a:rPr>
              <a:t>R – CH – C – OH  </a:t>
            </a:r>
            <a:r>
              <a:rPr lang="pt-BR" sz="2400" dirty="0">
                <a:solidFill>
                  <a:srgbClr val="0000CC"/>
                </a:solidFill>
                <a:sym typeface="Symbol" pitchFamily="18" charset="2"/>
              </a:rPr>
              <a:t>  R – CH –C – O</a:t>
            </a:r>
            <a:r>
              <a:rPr lang="pt-BR" sz="2800" b="1" baseline="30000" dirty="0">
                <a:solidFill>
                  <a:srgbClr val="0000CC"/>
                </a:solidFill>
                <a:sym typeface="Symbol" pitchFamily="18" charset="2"/>
              </a:rPr>
              <a:t>-</a:t>
            </a:r>
            <a:r>
              <a:rPr lang="pt-BR" sz="2400" dirty="0">
                <a:sym typeface="Symbol" pitchFamily="18" charset="2"/>
              </a:rPr>
              <a:t>        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28794" y="1214422"/>
            <a:ext cx="468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0000CC"/>
                </a:solidFill>
              </a:rPr>
              <a:t>O                                    </a:t>
            </a:r>
            <a:r>
              <a:rPr lang="pt-BR" sz="2400" dirty="0" smtClean="0">
                <a:solidFill>
                  <a:srgbClr val="0000CC"/>
                </a:solidFill>
              </a:rPr>
              <a:t> O</a:t>
            </a:r>
            <a:endParaRPr lang="pt-BR" sz="2400" dirty="0">
              <a:solidFill>
                <a:srgbClr val="0000CC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85852" y="2500306"/>
            <a:ext cx="496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0000CC"/>
                </a:solidFill>
              </a:rPr>
              <a:t>NH</a:t>
            </a:r>
            <a:r>
              <a:rPr lang="pt-BR" sz="2800" b="1" baseline="-25000" dirty="0">
                <a:solidFill>
                  <a:srgbClr val="0000CC"/>
                </a:solidFill>
              </a:rPr>
              <a:t>2</a:t>
            </a:r>
            <a:r>
              <a:rPr lang="pt-BR" sz="2400" dirty="0">
                <a:solidFill>
                  <a:srgbClr val="0000CC"/>
                </a:solidFill>
              </a:rPr>
              <a:t>                               </a:t>
            </a:r>
            <a:r>
              <a:rPr lang="pt-BR" sz="2400" dirty="0" smtClean="0">
                <a:solidFill>
                  <a:srgbClr val="0000CC"/>
                </a:solidFill>
              </a:rPr>
              <a:t>    </a:t>
            </a:r>
            <a:r>
              <a:rPr lang="pt-BR" sz="2400" dirty="0">
                <a:solidFill>
                  <a:srgbClr val="0000CC"/>
                </a:solidFill>
              </a:rPr>
              <a:t>NH</a:t>
            </a:r>
            <a:r>
              <a:rPr lang="pt-BR" sz="2800" b="1" baseline="-25000" dirty="0">
                <a:solidFill>
                  <a:srgbClr val="0000CC"/>
                </a:solidFill>
              </a:rPr>
              <a:t>3</a:t>
            </a:r>
            <a:r>
              <a:rPr lang="pt-BR" sz="2800" b="1" baseline="30000" dirty="0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428728" y="2214554"/>
            <a:ext cx="0" cy="28892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286248" y="2285992"/>
            <a:ext cx="0" cy="28892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2071670" y="1643050"/>
            <a:ext cx="0" cy="2873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143108" y="1643050"/>
            <a:ext cx="0" cy="2873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786314" y="1643050"/>
            <a:ext cx="0" cy="2873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4857752" y="1643050"/>
            <a:ext cx="0" cy="2873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57158" y="3571876"/>
            <a:ext cx="74295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 </a:t>
            </a:r>
            <a:r>
              <a:rPr lang="pt-B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 </a:t>
            </a:r>
            <a:r>
              <a:rPr lang="pt-B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N-H                                     </a:t>
            </a:r>
            <a:r>
              <a:rPr lang="pt-B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N-H</a:t>
            </a:r>
            <a:r>
              <a:rPr lang="pt-B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  </a:t>
            </a:r>
            <a:r>
              <a:rPr lang="pt-BR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(muito larga</a:t>
            </a: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sz="2000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C=O                              </a:t>
            </a:r>
            <a:r>
              <a:rPr lang="pt-B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COO</a:t>
            </a:r>
            <a:r>
              <a:rPr lang="pt-B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  </a:t>
            </a:r>
            <a:r>
              <a:rPr lang="pt-BR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(ass. e sim.)</a:t>
            </a:r>
          </a:p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</a:t>
            </a:r>
            <a:r>
              <a:rPr lang="pt-B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O-H                                        </a:t>
            </a:r>
            <a:r>
              <a:rPr lang="pt-B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</a:t>
            </a:r>
            <a:r>
              <a:rPr lang="pt-B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N-H  </a:t>
            </a:r>
            <a:r>
              <a:rPr lang="pt-BR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(ass. e sim.)</a:t>
            </a:r>
          </a:p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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N-H</a:t>
            </a:r>
          </a:p>
          <a:p>
            <a:pPr>
              <a:spcBef>
                <a:spcPct val="50000"/>
              </a:spcBef>
            </a:pPr>
            <a:r>
              <a:rPr lang="pt-B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no plano e fora do plano)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286248" y="5214950"/>
            <a:ext cx="3214710" cy="707886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Compostos zwiteriônico (sal interno)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28596" y="3500438"/>
            <a:ext cx="385765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859338" y="3573463"/>
            <a:ext cx="2520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750" y="331788"/>
            <a:ext cx="519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ABSORÇÕES   DE  AMINOÁCIDOS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137525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1341438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Leucina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580063" y="2781300"/>
            <a:ext cx="2087562" cy="935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42988" y="3141663"/>
            <a:ext cx="576262" cy="503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563938" y="3141663"/>
            <a:ext cx="431800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643438" y="3500438"/>
            <a:ext cx="433387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932363" y="2636838"/>
            <a:ext cx="503237" cy="50482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276600" y="3357563"/>
            <a:ext cx="574675" cy="35877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1" name="Picture 14" descr="c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292600"/>
            <a:ext cx="4057650" cy="2435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Picture 15" descr="glyc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5084763"/>
            <a:ext cx="1724025" cy="977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1476375" y="5876925"/>
            <a:ext cx="358775" cy="7302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>
            <a:off x="3563938" y="6021388"/>
            <a:ext cx="360362" cy="71437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787900" y="6216650"/>
            <a:ext cx="3924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06600"/>
                </a:solidFill>
              </a:rPr>
              <a:t>Base livre ou na forma zwiteriônica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657</Words>
  <Application>Microsoft Office PowerPoint</Application>
  <PresentationFormat>Apresentação no Ecrã (4:3)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2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Veni</dc:creator>
  <cp:lastModifiedBy>Veni</cp:lastModifiedBy>
  <cp:revision>37</cp:revision>
  <dcterms:created xsi:type="dcterms:W3CDTF">2014-03-25T21:59:46Z</dcterms:created>
  <dcterms:modified xsi:type="dcterms:W3CDTF">2014-03-26T00:35:40Z</dcterms:modified>
</cp:coreProperties>
</file>