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8" r:id="rId3"/>
    <p:sldId id="286" r:id="rId4"/>
    <p:sldId id="287" r:id="rId5"/>
    <p:sldId id="292" r:id="rId6"/>
    <p:sldId id="293" r:id="rId7"/>
    <p:sldId id="294" r:id="rId8"/>
    <p:sldId id="295" r:id="rId9"/>
    <p:sldId id="259" r:id="rId10"/>
    <p:sldId id="267" r:id="rId11"/>
    <p:sldId id="296" r:id="rId12"/>
    <p:sldId id="313" r:id="rId13"/>
    <p:sldId id="314" r:id="rId14"/>
    <p:sldId id="315" r:id="rId15"/>
    <p:sldId id="319" r:id="rId16"/>
    <p:sldId id="320" r:id="rId17"/>
    <p:sldId id="321" r:id="rId18"/>
    <p:sldId id="269" r:id="rId19"/>
    <p:sldId id="290" r:id="rId20"/>
    <p:sldId id="27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272" r:id="rId30"/>
    <p:sldId id="268" r:id="rId31"/>
    <p:sldId id="273" r:id="rId32"/>
    <p:sldId id="274" r:id="rId33"/>
    <p:sldId id="275" r:id="rId34"/>
    <p:sldId id="301" r:id="rId35"/>
    <p:sldId id="276" r:id="rId36"/>
    <p:sldId id="297" r:id="rId37"/>
    <p:sldId id="277" r:id="rId38"/>
    <p:sldId id="299" r:id="rId39"/>
    <p:sldId id="298" r:id="rId40"/>
    <p:sldId id="300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xv-qMZfh49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NneoIStja4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wU2-130yyrg" TargetMode="Externa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wN-TvorOwIg" TargetMode="External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d3oBvHG-y6o" TargetMode="External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HxKL_M404X4" TargetMode="External"/><Relationship Id="rId3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porado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55" y="2386432"/>
            <a:ext cx="3975122" cy="298134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22921" y="661565"/>
            <a:ext cx="6498158" cy="17248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 smtClean="0"/>
              <a:t>Evaporação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1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322" y="1051374"/>
            <a:ext cx="4076256" cy="4450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6559" y="415855"/>
            <a:ext cx="7212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Componentes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básicos</a:t>
            </a:r>
            <a:r>
              <a:rPr lang="en-US" sz="2800" b="1" dirty="0" smtClean="0"/>
              <a:t> de um </a:t>
            </a:r>
            <a:r>
              <a:rPr lang="en-US" sz="2800" b="1" dirty="0" err="1" smtClean="0"/>
              <a:t>evaporador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4394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828" y="256693"/>
            <a:ext cx="828005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evaporadores</a:t>
            </a:r>
            <a:r>
              <a:rPr lang="en-US" dirty="0"/>
              <a:t> </a:t>
            </a:r>
            <a:r>
              <a:rPr lang="en-US" dirty="0" err="1" smtClean="0"/>
              <a:t>aquecidos</a:t>
            </a:r>
            <a:r>
              <a:rPr lang="en-US" dirty="0" smtClean="0"/>
              <a:t> </a:t>
            </a:r>
            <a:r>
              <a:rPr lang="en-US" dirty="0"/>
              <a:t>com vapor </a:t>
            </a:r>
            <a:r>
              <a:rPr lang="en-US" dirty="0" err="1" smtClean="0"/>
              <a:t>d’água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</a:t>
            </a:r>
            <a:r>
              <a:rPr lang="en-US" dirty="0" err="1"/>
              <a:t>atualmente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err="1" smtClean="0"/>
              <a:t>Evaporadores</a:t>
            </a:r>
            <a:r>
              <a:rPr lang="en-US" dirty="0" smtClean="0"/>
              <a:t> de </a:t>
            </a:r>
            <a:r>
              <a:rPr lang="en-US" dirty="0" err="1"/>
              <a:t>tubos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longos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curtos</a:t>
            </a:r>
            <a:r>
              <a:rPr lang="en-US" dirty="0" smtClean="0"/>
              <a:t>) (</a:t>
            </a:r>
            <a:r>
              <a:rPr lang="en-US" dirty="0" err="1" smtClean="0"/>
              <a:t>verticais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horizontais</a:t>
            </a:r>
            <a:r>
              <a:rPr lang="en-US" dirty="0" smtClean="0"/>
              <a:t>):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r>
              <a:rPr lang="en-US" dirty="0" err="1" smtClean="0"/>
              <a:t>Circulação</a:t>
            </a:r>
            <a:r>
              <a:rPr lang="en-US" dirty="0" smtClean="0"/>
              <a:t> natural</a:t>
            </a:r>
          </a:p>
          <a:p>
            <a:pPr marL="342900" indent="-342900">
              <a:buAutoNum type="alphaLcParenR"/>
            </a:pPr>
            <a:r>
              <a:rPr lang="en-US" dirty="0" err="1" smtClean="0"/>
              <a:t>Circulação</a:t>
            </a:r>
            <a:r>
              <a:rPr lang="en-US" dirty="0" smtClean="0"/>
              <a:t> </a:t>
            </a:r>
            <a:r>
              <a:rPr lang="en-US" dirty="0" err="1" smtClean="0"/>
              <a:t>forçada</a:t>
            </a:r>
            <a:r>
              <a:rPr lang="en-US" dirty="0" smtClean="0"/>
              <a:t> 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endParaRPr lang="en-US" dirty="0" smtClean="0"/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endParaRPr lang="en-US" dirty="0" smtClean="0"/>
          </a:p>
          <a:p>
            <a:pPr marL="342900" indent="-342900">
              <a:buAutoNum type="alphaLcParenR"/>
            </a:pPr>
            <a:endParaRPr lang="en-US" dirty="0" smtClean="0"/>
          </a:p>
          <a:p>
            <a:pPr marL="342900" indent="-342900">
              <a:buAutoNum type="alphaLcParenR"/>
            </a:pPr>
            <a:endParaRPr lang="en-US" dirty="0" smtClean="0"/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lphaLcParenR"/>
            </a:pPr>
            <a:r>
              <a:rPr lang="en-US" dirty="0" err="1" smtClean="0"/>
              <a:t>Fluxo</a:t>
            </a:r>
            <a:r>
              <a:rPr lang="en-US" dirty="0" smtClean="0"/>
              <a:t> </a:t>
            </a:r>
            <a:r>
              <a:rPr lang="en-US" dirty="0" err="1"/>
              <a:t>ascendente</a:t>
            </a:r>
            <a:r>
              <a:rPr lang="en-US" dirty="0"/>
              <a:t> (</a:t>
            </a:r>
            <a:r>
              <a:rPr lang="en-US" dirty="0" err="1"/>
              <a:t>filme</a:t>
            </a:r>
            <a:r>
              <a:rPr lang="en-US" dirty="0"/>
              <a:t> </a:t>
            </a:r>
            <a:r>
              <a:rPr lang="en-US" dirty="0" err="1"/>
              <a:t>ascendente</a:t>
            </a:r>
            <a:r>
              <a:rPr lang="en-US" dirty="0"/>
              <a:t>). </a:t>
            </a:r>
            <a:endParaRPr lang="en-US" dirty="0" smtClean="0"/>
          </a:p>
          <a:p>
            <a:pPr marL="342900" indent="-342900">
              <a:buAutoNum type="alphaLcParenR"/>
            </a:pPr>
            <a:r>
              <a:rPr lang="en-US" dirty="0" err="1" smtClean="0"/>
              <a:t>Fluxo</a:t>
            </a:r>
            <a:r>
              <a:rPr lang="en-US" dirty="0" smtClean="0"/>
              <a:t> </a:t>
            </a:r>
            <a:r>
              <a:rPr lang="en-US" dirty="0" err="1" smtClean="0"/>
              <a:t>descendente</a:t>
            </a:r>
            <a:r>
              <a:rPr lang="en-US" dirty="0" smtClean="0"/>
              <a:t> (</a:t>
            </a:r>
            <a:r>
              <a:rPr lang="en-US" dirty="0" err="1" smtClean="0"/>
              <a:t>filme</a:t>
            </a:r>
            <a:r>
              <a:rPr lang="en-US" dirty="0" smtClean="0"/>
              <a:t> </a:t>
            </a:r>
            <a:r>
              <a:rPr lang="en-US" dirty="0" err="1" smtClean="0"/>
              <a:t>descendente</a:t>
            </a:r>
            <a:r>
              <a:rPr lang="en-US" dirty="0" smtClean="0"/>
              <a:t>).</a:t>
            </a:r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Evaporadores</a:t>
            </a:r>
            <a:r>
              <a:rPr lang="en-US" dirty="0"/>
              <a:t> de </a:t>
            </a:r>
            <a:r>
              <a:rPr lang="en-US" dirty="0" err="1" smtClean="0"/>
              <a:t>película</a:t>
            </a:r>
            <a:r>
              <a:rPr lang="en-US" dirty="0" smtClean="0"/>
              <a:t> (</a:t>
            </a:r>
            <a:r>
              <a:rPr lang="en-US" dirty="0" err="1" smtClean="0"/>
              <a:t>filme</a:t>
            </a:r>
            <a:r>
              <a:rPr lang="en-US" dirty="0" smtClean="0"/>
              <a:t>) </a:t>
            </a:r>
            <a:r>
              <a:rPr lang="en-US" dirty="0" err="1" smtClean="0"/>
              <a:t>agitada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 descr="Captura de tela 2017-09-18 10.21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57" y="1622041"/>
            <a:ext cx="5567392" cy="29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386" y="704628"/>
            <a:ext cx="8225692" cy="492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Evaporadores</a:t>
            </a:r>
            <a:r>
              <a:rPr lang="en-US" sz="2000" b="1" dirty="0"/>
              <a:t> com </a:t>
            </a:r>
            <a:r>
              <a:rPr lang="en-US" sz="2000" b="1" dirty="0" err="1" smtClean="0"/>
              <a:t>uma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passagem</a:t>
            </a:r>
            <a:endParaRPr lang="en-US" sz="2000" b="1" dirty="0" smtClean="0"/>
          </a:p>
          <a:p>
            <a:pPr algn="ctr"/>
            <a:endParaRPr lang="en-US" dirty="0" smtClean="0"/>
          </a:p>
          <a:p>
            <a:pPr algn="just">
              <a:lnSpc>
                <a:spcPct val="140000"/>
              </a:lnSpc>
            </a:pP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/>
              <a:t>operação</a:t>
            </a:r>
            <a:r>
              <a:rPr lang="en-US" dirty="0"/>
              <a:t> de um </a:t>
            </a:r>
            <a:r>
              <a:rPr lang="en-US" dirty="0" err="1"/>
              <a:t>passo</a:t>
            </a:r>
            <a:r>
              <a:rPr lang="en-US" dirty="0"/>
              <a:t>, o </a:t>
            </a:r>
            <a:r>
              <a:rPr lang="en-US" dirty="0" err="1"/>
              <a:t>líquido</a:t>
            </a:r>
            <a:r>
              <a:rPr lang="en-US" dirty="0"/>
              <a:t> de </a:t>
            </a:r>
            <a:r>
              <a:rPr lang="en-US" dirty="0" err="1"/>
              <a:t>alimentação</a:t>
            </a:r>
            <a:r>
              <a:rPr lang="en-US" dirty="0"/>
              <a:t> </a:t>
            </a:r>
            <a:r>
              <a:rPr lang="en-US" dirty="0" err="1"/>
              <a:t>passa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dos </a:t>
            </a:r>
            <a:r>
              <a:rPr lang="en-US" dirty="0" err="1"/>
              <a:t>tubos</a:t>
            </a:r>
            <a:r>
              <a:rPr lang="en-US" dirty="0"/>
              <a:t>, </a:t>
            </a:r>
            <a:r>
              <a:rPr lang="en-US" dirty="0" err="1"/>
              <a:t>libera</a:t>
            </a:r>
            <a:r>
              <a:rPr lang="en-US" dirty="0"/>
              <a:t> o vapor e </a:t>
            </a:r>
            <a:r>
              <a:rPr lang="en-US" dirty="0" err="1"/>
              <a:t>sai</a:t>
            </a:r>
            <a:r>
              <a:rPr lang="en-US" dirty="0"/>
              <a:t> da </a:t>
            </a:r>
            <a:r>
              <a:rPr lang="en-US" dirty="0" err="1"/>
              <a:t>unidade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concentrada</a:t>
            </a:r>
            <a:r>
              <a:rPr lang="en-US" dirty="0"/>
              <a:t> (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licor</a:t>
            </a:r>
            <a:r>
              <a:rPr lang="en-US" dirty="0"/>
              <a:t> </a:t>
            </a:r>
            <a:r>
              <a:rPr lang="en-US" dirty="0" err="1"/>
              <a:t>grosso</a:t>
            </a:r>
            <a:r>
              <a:rPr lang="en-US" dirty="0"/>
              <a:t>). Toda </a:t>
            </a:r>
            <a:r>
              <a:rPr lang="en-US" dirty="0" err="1"/>
              <a:t>evaporação</a:t>
            </a:r>
            <a:r>
              <a:rPr lang="en-US" dirty="0"/>
              <a:t> </a:t>
            </a:r>
            <a:r>
              <a:rPr lang="en-US" dirty="0" err="1"/>
              <a:t>ocorre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passo</a:t>
            </a:r>
            <a:r>
              <a:rPr lang="en-US" dirty="0"/>
              <a:t>. </a:t>
            </a:r>
            <a:endParaRPr lang="en-US" dirty="0" smtClean="0"/>
          </a:p>
          <a:p>
            <a:pPr algn="just">
              <a:lnSpc>
                <a:spcPct val="140000"/>
              </a:lnSpc>
            </a:pPr>
            <a:r>
              <a:rPr lang="en-US" dirty="0" smtClean="0"/>
              <a:t>A </a:t>
            </a:r>
            <a:r>
              <a:rPr lang="en-US" dirty="0"/>
              <a:t>taxa de </a:t>
            </a:r>
            <a:r>
              <a:rPr lang="en-US" dirty="0" err="1"/>
              <a:t>evaporação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alimentação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limitada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unidade</a:t>
            </a:r>
            <a:r>
              <a:rPr lang="en-US" dirty="0"/>
              <a:t> de </a:t>
            </a:r>
            <a:r>
              <a:rPr lang="en-US" dirty="0" err="1"/>
              <a:t>passagem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, </a:t>
            </a:r>
            <a:r>
              <a:rPr lang="en-US" dirty="0" err="1"/>
              <a:t>portanto</a:t>
            </a:r>
            <a:r>
              <a:rPr lang="en-US" dirty="0"/>
              <a:t>, </a:t>
            </a:r>
            <a:r>
              <a:rPr lang="en-US" dirty="0" err="1"/>
              <a:t>esses</a:t>
            </a:r>
            <a:r>
              <a:rPr lang="en-US" dirty="0"/>
              <a:t> </a:t>
            </a:r>
            <a:r>
              <a:rPr lang="en-US" dirty="0" err="1"/>
              <a:t>evaporadores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adaptados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multi-</a:t>
            </a:r>
            <a:r>
              <a:rPr lang="en-US" dirty="0" err="1"/>
              <a:t>efeito</a:t>
            </a:r>
            <a:r>
              <a:rPr lang="en-US" dirty="0"/>
              <a:t>, </a:t>
            </a:r>
            <a:r>
              <a:rPr lang="en-US" dirty="0" err="1"/>
              <a:t>onde</a:t>
            </a:r>
            <a:r>
              <a:rPr lang="en-US" dirty="0"/>
              <a:t> a </a:t>
            </a:r>
            <a:r>
              <a:rPr lang="en-US" dirty="0" err="1"/>
              <a:t>concentração</a:t>
            </a:r>
            <a:r>
              <a:rPr lang="en-US" dirty="0"/>
              <a:t> total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alcançada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efeitos</a:t>
            </a:r>
            <a:r>
              <a:rPr lang="en-US" dirty="0"/>
              <a:t>. </a:t>
            </a:r>
            <a:endParaRPr lang="en-US" dirty="0" smtClean="0"/>
          </a:p>
          <a:p>
            <a:pPr algn="just">
              <a:lnSpc>
                <a:spcPct val="140000"/>
              </a:lnSpc>
            </a:pP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/>
              <a:t>evaporadores</a:t>
            </a:r>
            <a:r>
              <a:rPr lang="en-US" dirty="0"/>
              <a:t> de </a:t>
            </a:r>
            <a:r>
              <a:rPr lang="en-US" dirty="0" err="1"/>
              <a:t>filme</a:t>
            </a:r>
            <a:r>
              <a:rPr lang="en-US" dirty="0"/>
              <a:t> </a:t>
            </a:r>
            <a:r>
              <a:rPr lang="en-US" dirty="0" err="1"/>
              <a:t>agitado</a:t>
            </a:r>
            <a:r>
              <a:rPr lang="en-US" dirty="0"/>
              <a:t> </a:t>
            </a:r>
            <a:r>
              <a:rPr lang="en-US" dirty="0" err="1"/>
              <a:t>sempre</a:t>
            </a:r>
            <a:r>
              <a:rPr lang="en-US" dirty="0"/>
              <a:t> </a:t>
            </a:r>
            <a:r>
              <a:rPr lang="en-US" dirty="0" err="1"/>
              <a:t>operam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passo</a:t>
            </a:r>
            <a:r>
              <a:rPr lang="en-US" dirty="0"/>
              <a:t>; </a:t>
            </a:r>
            <a:endParaRPr lang="en-US" dirty="0" smtClean="0"/>
          </a:p>
          <a:p>
            <a:pPr algn="just">
              <a:lnSpc>
                <a:spcPct val="140000"/>
              </a:lnSpc>
            </a:pP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/>
              <a:t>evaporadores</a:t>
            </a:r>
            <a:r>
              <a:rPr lang="en-US" dirty="0"/>
              <a:t> de </a:t>
            </a:r>
            <a:r>
              <a:rPr lang="en-US" dirty="0" err="1"/>
              <a:t>filme</a:t>
            </a:r>
            <a:r>
              <a:rPr lang="en-US" dirty="0"/>
              <a:t> </a:t>
            </a:r>
            <a:r>
              <a:rPr lang="en-US" dirty="0" err="1" smtClean="0"/>
              <a:t>ascendente</a:t>
            </a:r>
            <a:r>
              <a:rPr lang="en-US" dirty="0" smtClean="0"/>
              <a:t> e </a:t>
            </a:r>
            <a:r>
              <a:rPr lang="en-US" dirty="0" err="1" smtClean="0"/>
              <a:t>descendente</a:t>
            </a:r>
            <a:r>
              <a:rPr lang="en-US" dirty="0" smtClean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operar</a:t>
            </a:r>
            <a:r>
              <a:rPr lang="en-US" dirty="0"/>
              <a:t> </a:t>
            </a:r>
            <a:r>
              <a:rPr lang="en-US" dirty="0" err="1"/>
              <a:t>desta</a:t>
            </a:r>
            <a:r>
              <a:rPr lang="en-US" dirty="0"/>
              <a:t> </a:t>
            </a:r>
            <a:r>
              <a:rPr lang="en-US" dirty="0" err="1"/>
              <a:t>maneira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0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693" y="1367923"/>
            <a:ext cx="8303846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evaporadores</a:t>
            </a:r>
            <a:r>
              <a:rPr lang="en-US" dirty="0"/>
              <a:t> de </a:t>
            </a:r>
            <a:r>
              <a:rPr lang="en-US" dirty="0" err="1"/>
              <a:t>passagem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úteis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sensíveis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.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operar</a:t>
            </a:r>
            <a:r>
              <a:rPr lang="en-US" dirty="0"/>
              <a:t> sob alto </a:t>
            </a:r>
            <a:r>
              <a:rPr lang="en-US" dirty="0" err="1"/>
              <a:t>vácuo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possível</a:t>
            </a:r>
            <a:r>
              <a:rPr lang="en-US" dirty="0"/>
              <a:t> </a:t>
            </a:r>
            <a:r>
              <a:rPr lang="en-US" dirty="0" err="1"/>
              <a:t>manter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do </a:t>
            </a:r>
            <a:r>
              <a:rPr lang="en-US" dirty="0" err="1"/>
              <a:t>líquido</a:t>
            </a:r>
            <a:r>
              <a:rPr lang="en-US" dirty="0"/>
              <a:t> </a:t>
            </a:r>
            <a:r>
              <a:rPr lang="en-US" dirty="0" err="1"/>
              <a:t>baixa</a:t>
            </a:r>
            <a:r>
              <a:rPr lang="en-US" dirty="0"/>
              <a:t>. </a:t>
            </a:r>
            <a:endParaRPr lang="en-US" dirty="0" smtClean="0"/>
          </a:p>
          <a:p>
            <a:pPr algn="just">
              <a:lnSpc>
                <a:spcPct val="140000"/>
              </a:lnSpc>
            </a:pPr>
            <a:r>
              <a:rPr lang="en-US" dirty="0" smtClean="0"/>
              <a:t>Com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 </a:t>
            </a:r>
            <a:r>
              <a:rPr lang="en-US" dirty="0" err="1"/>
              <a:t>passagem</a:t>
            </a:r>
            <a:r>
              <a:rPr lang="en-US" dirty="0"/>
              <a:t> </a:t>
            </a:r>
            <a:r>
              <a:rPr lang="en-US" dirty="0" err="1"/>
              <a:t>rápida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dos </a:t>
            </a:r>
            <a:r>
              <a:rPr lang="en-US" dirty="0" err="1"/>
              <a:t>tubos</a:t>
            </a:r>
            <a:r>
              <a:rPr lang="en-US" dirty="0"/>
              <a:t>, a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concentrada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evaporação</a:t>
            </a:r>
            <a:r>
              <a:rPr lang="en-US" dirty="0"/>
              <a:t>, mas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um </a:t>
            </a:r>
            <a:r>
              <a:rPr lang="en-US" dirty="0" err="1"/>
              <a:t>curto</a:t>
            </a:r>
            <a:r>
              <a:rPr lang="en-US" dirty="0"/>
              <a:t> </a:t>
            </a:r>
            <a:r>
              <a:rPr lang="en-US" dirty="0" err="1"/>
              <a:t>período</a:t>
            </a:r>
            <a:r>
              <a:rPr lang="en-US" dirty="0"/>
              <a:t>, e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esfriar</a:t>
            </a:r>
            <a:r>
              <a:rPr lang="en-US" dirty="0"/>
              <a:t> </a:t>
            </a:r>
            <a:r>
              <a:rPr lang="en-US" dirty="0" err="1"/>
              <a:t>rapidamente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do </a:t>
            </a:r>
            <a:r>
              <a:rPr lang="en-US" dirty="0" err="1"/>
              <a:t>evaporador</a:t>
            </a:r>
            <a:r>
              <a:rPr lang="en-US" dirty="0" smtClean="0"/>
              <a:t>.</a:t>
            </a:r>
          </a:p>
          <a:p>
            <a:pPr algn="just">
              <a:lnSpc>
                <a:spcPct val="14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2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231" y="1260461"/>
            <a:ext cx="7883769" cy="4339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Uma </a:t>
            </a:r>
            <a:r>
              <a:rPr lang="en-US" dirty="0" err="1"/>
              <a:t>massa</a:t>
            </a:r>
            <a:r>
              <a:rPr lang="en-US" dirty="0"/>
              <a:t> de </a:t>
            </a:r>
            <a:r>
              <a:rPr lang="en-US" dirty="0" err="1"/>
              <a:t>líquido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mantida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evaporadores</a:t>
            </a:r>
            <a:r>
              <a:rPr lang="en-US" dirty="0"/>
              <a:t> de </a:t>
            </a:r>
            <a:r>
              <a:rPr lang="en-US" dirty="0" err="1"/>
              <a:t>circulação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alimentação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misturada</a:t>
            </a:r>
            <a:r>
              <a:rPr lang="en-US" dirty="0" smtClean="0"/>
              <a:t> </a:t>
            </a:r>
            <a:r>
              <a:rPr lang="en-US" dirty="0"/>
              <a:t>com a </a:t>
            </a:r>
            <a:r>
              <a:rPr lang="en-US" dirty="0" err="1"/>
              <a:t>massa</a:t>
            </a:r>
            <a:r>
              <a:rPr lang="en-US" dirty="0"/>
              <a:t> total de </a:t>
            </a:r>
            <a:r>
              <a:rPr lang="en-US" dirty="0" err="1"/>
              <a:t>líquido</a:t>
            </a:r>
            <a:r>
              <a:rPr lang="en-US" dirty="0"/>
              <a:t> e </a:t>
            </a:r>
            <a:r>
              <a:rPr lang="en-US" dirty="0" err="1"/>
              <a:t>depois</a:t>
            </a:r>
            <a:r>
              <a:rPr lang="en-US" dirty="0"/>
              <a:t> </a:t>
            </a:r>
            <a:r>
              <a:rPr lang="en-US" dirty="0" err="1"/>
              <a:t>passa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dos </a:t>
            </a:r>
            <a:r>
              <a:rPr lang="en-US" dirty="0" err="1"/>
              <a:t>tubos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Tx/>
              <a:buChar char="•"/>
            </a:pPr>
            <a:r>
              <a:rPr lang="en-US" dirty="0" smtClean="0"/>
              <a:t>As </a:t>
            </a:r>
            <a:r>
              <a:rPr lang="en-US" dirty="0" err="1"/>
              <a:t>descargas</a:t>
            </a:r>
            <a:r>
              <a:rPr lang="en-US" dirty="0"/>
              <a:t> </a:t>
            </a:r>
            <a:r>
              <a:rPr lang="en-US" dirty="0" err="1"/>
              <a:t>líquidas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evaporadas</a:t>
            </a:r>
            <a:r>
              <a:rPr lang="en-US" dirty="0"/>
              <a:t> dos </a:t>
            </a:r>
            <a:r>
              <a:rPr lang="en-US" dirty="0" err="1"/>
              <a:t>tubos</a:t>
            </a:r>
            <a:r>
              <a:rPr lang="en-US" dirty="0"/>
              <a:t> </a:t>
            </a:r>
            <a:r>
              <a:rPr lang="en-US" dirty="0" err="1"/>
              <a:t>retornam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equipamento</a:t>
            </a:r>
            <a:r>
              <a:rPr lang="en-US" dirty="0"/>
              <a:t>, de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etapa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ocorre</a:t>
            </a:r>
            <a:r>
              <a:rPr lang="en-US" dirty="0"/>
              <a:t> parte da </a:t>
            </a:r>
            <a:r>
              <a:rPr lang="en-US" dirty="0" err="1"/>
              <a:t>evaporação</a:t>
            </a:r>
            <a:r>
              <a:rPr lang="en-US" dirty="0"/>
              <a:t> total. 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Tx/>
              <a:buChar char="•"/>
            </a:pP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evaporadores</a:t>
            </a:r>
            <a:r>
              <a:rPr lang="en-US" dirty="0"/>
              <a:t> de </a:t>
            </a:r>
            <a:r>
              <a:rPr lang="en-US" dirty="0" err="1"/>
              <a:t>circulação</a:t>
            </a:r>
            <a:r>
              <a:rPr lang="en-US" dirty="0"/>
              <a:t> </a:t>
            </a:r>
            <a:r>
              <a:rPr lang="en-US" dirty="0" err="1"/>
              <a:t>forçada</a:t>
            </a:r>
            <a:r>
              <a:rPr lang="en-US" dirty="0"/>
              <a:t> </a:t>
            </a:r>
            <a:r>
              <a:rPr lang="en-US" dirty="0" err="1"/>
              <a:t>operam</a:t>
            </a:r>
            <a:r>
              <a:rPr lang="en-US" dirty="0"/>
              <a:t> </a:t>
            </a:r>
            <a:r>
              <a:rPr lang="en-US" dirty="0" err="1"/>
              <a:t>desta</a:t>
            </a:r>
            <a:r>
              <a:rPr lang="en-US" dirty="0"/>
              <a:t> </a:t>
            </a:r>
            <a:r>
              <a:rPr lang="en-US" dirty="0" err="1"/>
              <a:t>maneira</a:t>
            </a:r>
            <a:r>
              <a:rPr lang="en-US" dirty="0"/>
              <a:t>; 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Tx/>
              <a:buChar char="•"/>
            </a:pP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/>
              <a:t>evaporadores</a:t>
            </a:r>
            <a:r>
              <a:rPr lang="en-US" dirty="0"/>
              <a:t> de </a:t>
            </a:r>
            <a:r>
              <a:rPr lang="en-US" dirty="0" err="1"/>
              <a:t>filme</a:t>
            </a:r>
            <a:r>
              <a:rPr lang="en-US" dirty="0"/>
              <a:t> </a:t>
            </a:r>
            <a:r>
              <a:rPr lang="en-US" dirty="0" err="1" smtClean="0"/>
              <a:t>ascendente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unidades</a:t>
            </a:r>
            <a:r>
              <a:rPr lang="en-US" dirty="0"/>
              <a:t> de </a:t>
            </a:r>
            <a:r>
              <a:rPr lang="en-US" dirty="0" err="1"/>
              <a:t>circulação</a:t>
            </a:r>
            <a:r>
              <a:rPr lang="en-US" dirty="0" smtClean="0"/>
              <a:t>.</a:t>
            </a:r>
          </a:p>
          <a:p>
            <a:pPr marL="285750" indent="-285750" algn="just">
              <a:lnSpc>
                <a:spcPct val="140000"/>
              </a:lnSpc>
              <a:buFontTx/>
              <a:buChar char="•"/>
            </a:pP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adequados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líquidos</a:t>
            </a:r>
            <a:r>
              <a:rPr lang="en-US" dirty="0" smtClean="0"/>
              <a:t> </a:t>
            </a:r>
            <a:r>
              <a:rPr lang="en-US" dirty="0" err="1" smtClean="0"/>
              <a:t>sensíveis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48739" y="616411"/>
            <a:ext cx="344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Evaporadores</a:t>
            </a:r>
            <a:r>
              <a:rPr lang="en-US" b="1" dirty="0"/>
              <a:t> com </a:t>
            </a:r>
            <a:r>
              <a:rPr lang="en-US" b="1" dirty="0" err="1" smtClean="0"/>
              <a:t>circulação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21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231" y="1260461"/>
            <a:ext cx="7883769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As </a:t>
            </a:r>
            <a:r>
              <a:rPr lang="en-US" dirty="0" err="1" smtClean="0"/>
              <a:t>correntes</a:t>
            </a:r>
            <a:r>
              <a:rPr lang="en-US" dirty="0" smtClean="0"/>
              <a:t> de </a:t>
            </a:r>
            <a:r>
              <a:rPr lang="en-US" dirty="0" err="1" smtClean="0"/>
              <a:t>convec</a:t>
            </a:r>
            <a:r>
              <a:rPr lang="en-US" dirty="0" err="1" smtClean="0"/>
              <a:t>ção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originam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superfície</a:t>
            </a:r>
            <a:r>
              <a:rPr lang="en-US" dirty="0" smtClean="0"/>
              <a:t> de </a:t>
            </a:r>
            <a:r>
              <a:rPr lang="en-US" dirty="0" err="1" smtClean="0"/>
              <a:t>aquecimento</a:t>
            </a:r>
            <a:r>
              <a:rPr lang="en-US" dirty="0" smtClean="0"/>
              <a:t> </a:t>
            </a:r>
            <a:r>
              <a:rPr lang="en-US" dirty="0" err="1" smtClean="0"/>
              <a:t>fazem</a:t>
            </a:r>
            <a:r>
              <a:rPr lang="en-US" dirty="0" smtClean="0"/>
              <a:t> circular o </a:t>
            </a:r>
            <a:r>
              <a:rPr lang="en-US" dirty="0" err="1" smtClean="0"/>
              <a:t>licor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Tubos</a:t>
            </a:r>
            <a:r>
              <a:rPr lang="en-US" dirty="0" smtClean="0"/>
              <a:t> </a:t>
            </a:r>
            <a:r>
              <a:rPr lang="en-US" dirty="0" err="1" smtClean="0"/>
              <a:t>horizontais</a:t>
            </a:r>
            <a:r>
              <a:rPr lang="en-US" dirty="0" smtClean="0"/>
              <a:t>: vapor </a:t>
            </a:r>
            <a:r>
              <a:rPr lang="en-US" dirty="0" err="1" smtClean="0"/>
              <a:t>d’água</a:t>
            </a:r>
            <a:r>
              <a:rPr lang="en-US" dirty="0" smtClean="0"/>
              <a:t> no interior dos </a:t>
            </a:r>
            <a:r>
              <a:rPr lang="en-US" dirty="0" err="1" smtClean="0"/>
              <a:t>tubos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Tubos</a:t>
            </a:r>
            <a:r>
              <a:rPr lang="en-US" dirty="0" smtClean="0"/>
              <a:t> </a:t>
            </a:r>
            <a:r>
              <a:rPr lang="en-US" dirty="0" err="1" smtClean="0"/>
              <a:t>verticais</a:t>
            </a:r>
            <a:r>
              <a:rPr lang="en-US" dirty="0" smtClean="0"/>
              <a:t>: vapor </a:t>
            </a:r>
            <a:r>
              <a:rPr lang="en-US" dirty="0" err="1" smtClean="0"/>
              <a:t>d’água</a:t>
            </a:r>
            <a:r>
              <a:rPr lang="en-US" dirty="0" smtClean="0"/>
              <a:t> no exterior dos </a:t>
            </a:r>
            <a:r>
              <a:rPr lang="en-US" dirty="0" err="1" smtClean="0"/>
              <a:t>tubos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Evaporadores</a:t>
            </a:r>
            <a:r>
              <a:rPr lang="en-US" dirty="0" smtClean="0"/>
              <a:t> do </a:t>
            </a:r>
            <a:r>
              <a:rPr lang="en-US" dirty="0" err="1" smtClean="0"/>
              <a:t>tipo</a:t>
            </a:r>
            <a:r>
              <a:rPr lang="en-US" dirty="0" smtClean="0"/>
              <a:t> </a:t>
            </a:r>
            <a:r>
              <a:rPr lang="en-US" dirty="0" err="1" smtClean="0"/>
              <a:t>cesta</a:t>
            </a:r>
            <a:r>
              <a:rPr lang="en-US" dirty="0" smtClean="0"/>
              <a:t>: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fácil</a:t>
            </a:r>
            <a:r>
              <a:rPr lang="en-US" dirty="0" smtClean="0"/>
              <a:t> </a:t>
            </a:r>
            <a:r>
              <a:rPr lang="en-US" dirty="0" err="1" smtClean="0"/>
              <a:t>retirar</a:t>
            </a:r>
            <a:r>
              <a:rPr lang="en-US" dirty="0" smtClean="0"/>
              <a:t> a </a:t>
            </a:r>
            <a:r>
              <a:rPr lang="en-US" dirty="0" err="1" smtClean="0"/>
              <a:t>unidade</a:t>
            </a:r>
            <a:r>
              <a:rPr lang="en-US" dirty="0" smtClean="0"/>
              <a:t> de </a:t>
            </a:r>
            <a:r>
              <a:rPr lang="en-US" dirty="0" err="1" smtClean="0"/>
              <a:t>aquecimento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manutenção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tubos</a:t>
            </a:r>
            <a:r>
              <a:rPr lang="en-US" dirty="0" smtClean="0"/>
              <a:t> tem entre 1 a 2 in de </a:t>
            </a:r>
            <a:r>
              <a:rPr lang="en-US" dirty="0" err="1" smtClean="0"/>
              <a:t>diâmetro</a:t>
            </a:r>
            <a:r>
              <a:rPr lang="en-US" dirty="0" smtClean="0"/>
              <a:t> e 3 a 10 m de </a:t>
            </a:r>
            <a:r>
              <a:rPr lang="en-US" dirty="0" err="1" smtClean="0"/>
              <a:t>comprimento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Velocidade</a:t>
            </a:r>
            <a:r>
              <a:rPr lang="en-US" dirty="0" smtClean="0"/>
              <a:t> do </a:t>
            </a:r>
            <a:r>
              <a:rPr lang="en-US" dirty="0" err="1" smtClean="0"/>
              <a:t>líquido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tubos</a:t>
            </a:r>
            <a:r>
              <a:rPr lang="en-US" dirty="0" smtClean="0"/>
              <a:t>: 0,3 a 1m/s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18804" y="616411"/>
            <a:ext cx="4306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Evaporadores</a:t>
            </a:r>
            <a:r>
              <a:rPr lang="en-US" b="1" dirty="0"/>
              <a:t> com </a:t>
            </a:r>
            <a:r>
              <a:rPr lang="en-US" b="1" dirty="0" err="1" smtClean="0"/>
              <a:t>circulação</a:t>
            </a:r>
            <a:r>
              <a:rPr lang="en-US" b="1" dirty="0" smtClean="0"/>
              <a:t> natural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231" y="1260461"/>
            <a:ext cx="7883769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Tempo de </a:t>
            </a:r>
            <a:r>
              <a:rPr lang="en-US" dirty="0" err="1" smtClean="0"/>
              <a:t>perman</a:t>
            </a:r>
            <a:r>
              <a:rPr lang="en-US" dirty="0" err="1" smtClean="0"/>
              <a:t>ência</a:t>
            </a:r>
            <a:r>
              <a:rPr lang="en-US" dirty="0" smtClean="0"/>
              <a:t> no interior dos </a:t>
            </a:r>
            <a:r>
              <a:rPr lang="en-US" dirty="0" err="1" smtClean="0"/>
              <a:t>tubos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reduzido</a:t>
            </a:r>
            <a:r>
              <a:rPr lang="en-US" dirty="0" smtClean="0"/>
              <a:t>. </a:t>
            </a:r>
            <a:r>
              <a:rPr lang="en-US" dirty="0" err="1" smtClean="0"/>
              <a:t>Aconselhável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susbstâncias</a:t>
            </a:r>
            <a:r>
              <a:rPr lang="en-US" dirty="0" smtClean="0"/>
              <a:t> </a:t>
            </a:r>
            <a:r>
              <a:rPr lang="en-US" dirty="0" err="1" smtClean="0"/>
              <a:t>sensíveis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r>
              <a:rPr lang="en-US" dirty="0" smtClean="0"/>
              <a:t> (</a:t>
            </a:r>
            <a:r>
              <a:rPr lang="en-US" dirty="0" err="1" smtClean="0"/>
              <a:t>sucos</a:t>
            </a:r>
            <a:r>
              <a:rPr lang="en-US" dirty="0" smtClean="0"/>
              <a:t> de </a:t>
            </a:r>
            <a:r>
              <a:rPr lang="en-US" dirty="0" err="1" smtClean="0"/>
              <a:t>frutas</a:t>
            </a:r>
            <a:r>
              <a:rPr lang="en-US" dirty="0" smtClean="0"/>
              <a:t>, </a:t>
            </a:r>
            <a:r>
              <a:rPr lang="en-US" dirty="0" err="1" smtClean="0"/>
              <a:t>medicamentos</a:t>
            </a:r>
            <a:r>
              <a:rPr lang="en-US" dirty="0" smtClean="0"/>
              <a:t>)</a:t>
            </a:r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Normalmente</a:t>
            </a:r>
            <a:r>
              <a:rPr lang="en-US" dirty="0" smtClean="0"/>
              <a:t> </a:t>
            </a:r>
            <a:r>
              <a:rPr lang="en-US" dirty="0" err="1" smtClean="0"/>
              <a:t>usa</a:t>
            </a:r>
            <a:r>
              <a:rPr lang="en-US" dirty="0" smtClean="0"/>
              <a:t>-se </a:t>
            </a:r>
            <a:r>
              <a:rPr lang="en-US" dirty="0" err="1" smtClean="0"/>
              <a:t>fluxo</a:t>
            </a:r>
            <a:r>
              <a:rPr lang="en-US" dirty="0" smtClean="0"/>
              <a:t> </a:t>
            </a:r>
            <a:r>
              <a:rPr lang="en-US" dirty="0" err="1" smtClean="0"/>
              <a:t>anelar</a:t>
            </a:r>
            <a:r>
              <a:rPr lang="en-US" dirty="0" smtClean="0"/>
              <a:t> </a:t>
            </a:r>
            <a:r>
              <a:rPr lang="en-US" dirty="0" err="1" smtClean="0"/>
              <a:t>ascendente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 </a:t>
            </a:r>
            <a:r>
              <a:rPr lang="en-US" dirty="0" err="1" smtClean="0"/>
              <a:t>uso</a:t>
            </a:r>
            <a:r>
              <a:rPr lang="en-US" dirty="0" smtClean="0"/>
              <a:t> de </a:t>
            </a:r>
            <a:r>
              <a:rPr lang="en-US" dirty="0" err="1" smtClean="0"/>
              <a:t>filmes</a:t>
            </a:r>
            <a:r>
              <a:rPr lang="en-US" dirty="0" smtClean="0"/>
              <a:t> </a:t>
            </a:r>
            <a:r>
              <a:rPr lang="en-US" dirty="0" err="1" smtClean="0"/>
              <a:t>descendentes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interessante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líquidos</a:t>
            </a:r>
            <a:r>
              <a:rPr lang="en-US" dirty="0" smtClean="0"/>
              <a:t> </a:t>
            </a:r>
            <a:r>
              <a:rPr lang="en-US" dirty="0" err="1" smtClean="0"/>
              <a:t>viscosos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Custo</a:t>
            </a:r>
            <a:r>
              <a:rPr lang="en-US" dirty="0" smtClean="0"/>
              <a:t> </a:t>
            </a:r>
            <a:r>
              <a:rPr lang="en-US" dirty="0" err="1" smtClean="0"/>
              <a:t>elevado</a:t>
            </a:r>
            <a:r>
              <a:rPr lang="en-US" dirty="0" smtClean="0"/>
              <a:t>, </a:t>
            </a:r>
            <a:r>
              <a:rPr lang="en-US" dirty="0" err="1" smtClean="0"/>
              <a:t>manutenção</a:t>
            </a:r>
            <a:r>
              <a:rPr lang="en-US" dirty="0" smtClean="0"/>
              <a:t> de </a:t>
            </a:r>
            <a:r>
              <a:rPr lang="en-US" dirty="0" err="1" smtClean="0"/>
              <a:t>partes</a:t>
            </a:r>
            <a:r>
              <a:rPr lang="en-US" dirty="0" smtClean="0"/>
              <a:t> </a:t>
            </a:r>
            <a:r>
              <a:rPr lang="en-US" dirty="0" err="1" smtClean="0"/>
              <a:t>móveis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97615" y="616411"/>
            <a:ext cx="4348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Evaporadores</a:t>
            </a:r>
            <a:r>
              <a:rPr lang="en-US" b="1" dirty="0"/>
              <a:t> com </a:t>
            </a:r>
            <a:r>
              <a:rPr lang="en-US" b="1" dirty="0" err="1" smtClean="0"/>
              <a:t>circulação</a:t>
            </a:r>
            <a:r>
              <a:rPr lang="en-US" b="1" dirty="0" smtClean="0"/>
              <a:t> </a:t>
            </a:r>
            <a:r>
              <a:rPr lang="en-US" b="1" dirty="0" err="1" smtClean="0"/>
              <a:t>for</a:t>
            </a:r>
            <a:r>
              <a:rPr lang="en-US" b="1" dirty="0" err="1" smtClean="0"/>
              <a:t>çada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4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231" y="1260461"/>
            <a:ext cx="7883769" cy="395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 </a:t>
            </a:r>
            <a:r>
              <a:rPr lang="en-US" dirty="0" err="1" smtClean="0"/>
              <a:t>uso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bomba</a:t>
            </a:r>
            <a:r>
              <a:rPr lang="en-US" dirty="0" smtClean="0"/>
              <a:t> </a:t>
            </a:r>
            <a:r>
              <a:rPr lang="en-US" dirty="0" err="1" smtClean="0"/>
              <a:t>aumenta</a:t>
            </a:r>
            <a:r>
              <a:rPr lang="en-US" dirty="0" smtClean="0"/>
              <a:t> a </a:t>
            </a:r>
            <a:r>
              <a:rPr lang="en-US" dirty="0" err="1" smtClean="0"/>
              <a:t>velocidade</a:t>
            </a:r>
            <a:r>
              <a:rPr lang="en-US" dirty="0" smtClean="0"/>
              <a:t> de </a:t>
            </a:r>
            <a:r>
              <a:rPr lang="en-US" dirty="0" err="1" smtClean="0"/>
              <a:t>circula</a:t>
            </a:r>
            <a:r>
              <a:rPr lang="en-US" dirty="0" err="1" smtClean="0"/>
              <a:t>ç</a:t>
            </a:r>
            <a:r>
              <a:rPr lang="en-US" dirty="0" err="1" smtClean="0"/>
              <a:t>ão</a:t>
            </a:r>
            <a:r>
              <a:rPr lang="en-US" dirty="0" smtClean="0"/>
              <a:t> do </a:t>
            </a:r>
            <a:r>
              <a:rPr lang="en-US" dirty="0" err="1" smtClean="0"/>
              <a:t>líquido</a:t>
            </a:r>
            <a:r>
              <a:rPr lang="en-US" dirty="0" smtClean="0"/>
              <a:t>: 2 a 6 m/s</a:t>
            </a:r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 </a:t>
            </a:r>
            <a:r>
              <a:rPr lang="en-US" dirty="0" err="1" smtClean="0"/>
              <a:t>líquido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submetido</a:t>
            </a:r>
            <a:r>
              <a:rPr lang="en-US" dirty="0" smtClean="0"/>
              <a:t> a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pressão</a:t>
            </a:r>
            <a:r>
              <a:rPr lang="en-US" dirty="0" smtClean="0"/>
              <a:t> </a:t>
            </a:r>
            <a:r>
              <a:rPr lang="en-US" dirty="0" err="1" smtClean="0"/>
              <a:t>tal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evaporação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ocorre</a:t>
            </a:r>
            <a:r>
              <a:rPr lang="en-US" dirty="0" smtClean="0"/>
              <a:t> no interior dos </a:t>
            </a:r>
            <a:r>
              <a:rPr lang="en-US" dirty="0" err="1" smtClean="0"/>
              <a:t>tubos</a:t>
            </a:r>
            <a:r>
              <a:rPr lang="en-US" dirty="0" smtClean="0"/>
              <a:t>.</a:t>
            </a:r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Permitem</a:t>
            </a:r>
            <a:r>
              <a:rPr lang="en-US" dirty="0" smtClean="0"/>
              <a:t> a </a:t>
            </a:r>
            <a:r>
              <a:rPr lang="en-US" dirty="0" err="1" smtClean="0"/>
              <a:t>obtenção</a:t>
            </a:r>
            <a:r>
              <a:rPr lang="en-US" dirty="0" smtClean="0"/>
              <a:t> de </a:t>
            </a:r>
            <a:r>
              <a:rPr lang="en-US" dirty="0" err="1" smtClean="0"/>
              <a:t>gruas</a:t>
            </a:r>
            <a:r>
              <a:rPr lang="en-US" dirty="0" smtClean="0"/>
              <a:t> de </a:t>
            </a:r>
            <a:r>
              <a:rPr lang="en-US" dirty="0" err="1" smtClean="0"/>
              <a:t>concentração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elevados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Permitem</a:t>
            </a:r>
            <a:r>
              <a:rPr lang="en-US" dirty="0" smtClean="0"/>
              <a:t> a </a:t>
            </a:r>
            <a:r>
              <a:rPr lang="en-US" dirty="0" err="1" smtClean="0"/>
              <a:t>utilização</a:t>
            </a:r>
            <a:r>
              <a:rPr lang="en-US" dirty="0" smtClean="0"/>
              <a:t> de </a:t>
            </a:r>
            <a:r>
              <a:rPr lang="en-US" dirty="0" err="1" smtClean="0"/>
              <a:t>líquidos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formam</a:t>
            </a:r>
            <a:r>
              <a:rPr lang="en-US" dirty="0" smtClean="0"/>
              <a:t> </a:t>
            </a:r>
            <a:r>
              <a:rPr lang="en-US" dirty="0" err="1" smtClean="0"/>
              <a:t>incrustraç</a:t>
            </a:r>
            <a:r>
              <a:rPr lang="en-US" dirty="0" err="1" smtClean="0"/>
              <a:t>ões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Ütil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l’quidos</a:t>
            </a:r>
            <a:r>
              <a:rPr lang="en-US" dirty="0" smtClean="0"/>
              <a:t> </a:t>
            </a:r>
            <a:r>
              <a:rPr lang="en-US" dirty="0" err="1" smtClean="0"/>
              <a:t>viscosos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aconselhável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líquidos</a:t>
            </a:r>
            <a:r>
              <a:rPr lang="en-US" dirty="0" smtClean="0"/>
              <a:t> </a:t>
            </a:r>
            <a:r>
              <a:rPr lang="en-US" dirty="0" err="1" smtClean="0"/>
              <a:t>sensíveis</a:t>
            </a:r>
            <a:r>
              <a:rPr lang="en-US" dirty="0" smtClean="0"/>
              <a:t> a </a:t>
            </a:r>
            <a:r>
              <a:rPr lang="en-US" dirty="0" err="1" smtClean="0"/>
              <a:t>temperaturas</a:t>
            </a:r>
            <a:r>
              <a:rPr lang="en-US" dirty="0" smtClean="0"/>
              <a:t> </a:t>
            </a:r>
            <a:r>
              <a:rPr lang="en-US" dirty="0" err="1" smtClean="0"/>
              <a:t>altas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 </a:t>
            </a:r>
            <a:r>
              <a:rPr lang="en-US" dirty="0" err="1" smtClean="0"/>
              <a:t>uso</a:t>
            </a:r>
            <a:r>
              <a:rPr lang="en-US" dirty="0" smtClean="0"/>
              <a:t> da </a:t>
            </a:r>
            <a:r>
              <a:rPr lang="en-US" dirty="0" err="1" smtClean="0"/>
              <a:t>bomba</a:t>
            </a:r>
            <a:r>
              <a:rPr lang="en-US" dirty="0" smtClean="0"/>
              <a:t> </a:t>
            </a:r>
            <a:r>
              <a:rPr lang="en-US" dirty="0" err="1" smtClean="0"/>
              <a:t>aumento</a:t>
            </a:r>
            <a:r>
              <a:rPr lang="en-US" dirty="0" smtClean="0"/>
              <a:t> o </a:t>
            </a:r>
            <a:r>
              <a:rPr lang="en-US" dirty="0" err="1" smtClean="0"/>
              <a:t>gasto</a:t>
            </a:r>
            <a:r>
              <a:rPr lang="en-US" dirty="0" smtClean="0"/>
              <a:t> de </a:t>
            </a:r>
            <a:r>
              <a:rPr lang="en-US" dirty="0" err="1" smtClean="0"/>
              <a:t>energia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76389" y="616411"/>
            <a:ext cx="3191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Evaporadores</a:t>
            </a:r>
            <a:r>
              <a:rPr lang="en-US" b="1" dirty="0"/>
              <a:t> </a:t>
            </a:r>
            <a:r>
              <a:rPr lang="en-US" b="1" dirty="0" smtClean="0"/>
              <a:t>do </a:t>
            </a:r>
            <a:r>
              <a:rPr lang="en-US" b="1" dirty="0" err="1" smtClean="0"/>
              <a:t>tipo</a:t>
            </a:r>
            <a:r>
              <a:rPr lang="en-US" b="1" dirty="0" smtClean="0"/>
              <a:t> </a:t>
            </a:r>
            <a:r>
              <a:rPr lang="en-US" b="1" dirty="0" err="1" smtClean="0"/>
              <a:t>filme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6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5231" y="735309"/>
            <a:ext cx="7883769" cy="589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maioria</a:t>
            </a:r>
            <a:r>
              <a:rPr lang="en-US" dirty="0" smtClean="0"/>
              <a:t> dos </a:t>
            </a:r>
            <a:r>
              <a:rPr lang="en-US" dirty="0" err="1" smtClean="0"/>
              <a:t>evaporadores</a:t>
            </a:r>
            <a:r>
              <a:rPr lang="en-US" dirty="0" smtClean="0"/>
              <a:t> </a:t>
            </a:r>
            <a:r>
              <a:rPr lang="en-US" dirty="0" err="1" smtClean="0"/>
              <a:t>operam</a:t>
            </a:r>
            <a:r>
              <a:rPr lang="en-US" dirty="0" smtClean="0"/>
              <a:t> com vapor </a:t>
            </a:r>
            <a:r>
              <a:rPr lang="en-US" dirty="0" err="1" smtClean="0"/>
              <a:t>d</a:t>
            </a:r>
            <a:r>
              <a:rPr lang="en-US" dirty="0" err="1" smtClean="0"/>
              <a:t>’água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condensa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</a:t>
            </a:r>
            <a:r>
              <a:rPr lang="en-US" dirty="0" err="1" smtClean="0"/>
              <a:t>superfície</a:t>
            </a:r>
            <a:r>
              <a:rPr lang="en-US" dirty="0" smtClean="0"/>
              <a:t> de </a:t>
            </a:r>
            <a:r>
              <a:rPr lang="en-US" dirty="0" err="1" smtClean="0"/>
              <a:t>tubos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Usualmente</a:t>
            </a:r>
            <a:r>
              <a:rPr lang="en-US" dirty="0" smtClean="0"/>
              <a:t> o vapor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utilizado</a:t>
            </a:r>
            <a:r>
              <a:rPr lang="en-US" dirty="0" smtClean="0"/>
              <a:t> a </a:t>
            </a:r>
            <a:r>
              <a:rPr lang="en-US" dirty="0" err="1" smtClean="0"/>
              <a:t>baixa</a:t>
            </a:r>
            <a:r>
              <a:rPr lang="en-US" dirty="0" smtClean="0"/>
              <a:t> </a:t>
            </a:r>
            <a:r>
              <a:rPr lang="en-US" dirty="0" err="1" smtClean="0"/>
              <a:t>pressão</a:t>
            </a:r>
            <a:r>
              <a:rPr lang="en-US" dirty="0" smtClean="0"/>
              <a:t>, </a:t>
            </a:r>
            <a:r>
              <a:rPr lang="en-US" dirty="0" err="1" smtClean="0"/>
              <a:t>abaixo</a:t>
            </a:r>
            <a:r>
              <a:rPr lang="en-US" dirty="0" smtClean="0"/>
              <a:t> de 3 </a:t>
            </a:r>
            <a:r>
              <a:rPr lang="en-US" dirty="0" err="1" smtClean="0"/>
              <a:t>atm</a:t>
            </a:r>
            <a:r>
              <a:rPr lang="en-US" dirty="0" smtClean="0"/>
              <a:t>, e o </a:t>
            </a:r>
            <a:r>
              <a:rPr lang="en-US" dirty="0" err="1" smtClean="0"/>
              <a:t>líquido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evaporado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sob </a:t>
            </a:r>
            <a:r>
              <a:rPr lang="en-US" dirty="0" err="1" smtClean="0"/>
              <a:t>vácuo</a:t>
            </a:r>
            <a:r>
              <a:rPr lang="en-US" dirty="0" smtClean="0"/>
              <a:t> </a:t>
            </a:r>
            <a:r>
              <a:rPr lang="en-US" dirty="0" err="1" smtClean="0"/>
              <a:t>moderado</a:t>
            </a:r>
            <a:r>
              <a:rPr lang="en-US" dirty="0" smtClean="0"/>
              <a:t>, </a:t>
            </a:r>
            <a:r>
              <a:rPr lang="en-US" dirty="0" err="1" smtClean="0"/>
              <a:t>cerca</a:t>
            </a:r>
            <a:r>
              <a:rPr lang="en-US" dirty="0" smtClean="0"/>
              <a:t> de 0,05 </a:t>
            </a:r>
            <a:r>
              <a:rPr lang="en-US" dirty="0" err="1" smtClean="0"/>
              <a:t>atm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Quando</a:t>
            </a:r>
            <a:r>
              <a:rPr lang="en-US" dirty="0" smtClean="0"/>
              <a:t> um </a:t>
            </a:r>
            <a:r>
              <a:rPr lang="en-US" dirty="0" err="1" smtClean="0"/>
              <a:t>evaporador</a:t>
            </a:r>
            <a:r>
              <a:rPr lang="en-US" dirty="0" smtClean="0"/>
              <a:t> simples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utilizado</a:t>
            </a:r>
            <a:r>
              <a:rPr lang="en-US" dirty="0" smtClean="0"/>
              <a:t>, o vapor do </a:t>
            </a:r>
            <a:r>
              <a:rPr lang="en-US" dirty="0" err="1" smtClean="0"/>
              <a:t>líquido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descartado</a:t>
            </a:r>
            <a:r>
              <a:rPr lang="en-US" dirty="0" smtClean="0"/>
              <a:t>. </a:t>
            </a:r>
            <a:r>
              <a:rPr lang="en-US" dirty="0" err="1" smtClean="0"/>
              <a:t>Neste</a:t>
            </a:r>
            <a:r>
              <a:rPr lang="en-US" dirty="0" smtClean="0"/>
              <a:t> </a:t>
            </a:r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chama</a:t>
            </a:r>
            <a:r>
              <a:rPr lang="en-US" dirty="0" smtClean="0"/>
              <a:t>-se de </a:t>
            </a:r>
            <a:r>
              <a:rPr lang="en-US" dirty="0" err="1" smtClean="0">
                <a:solidFill>
                  <a:srgbClr val="FF0000"/>
                </a:solidFill>
              </a:rPr>
              <a:t>Evaporação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feito</a:t>
            </a:r>
            <a:r>
              <a:rPr lang="en-US" dirty="0" smtClean="0">
                <a:solidFill>
                  <a:srgbClr val="FF0000"/>
                </a:solidFill>
              </a:rPr>
              <a:t> Simples</a:t>
            </a:r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 vapor de um </a:t>
            </a:r>
            <a:r>
              <a:rPr lang="en-US" dirty="0" err="1" smtClean="0"/>
              <a:t>evaporador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introduzido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alimentação</a:t>
            </a:r>
            <a:r>
              <a:rPr lang="en-US" dirty="0" smtClean="0"/>
              <a:t> de outro </a:t>
            </a:r>
            <a:r>
              <a:rPr lang="en-US" dirty="0" err="1" smtClean="0"/>
              <a:t>evaporador</a:t>
            </a:r>
            <a:r>
              <a:rPr lang="en-US" dirty="0" smtClean="0"/>
              <a:t> e o vapor </a:t>
            </a:r>
            <a:r>
              <a:rPr lang="en-US" dirty="0" err="1" smtClean="0"/>
              <a:t>gerado</a:t>
            </a:r>
            <a:r>
              <a:rPr lang="en-US" dirty="0" smtClean="0"/>
              <a:t> no </a:t>
            </a:r>
            <a:r>
              <a:rPr lang="en-US" dirty="0" err="1" smtClean="0"/>
              <a:t>segundo</a:t>
            </a:r>
            <a:r>
              <a:rPr lang="en-US" dirty="0" smtClean="0"/>
              <a:t> </a:t>
            </a:r>
            <a:r>
              <a:rPr lang="en-US" dirty="0" err="1" smtClean="0"/>
              <a:t>evaporador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descartado</a:t>
            </a:r>
            <a:r>
              <a:rPr lang="en-US" dirty="0" smtClean="0"/>
              <a:t>. </a:t>
            </a:r>
            <a:r>
              <a:rPr lang="en-US" dirty="0" err="1" smtClean="0"/>
              <a:t>Neste</a:t>
            </a:r>
            <a:r>
              <a:rPr lang="en-US" dirty="0" smtClean="0"/>
              <a:t> </a:t>
            </a:r>
            <a:r>
              <a:rPr lang="en-US" dirty="0" err="1" smtClean="0"/>
              <a:t>caso</a:t>
            </a:r>
            <a:r>
              <a:rPr lang="en-US" dirty="0" smtClean="0"/>
              <a:t> tem-se um </a:t>
            </a:r>
            <a:r>
              <a:rPr lang="en-US" dirty="0" err="1" smtClean="0">
                <a:solidFill>
                  <a:srgbClr val="FF0000"/>
                </a:solidFill>
              </a:rPr>
              <a:t>Evaporador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Efeito</a:t>
            </a:r>
            <a:r>
              <a:rPr lang="en-US" dirty="0" smtClean="0">
                <a:solidFill>
                  <a:srgbClr val="FF0000"/>
                </a:solidFill>
              </a:rPr>
              <a:t> Duplo</a:t>
            </a:r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Outros </a:t>
            </a:r>
            <a:r>
              <a:rPr lang="en-US" dirty="0" err="1" smtClean="0"/>
              <a:t>evaporadores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adicionadose</a:t>
            </a:r>
            <a:r>
              <a:rPr lang="en-US" dirty="0" smtClean="0"/>
              <a:t> </a:t>
            </a:r>
            <a:r>
              <a:rPr lang="en-US" dirty="0" err="1" smtClean="0"/>
              <a:t>neste</a:t>
            </a:r>
            <a:r>
              <a:rPr lang="en-US" dirty="0" smtClean="0"/>
              <a:t> </a:t>
            </a:r>
            <a:r>
              <a:rPr lang="en-US" dirty="0" err="1" smtClean="0"/>
              <a:t>caso</a:t>
            </a:r>
            <a:r>
              <a:rPr lang="en-US" dirty="0" smtClean="0"/>
              <a:t> tem-se </a:t>
            </a:r>
            <a:r>
              <a:rPr lang="en-US" dirty="0" err="1" smtClean="0">
                <a:solidFill>
                  <a:srgbClr val="FF0000"/>
                </a:solidFill>
              </a:rPr>
              <a:t>Evaporador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Efeito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Múltiplo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Reutilização</a:t>
            </a:r>
            <a:r>
              <a:rPr lang="en-US" dirty="0" smtClean="0"/>
              <a:t> do </a:t>
            </a:r>
            <a:r>
              <a:rPr lang="en-US" dirty="0" err="1" smtClean="0"/>
              <a:t>Calor</a:t>
            </a:r>
            <a:r>
              <a:rPr lang="en-US" dirty="0" smtClean="0"/>
              <a:t> = </a:t>
            </a:r>
            <a:r>
              <a:rPr lang="en-US" dirty="0" err="1" smtClean="0"/>
              <a:t>Economia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17103" y="247079"/>
            <a:ext cx="550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/>
              <a:t>Evapora</a:t>
            </a:r>
            <a:r>
              <a:rPr lang="en-US" b="1" dirty="0" err="1" smtClean="0"/>
              <a:t>ção</a:t>
            </a:r>
            <a:r>
              <a:rPr lang="en-US" b="1" dirty="0" smtClean="0"/>
              <a:t> de </a:t>
            </a:r>
            <a:r>
              <a:rPr lang="en-US" b="1" dirty="0" err="1" smtClean="0"/>
              <a:t>efeito</a:t>
            </a:r>
            <a:r>
              <a:rPr lang="en-US" b="1" dirty="0" smtClean="0"/>
              <a:t> simples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efeito</a:t>
            </a:r>
            <a:r>
              <a:rPr lang="en-US" b="1" dirty="0" smtClean="0"/>
              <a:t> </a:t>
            </a:r>
            <a:r>
              <a:rPr lang="en-US" b="1" dirty="0" err="1" smtClean="0"/>
              <a:t>múltiplo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1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64" y="3668782"/>
            <a:ext cx="7231452" cy="2544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12" y="468484"/>
            <a:ext cx="4508500" cy="222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99" y="261249"/>
            <a:ext cx="3048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3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20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8" y="579056"/>
            <a:ext cx="8376052" cy="4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2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9" y="450401"/>
            <a:ext cx="7982232" cy="49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9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8752" y="264100"/>
            <a:ext cx="590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 </a:t>
            </a:r>
            <a:r>
              <a:rPr lang="en-US" sz="2000" b="1" dirty="0" err="1"/>
              <a:t>f</a:t>
            </a:r>
            <a:r>
              <a:rPr lang="en-US" sz="2000" b="1" dirty="0" err="1" smtClean="0"/>
              <a:t>uncionamento</a:t>
            </a:r>
            <a:r>
              <a:rPr lang="en-US" sz="2000" b="1" dirty="0" smtClean="0"/>
              <a:t> de um </a:t>
            </a:r>
            <a:r>
              <a:rPr lang="en-US" sz="2000" b="1" dirty="0" err="1" smtClean="0"/>
              <a:t>evaporador</a:t>
            </a:r>
            <a:r>
              <a:rPr lang="en-US" sz="2000" b="1" dirty="0" smtClean="0"/>
              <a:t> sob </a:t>
            </a:r>
            <a:r>
              <a:rPr lang="en-US" sz="2000" b="1" dirty="0" err="1" smtClean="0"/>
              <a:t>v</a:t>
            </a:r>
            <a:r>
              <a:rPr lang="en-US" sz="2000" b="1" dirty="0" err="1" smtClean="0"/>
              <a:t>ácuo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7077" y="827644"/>
            <a:ext cx="8186615" cy="433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Utilizado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trabalhar</a:t>
            </a:r>
            <a:r>
              <a:rPr lang="en-US" dirty="0" smtClean="0"/>
              <a:t> a </a:t>
            </a:r>
            <a:r>
              <a:rPr lang="en-US" dirty="0" err="1" smtClean="0"/>
              <a:t>temperaturas</a:t>
            </a:r>
            <a:r>
              <a:rPr lang="en-US" dirty="0" smtClean="0"/>
              <a:t> </a:t>
            </a:r>
            <a:r>
              <a:rPr lang="en-US" dirty="0" err="1" smtClean="0"/>
              <a:t>menores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se </a:t>
            </a:r>
            <a:r>
              <a:rPr lang="en-US" dirty="0" err="1" smtClean="0"/>
              <a:t>utiliza</a:t>
            </a:r>
            <a:r>
              <a:rPr lang="en-US" dirty="0" smtClean="0"/>
              <a:t> </a:t>
            </a:r>
            <a:r>
              <a:rPr lang="en-US" dirty="0" err="1" smtClean="0"/>
              <a:t>subst</a:t>
            </a:r>
            <a:r>
              <a:rPr lang="en-US" dirty="0" err="1" smtClean="0"/>
              <a:t>âncias</a:t>
            </a:r>
            <a:r>
              <a:rPr lang="en-US" dirty="0" smtClean="0"/>
              <a:t> </a:t>
            </a:r>
            <a:r>
              <a:rPr lang="en-US" dirty="0" err="1" smtClean="0"/>
              <a:t>sensíveis</a:t>
            </a:r>
            <a:r>
              <a:rPr lang="en-US" dirty="0" smtClean="0"/>
              <a:t> a </a:t>
            </a:r>
            <a:r>
              <a:rPr lang="en-US" dirty="0" err="1" smtClean="0"/>
              <a:t>altas</a:t>
            </a:r>
            <a:r>
              <a:rPr lang="en-US" dirty="0" smtClean="0"/>
              <a:t> </a:t>
            </a:r>
            <a:r>
              <a:rPr lang="en-US" dirty="0" err="1" smtClean="0"/>
              <a:t>temperaturas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Aumenta</a:t>
            </a:r>
            <a:r>
              <a:rPr lang="en-US" dirty="0" smtClean="0"/>
              <a:t> a </a:t>
            </a:r>
            <a:r>
              <a:rPr lang="en-US" dirty="0" err="1" smtClean="0"/>
              <a:t>diferença</a:t>
            </a:r>
            <a:r>
              <a:rPr lang="en-US" dirty="0" smtClean="0"/>
              <a:t> de </a:t>
            </a:r>
            <a:r>
              <a:rPr lang="en-US" dirty="0" err="1" smtClean="0"/>
              <a:t>temperatura</a:t>
            </a:r>
            <a:r>
              <a:rPr lang="en-US" dirty="0" smtClean="0"/>
              <a:t> entre o vapor e o </a:t>
            </a:r>
            <a:r>
              <a:rPr lang="en-US" dirty="0" err="1" smtClean="0"/>
              <a:t>líquido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 </a:t>
            </a:r>
            <a:r>
              <a:rPr lang="en-US" dirty="0" err="1" smtClean="0"/>
              <a:t>abaixamento</a:t>
            </a:r>
            <a:r>
              <a:rPr lang="en-US" dirty="0" smtClean="0"/>
              <a:t> da </a:t>
            </a:r>
            <a:r>
              <a:rPr lang="en-US" dirty="0" err="1" smtClean="0"/>
              <a:t>temperatura</a:t>
            </a:r>
            <a:r>
              <a:rPr lang="en-US" dirty="0" smtClean="0"/>
              <a:t> </a:t>
            </a:r>
            <a:r>
              <a:rPr lang="en-US" dirty="0" err="1" smtClean="0"/>
              <a:t>originará</a:t>
            </a:r>
            <a:r>
              <a:rPr lang="en-US" dirty="0" smtClean="0"/>
              <a:t> um material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viscoso</a:t>
            </a:r>
            <a:r>
              <a:rPr lang="en-US" dirty="0" smtClean="0"/>
              <a:t>, </a:t>
            </a:r>
            <a:r>
              <a:rPr lang="en-US" dirty="0" err="1" smtClean="0"/>
              <a:t>diminuido</a:t>
            </a:r>
            <a:r>
              <a:rPr lang="en-US" dirty="0" smtClean="0"/>
              <a:t> o </a:t>
            </a:r>
            <a:r>
              <a:rPr lang="en-US" dirty="0" err="1" smtClean="0"/>
              <a:t>coeficiente</a:t>
            </a:r>
            <a:r>
              <a:rPr lang="en-US" dirty="0" smtClean="0"/>
              <a:t> de </a:t>
            </a:r>
            <a:r>
              <a:rPr lang="en-US" dirty="0" err="1" smtClean="0"/>
              <a:t>transmissão</a:t>
            </a:r>
            <a:r>
              <a:rPr lang="en-US" dirty="0" smtClean="0"/>
              <a:t> de </a:t>
            </a:r>
            <a:r>
              <a:rPr lang="en-US" dirty="0" err="1" smtClean="0"/>
              <a:t>calor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última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 de um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efeito</a:t>
            </a:r>
            <a:r>
              <a:rPr lang="en-US" dirty="0" smtClean="0"/>
              <a:t> </a:t>
            </a:r>
            <a:r>
              <a:rPr lang="en-US" dirty="0" err="1" smtClean="0"/>
              <a:t>múltiplo</a:t>
            </a:r>
            <a:r>
              <a:rPr lang="en-US" dirty="0" smtClean="0"/>
              <a:t> </a:t>
            </a:r>
            <a:r>
              <a:rPr lang="en-US" dirty="0" err="1" smtClean="0"/>
              <a:t>trabalha</a:t>
            </a:r>
            <a:r>
              <a:rPr lang="en-US" dirty="0" smtClean="0"/>
              <a:t> </a:t>
            </a:r>
            <a:r>
              <a:rPr lang="en-US" dirty="0" err="1" smtClean="0"/>
              <a:t>normalmente</a:t>
            </a:r>
            <a:r>
              <a:rPr lang="en-US" dirty="0" smtClean="0"/>
              <a:t> sob </a:t>
            </a:r>
            <a:r>
              <a:rPr lang="en-US" dirty="0" err="1" smtClean="0"/>
              <a:t>vácuo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3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2367" y="664210"/>
            <a:ext cx="493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Evaporadores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efeito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</a:t>
            </a:r>
            <a:r>
              <a:rPr lang="en-US" sz="2400" b="1" dirty="0" err="1" smtClean="0"/>
              <a:t>últiplo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9846" y="1560337"/>
            <a:ext cx="8186615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Ap</a:t>
            </a:r>
            <a:r>
              <a:rPr lang="en-US" dirty="0" err="1" smtClean="0"/>
              <a:t>ós</a:t>
            </a:r>
            <a:r>
              <a:rPr lang="en-US" dirty="0" smtClean="0"/>
              <a:t> o </a:t>
            </a:r>
            <a:r>
              <a:rPr lang="en-US" dirty="0" err="1" smtClean="0"/>
              <a:t>último</a:t>
            </a:r>
            <a:r>
              <a:rPr lang="en-US" dirty="0" smtClean="0"/>
              <a:t> </a:t>
            </a:r>
            <a:r>
              <a:rPr lang="en-US" dirty="0" err="1" smtClean="0"/>
              <a:t>efeito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um </a:t>
            </a:r>
            <a:r>
              <a:rPr lang="en-US" dirty="0" err="1" smtClean="0"/>
              <a:t>condensador</a:t>
            </a:r>
            <a:r>
              <a:rPr lang="en-US" dirty="0" smtClean="0"/>
              <a:t> e um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vácuo</a:t>
            </a:r>
            <a:r>
              <a:rPr lang="en-US" dirty="0" smtClean="0"/>
              <a:t> (</a:t>
            </a:r>
            <a:r>
              <a:rPr lang="en-US" dirty="0" err="1" smtClean="0"/>
              <a:t>ejetor</a:t>
            </a:r>
            <a:r>
              <a:rPr lang="en-US" dirty="0" smtClean="0"/>
              <a:t> de </a:t>
            </a:r>
            <a:r>
              <a:rPr lang="en-US" dirty="0" err="1" smtClean="0"/>
              <a:t>ar</a:t>
            </a:r>
            <a:r>
              <a:rPr lang="en-US" dirty="0" smtClean="0"/>
              <a:t>)</a:t>
            </a:r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O vapor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 </a:t>
            </a:r>
            <a:r>
              <a:rPr lang="en-US" dirty="0" err="1" smtClean="0"/>
              <a:t>deverá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a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temperatura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elevada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ponto</a:t>
            </a:r>
            <a:r>
              <a:rPr lang="en-US" dirty="0" smtClean="0"/>
              <a:t> de </a:t>
            </a:r>
            <a:r>
              <a:rPr lang="en-US" dirty="0" err="1" smtClean="0"/>
              <a:t>ebulição</a:t>
            </a:r>
            <a:r>
              <a:rPr lang="en-US" dirty="0" smtClean="0"/>
              <a:t> do </a:t>
            </a:r>
            <a:r>
              <a:rPr lang="en-US" dirty="0" err="1" smtClean="0"/>
              <a:t>líquido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 </a:t>
            </a:r>
            <a:r>
              <a:rPr lang="en-US" dirty="0" err="1" smtClean="0"/>
              <a:t>adjacente</a:t>
            </a:r>
            <a:r>
              <a:rPr lang="en-US" dirty="0" smtClean="0"/>
              <a:t>. Pro </a:t>
            </a:r>
            <a:r>
              <a:rPr lang="en-US" dirty="0" err="1" smtClean="0"/>
              <a:t>isso</a:t>
            </a:r>
            <a:r>
              <a:rPr lang="en-US" dirty="0" smtClean="0"/>
              <a:t> opera-se a </a:t>
            </a:r>
            <a:r>
              <a:rPr lang="en-US" dirty="0" err="1" smtClean="0"/>
              <a:t>pressões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</a:t>
            </a:r>
            <a:r>
              <a:rPr lang="en-US" dirty="0" err="1" smtClean="0"/>
              <a:t>menores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 algn="just">
              <a:lnSpc>
                <a:spcPct val="14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3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3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5" y="118136"/>
            <a:ext cx="8475301" cy="601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32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6" y="1132327"/>
            <a:ext cx="8346515" cy="20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9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33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4" y="358394"/>
            <a:ext cx="8405067" cy="64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3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10" y="102631"/>
            <a:ext cx="8250522" cy="4339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b="1" dirty="0" smtClean="0"/>
              <a:t>EXEMPLO</a:t>
            </a:r>
            <a:r>
              <a:rPr lang="en-US" dirty="0" smtClean="0"/>
              <a:t>:</a:t>
            </a:r>
          </a:p>
          <a:p>
            <a:pPr algn="just">
              <a:lnSpc>
                <a:spcPct val="140000"/>
              </a:lnSpc>
            </a:pPr>
            <a:endParaRPr lang="en-US" dirty="0"/>
          </a:p>
          <a:p>
            <a:pPr algn="just">
              <a:lnSpc>
                <a:spcPct val="140000"/>
              </a:lnSpc>
            </a:pPr>
            <a:r>
              <a:rPr lang="en-US" dirty="0" smtClean="0"/>
              <a:t>Um </a:t>
            </a:r>
            <a:r>
              <a:rPr lang="en-US" dirty="0" err="1"/>
              <a:t>evaporador</a:t>
            </a:r>
            <a:r>
              <a:rPr lang="en-US" dirty="0"/>
              <a:t> de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 smtClean="0"/>
              <a:t>triplo</a:t>
            </a:r>
            <a:r>
              <a:rPr lang="en-US" dirty="0" smtClean="0"/>
              <a:t> </a:t>
            </a:r>
            <a:r>
              <a:rPr lang="en-US" dirty="0" err="1" smtClean="0"/>
              <a:t>concentra</a:t>
            </a:r>
            <a:r>
              <a:rPr lang="en-US" dirty="0" smtClean="0"/>
              <a:t> </a:t>
            </a:r>
            <a:r>
              <a:rPr lang="en-US" dirty="0"/>
              <a:t>um </a:t>
            </a:r>
            <a:r>
              <a:rPr lang="en-US" dirty="0" err="1"/>
              <a:t>líquido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mostra</a:t>
            </a:r>
            <a:r>
              <a:rPr lang="en-US" dirty="0"/>
              <a:t> </a:t>
            </a:r>
            <a:r>
              <a:rPr lang="en-US" dirty="0" err="1"/>
              <a:t>elevação</a:t>
            </a:r>
            <a:r>
              <a:rPr lang="en-US" dirty="0"/>
              <a:t> </a:t>
            </a:r>
            <a:r>
              <a:rPr lang="en-US" dirty="0" err="1"/>
              <a:t>apreciável</a:t>
            </a:r>
            <a:r>
              <a:rPr lang="en-US" dirty="0"/>
              <a:t> do </a:t>
            </a:r>
            <a:r>
              <a:rPr lang="en-US" dirty="0" err="1"/>
              <a:t>ponto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. A </a:t>
            </a:r>
            <a:r>
              <a:rPr lang="en-US" dirty="0" err="1"/>
              <a:t>temperatura</a:t>
            </a:r>
            <a:r>
              <a:rPr lang="en-US" dirty="0"/>
              <a:t> do vapor de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entra</a:t>
            </a:r>
            <a:r>
              <a:rPr lang="en-US" dirty="0"/>
              <a:t> no </a:t>
            </a:r>
            <a:r>
              <a:rPr lang="en-US" dirty="0" err="1"/>
              <a:t>primeiro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de 108 ° C e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da </a:t>
            </a:r>
            <a:r>
              <a:rPr lang="en-US" dirty="0" err="1"/>
              <a:t>solução</a:t>
            </a:r>
            <a:r>
              <a:rPr lang="en-US" dirty="0"/>
              <a:t> no </a:t>
            </a:r>
            <a:r>
              <a:rPr lang="en-US" dirty="0" err="1"/>
              <a:t>último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de 52 ° C.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coeficientes</a:t>
            </a:r>
            <a:r>
              <a:rPr lang="en-US" dirty="0"/>
              <a:t> </a:t>
            </a:r>
            <a:r>
              <a:rPr lang="en-US" dirty="0" err="1"/>
              <a:t>globais</a:t>
            </a:r>
            <a:r>
              <a:rPr lang="en-US" dirty="0"/>
              <a:t> de </a:t>
            </a:r>
            <a:r>
              <a:rPr lang="en-US" dirty="0" err="1"/>
              <a:t>transferência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W </a:t>
            </a:r>
            <a:r>
              <a:rPr lang="en-US" dirty="0"/>
              <a:t>/ </a:t>
            </a:r>
            <a:r>
              <a:rPr lang="en-US" dirty="0" smtClean="0"/>
              <a:t>m</a:t>
            </a:r>
            <a:r>
              <a:rPr lang="en-US" baseline="30000" dirty="0" smtClean="0"/>
              <a:t>2 </a:t>
            </a:r>
            <a:r>
              <a:rPr lang="en-US" dirty="0" smtClean="0"/>
              <a:t>° </a:t>
            </a:r>
            <a:r>
              <a:rPr lang="en-US" dirty="0"/>
              <a:t>C, </a:t>
            </a:r>
            <a:r>
              <a:rPr lang="en-US" dirty="0" err="1"/>
              <a:t>são</a:t>
            </a:r>
            <a:r>
              <a:rPr lang="en-US" dirty="0"/>
              <a:t> 2500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primeiro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, </a:t>
            </a:r>
            <a:r>
              <a:rPr lang="en-US" dirty="0" smtClean="0"/>
              <a:t>2000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e </a:t>
            </a:r>
            <a:r>
              <a:rPr lang="en-US" dirty="0" smtClean="0"/>
              <a:t>1500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. (A </a:t>
            </a:r>
            <a:r>
              <a:rPr lang="en-US" dirty="0" err="1"/>
              <a:t>solução</a:t>
            </a:r>
            <a:r>
              <a:rPr lang="en-US" dirty="0"/>
              <a:t> se </a:t>
            </a:r>
            <a:r>
              <a:rPr lang="en-US" dirty="0" err="1"/>
              <a:t>torna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concentrada</a:t>
            </a:r>
            <a:r>
              <a:rPr lang="en-US" dirty="0"/>
              <a:t>, a </a:t>
            </a:r>
            <a:r>
              <a:rPr lang="en-US" dirty="0" err="1"/>
              <a:t>viscosidade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 e o </a:t>
            </a:r>
            <a:r>
              <a:rPr lang="en-US" dirty="0" err="1"/>
              <a:t>coeficiente</a:t>
            </a:r>
            <a:r>
              <a:rPr lang="en-US" dirty="0"/>
              <a:t> global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reduzido</a:t>
            </a:r>
            <a:r>
              <a:rPr lang="en-US" dirty="0"/>
              <a:t>).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temperaturas</a:t>
            </a:r>
            <a:r>
              <a:rPr lang="en-US" dirty="0"/>
              <a:t> o </a:t>
            </a:r>
            <a:r>
              <a:rPr lang="en-US" dirty="0" err="1"/>
              <a:t>líquido</a:t>
            </a:r>
            <a:r>
              <a:rPr lang="en-US" dirty="0"/>
              <a:t> </a:t>
            </a:r>
            <a:r>
              <a:rPr lang="en-US" dirty="0" err="1" smtClean="0"/>
              <a:t>ferverá</a:t>
            </a:r>
            <a:r>
              <a:rPr lang="en-US" dirty="0" smtClean="0"/>
              <a:t> </a:t>
            </a:r>
            <a:r>
              <a:rPr lang="en-US" dirty="0"/>
              <a:t>no </a:t>
            </a:r>
            <a:r>
              <a:rPr lang="en-US" dirty="0" err="1"/>
              <a:t>primeiro</a:t>
            </a:r>
            <a:r>
              <a:rPr lang="en-US" dirty="0"/>
              <a:t> e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1758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53" y="507999"/>
            <a:ext cx="2695879" cy="764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784" y="429846"/>
            <a:ext cx="2937301" cy="724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216" y="1272502"/>
            <a:ext cx="4184648" cy="844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908" y="2803218"/>
            <a:ext cx="6236735" cy="1166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292" y="3997571"/>
            <a:ext cx="5794128" cy="12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6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18" y="1250462"/>
            <a:ext cx="6199439" cy="16998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846" y="4009182"/>
            <a:ext cx="7668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Do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modo</a:t>
            </a:r>
            <a:r>
              <a:rPr lang="en-US" dirty="0"/>
              <a:t>, ΔT</a:t>
            </a:r>
            <a:r>
              <a:rPr lang="en-US" baseline="-25000" dirty="0"/>
              <a:t>2</a:t>
            </a:r>
            <a:r>
              <a:rPr lang="en-US" dirty="0"/>
              <a:t> = 17,9 </a:t>
            </a:r>
            <a:r>
              <a:rPr lang="en-US" dirty="0" smtClean="0"/>
              <a:t>°C </a:t>
            </a:r>
            <a:r>
              <a:rPr lang="en-US" dirty="0"/>
              <a:t>e ΔT</a:t>
            </a:r>
            <a:r>
              <a:rPr lang="en-US" baseline="-25000" dirty="0"/>
              <a:t>3</a:t>
            </a:r>
            <a:r>
              <a:rPr lang="en-US" dirty="0"/>
              <a:t> = 23,8 </a:t>
            </a:r>
            <a:r>
              <a:rPr lang="en-US" dirty="0" smtClean="0"/>
              <a:t>°C</a:t>
            </a:r>
            <a:r>
              <a:rPr lang="en-US" dirty="0"/>
              <a:t>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err="1" smtClean="0"/>
              <a:t>Conseqüentemente</a:t>
            </a:r>
            <a:r>
              <a:rPr lang="en-US" dirty="0"/>
              <a:t>,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no </a:t>
            </a:r>
            <a:r>
              <a:rPr lang="en-US" dirty="0" err="1"/>
              <a:t>primeiro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108 </a:t>
            </a:r>
            <a:r>
              <a:rPr lang="en-US" dirty="0" smtClean="0"/>
              <a:t>-14,3 </a:t>
            </a:r>
            <a:r>
              <a:rPr lang="en-US" dirty="0"/>
              <a:t>= </a:t>
            </a:r>
            <a:r>
              <a:rPr lang="en-US" dirty="0" smtClean="0"/>
              <a:t>93,7°C</a:t>
            </a:r>
            <a:r>
              <a:rPr lang="en-US" dirty="0"/>
              <a:t>, e no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, </a:t>
            </a:r>
            <a:r>
              <a:rPr lang="en-US" dirty="0" smtClean="0"/>
              <a:t>75,8°C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92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2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97" y="151929"/>
            <a:ext cx="6896100" cy="1231900"/>
          </a:xfrm>
          <a:prstGeom prst="rect">
            <a:avLst/>
          </a:prstGeom>
        </p:spPr>
      </p:pic>
      <p:pic>
        <p:nvPicPr>
          <p:cNvPr id="5" name="Picture 4" descr="Captura de tela 2017-09-18 14.47.12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" y="1383829"/>
            <a:ext cx="3950301" cy="4014796"/>
          </a:xfrm>
          <a:prstGeom prst="rect">
            <a:avLst/>
          </a:prstGeom>
        </p:spPr>
      </p:pic>
      <p:pic>
        <p:nvPicPr>
          <p:cNvPr id="6" name="Picture 5" descr="Captura de tela 2017-09-18 14.47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68" y="1364418"/>
            <a:ext cx="3751385" cy="40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8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567" y="470892"/>
            <a:ext cx="7925620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endParaRPr lang="en-US" sz="2000" dirty="0"/>
          </a:p>
          <a:p>
            <a:pPr algn="just">
              <a:lnSpc>
                <a:spcPct val="140000"/>
              </a:lnSpc>
            </a:pPr>
            <a:r>
              <a:rPr lang="en-US" sz="2000" dirty="0">
                <a:cs typeface="Avenir Book"/>
              </a:rPr>
              <a:t>Como </a:t>
            </a:r>
            <a:r>
              <a:rPr lang="en-US" sz="2000" dirty="0" err="1">
                <a:cs typeface="Avenir Book"/>
              </a:rPr>
              <a:t>os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solutos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são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considerados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não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voláteis</a:t>
            </a:r>
            <a:r>
              <a:rPr lang="en-US" sz="2000" dirty="0">
                <a:cs typeface="Avenir Book"/>
              </a:rPr>
              <a:t>, no </a:t>
            </a:r>
            <a:r>
              <a:rPr lang="en-US" sz="2000" dirty="0" err="1">
                <a:cs typeface="Avenir Book"/>
              </a:rPr>
              <a:t>equilíbrio</a:t>
            </a:r>
            <a:r>
              <a:rPr lang="en-US" sz="2000" dirty="0">
                <a:cs typeface="Avenir Book"/>
              </a:rPr>
              <a:t> a </a:t>
            </a:r>
            <a:r>
              <a:rPr lang="en-US" sz="2000" dirty="0" err="1">
                <a:cs typeface="Avenir Book"/>
              </a:rPr>
              <a:t>fase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gasosa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ou</a:t>
            </a:r>
            <a:r>
              <a:rPr lang="en-US" sz="2000" dirty="0">
                <a:cs typeface="Avenir Book"/>
              </a:rPr>
              <a:t> o </a:t>
            </a:r>
            <a:r>
              <a:rPr lang="en-US" sz="2000" dirty="0" err="1">
                <a:cs typeface="Avenir Book"/>
              </a:rPr>
              <a:t>evaporado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só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contém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solvente</a:t>
            </a:r>
            <a:r>
              <a:rPr lang="en-US" sz="2000" dirty="0">
                <a:cs typeface="Avenir Book"/>
              </a:rPr>
              <a:t>, </a:t>
            </a:r>
            <a:r>
              <a:rPr lang="en-US" sz="2000" dirty="0" err="1">
                <a:cs typeface="Avenir Book"/>
              </a:rPr>
              <a:t>ou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seja</a:t>
            </a:r>
            <a:r>
              <a:rPr lang="en-US" sz="2000" dirty="0">
                <a:cs typeface="Avenir Book"/>
              </a:rPr>
              <a:t>, a </a:t>
            </a:r>
            <a:r>
              <a:rPr lang="en-US" sz="2000" dirty="0" err="1">
                <a:cs typeface="Avenir Book"/>
              </a:rPr>
              <a:t>fração</a:t>
            </a:r>
            <a:r>
              <a:rPr lang="en-US" sz="2000" dirty="0">
                <a:cs typeface="Avenir Book"/>
              </a:rPr>
              <a:t> de </a:t>
            </a:r>
            <a:r>
              <a:rPr lang="en-US" sz="2000" dirty="0" err="1">
                <a:cs typeface="Avenir Book"/>
              </a:rPr>
              <a:t>solvente</a:t>
            </a:r>
            <a:r>
              <a:rPr lang="en-US" sz="2000" dirty="0">
                <a:cs typeface="Avenir Book"/>
              </a:rPr>
              <a:t> no </a:t>
            </a:r>
            <a:r>
              <a:rPr lang="en-US" sz="2000" dirty="0" err="1">
                <a:cs typeface="Avenir Book"/>
              </a:rPr>
              <a:t>evaporado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é</a:t>
            </a:r>
            <a:r>
              <a:rPr lang="en-US" sz="2000" dirty="0">
                <a:cs typeface="Avenir Book"/>
              </a:rPr>
              <a:t> de 100% </a:t>
            </a:r>
            <a:r>
              <a:rPr lang="en-US" sz="2000" dirty="0" smtClean="0">
                <a:cs typeface="Avenir Book"/>
              </a:rPr>
              <a:t>(</a:t>
            </a:r>
            <a:r>
              <a:rPr lang="en-US" sz="2000" dirty="0" err="1" smtClean="0">
                <a:cs typeface="Avenir Book"/>
              </a:rPr>
              <a:t>y</a:t>
            </a:r>
            <a:r>
              <a:rPr lang="en-US" sz="2000" baseline="-25000" dirty="0" err="1" smtClean="0">
                <a:cs typeface="Avenir Book"/>
              </a:rPr>
              <a:t>solvente</a:t>
            </a:r>
            <a:r>
              <a:rPr lang="en-US" sz="2000" dirty="0">
                <a:cs typeface="Avenir Book"/>
              </a:rPr>
              <a:t>=1; </a:t>
            </a:r>
            <a:r>
              <a:rPr lang="en-US" sz="2000" dirty="0" err="1">
                <a:cs typeface="Avenir Book"/>
              </a:rPr>
              <a:t>y</a:t>
            </a:r>
            <a:r>
              <a:rPr lang="en-US" sz="2000" baseline="-25000" dirty="0" err="1">
                <a:cs typeface="Avenir Book"/>
              </a:rPr>
              <a:t>soluto</a:t>
            </a:r>
            <a:r>
              <a:rPr lang="en-US" sz="2000" dirty="0">
                <a:cs typeface="Avenir Book"/>
              </a:rPr>
              <a:t>=0). </a:t>
            </a:r>
            <a:endParaRPr lang="en-US" sz="2000" dirty="0" smtClean="0">
              <a:cs typeface="Avenir Book"/>
            </a:endParaRPr>
          </a:p>
          <a:p>
            <a:pPr algn="just">
              <a:lnSpc>
                <a:spcPct val="140000"/>
              </a:lnSpc>
            </a:pPr>
            <a:endParaRPr lang="en-US" sz="2000" dirty="0" smtClean="0">
              <a:cs typeface="Avenir Book"/>
            </a:endParaRPr>
          </a:p>
          <a:p>
            <a:pPr algn="just">
              <a:lnSpc>
                <a:spcPct val="140000"/>
              </a:lnSpc>
            </a:pPr>
            <a:r>
              <a:rPr lang="en-US" sz="2000" dirty="0" smtClean="0">
                <a:cs typeface="Avenir Book"/>
              </a:rPr>
              <a:t>Na </a:t>
            </a:r>
            <a:r>
              <a:rPr lang="en-US" sz="2000" dirty="0" err="1">
                <a:cs typeface="Avenir Book"/>
              </a:rPr>
              <a:t>fase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líquida</a:t>
            </a:r>
            <a:r>
              <a:rPr lang="en-US" sz="2000" dirty="0">
                <a:cs typeface="Avenir Book"/>
              </a:rPr>
              <a:t>, </a:t>
            </a:r>
            <a:r>
              <a:rPr lang="en-US" sz="2000" dirty="0" err="1">
                <a:cs typeface="Avenir Book"/>
              </a:rPr>
              <a:t>que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é</a:t>
            </a:r>
            <a:r>
              <a:rPr lang="en-US" sz="2000" dirty="0">
                <a:cs typeface="Avenir Book"/>
              </a:rPr>
              <a:t> a </a:t>
            </a:r>
            <a:r>
              <a:rPr lang="en-US" sz="2000" dirty="0" err="1">
                <a:cs typeface="Avenir Book"/>
              </a:rPr>
              <a:t>solução</a:t>
            </a:r>
            <a:r>
              <a:rPr lang="en-US" sz="2000" dirty="0">
                <a:cs typeface="Avenir Book"/>
              </a:rPr>
              <a:t> a </a:t>
            </a:r>
            <a:r>
              <a:rPr lang="en-US" sz="2000" dirty="0" err="1">
                <a:cs typeface="Avenir Book"/>
              </a:rPr>
              <a:t>ser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concentrada</a:t>
            </a:r>
            <a:r>
              <a:rPr lang="en-US" sz="2000" dirty="0">
                <a:cs typeface="Avenir Book"/>
              </a:rPr>
              <a:t>, </a:t>
            </a:r>
            <a:r>
              <a:rPr lang="en-US" sz="2000" dirty="0" err="1">
                <a:cs typeface="Avenir Book"/>
              </a:rPr>
              <a:t>há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frações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tanto</a:t>
            </a:r>
            <a:r>
              <a:rPr lang="en-US" sz="2000" dirty="0">
                <a:cs typeface="Avenir Book"/>
              </a:rPr>
              <a:t> de </a:t>
            </a:r>
            <a:r>
              <a:rPr lang="en-US" sz="2000" dirty="0" err="1">
                <a:cs typeface="Avenir Book"/>
              </a:rPr>
              <a:t>soluto</a:t>
            </a:r>
            <a:r>
              <a:rPr lang="en-US" sz="2000" dirty="0">
                <a:cs typeface="Avenir Book"/>
              </a:rPr>
              <a:t> </a:t>
            </a:r>
            <a:r>
              <a:rPr lang="en-US" sz="2000" dirty="0" err="1">
                <a:cs typeface="Avenir Book"/>
              </a:rPr>
              <a:t>quanto</a:t>
            </a:r>
            <a:r>
              <a:rPr lang="en-US" sz="2000" dirty="0">
                <a:cs typeface="Avenir Book"/>
              </a:rPr>
              <a:t> de </a:t>
            </a:r>
            <a:r>
              <a:rPr lang="en-US" sz="2000" dirty="0" err="1">
                <a:cs typeface="Avenir Book"/>
              </a:rPr>
              <a:t>solvente</a:t>
            </a:r>
            <a:r>
              <a:rPr lang="en-US" sz="2000" dirty="0">
                <a:cs typeface="Avenir Book"/>
              </a:rPr>
              <a:t> (</a:t>
            </a:r>
            <a:r>
              <a:rPr lang="en-US" sz="2000" dirty="0" err="1">
                <a:cs typeface="Avenir Book"/>
              </a:rPr>
              <a:t>x</a:t>
            </a:r>
            <a:r>
              <a:rPr lang="en-US" sz="2000" baseline="-25000" dirty="0" err="1">
                <a:cs typeface="Avenir Book"/>
              </a:rPr>
              <a:t>solvente</a:t>
            </a:r>
            <a:r>
              <a:rPr lang="en-US" sz="2000" dirty="0">
                <a:cs typeface="Avenir Book"/>
              </a:rPr>
              <a:t> e </a:t>
            </a:r>
            <a:r>
              <a:rPr lang="en-US" sz="2000" dirty="0" err="1">
                <a:cs typeface="Avenir Book"/>
              </a:rPr>
              <a:t>x</a:t>
            </a:r>
            <a:r>
              <a:rPr lang="en-US" sz="2000" baseline="-25000" dirty="0" err="1">
                <a:cs typeface="Avenir Book"/>
              </a:rPr>
              <a:t>soluto</a:t>
            </a:r>
            <a:r>
              <a:rPr lang="en-US" sz="2000" dirty="0">
                <a:cs typeface="Avenir Book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4839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22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5"/>
            <a:ext cx="9144000" cy="64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9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22.29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9" y="416774"/>
            <a:ext cx="6537406" cy="52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5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22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1" y="452852"/>
            <a:ext cx="7718281" cy="532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8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38" y="431846"/>
            <a:ext cx="3213100" cy="3441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4638" y="4058421"/>
            <a:ext cx="3436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Evaporadores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/>
              <a:t>tubos</a:t>
            </a:r>
            <a:r>
              <a:rPr lang="en-US" dirty="0"/>
              <a:t> </a:t>
            </a:r>
            <a:r>
              <a:rPr lang="en-US" dirty="0" err="1" smtClean="0"/>
              <a:t>longos</a:t>
            </a:r>
            <a:r>
              <a:rPr lang="en-US" dirty="0" smtClean="0"/>
              <a:t> </a:t>
            </a:r>
            <a:r>
              <a:rPr lang="en-US" dirty="0" err="1" smtClean="0"/>
              <a:t>verticais</a:t>
            </a:r>
            <a:r>
              <a:rPr lang="en-US" dirty="0"/>
              <a:t>, </a:t>
            </a:r>
            <a:r>
              <a:rPr lang="en-US" dirty="0" err="1"/>
              <a:t>película</a:t>
            </a:r>
            <a:r>
              <a:rPr lang="en-US" dirty="0"/>
              <a:t> </a:t>
            </a:r>
            <a:r>
              <a:rPr lang="en-US" dirty="0" err="1" smtClean="0"/>
              <a:t>ascendente</a:t>
            </a:r>
            <a:endParaRPr lang="en-US" dirty="0" smtClean="0"/>
          </a:p>
          <a:p>
            <a:pPr algn="just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11320" y="4043793"/>
            <a:ext cx="3093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Evaporador</a:t>
            </a:r>
            <a:r>
              <a:rPr lang="en-US" dirty="0" smtClean="0"/>
              <a:t> de </a:t>
            </a:r>
            <a:r>
              <a:rPr lang="en-US" dirty="0" err="1"/>
              <a:t>circulação</a:t>
            </a:r>
            <a:r>
              <a:rPr lang="en-US" dirty="0"/>
              <a:t> </a:t>
            </a:r>
            <a:r>
              <a:rPr lang="en-US" dirty="0" err="1"/>
              <a:t>forçada</a:t>
            </a:r>
            <a:r>
              <a:rPr lang="en-US" dirty="0"/>
              <a:t> com </a:t>
            </a:r>
            <a:r>
              <a:rPr lang="en-US" dirty="0" err="1"/>
              <a:t>elemento</a:t>
            </a:r>
            <a:r>
              <a:rPr lang="en-US" dirty="0"/>
              <a:t> de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separado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926" y="431846"/>
            <a:ext cx="3068033" cy="36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6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4771" y="496669"/>
            <a:ext cx="423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Evaporador de tubos longos verticais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161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7-09-18 10.22.53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50" y="393671"/>
            <a:ext cx="6800773" cy="47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47" y="1553308"/>
            <a:ext cx="5872759" cy="3977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000" y="462782"/>
            <a:ext cx="4801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Evaporador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película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agitada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5781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7-09-18 10.3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0" y="622128"/>
            <a:ext cx="8173179" cy="37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411" y="323543"/>
            <a:ext cx="69804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Elevação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ponto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ebulição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regra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Dühring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71039" y="1202807"/>
            <a:ext cx="7935466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 </a:t>
            </a:r>
            <a:r>
              <a:rPr lang="en-US" dirty="0" err="1"/>
              <a:t>pressão</a:t>
            </a:r>
            <a:r>
              <a:rPr lang="en-US" dirty="0"/>
              <a:t> de vapor da </a:t>
            </a:r>
            <a:r>
              <a:rPr lang="en-US" dirty="0" err="1"/>
              <a:t>maioria</a:t>
            </a:r>
            <a:r>
              <a:rPr lang="en-US" dirty="0"/>
              <a:t> das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aquosas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a da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mesma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. </a:t>
            </a:r>
            <a:r>
              <a:rPr lang="en-US" dirty="0" err="1"/>
              <a:t>Conseqüentemente</a:t>
            </a:r>
            <a:r>
              <a:rPr lang="en-US" dirty="0"/>
              <a:t>, a </a:t>
            </a:r>
            <a:r>
              <a:rPr lang="en-US" dirty="0" err="1"/>
              <a:t>uma</a:t>
            </a:r>
            <a:r>
              <a:rPr lang="en-US" dirty="0"/>
              <a:t> dada </a:t>
            </a:r>
            <a:r>
              <a:rPr lang="en-US" dirty="0" err="1"/>
              <a:t>pressão</a:t>
            </a:r>
            <a:r>
              <a:rPr lang="en-US" dirty="0"/>
              <a:t>,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das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a da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pura</a:t>
            </a:r>
            <a:r>
              <a:rPr lang="en-US" dirty="0"/>
              <a:t>. 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n-US" dirty="0" smtClean="0"/>
              <a:t>O </a:t>
            </a:r>
            <a:r>
              <a:rPr lang="en-US" dirty="0" err="1" smtClean="0"/>
              <a:t>aumento</a:t>
            </a:r>
            <a:r>
              <a:rPr lang="en-US" dirty="0" smtClean="0"/>
              <a:t> </a:t>
            </a:r>
            <a:r>
              <a:rPr lang="en-US" dirty="0"/>
              <a:t>do </a:t>
            </a:r>
            <a:r>
              <a:rPr lang="en-US" dirty="0" err="1"/>
              <a:t>ponto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</a:t>
            </a:r>
            <a:r>
              <a:rPr lang="en-US" dirty="0" smtClean="0"/>
              <a:t>da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conhecido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elevação</a:t>
            </a:r>
            <a:r>
              <a:rPr lang="en-US" dirty="0"/>
              <a:t> do </a:t>
            </a:r>
            <a:r>
              <a:rPr lang="en-US" dirty="0" err="1"/>
              <a:t>ponto</a:t>
            </a:r>
            <a:r>
              <a:rPr lang="en-US" dirty="0"/>
              <a:t> de </a:t>
            </a:r>
            <a:r>
              <a:rPr lang="en-US" dirty="0" err="1" smtClean="0"/>
              <a:t>ebulição</a:t>
            </a:r>
            <a:r>
              <a:rPr lang="en-US" dirty="0" smtClean="0"/>
              <a:t>, E.P.E. </a:t>
            </a:r>
            <a:r>
              <a:rPr lang="en-US" dirty="0" err="1" smtClean="0"/>
              <a:t>ou</a:t>
            </a:r>
            <a:r>
              <a:rPr lang="en-US" dirty="0" smtClean="0"/>
              <a:t> BPE 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/>
              <a:t>pequeno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diluídas</a:t>
            </a:r>
            <a:r>
              <a:rPr lang="en-US" dirty="0"/>
              <a:t> e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soluções</a:t>
            </a:r>
            <a:r>
              <a:rPr lang="en-US" dirty="0"/>
              <a:t> de </a:t>
            </a:r>
            <a:r>
              <a:rPr lang="en-US" dirty="0" err="1"/>
              <a:t>colóides</a:t>
            </a:r>
            <a:r>
              <a:rPr lang="en-US" dirty="0"/>
              <a:t> </a:t>
            </a:r>
            <a:r>
              <a:rPr lang="en-US" dirty="0" err="1"/>
              <a:t>orgânicos</a:t>
            </a:r>
            <a:r>
              <a:rPr lang="en-US" dirty="0"/>
              <a:t>, </a:t>
            </a:r>
            <a:endParaRPr lang="en-US" dirty="0" smtClean="0"/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atingir</a:t>
            </a:r>
            <a:r>
              <a:rPr lang="en-US" dirty="0"/>
              <a:t> um valor de </a:t>
            </a:r>
            <a:r>
              <a:rPr lang="en-US" dirty="0" err="1"/>
              <a:t>até</a:t>
            </a:r>
            <a:r>
              <a:rPr lang="en-US" dirty="0"/>
              <a:t> 80 ° C (144 ° F)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concentradas</a:t>
            </a:r>
            <a:r>
              <a:rPr lang="en-US" dirty="0"/>
              <a:t> de sais </a:t>
            </a:r>
            <a:r>
              <a:rPr lang="en-US" dirty="0" err="1"/>
              <a:t>inorgânicos</a:t>
            </a:r>
            <a:r>
              <a:rPr lang="en-US" dirty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461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5" y="1575137"/>
            <a:ext cx="7110063" cy="4854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6712" y="428303"/>
            <a:ext cx="7541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/>
              <a:t>Regra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 smtClean="0"/>
              <a:t>Dühring</a:t>
            </a:r>
            <a:r>
              <a:rPr lang="en-US" dirty="0" smtClean="0"/>
              <a:t>: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determinada</a:t>
            </a:r>
            <a:r>
              <a:rPr lang="en-US" dirty="0"/>
              <a:t>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função</a:t>
            </a:r>
            <a:r>
              <a:rPr lang="en-US" dirty="0"/>
              <a:t> linear da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pura</a:t>
            </a:r>
            <a:r>
              <a:rPr lang="en-US" dirty="0"/>
              <a:t> com a </a:t>
            </a:r>
            <a:r>
              <a:rPr lang="en-US" dirty="0" err="1"/>
              <a:t>mesma</a:t>
            </a:r>
            <a:r>
              <a:rPr lang="en-US" dirty="0"/>
              <a:t> </a:t>
            </a:r>
            <a:r>
              <a:rPr lang="en-US" dirty="0" err="1"/>
              <a:t>pressão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0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528" y="118552"/>
            <a:ext cx="8860942" cy="5521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b="1" dirty="0" err="1"/>
              <a:t>Evaporação</a:t>
            </a:r>
            <a:r>
              <a:rPr lang="en-US" sz="1600" b="1" dirty="0"/>
              <a:t> ≠ </a:t>
            </a:r>
            <a:r>
              <a:rPr lang="en-US" sz="1600" b="1" dirty="0" err="1"/>
              <a:t>Secagem</a:t>
            </a:r>
            <a:r>
              <a:rPr lang="en-US" sz="1600" b="1" dirty="0"/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1600" dirty="0" smtClean="0"/>
              <a:t>Na </a:t>
            </a:r>
            <a:r>
              <a:rPr lang="en-US" sz="1600" dirty="0" err="1"/>
              <a:t>evaporação</a:t>
            </a:r>
            <a:r>
              <a:rPr lang="en-US" sz="1600" dirty="0"/>
              <a:t>, </a:t>
            </a:r>
            <a:r>
              <a:rPr lang="en-US" sz="1600" dirty="0" err="1"/>
              <a:t>ao</a:t>
            </a:r>
            <a:r>
              <a:rPr lang="en-US" sz="1600" dirty="0"/>
              <a:t> </a:t>
            </a:r>
            <a:r>
              <a:rPr lang="en-US" sz="1600" dirty="0" err="1"/>
              <a:t>término</a:t>
            </a:r>
            <a:r>
              <a:rPr lang="en-US" sz="1600" dirty="0"/>
              <a:t> da </a:t>
            </a:r>
            <a:r>
              <a:rPr lang="en-US" sz="1600" dirty="0" err="1"/>
              <a:t>operação</a:t>
            </a:r>
            <a:r>
              <a:rPr lang="en-US" sz="1600" dirty="0"/>
              <a:t>, </a:t>
            </a:r>
            <a:r>
              <a:rPr lang="en-US" sz="1600" dirty="0" err="1"/>
              <a:t>é</a:t>
            </a:r>
            <a:r>
              <a:rPr lang="en-US" sz="1600" dirty="0"/>
              <a:t> </a:t>
            </a:r>
            <a:r>
              <a:rPr lang="en-US" sz="1600" dirty="0" err="1"/>
              <a:t>obtido</a:t>
            </a:r>
            <a:r>
              <a:rPr lang="en-US" sz="1600" dirty="0"/>
              <a:t> um </a:t>
            </a:r>
            <a:r>
              <a:rPr lang="en-US" sz="1600" dirty="0" err="1"/>
              <a:t>produto</a:t>
            </a:r>
            <a:r>
              <a:rPr lang="en-US" sz="1600" dirty="0"/>
              <a:t> </a:t>
            </a:r>
            <a:r>
              <a:rPr lang="en-US" sz="1600" dirty="0" err="1"/>
              <a:t>líquido</a:t>
            </a:r>
            <a:r>
              <a:rPr lang="en-US" sz="1600" dirty="0"/>
              <a:t> </a:t>
            </a:r>
            <a:r>
              <a:rPr lang="en-US" sz="1600" dirty="0" err="1"/>
              <a:t>concentrado</a:t>
            </a:r>
            <a:r>
              <a:rPr lang="en-US" sz="1600" dirty="0"/>
              <a:t>, </a:t>
            </a:r>
            <a:r>
              <a:rPr lang="en-US" sz="1600" dirty="0" err="1"/>
              <a:t>já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secagem</a:t>
            </a:r>
            <a:r>
              <a:rPr lang="en-US" sz="1600" dirty="0"/>
              <a:t> tem-se um </a:t>
            </a:r>
            <a:r>
              <a:rPr lang="en-US" sz="1600" dirty="0" err="1"/>
              <a:t>produto</a:t>
            </a:r>
            <a:r>
              <a:rPr lang="en-US" sz="1600" dirty="0"/>
              <a:t> </a:t>
            </a:r>
            <a:r>
              <a:rPr lang="en-US" sz="1600" dirty="0" err="1"/>
              <a:t>sólido</a:t>
            </a:r>
            <a:r>
              <a:rPr lang="en-US" sz="1600" dirty="0" smtClean="0"/>
              <a:t>.</a:t>
            </a:r>
          </a:p>
          <a:p>
            <a:pPr algn="just">
              <a:lnSpc>
                <a:spcPct val="130000"/>
              </a:lnSpc>
            </a:pPr>
            <a:endParaRPr lang="en-US" sz="1600" dirty="0"/>
          </a:p>
          <a:p>
            <a:pPr algn="just">
              <a:lnSpc>
                <a:spcPct val="130000"/>
              </a:lnSpc>
            </a:pPr>
            <a:r>
              <a:rPr lang="en-US" sz="1600" b="1" dirty="0" err="1" smtClean="0"/>
              <a:t>Evaporação</a:t>
            </a:r>
            <a:r>
              <a:rPr lang="en-US" sz="1600" b="1" dirty="0" smtClean="0"/>
              <a:t> </a:t>
            </a:r>
            <a:r>
              <a:rPr lang="en-US" sz="1600" b="1" dirty="0"/>
              <a:t>≠ </a:t>
            </a:r>
            <a:r>
              <a:rPr lang="en-US" sz="1600" b="1" dirty="0" err="1"/>
              <a:t>Destilação</a:t>
            </a:r>
            <a:endParaRPr lang="en-US" sz="1600" b="1" dirty="0"/>
          </a:p>
          <a:p>
            <a:pPr algn="just">
              <a:lnSpc>
                <a:spcPct val="130000"/>
              </a:lnSpc>
            </a:pPr>
            <a:r>
              <a:rPr lang="en-US" sz="1600" dirty="0" err="1"/>
              <a:t>Diferente</a:t>
            </a:r>
            <a:r>
              <a:rPr lang="en-US" sz="1600" dirty="0"/>
              <a:t> da </a:t>
            </a:r>
            <a:r>
              <a:rPr lang="en-US" sz="1600" dirty="0" err="1"/>
              <a:t>evaporação</a:t>
            </a:r>
            <a:r>
              <a:rPr lang="en-US" sz="1600" dirty="0"/>
              <a:t>,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destilação</a:t>
            </a:r>
            <a:r>
              <a:rPr lang="en-US" sz="1600" dirty="0"/>
              <a:t> o </a:t>
            </a:r>
            <a:r>
              <a:rPr lang="en-US" sz="1600" dirty="0" err="1"/>
              <a:t>soluto</a:t>
            </a:r>
            <a:r>
              <a:rPr lang="en-US" sz="1600" dirty="0"/>
              <a:t> </a:t>
            </a:r>
            <a:r>
              <a:rPr lang="en-US" sz="1600" dirty="0" err="1"/>
              <a:t>pode</a:t>
            </a:r>
            <a:r>
              <a:rPr lang="en-US" sz="1600" dirty="0"/>
              <a:t> </a:t>
            </a:r>
            <a:r>
              <a:rPr lang="en-US" sz="1600" dirty="0" err="1"/>
              <a:t>ser</a:t>
            </a:r>
            <a:r>
              <a:rPr lang="en-US" sz="1600" dirty="0"/>
              <a:t> </a:t>
            </a:r>
            <a:r>
              <a:rPr lang="en-US" sz="1600" dirty="0" err="1"/>
              <a:t>volátil</a:t>
            </a:r>
            <a:r>
              <a:rPr lang="en-US" sz="1600" dirty="0"/>
              <a:t>, </a:t>
            </a:r>
            <a:r>
              <a:rPr lang="en-US" sz="1600" dirty="0" err="1"/>
              <a:t>assim</a:t>
            </a:r>
            <a:r>
              <a:rPr lang="en-US" sz="1600" dirty="0"/>
              <a:t> a </a:t>
            </a:r>
            <a:r>
              <a:rPr lang="en-US" sz="1600" dirty="0" err="1"/>
              <a:t>fração</a:t>
            </a:r>
            <a:r>
              <a:rPr lang="en-US" sz="1600" dirty="0"/>
              <a:t> de </a:t>
            </a:r>
            <a:r>
              <a:rPr lang="en-US" sz="1600" dirty="0" err="1"/>
              <a:t>solvente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corrente</a:t>
            </a:r>
            <a:r>
              <a:rPr lang="en-US" sz="1600" dirty="0"/>
              <a:t> </a:t>
            </a:r>
            <a:r>
              <a:rPr lang="en-US" sz="1600" dirty="0" err="1"/>
              <a:t>gasosa</a:t>
            </a:r>
            <a:r>
              <a:rPr lang="en-US" sz="1600" dirty="0"/>
              <a:t> </a:t>
            </a:r>
            <a:r>
              <a:rPr lang="en-US" sz="1600" dirty="0" err="1"/>
              <a:t>não</a:t>
            </a:r>
            <a:r>
              <a:rPr lang="en-US" sz="1600" dirty="0"/>
              <a:t> </a:t>
            </a:r>
            <a:r>
              <a:rPr lang="en-US" sz="1600" dirty="0" err="1"/>
              <a:t>é</a:t>
            </a:r>
            <a:r>
              <a:rPr lang="en-US" sz="1600" dirty="0"/>
              <a:t> de 100%</a:t>
            </a:r>
            <a:r>
              <a:rPr lang="en-US" sz="1600" dirty="0" smtClean="0"/>
              <a:t>.</a:t>
            </a:r>
          </a:p>
          <a:p>
            <a:pPr algn="just">
              <a:lnSpc>
                <a:spcPct val="130000"/>
              </a:lnSpc>
            </a:pPr>
            <a:endParaRPr lang="en-US" sz="1600" dirty="0"/>
          </a:p>
          <a:p>
            <a:pPr algn="just">
              <a:lnSpc>
                <a:spcPct val="130000"/>
              </a:lnSpc>
            </a:pPr>
            <a:r>
              <a:rPr lang="en-US" sz="1600" b="1" dirty="0" err="1" smtClean="0"/>
              <a:t>Evaporação</a:t>
            </a:r>
            <a:r>
              <a:rPr lang="en-US" sz="1600" b="1" dirty="0" smtClean="0"/>
              <a:t> </a:t>
            </a:r>
            <a:r>
              <a:rPr lang="en-US" sz="1600" b="1" dirty="0"/>
              <a:t>≠ </a:t>
            </a:r>
            <a:r>
              <a:rPr lang="en-US" sz="1600" b="1" dirty="0" err="1" smtClean="0"/>
              <a:t>Cristalização</a:t>
            </a:r>
            <a:endParaRPr lang="en-US" sz="1600" b="1" dirty="0"/>
          </a:p>
          <a:p>
            <a:pPr algn="just">
              <a:lnSpc>
                <a:spcPct val="130000"/>
              </a:lnSpc>
            </a:pPr>
            <a:r>
              <a:rPr lang="en-US" sz="1600" dirty="0"/>
              <a:t>A </a:t>
            </a:r>
            <a:r>
              <a:rPr lang="en-US" sz="1600" dirty="0" err="1"/>
              <a:t>cristalização</a:t>
            </a:r>
            <a:r>
              <a:rPr lang="en-US" sz="1600" dirty="0"/>
              <a:t> </a:t>
            </a:r>
            <a:r>
              <a:rPr lang="en-US" sz="1600" dirty="0" err="1"/>
              <a:t>pode</a:t>
            </a:r>
            <a:r>
              <a:rPr lang="en-US" sz="1600" dirty="0"/>
              <a:t> </a:t>
            </a:r>
            <a:r>
              <a:rPr lang="en-US" sz="1600" dirty="0" err="1"/>
              <a:t>ser</a:t>
            </a:r>
            <a:r>
              <a:rPr lang="en-US" sz="1600" dirty="0"/>
              <a:t> </a:t>
            </a:r>
            <a:r>
              <a:rPr lang="en-US" sz="1600" dirty="0" err="1"/>
              <a:t>feita</a:t>
            </a:r>
            <a:r>
              <a:rPr lang="en-US" sz="1600" dirty="0"/>
              <a:t> de </a:t>
            </a:r>
            <a:r>
              <a:rPr lang="en-US" sz="1600" dirty="0" err="1"/>
              <a:t>duas</a:t>
            </a:r>
            <a:r>
              <a:rPr lang="en-US" sz="1600" dirty="0"/>
              <a:t> </a:t>
            </a:r>
            <a:r>
              <a:rPr lang="en-US" sz="1600" dirty="0" err="1"/>
              <a:t>maneiras</a:t>
            </a:r>
            <a:r>
              <a:rPr lang="en-US" sz="1600" dirty="0"/>
              <a:t>, </a:t>
            </a:r>
            <a:r>
              <a:rPr lang="en-US" sz="1600" dirty="0" err="1"/>
              <a:t>uma</a:t>
            </a:r>
            <a:r>
              <a:rPr lang="en-US" sz="1600" dirty="0"/>
              <a:t> </a:t>
            </a:r>
            <a:r>
              <a:rPr lang="en-US" sz="1600" dirty="0" err="1"/>
              <a:t>delas</a:t>
            </a:r>
            <a:r>
              <a:rPr lang="en-US" sz="1600" dirty="0"/>
              <a:t> </a:t>
            </a:r>
            <a:r>
              <a:rPr lang="en-US" sz="1600" dirty="0" err="1"/>
              <a:t>é</a:t>
            </a:r>
            <a:r>
              <a:rPr lang="en-US" sz="1600" dirty="0"/>
              <a:t> </a:t>
            </a:r>
            <a:r>
              <a:rPr lang="en-US" sz="1600" dirty="0" err="1"/>
              <a:t>alterando</a:t>
            </a:r>
            <a:r>
              <a:rPr lang="en-US" sz="1600" dirty="0"/>
              <a:t> a </a:t>
            </a:r>
            <a:r>
              <a:rPr lang="en-US" sz="1600" dirty="0" err="1"/>
              <a:t>temperatura</a:t>
            </a:r>
            <a:r>
              <a:rPr lang="en-US" sz="1600" dirty="0"/>
              <a:t> da </a:t>
            </a:r>
            <a:r>
              <a:rPr lang="en-US" sz="1600" dirty="0" err="1"/>
              <a:t>solução</a:t>
            </a:r>
            <a:r>
              <a:rPr lang="en-US" sz="1600" dirty="0"/>
              <a:t> </a:t>
            </a:r>
            <a:r>
              <a:rPr lang="en-US" sz="1600" dirty="0" err="1"/>
              <a:t>para</a:t>
            </a:r>
            <a:r>
              <a:rPr lang="en-US" sz="1600" dirty="0"/>
              <a:t> </a:t>
            </a:r>
            <a:r>
              <a:rPr lang="en-US" sz="1600" dirty="0" err="1"/>
              <a:t>diminuir</a:t>
            </a:r>
            <a:r>
              <a:rPr lang="en-US" sz="1600" dirty="0"/>
              <a:t> a </a:t>
            </a:r>
            <a:r>
              <a:rPr lang="en-US" sz="1600" dirty="0" err="1"/>
              <a:t>solubilidade</a:t>
            </a:r>
            <a:r>
              <a:rPr lang="en-US" sz="1600" dirty="0"/>
              <a:t> do </a:t>
            </a:r>
            <a:r>
              <a:rPr lang="en-US" sz="1600" dirty="0" err="1"/>
              <a:t>sólido</a:t>
            </a:r>
            <a:r>
              <a:rPr lang="en-US" sz="1600" dirty="0"/>
              <a:t> </a:t>
            </a:r>
            <a:r>
              <a:rPr lang="en-US" sz="1600" dirty="0" err="1"/>
              <a:t>dissolvido</a:t>
            </a:r>
            <a:r>
              <a:rPr lang="en-US" sz="1600" dirty="0"/>
              <a:t>, a </a:t>
            </a:r>
            <a:r>
              <a:rPr lang="en-US" sz="1600" dirty="0" err="1"/>
              <a:t>outra</a:t>
            </a:r>
            <a:r>
              <a:rPr lang="en-US" sz="1600" dirty="0"/>
              <a:t> </a:t>
            </a:r>
            <a:r>
              <a:rPr lang="en-US" sz="1600" dirty="0" err="1"/>
              <a:t>é</a:t>
            </a:r>
            <a:r>
              <a:rPr lang="en-US" sz="1600" dirty="0"/>
              <a:t> </a:t>
            </a:r>
            <a:r>
              <a:rPr lang="en-US" sz="1600" dirty="0" err="1"/>
              <a:t>evaporando</a:t>
            </a:r>
            <a:r>
              <a:rPr lang="en-US" sz="1600" dirty="0"/>
              <a:t> o </a:t>
            </a:r>
            <a:r>
              <a:rPr lang="en-US" sz="1600" dirty="0" err="1"/>
              <a:t>solvente</a:t>
            </a:r>
            <a:r>
              <a:rPr lang="en-US" sz="1600" dirty="0"/>
              <a:t> </a:t>
            </a:r>
            <a:r>
              <a:rPr lang="en-US" sz="1600" dirty="0" err="1"/>
              <a:t>até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a </a:t>
            </a:r>
            <a:r>
              <a:rPr lang="en-US" sz="1600" dirty="0" err="1"/>
              <a:t>solução</a:t>
            </a:r>
            <a:r>
              <a:rPr lang="en-US" sz="1600" dirty="0"/>
              <a:t> </a:t>
            </a:r>
            <a:r>
              <a:rPr lang="en-US" sz="1600" dirty="0" err="1"/>
              <a:t>chegue</a:t>
            </a:r>
            <a:r>
              <a:rPr lang="en-US" sz="1600" dirty="0"/>
              <a:t> </a:t>
            </a:r>
            <a:r>
              <a:rPr lang="en-US" sz="1600" dirty="0" err="1"/>
              <a:t>ao</a:t>
            </a:r>
            <a:r>
              <a:rPr lang="en-US" sz="1600" dirty="0"/>
              <a:t> </a:t>
            </a:r>
            <a:r>
              <a:rPr lang="en-US" sz="1600" dirty="0" err="1"/>
              <a:t>ponto</a:t>
            </a:r>
            <a:r>
              <a:rPr lang="en-US" sz="1600" dirty="0"/>
              <a:t> de </a:t>
            </a:r>
            <a:r>
              <a:rPr lang="en-US" sz="1600" dirty="0" err="1"/>
              <a:t>saturação</a:t>
            </a:r>
            <a:r>
              <a:rPr lang="en-US" sz="1600" dirty="0"/>
              <a:t> e </a:t>
            </a:r>
            <a:r>
              <a:rPr lang="en-US" sz="1600" dirty="0" err="1"/>
              <a:t>os</a:t>
            </a:r>
            <a:r>
              <a:rPr lang="en-US" sz="1600" dirty="0"/>
              <a:t> </a:t>
            </a:r>
            <a:r>
              <a:rPr lang="en-US" sz="1600" dirty="0" err="1"/>
              <a:t>cristais</a:t>
            </a:r>
            <a:r>
              <a:rPr lang="en-US" sz="1600" dirty="0"/>
              <a:t> </a:t>
            </a:r>
            <a:r>
              <a:rPr lang="en-US" sz="1600" dirty="0" err="1"/>
              <a:t>comecem</a:t>
            </a:r>
            <a:r>
              <a:rPr lang="en-US" sz="1600" dirty="0"/>
              <a:t> a se </a:t>
            </a:r>
            <a:r>
              <a:rPr lang="en-US" sz="1600" dirty="0" err="1"/>
              <a:t>formar</a:t>
            </a:r>
            <a:r>
              <a:rPr lang="en-US" sz="1600" dirty="0"/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1600" dirty="0" err="1"/>
              <a:t>Quando</a:t>
            </a:r>
            <a:r>
              <a:rPr lang="en-US" sz="1600" dirty="0"/>
              <a:t> se </a:t>
            </a:r>
            <a:r>
              <a:rPr lang="en-US" sz="1600" dirty="0" err="1"/>
              <a:t>utiliza</a:t>
            </a:r>
            <a:r>
              <a:rPr lang="en-US" sz="1600" dirty="0"/>
              <a:t> o </a:t>
            </a:r>
            <a:r>
              <a:rPr lang="en-US" sz="1600" dirty="0" err="1"/>
              <a:t>segundo</a:t>
            </a:r>
            <a:r>
              <a:rPr lang="en-US" sz="1600" dirty="0"/>
              <a:t> </a:t>
            </a:r>
            <a:r>
              <a:rPr lang="en-US" sz="1600" dirty="0" err="1"/>
              <a:t>método</a:t>
            </a:r>
            <a:r>
              <a:rPr lang="en-US" sz="1600" dirty="0"/>
              <a:t>, a </a:t>
            </a:r>
            <a:r>
              <a:rPr lang="en-US" sz="1600" dirty="0" err="1"/>
              <a:t>evaporação</a:t>
            </a:r>
            <a:r>
              <a:rPr lang="en-US" sz="1600" dirty="0"/>
              <a:t> e a </a:t>
            </a:r>
            <a:r>
              <a:rPr lang="en-US" sz="1600" dirty="0" err="1"/>
              <a:t>cristalização</a:t>
            </a:r>
            <a:r>
              <a:rPr lang="en-US" sz="1600" dirty="0"/>
              <a:t> </a:t>
            </a:r>
            <a:r>
              <a:rPr lang="en-US" sz="1600" dirty="0" err="1"/>
              <a:t>são</a:t>
            </a:r>
            <a:r>
              <a:rPr lang="en-US" sz="1600" dirty="0"/>
              <a:t> </a:t>
            </a:r>
            <a:r>
              <a:rPr lang="en-US" sz="1600" dirty="0" err="1"/>
              <a:t>basicamente</a:t>
            </a:r>
            <a:r>
              <a:rPr lang="en-US" sz="1600" dirty="0"/>
              <a:t> o </a:t>
            </a:r>
            <a:r>
              <a:rPr lang="en-US" sz="1600" dirty="0" err="1"/>
              <a:t>mesmo</a:t>
            </a:r>
            <a:r>
              <a:rPr lang="en-US" sz="1600" dirty="0"/>
              <a:t> </a:t>
            </a:r>
            <a:r>
              <a:rPr lang="en-US" sz="1600" dirty="0" err="1"/>
              <a:t>processo</a:t>
            </a:r>
            <a:r>
              <a:rPr lang="en-US" sz="1600" dirty="0"/>
              <a:t>, mas </a:t>
            </a:r>
            <a:r>
              <a:rPr lang="en-US" sz="1600" dirty="0" err="1"/>
              <a:t>diferem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finalidade</a:t>
            </a:r>
            <a:r>
              <a:rPr lang="en-US" sz="1600" dirty="0"/>
              <a:t> da </a:t>
            </a:r>
            <a:r>
              <a:rPr lang="en-US" sz="1600" dirty="0" err="1"/>
              <a:t>operação</a:t>
            </a:r>
            <a:r>
              <a:rPr lang="en-US" sz="1600" dirty="0"/>
              <a:t>. Na </a:t>
            </a:r>
            <a:r>
              <a:rPr lang="en-US" sz="1600" dirty="0" err="1"/>
              <a:t>cristalização</a:t>
            </a:r>
            <a:r>
              <a:rPr lang="en-US" sz="1600" dirty="0"/>
              <a:t>, </a:t>
            </a:r>
            <a:r>
              <a:rPr lang="en-US" sz="1600" dirty="0" err="1"/>
              <a:t>evapora</a:t>
            </a:r>
            <a:r>
              <a:rPr lang="en-US" sz="1600" dirty="0"/>
              <a:t>-se o </a:t>
            </a:r>
            <a:r>
              <a:rPr lang="en-US" sz="1600" dirty="0" err="1"/>
              <a:t>solvente</a:t>
            </a:r>
            <a:r>
              <a:rPr lang="en-US" sz="1600" dirty="0"/>
              <a:t> </a:t>
            </a:r>
            <a:r>
              <a:rPr lang="en-US" sz="1600" dirty="0" err="1"/>
              <a:t>até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a </a:t>
            </a:r>
            <a:r>
              <a:rPr lang="en-US" sz="1600" dirty="0" err="1"/>
              <a:t>solução</a:t>
            </a:r>
            <a:r>
              <a:rPr lang="en-US" sz="1600" dirty="0"/>
              <a:t> </a:t>
            </a:r>
            <a:r>
              <a:rPr lang="en-US" sz="1600" dirty="0" err="1"/>
              <a:t>fique</a:t>
            </a:r>
            <a:r>
              <a:rPr lang="en-US" sz="1600" dirty="0"/>
              <a:t> </a:t>
            </a:r>
            <a:r>
              <a:rPr lang="en-US" sz="1600" dirty="0" err="1"/>
              <a:t>saturada</a:t>
            </a:r>
            <a:r>
              <a:rPr lang="en-US" sz="1600" dirty="0"/>
              <a:t> e, </a:t>
            </a:r>
            <a:r>
              <a:rPr lang="en-US" sz="1600" dirty="0" err="1"/>
              <a:t>consequentemente</a:t>
            </a:r>
            <a:r>
              <a:rPr lang="en-US" sz="1600" dirty="0"/>
              <a:t>, o </a:t>
            </a:r>
            <a:r>
              <a:rPr lang="en-US" sz="1600" dirty="0" err="1"/>
              <a:t>soluto</a:t>
            </a:r>
            <a:r>
              <a:rPr lang="en-US" sz="1600" dirty="0"/>
              <a:t> </a:t>
            </a:r>
            <a:r>
              <a:rPr lang="en-US" sz="1600" dirty="0" err="1"/>
              <a:t>cristalize</a:t>
            </a:r>
            <a:r>
              <a:rPr lang="en-US" sz="1600" dirty="0"/>
              <a:t>, </a:t>
            </a:r>
            <a:r>
              <a:rPr lang="en-US" sz="1600" dirty="0" err="1"/>
              <a:t>enquanto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evaporação</a:t>
            </a:r>
            <a:r>
              <a:rPr lang="en-US" sz="1600" dirty="0"/>
              <a:t> </a:t>
            </a:r>
            <a:r>
              <a:rPr lang="en-US" sz="1600" dirty="0" err="1"/>
              <a:t>ocorre</a:t>
            </a:r>
            <a:r>
              <a:rPr lang="en-US" sz="1600" dirty="0"/>
              <a:t> </a:t>
            </a:r>
            <a:r>
              <a:rPr lang="en-US" sz="1600" dirty="0" err="1"/>
              <a:t>apenas</a:t>
            </a:r>
            <a:r>
              <a:rPr lang="en-US" sz="1600" dirty="0"/>
              <a:t> a </a:t>
            </a:r>
            <a:r>
              <a:rPr lang="en-US" sz="1600" dirty="0" err="1"/>
              <a:t>concentração</a:t>
            </a:r>
            <a:r>
              <a:rPr lang="en-US" sz="1600" dirty="0"/>
              <a:t> da </a:t>
            </a:r>
            <a:r>
              <a:rPr lang="en-US" sz="1600" dirty="0" err="1"/>
              <a:t>solução</a:t>
            </a:r>
            <a:r>
              <a:rPr lang="en-US" sz="1600" dirty="0"/>
              <a:t> </a:t>
            </a:r>
            <a:r>
              <a:rPr lang="en-US" sz="1600" dirty="0" err="1"/>
              <a:t>sem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se </a:t>
            </a:r>
            <a:r>
              <a:rPr lang="en-US" sz="1600" dirty="0" err="1"/>
              <a:t>atinja</a:t>
            </a:r>
            <a:r>
              <a:rPr lang="en-US" sz="1600" dirty="0"/>
              <a:t> o </a:t>
            </a:r>
            <a:r>
              <a:rPr lang="en-US" sz="1600" dirty="0" err="1"/>
              <a:t>ponto</a:t>
            </a:r>
            <a:r>
              <a:rPr lang="en-US" sz="1600" dirty="0"/>
              <a:t> de </a:t>
            </a:r>
            <a:r>
              <a:rPr lang="en-US" sz="1600" dirty="0" err="1"/>
              <a:t>saturação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560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811" y="5267918"/>
            <a:ext cx="8122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Exemplo</a:t>
            </a:r>
            <a:r>
              <a:rPr lang="en-US" dirty="0"/>
              <a:t>: </a:t>
            </a:r>
            <a:r>
              <a:rPr lang="en-US" dirty="0" err="1"/>
              <a:t>Qual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elevação</a:t>
            </a:r>
            <a:r>
              <a:rPr lang="en-US" dirty="0" smtClean="0"/>
              <a:t> do </a:t>
            </a:r>
            <a:r>
              <a:rPr lang="en-US" dirty="0" err="1" smtClean="0"/>
              <a:t>ponto</a:t>
            </a:r>
            <a:r>
              <a:rPr lang="en-US" dirty="0" smtClean="0"/>
              <a:t> de </a:t>
            </a:r>
            <a:r>
              <a:rPr lang="en-US" dirty="0" err="1" smtClean="0"/>
              <a:t>ebulição</a:t>
            </a:r>
            <a:r>
              <a:rPr lang="en-US" dirty="0" smtClean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solução</a:t>
            </a:r>
            <a:r>
              <a:rPr lang="en-US" dirty="0"/>
              <a:t> de </a:t>
            </a:r>
            <a:r>
              <a:rPr lang="en-US" dirty="0" err="1"/>
              <a:t>NaOH</a:t>
            </a:r>
            <a:r>
              <a:rPr lang="en-US" dirty="0"/>
              <a:t> 60% </a:t>
            </a:r>
            <a:r>
              <a:rPr lang="en-US" dirty="0" err="1"/>
              <a:t>quando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do </a:t>
            </a:r>
            <a:r>
              <a:rPr lang="en-US" dirty="0" err="1"/>
              <a:t>solvente</a:t>
            </a:r>
            <a:r>
              <a:rPr lang="en-US" dirty="0"/>
              <a:t> </a:t>
            </a:r>
            <a:r>
              <a:rPr lang="en-US" dirty="0" err="1"/>
              <a:t>puro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de 95°C? </a:t>
            </a:r>
            <a:r>
              <a:rPr lang="en-US" dirty="0" smtClean="0"/>
              <a:t>(</a:t>
            </a:r>
            <a:r>
              <a:rPr lang="en-US" dirty="0" err="1"/>
              <a:t>Resposta</a:t>
            </a:r>
            <a:r>
              <a:rPr lang="en-US" dirty="0"/>
              <a:t>: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eb</a:t>
            </a:r>
            <a:r>
              <a:rPr lang="en-US" baseline="-25000" dirty="0" smtClean="0"/>
              <a:t>. </a:t>
            </a:r>
            <a:r>
              <a:rPr lang="en-US" baseline="-25000" dirty="0" err="1" smtClean="0"/>
              <a:t>solução</a:t>
            </a:r>
            <a:r>
              <a:rPr lang="en-US" dirty="0"/>
              <a:t>=160°C; </a:t>
            </a:r>
            <a:r>
              <a:rPr lang="en-US" dirty="0" err="1"/>
              <a:t>e.p.e</a:t>
            </a:r>
            <a:r>
              <a:rPr lang="en-US" dirty="0"/>
              <a:t>.=65°C)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889" y="206737"/>
            <a:ext cx="4536678" cy="49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0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93" y="105963"/>
            <a:ext cx="8704384" cy="5977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b="1" dirty="0" err="1"/>
              <a:t>Economia</a:t>
            </a:r>
            <a:r>
              <a:rPr lang="en-US" sz="2000" b="1" dirty="0"/>
              <a:t> de um </a:t>
            </a:r>
            <a:r>
              <a:rPr lang="en-US" sz="2000" b="1" dirty="0" err="1" smtClean="0"/>
              <a:t>evaporador</a:t>
            </a:r>
            <a:endParaRPr lang="en-US" sz="2000" b="1" dirty="0" smtClean="0"/>
          </a:p>
          <a:p>
            <a:pPr algn="ctr">
              <a:lnSpc>
                <a:spcPct val="140000"/>
              </a:lnSpc>
            </a:pPr>
            <a:endParaRPr lang="en-US" sz="2000" b="1" dirty="0"/>
          </a:p>
          <a:p>
            <a:pPr marL="285750" indent="-285750" algn="just">
              <a:lnSpc>
                <a:spcPct val="140000"/>
              </a:lnSpc>
              <a:buFontTx/>
              <a:buChar char="•"/>
            </a:pPr>
            <a:r>
              <a:rPr lang="en-US" dirty="0" smtClean="0"/>
              <a:t>O principal </a:t>
            </a:r>
            <a:r>
              <a:rPr lang="en-US" dirty="0" err="1"/>
              <a:t>fator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influencia</a:t>
            </a:r>
            <a:r>
              <a:rPr lang="en-US" dirty="0"/>
              <a:t> a </a:t>
            </a:r>
            <a:r>
              <a:rPr lang="en-US" dirty="0" err="1"/>
              <a:t>economia</a:t>
            </a:r>
            <a:r>
              <a:rPr lang="en-US" dirty="0"/>
              <a:t> de um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evaporação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efeitos</a:t>
            </a:r>
            <a:r>
              <a:rPr lang="en-US" dirty="0"/>
              <a:t>. </a:t>
            </a:r>
            <a:r>
              <a:rPr lang="en-US" dirty="0" err="1"/>
              <a:t>Por</a:t>
            </a:r>
            <a:r>
              <a:rPr lang="en-US" dirty="0"/>
              <a:t> design </a:t>
            </a:r>
            <a:r>
              <a:rPr lang="en-US" dirty="0" err="1"/>
              <a:t>adequado</a:t>
            </a:r>
            <a:r>
              <a:rPr lang="en-US" dirty="0"/>
              <a:t>, a </a:t>
            </a:r>
            <a:r>
              <a:rPr lang="en-US" dirty="0" err="1"/>
              <a:t>entalpia</a:t>
            </a:r>
            <a:r>
              <a:rPr lang="en-US" dirty="0"/>
              <a:t> de </a:t>
            </a:r>
            <a:r>
              <a:rPr lang="en-US" dirty="0" err="1"/>
              <a:t>vaporização</a:t>
            </a:r>
            <a:r>
              <a:rPr lang="en-US" dirty="0"/>
              <a:t> do vapor de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entra</a:t>
            </a:r>
            <a:r>
              <a:rPr lang="en-US" dirty="0"/>
              <a:t> no </a:t>
            </a:r>
            <a:r>
              <a:rPr lang="en-US" dirty="0" err="1"/>
              <a:t>primeiro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usada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vezes</a:t>
            </a:r>
            <a:r>
              <a:rPr lang="en-US" dirty="0"/>
              <a:t> </a:t>
            </a:r>
            <a:r>
              <a:rPr lang="en-US" dirty="0" err="1"/>
              <a:t>dependendo</a:t>
            </a:r>
            <a:r>
              <a:rPr lang="en-US" dirty="0"/>
              <a:t> do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efeitos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 algn="just">
              <a:lnSpc>
                <a:spcPct val="140000"/>
              </a:lnSpc>
              <a:buFontTx/>
              <a:buChar char="•"/>
            </a:pPr>
            <a:r>
              <a:rPr lang="en-US" dirty="0" smtClean="0"/>
              <a:t>A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afetada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</a:t>
            </a:r>
            <a:r>
              <a:rPr lang="en-US" dirty="0" smtClean="0"/>
              <a:t>da </a:t>
            </a:r>
            <a:r>
              <a:rPr lang="en-US" dirty="0" err="1" smtClean="0"/>
              <a:t>alimentação</a:t>
            </a:r>
            <a:r>
              <a:rPr lang="en-US" dirty="0" smtClean="0"/>
              <a:t>. Se </a:t>
            </a:r>
            <a:r>
              <a:rPr lang="en-US" dirty="0"/>
              <a:t>a </a:t>
            </a:r>
            <a:r>
              <a:rPr lang="en-US" dirty="0" err="1"/>
              <a:t>temperatura</a:t>
            </a:r>
            <a:r>
              <a:rPr lang="en-US" dirty="0"/>
              <a:t> for inferior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no </a:t>
            </a:r>
            <a:r>
              <a:rPr lang="en-US" dirty="0" err="1"/>
              <a:t>primeiro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, a </a:t>
            </a:r>
            <a:r>
              <a:rPr lang="en-US" dirty="0" err="1"/>
              <a:t>carga</a:t>
            </a:r>
            <a:r>
              <a:rPr lang="en-US" dirty="0"/>
              <a:t> de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usa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parte da </a:t>
            </a:r>
            <a:r>
              <a:rPr lang="en-US" dirty="0" err="1"/>
              <a:t>entalpia</a:t>
            </a:r>
            <a:r>
              <a:rPr lang="en-US" dirty="0"/>
              <a:t> de vapor do vapor e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parte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evaporação</a:t>
            </a:r>
            <a:r>
              <a:rPr lang="en-US" dirty="0"/>
              <a:t>; se o </a:t>
            </a:r>
            <a:r>
              <a:rPr lang="en-US" dirty="0" err="1"/>
              <a:t>alimento</a:t>
            </a:r>
            <a:r>
              <a:rPr lang="en-US" dirty="0"/>
              <a:t> </a:t>
            </a:r>
            <a:r>
              <a:rPr lang="en-US" dirty="0" err="1"/>
              <a:t>estiver</a:t>
            </a:r>
            <a:r>
              <a:rPr lang="en-US" dirty="0"/>
              <a:t> a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elevada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, a </a:t>
            </a:r>
            <a:r>
              <a:rPr lang="en-US" dirty="0" err="1"/>
              <a:t>vaporização</a:t>
            </a:r>
            <a:r>
              <a:rPr lang="en-US" dirty="0"/>
              <a:t> </a:t>
            </a:r>
            <a:r>
              <a:rPr lang="en-US" dirty="0" err="1"/>
              <a:t>repentina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produzida</a:t>
            </a:r>
            <a:r>
              <a:rPr lang="en-US" dirty="0"/>
              <a:t> </a:t>
            </a:r>
            <a:r>
              <a:rPr lang="en-US" dirty="0" err="1"/>
              <a:t>contribui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gerar</a:t>
            </a:r>
            <a:r>
              <a:rPr lang="en-US" dirty="0"/>
              <a:t> </a:t>
            </a:r>
            <a:r>
              <a:rPr lang="en-US" dirty="0" err="1"/>
              <a:t>evaporação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produzida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entalpia</a:t>
            </a:r>
            <a:r>
              <a:rPr lang="en-US" dirty="0"/>
              <a:t> de </a:t>
            </a:r>
            <a:r>
              <a:rPr lang="en-US" dirty="0" err="1"/>
              <a:t>vaporização</a:t>
            </a:r>
            <a:r>
              <a:rPr lang="en-US" dirty="0"/>
              <a:t> no vapor de </a:t>
            </a:r>
            <a:r>
              <a:rPr lang="en-US" dirty="0" err="1"/>
              <a:t>aquecimento</a:t>
            </a:r>
            <a:r>
              <a:rPr lang="en-US" dirty="0"/>
              <a:t>. Do </a:t>
            </a:r>
            <a:r>
              <a:rPr lang="en-US" dirty="0" err="1"/>
              <a:t>ponto</a:t>
            </a:r>
            <a:r>
              <a:rPr lang="en-US" dirty="0"/>
              <a:t> de vista </a:t>
            </a:r>
            <a:r>
              <a:rPr lang="en-US" dirty="0" err="1"/>
              <a:t>quantitativo</a:t>
            </a:r>
            <a:r>
              <a:rPr lang="en-US" dirty="0"/>
              <a:t>, a </a:t>
            </a:r>
            <a:r>
              <a:rPr lang="en-US" dirty="0" err="1"/>
              <a:t>economia</a:t>
            </a:r>
            <a:r>
              <a:rPr lang="en-US" dirty="0"/>
              <a:t> do </a:t>
            </a:r>
            <a:r>
              <a:rPr lang="en-US" dirty="0" err="1"/>
              <a:t>evaporador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inteiramente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questão</a:t>
            </a:r>
            <a:r>
              <a:rPr lang="en-US" dirty="0"/>
              <a:t> de </a:t>
            </a:r>
            <a:r>
              <a:rPr lang="en-US" dirty="0" err="1"/>
              <a:t>equilíbrios</a:t>
            </a:r>
            <a:r>
              <a:rPr lang="en-US" dirty="0"/>
              <a:t> de </a:t>
            </a:r>
            <a:r>
              <a:rPr lang="en-US" dirty="0" err="1"/>
              <a:t>entalpia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36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83" y="49480"/>
            <a:ext cx="8518769" cy="2662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Balanços</a:t>
            </a:r>
            <a:r>
              <a:rPr lang="en-US" sz="2000" b="1" dirty="0" smtClean="0"/>
              <a:t> </a:t>
            </a:r>
            <a:r>
              <a:rPr lang="en-US" sz="2000" b="1" dirty="0"/>
              <a:t>de </a:t>
            </a:r>
            <a:r>
              <a:rPr lang="en-US" sz="2000" b="1" dirty="0" err="1"/>
              <a:t>entalpia</a:t>
            </a:r>
            <a:r>
              <a:rPr lang="en-US" sz="2000" b="1" dirty="0"/>
              <a:t> </a:t>
            </a:r>
            <a:r>
              <a:rPr lang="en-US" sz="2000" b="1" dirty="0" err="1"/>
              <a:t>para</a:t>
            </a:r>
            <a:r>
              <a:rPr lang="en-US" sz="2000" b="1" dirty="0"/>
              <a:t> </a:t>
            </a:r>
            <a:r>
              <a:rPr lang="en-US" sz="2000" b="1" dirty="0" err="1"/>
              <a:t>evaporador</a:t>
            </a:r>
            <a:r>
              <a:rPr lang="en-US" sz="2000" b="1" dirty="0"/>
              <a:t> de </a:t>
            </a:r>
            <a:r>
              <a:rPr lang="en-US" sz="2000" b="1" dirty="0" err="1"/>
              <a:t>efeito</a:t>
            </a:r>
            <a:r>
              <a:rPr lang="en-US" sz="2000" b="1" dirty="0"/>
              <a:t> </a:t>
            </a:r>
            <a:r>
              <a:rPr lang="en-US" sz="2000" b="1" dirty="0" err="1" smtClean="0"/>
              <a:t>único</a:t>
            </a:r>
            <a:endParaRPr lang="en-US" sz="2000" b="1" dirty="0" smtClean="0"/>
          </a:p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evaporador</a:t>
            </a:r>
            <a:r>
              <a:rPr lang="en-US" dirty="0"/>
              <a:t> de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único</a:t>
            </a:r>
            <a:r>
              <a:rPr lang="en-US" dirty="0"/>
              <a:t>, o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latente</a:t>
            </a:r>
            <a:r>
              <a:rPr lang="en-US" dirty="0"/>
              <a:t> de </a:t>
            </a:r>
            <a:r>
              <a:rPr lang="en-US" dirty="0" err="1"/>
              <a:t>condensação</a:t>
            </a:r>
            <a:r>
              <a:rPr lang="en-US" dirty="0"/>
              <a:t> do vapor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transferido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superfície</a:t>
            </a:r>
            <a:r>
              <a:rPr lang="en-US" dirty="0"/>
              <a:t> de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vaporizar</a:t>
            </a:r>
            <a:r>
              <a:rPr lang="en-US" dirty="0"/>
              <a:t> a </a:t>
            </a:r>
            <a:r>
              <a:rPr lang="en-US" dirty="0" err="1"/>
              <a:t>água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 smtClean="0"/>
              <a:t>solução</a:t>
            </a:r>
            <a:r>
              <a:rPr lang="en-US" dirty="0" smtClean="0"/>
              <a:t>. 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São </a:t>
            </a:r>
            <a:r>
              <a:rPr lang="en-US" dirty="0" err="1"/>
              <a:t>necessários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 smtClean="0"/>
              <a:t>balanços</a:t>
            </a:r>
            <a:r>
              <a:rPr lang="en-US" dirty="0" smtClean="0"/>
              <a:t> de </a:t>
            </a:r>
            <a:r>
              <a:rPr lang="en-US" dirty="0" err="1"/>
              <a:t>entalpia</a:t>
            </a:r>
            <a:r>
              <a:rPr lang="en-US" dirty="0"/>
              <a:t>, um </a:t>
            </a:r>
            <a:r>
              <a:rPr lang="en-US" dirty="0" err="1"/>
              <a:t>para</a:t>
            </a:r>
            <a:r>
              <a:rPr lang="en-US" dirty="0"/>
              <a:t> o vapor de </a:t>
            </a:r>
            <a:r>
              <a:rPr lang="en-US" dirty="0" err="1"/>
              <a:t>água</a:t>
            </a:r>
            <a:r>
              <a:rPr lang="en-US" dirty="0"/>
              <a:t> e um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líquido</a:t>
            </a:r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69" y="2389364"/>
            <a:ext cx="4317998" cy="39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384" y="232351"/>
            <a:ext cx="8587154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 err="1"/>
              <a:t>Por</a:t>
            </a:r>
            <a:r>
              <a:rPr lang="en-US" dirty="0"/>
              <a:t> outro </a:t>
            </a:r>
            <a:r>
              <a:rPr lang="en-US" dirty="0" err="1"/>
              <a:t>lado</a:t>
            </a:r>
            <a:r>
              <a:rPr lang="en-US" dirty="0" smtClean="0"/>
              <a:t>, </a:t>
            </a:r>
            <a:r>
              <a:rPr lang="en-US" dirty="0" err="1" smtClean="0"/>
              <a:t>Ts</a:t>
            </a:r>
            <a:r>
              <a:rPr lang="en-US" dirty="0" smtClean="0"/>
              <a:t>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condensação</a:t>
            </a:r>
            <a:r>
              <a:rPr lang="en-US" dirty="0"/>
              <a:t> do vapor de </a:t>
            </a:r>
            <a:r>
              <a:rPr lang="en-US" dirty="0" err="1"/>
              <a:t>água</a:t>
            </a:r>
            <a:r>
              <a:rPr lang="en-US" dirty="0"/>
              <a:t>, T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do </a:t>
            </a:r>
            <a:r>
              <a:rPr lang="en-US" dirty="0" err="1"/>
              <a:t>líquido</a:t>
            </a:r>
            <a:r>
              <a:rPr lang="en-US" dirty="0"/>
              <a:t> no </a:t>
            </a:r>
            <a:r>
              <a:rPr lang="en-US" dirty="0" err="1"/>
              <a:t>evaporador</a:t>
            </a:r>
            <a:r>
              <a:rPr lang="en-US" dirty="0"/>
              <a:t> e </a:t>
            </a:r>
            <a:r>
              <a:rPr lang="en-US" dirty="0" err="1"/>
              <a:t>Tf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da </a:t>
            </a:r>
            <a:r>
              <a:rPr lang="en-US" dirty="0" err="1"/>
              <a:t>alimentação</a:t>
            </a:r>
            <a:r>
              <a:rPr lang="en-US" dirty="0" smtClean="0"/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Supõe</a:t>
            </a:r>
            <a:r>
              <a:rPr lang="en-US" dirty="0"/>
              <a:t>-se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vazamento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 smtClean="0"/>
              <a:t>arraste</a:t>
            </a:r>
            <a:r>
              <a:rPr lang="en-US" dirty="0" smtClean="0"/>
              <a:t>, </a:t>
            </a:r>
            <a:r>
              <a:rPr lang="en-US" dirty="0" err="1"/>
              <a:t>que</a:t>
            </a:r>
            <a:r>
              <a:rPr lang="en-US" dirty="0"/>
              <a:t> o </a:t>
            </a:r>
            <a:r>
              <a:rPr lang="en-US" dirty="0" err="1"/>
              <a:t>fluxo</a:t>
            </a:r>
            <a:r>
              <a:rPr lang="en-US" dirty="0"/>
              <a:t> de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condensáveis</a:t>
            </a:r>
            <a:r>
              <a:rPr lang="en-US" dirty="0"/>
              <a:t> ​​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insignificante</a:t>
            </a:r>
            <a:r>
              <a:rPr lang="en-US" dirty="0"/>
              <a:t> e </a:t>
            </a:r>
            <a:r>
              <a:rPr lang="en-US" dirty="0" err="1"/>
              <a:t>que</a:t>
            </a:r>
            <a:r>
              <a:rPr lang="en-US" dirty="0"/>
              <a:t> as </a:t>
            </a:r>
            <a:r>
              <a:rPr lang="en-US" dirty="0" err="1"/>
              <a:t>perdas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do </a:t>
            </a:r>
            <a:r>
              <a:rPr lang="en-US" dirty="0" err="1"/>
              <a:t>evaporador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precisam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consideradas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 algn="just">
              <a:buFont typeface="Arial"/>
              <a:buChar char="•"/>
            </a:pPr>
            <a:endParaRPr lang="en-US" dirty="0" smtClean="0"/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err="1"/>
              <a:t>corrente</a:t>
            </a:r>
            <a:r>
              <a:rPr lang="en-US" dirty="0"/>
              <a:t> de vapor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entra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câmara</a:t>
            </a:r>
            <a:r>
              <a:rPr lang="en-US" dirty="0"/>
              <a:t> de </a:t>
            </a:r>
            <a:r>
              <a:rPr lang="en-US" dirty="0" err="1"/>
              <a:t>condensação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superaquecida</a:t>
            </a:r>
            <a:r>
              <a:rPr lang="en-US" dirty="0"/>
              <a:t>, e o </a:t>
            </a:r>
            <a:r>
              <a:rPr lang="en-US" dirty="0" err="1"/>
              <a:t>condensado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deixa</a:t>
            </a:r>
            <a:r>
              <a:rPr lang="en-US" dirty="0"/>
              <a:t> a </a:t>
            </a:r>
            <a:r>
              <a:rPr lang="en-US" dirty="0" err="1"/>
              <a:t>câmara</a:t>
            </a:r>
            <a:r>
              <a:rPr lang="en-US" dirty="0"/>
              <a:t> de </a:t>
            </a:r>
            <a:r>
              <a:rPr lang="en-US" dirty="0" err="1"/>
              <a:t>condensação</a:t>
            </a:r>
            <a:r>
              <a:rPr lang="en-US" dirty="0"/>
              <a:t> um </a:t>
            </a:r>
            <a:r>
              <a:rPr lang="en-US" dirty="0" err="1"/>
              <a:t>pouco</a:t>
            </a:r>
            <a:r>
              <a:rPr lang="en-US" dirty="0"/>
              <a:t> sub-</a:t>
            </a:r>
            <a:r>
              <a:rPr lang="en-US" dirty="0" err="1"/>
              <a:t>arrefecida</a:t>
            </a:r>
            <a:r>
              <a:rPr lang="en-US" dirty="0"/>
              <a:t> </a:t>
            </a:r>
            <a:r>
              <a:rPr lang="en-US" dirty="0" err="1"/>
              <a:t>abaixo</a:t>
            </a:r>
            <a:r>
              <a:rPr lang="en-US" dirty="0"/>
              <a:t> da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. No </a:t>
            </a:r>
            <a:r>
              <a:rPr lang="en-US" dirty="0" err="1"/>
              <a:t>entanto</a:t>
            </a:r>
            <a:r>
              <a:rPr lang="en-US" dirty="0"/>
              <a:t>, </a:t>
            </a:r>
            <a:r>
              <a:rPr lang="en-US" dirty="0" err="1"/>
              <a:t>tanto</a:t>
            </a:r>
            <a:r>
              <a:rPr lang="en-US" dirty="0"/>
              <a:t> o </a:t>
            </a:r>
            <a:r>
              <a:rPr lang="en-US" dirty="0" err="1"/>
              <a:t>superaquecimento</a:t>
            </a:r>
            <a:r>
              <a:rPr lang="en-US" dirty="0"/>
              <a:t> do vapor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smtClean="0"/>
              <a:t>sub-</a:t>
            </a:r>
            <a:r>
              <a:rPr lang="en-US" dirty="0" err="1" smtClean="0"/>
              <a:t>resfriamento</a:t>
            </a:r>
            <a:r>
              <a:rPr lang="en-US" dirty="0" smtClean="0"/>
              <a:t> </a:t>
            </a:r>
            <a:r>
              <a:rPr lang="en-US" dirty="0"/>
              <a:t>do </a:t>
            </a:r>
            <a:r>
              <a:rPr lang="en-US" dirty="0" err="1"/>
              <a:t>condensado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pequenos</a:t>
            </a:r>
            <a:r>
              <a:rPr lang="en-US" dirty="0"/>
              <a:t> 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aceitável</a:t>
            </a:r>
            <a:r>
              <a:rPr lang="en-US" dirty="0"/>
              <a:t> </a:t>
            </a:r>
            <a:r>
              <a:rPr lang="en-US" dirty="0" err="1"/>
              <a:t>negligenciá</a:t>
            </a:r>
            <a:r>
              <a:rPr lang="en-US" dirty="0"/>
              <a:t>-los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aplicar</a:t>
            </a:r>
            <a:r>
              <a:rPr lang="en-US" dirty="0"/>
              <a:t> um </a:t>
            </a:r>
            <a:r>
              <a:rPr lang="en-US" dirty="0" err="1"/>
              <a:t>equilíbrio</a:t>
            </a:r>
            <a:r>
              <a:rPr lang="en-US" dirty="0"/>
              <a:t> de </a:t>
            </a:r>
            <a:r>
              <a:rPr lang="en-US" dirty="0" err="1"/>
              <a:t>entalpia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pressupostos</a:t>
            </a:r>
            <a:r>
              <a:rPr lang="en-US" dirty="0"/>
              <a:t>, a </a:t>
            </a:r>
            <a:r>
              <a:rPr lang="en-US" dirty="0" err="1"/>
              <a:t>diferença</a:t>
            </a:r>
            <a:r>
              <a:rPr lang="en-US" dirty="0"/>
              <a:t> entre a </a:t>
            </a:r>
            <a:r>
              <a:rPr lang="en-US" dirty="0" err="1"/>
              <a:t>entalpia</a:t>
            </a:r>
            <a:r>
              <a:rPr lang="en-US" dirty="0"/>
              <a:t> do vapor de </a:t>
            </a:r>
            <a:r>
              <a:rPr lang="en-US" dirty="0" err="1"/>
              <a:t>água</a:t>
            </a:r>
            <a:r>
              <a:rPr lang="en-US" dirty="0"/>
              <a:t> e a do </a:t>
            </a:r>
            <a:r>
              <a:rPr lang="en-US" dirty="0" err="1"/>
              <a:t>condensado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simplesmente</a:t>
            </a:r>
            <a:r>
              <a:rPr lang="en-US" dirty="0"/>
              <a:t> </a:t>
            </a:r>
            <a:r>
              <a:rPr lang="en-US" dirty="0" err="1"/>
              <a:t>λs</a:t>
            </a:r>
            <a:r>
              <a:rPr lang="en-US" dirty="0"/>
              <a:t>, o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latente</a:t>
            </a:r>
            <a:r>
              <a:rPr lang="en-US" dirty="0"/>
              <a:t> de </a:t>
            </a:r>
            <a:r>
              <a:rPr lang="en-US" dirty="0" err="1"/>
              <a:t>condensação</a:t>
            </a:r>
            <a:r>
              <a:rPr lang="en-US" dirty="0"/>
              <a:t> do vapor de </a:t>
            </a:r>
            <a:r>
              <a:rPr lang="en-US" dirty="0" err="1"/>
              <a:t>água</a:t>
            </a:r>
            <a:r>
              <a:rPr lang="en-US" dirty="0"/>
              <a:t>. O </a:t>
            </a:r>
            <a:r>
              <a:rPr lang="en-US" dirty="0" err="1"/>
              <a:t>equilíbrio</a:t>
            </a:r>
            <a:r>
              <a:rPr lang="en-US" dirty="0"/>
              <a:t> de </a:t>
            </a:r>
            <a:r>
              <a:rPr lang="en-US" dirty="0" err="1"/>
              <a:t>entalpia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lado</a:t>
            </a:r>
            <a:r>
              <a:rPr lang="en-US" dirty="0"/>
              <a:t> do vapor </a:t>
            </a:r>
            <a:r>
              <a:rPr lang="en-US" dirty="0" err="1"/>
              <a:t>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5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8231" y="1720502"/>
            <a:ext cx="8049846" cy="367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i="1" dirty="0" err="1" smtClean="0"/>
              <a:t>q</a:t>
            </a:r>
            <a:r>
              <a:rPr lang="en-US" i="1" baseline="-25000" dirty="0" err="1" smtClean="0"/>
              <a:t>s</a:t>
            </a:r>
            <a:r>
              <a:rPr lang="en-US" i="1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velocidade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transferencia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 smtClean="0"/>
              <a:t>através</a:t>
            </a:r>
            <a:r>
              <a:rPr lang="en-US" dirty="0" smtClean="0"/>
              <a:t> da </a:t>
            </a:r>
            <a:r>
              <a:rPr lang="en-US" dirty="0" err="1" smtClean="0"/>
              <a:t>superfície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aquecimento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i="1" dirty="0" err="1" smtClean="0"/>
              <a:t>H</a:t>
            </a:r>
            <a:r>
              <a:rPr lang="en-US" baseline="-25000" dirty="0" err="1"/>
              <a:t>s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entalpía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 </a:t>
            </a:r>
            <a:r>
              <a:rPr lang="en-US" dirty="0" smtClean="0"/>
              <a:t>do </a:t>
            </a:r>
            <a:r>
              <a:rPr lang="en-US" dirty="0"/>
              <a:t>vapor </a:t>
            </a:r>
            <a:r>
              <a:rPr lang="en-US" dirty="0" err="1"/>
              <a:t>d’água</a:t>
            </a:r>
            <a:r>
              <a:rPr lang="en-US" dirty="0"/>
              <a:t> 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i="1" dirty="0" err="1" smtClean="0"/>
              <a:t>Hc</a:t>
            </a:r>
            <a:r>
              <a:rPr lang="en-US" i="1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entalpia</a:t>
            </a:r>
            <a:r>
              <a:rPr lang="en-US" dirty="0" smtClean="0"/>
              <a:t> </a:t>
            </a:r>
            <a:r>
              <a:rPr lang="en-US" dirty="0" err="1"/>
              <a:t>específica</a:t>
            </a:r>
            <a:r>
              <a:rPr lang="en-US" dirty="0"/>
              <a:t> </a:t>
            </a:r>
            <a:r>
              <a:rPr lang="en-US" dirty="0" smtClean="0"/>
              <a:t>do </a:t>
            </a:r>
            <a:r>
              <a:rPr lang="en-US" dirty="0" err="1" smtClean="0"/>
              <a:t>condensado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err="1" smtClean="0"/>
              <a:t>λ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latente</a:t>
            </a:r>
            <a:r>
              <a:rPr lang="en-US" dirty="0"/>
              <a:t> de </a:t>
            </a:r>
            <a:r>
              <a:rPr lang="en-US" dirty="0" err="1" smtClean="0"/>
              <a:t>condensação</a:t>
            </a:r>
            <a:r>
              <a:rPr lang="en-US" dirty="0" smtClean="0"/>
              <a:t> do </a:t>
            </a:r>
            <a:r>
              <a:rPr lang="en-US" dirty="0"/>
              <a:t>vapor </a:t>
            </a:r>
            <a:r>
              <a:rPr lang="en-US" dirty="0" err="1" smtClean="0"/>
              <a:t>d’água</a:t>
            </a:r>
            <a:r>
              <a:rPr lang="en-US" dirty="0" smtClean="0"/>
              <a:t> </a:t>
            </a:r>
          </a:p>
          <a:p>
            <a:pPr>
              <a:lnSpc>
                <a:spcPct val="130000"/>
              </a:lnSpc>
            </a:pP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i="1" dirty="0" err="1" smtClean="0"/>
              <a:t>m</a:t>
            </a:r>
            <a:r>
              <a:rPr lang="en-US" i="1" baseline="-25000" dirty="0" err="1" smtClean="0"/>
              <a:t>s</a:t>
            </a:r>
            <a:r>
              <a:rPr lang="en-US" i="1" dirty="0" smtClean="0"/>
              <a:t> </a:t>
            </a:r>
            <a:r>
              <a:rPr lang="en-US" dirty="0"/>
              <a:t>= </a:t>
            </a:r>
            <a:r>
              <a:rPr lang="en-US" dirty="0" err="1"/>
              <a:t>velocidad</a:t>
            </a:r>
            <a:r>
              <a:rPr lang="en-US" dirty="0"/>
              <a:t> de </a:t>
            </a:r>
            <a:r>
              <a:rPr lang="en-US" dirty="0" err="1"/>
              <a:t>flujo</a:t>
            </a:r>
            <a:r>
              <a:rPr lang="en-US" dirty="0"/>
              <a:t> del vapor de </a:t>
            </a:r>
            <a:r>
              <a:rPr lang="en-US" dirty="0" err="1" smtClean="0"/>
              <a:t>agua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06" y="464522"/>
            <a:ext cx="5835714" cy="10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9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2446" y="418347"/>
            <a:ext cx="5244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 balance de </a:t>
            </a:r>
            <a:r>
              <a:rPr lang="en-US" dirty="0" err="1"/>
              <a:t>entalpía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el </a:t>
            </a:r>
            <a:r>
              <a:rPr lang="en-US" dirty="0" err="1"/>
              <a:t>lado</a:t>
            </a:r>
            <a:r>
              <a:rPr lang="en-US" dirty="0"/>
              <a:t> del </a:t>
            </a:r>
            <a:r>
              <a:rPr lang="en-US" dirty="0" err="1"/>
              <a:t>licor</a:t>
            </a:r>
            <a:r>
              <a:rPr lang="en-US" dirty="0"/>
              <a:t> </a:t>
            </a:r>
            <a:r>
              <a:rPr lang="en-US" dirty="0" err="1"/>
              <a:t>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88" y="1309078"/>
            <a:ext cx="5351974" cy="8362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4301" y="2921169"/>
            <a:ext cx="7893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q </a:t>
            </a:r>
            <a:r>
              <a:rPr lang="en-US" dirty="0"/>
              <a:t>= </a:t>
            </a:r>
            <a:r>
              <a:rPr lang="en-US" dirty="0" err="1" smtClean="0"/>
              <a:t>velocidade</a:t>
            </a:r>
            <a:r>
              <a:rPr lang="en-US" dirty="0" smtClean="0"/>
              <a:t> de </a:t>
            </a:r>
            <a:r>
              <a:rPr lang="en-US" dirty="0" err="1"/>
              <a:t>transferencia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smtClean="0"/>
              <a:t>da </a:t>
            </a:r>
            <a:r>
              <a:rPr lang="en-US" dirty="0" err="1"/>
              <a:t>superficie</a:t>
            </a:r>
            <a:r>
              <a:rPr lang="en-US" dirty="0"/>
              <a:t> de </a:t>
            </a:r>
            <a:r>
              <a:rPr lang="en-US" dirty="0" err="1" smtClean="0"/>
              <a:t>aquecimento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direção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líquido</a:t>
            </a:r>
            <a:endParaRPr lang="en-US" dirty="0" smtClean="0"/>
          </a:p>
          <a:p>
            <a:endParaRPr lang="en-US" dirty="0"/>
          </a:p>
          <a:p>
            <a:r>
              <a:rPr lang="en-US" i="1" dirty="0" err="1"/>
              <a:t>H</a:t>
            </a:r>
            <a:r>
              <a:rPr lang="en-US" dirty="0" err="1"/>
              <a:t>υ</a:t>
            </a:r>
            <a:r>
              <a:rPr lang="en-US" dirty="0"/>
              <a:t> = </a:t>
            </a:r>
            <a:r>
              <a:rPr lang="en-US" dirty="0" err="1"/>
              <a:t>entalpía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 </a:t>
            </a:r>
            <a:r>
              <a:rPr lang="en-US" dirty="0" smtClean="0"/>
              <a:t>do vapor</a:t>
            </a:r>
          </a:p>
          <a:p>
            <a:endParaRPr lang="en-US" dirty="0"/>
          </a:p>
          <a:p>
            <a:r>
              <a:rPr lang="en-US" i="1" dirty="0" err="1"/>
              <a:t>Hf</a:t>
            </a:r>
            <a:r>
              <a:rPr lang="en-US" i="1" dirty="0"/>
              <a:t> </a:t>
            </a:r>
            <a:r>
              <a:rPr lang="en-US" dirty="0"/>
              <a:t>= </a:t>
            </a:r>
            <a:r>
              <a:rPr lang="en-US" dirty="0" err="1"/>
              <a:t>entalpía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 </a:t>
            </a:r>
            <a:r>
              <a:rPr lang="en-US" dirty="0" smtClean="0"/>
              <a:t>da </a:t>
            </a:r>
            <a:r>
              <a:rPr lang="en-US" dirty="0" err="1" smtClean="0"/>
              <a:t>solução</a:t>
            </a:r>
            <a:r>
              <a:rPr lang="en-US" dirty="0" smtClean="0"/>
              <a:t> </a:t>
            </a:r>
            <a:r>
              <a:rPr lang="en-US" dirty="0" err="1" smtClean="0"/>
              <a:t>diluida</a:t>
            </a:r>
            <a:endParaRPr lang="en-US" dirty="0" smtClean="0"/>
          </a:p>
          <a:p>
            <a:endParaRPr lang="en-US" dirty="0"/>
          </a:p>
          <a:p>
            <a:r>
              <a:rPr lang="en-US" i="1" dirty="0"/>
              <a:t>H </a:t>
            </a:r>
            <a:r>
              <a:rPr lang="en-US" dirty="0"/>
              <a:t>= </a:t>
            </a:r>
            <a:r>
              <a:rPr lang="en-US" dirty="0" err="1" smtClean="0"/>
              <a:t>entalpia</a:t>
            </a:r>
            <a:r>
              <a:rPr lang="en-US" dirty="0" smtClean="0"/>
              <a:t> </a:t>
            </a:r>
            <a:r>
              <a:rPr lang="en-US" dirty="0" err="1"/>
              <a:t>específica</a:t>
            </a:r>
            <a:r>
              <a:rPr lang="en-US" dirty="0"/>
              <a:t> </a:t>
            </a:r>
            <a:r>
              <a:rPr lang="en-US" dirty="0" smtClean="0"/>
              <a:t>da </a:t>
            </a:r>
            <a:r>
              <a:rPr lang="en-US" dirty="0" err="1" smtClean="0"/>
              <a:t>solução</a:t>
            </a:r>
            <a:r>
              <a:rPr lang="en-US" dirty="0" smtClean="0"/>
              <a:t> </a:t>
            </a:r>
            <a:r>
              <a:rPr lang="en-US" dirty="0" err="1"/>
              <a:t>concentrada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6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39" y="3545253"/>
            <a:ext cx="6432677" cy="9388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6615" y="658336"/>
            <a:ext cx="7707923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Na </a:t>
            </a:r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perdas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, o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transferido</a:t>
            </a:r>
            <a:r>
              <a:rPr lang="en-US" dirty="0"/>
              <a:t> do vapor de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tubos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igual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transferido</a:t>
            </a:r>
            <a:r>
              <a:rPr lang="en-US" dirty="0"/>
              <a:t> dos </a:t>
            </a:r>
            <a:r>
              <a:rPr lang="en-US" dirty="0" err="1"/>
              <a:t>tubos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licor</a:t>
            </a:r>
            <a:r>
              <a:rPr lang="en-US" dirty="0"/>
              <a:t> e, </a:t>
            </a:r>
            <a:r>
              <a:rPr lang="en-US" dirty="0" err="1"/>
              <a:t>portanto</a:t>
            </a:r>
            <a:r>
              <a:rPr lang="en-US" dirty="0" smtClean="0"/>
              <a:t>,</a:t>
            </a:r>
          </a:p>
          <a:p>
            <a:pPr algn="ctr">
              <a:lnSpc>
                <a:spcPct val="130000"/>
              </a:lnSpc>
            </a:pPr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q</a:t>
            </a:r>
          </a:p>
          <a:p>
            <a:pPr algn="ctr">
              <a:lnSpc>
                <a:spcPct val="130000"/>
              </a:lnSpc>
            </a:pP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err="1" smtClean="0"/>
              <a:t>Assim</a:t>
            </a:r>
            <a:r>
              <a:rPr lang="en-US" dirty="0"/>
              <a:t>, </a:t>
            </a:r>
            <a:r>
              <a:rPr lang="en-US" dirty="0" err="1"/>
              <a:t>combinando</a:t>
            </a:r>
            <a:r>
              <a:rPr lang="en-US" dirty="0"/>
              <a:t> </a:t>
            </a:r>
            <a:r>
              <a:rPr lang="en-US" dirty="0" err="1" smtClean="0"/>
              <a:t>equações</a:t>
            </a:r>
            <a:r>
              <a:rPr lang="en-US" dirty="0" smtClean="0"/>
              <a:t>, </a:t>
            </a:r>
            <a:r>
              <a:rPr lang="en-US" dirty="0" err="1" smtClean="0"/>
              <a:t>teremos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8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1" y="136302"/>
            <a:ext cx="7932614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Balanço</a:t>
            </a:r>
            <a:r>
              <a:rPr lang="en-US" b="1" dirty="0"/>
              <a:t> de </a:t>
            </a:r>
            <a:r>
              <a:rPr lang="en-US" b="1" dirty="0" err="1"/>
              <a:t>entalpia</a:t>
            </a:r>
            <a:r>
              <a:rPr lang="en-US" b="1" dirty="0"/>
              <a:t> com </a:t>
            </a:r>
            <a:r>
              <a:rPr lang="en-US" b="1" dirty="0" err="1"/>
              <a:t>calor</a:t>
            </a:r>
            <a:r>
              <a:rPr lang="en-US" b="1" dirty="0"/>
              <a:t> de </a:t>
            </a:r>
            <a:r>
              <a:rPr lang="en-US" b="1" dirty="0" err="1"/>
              <a:t>diluição</a:t>
            </a:r>
            <a:r>
              <a:rPr lang="en-US" b="1" dirty="0"/>
              <a:t> </a:t>
            </a:r>
            <a:r>
              <a:rPr lang="en-US" b="1" dirty="0" err="1" smtClean="0"/>
              <a:t>insignificante</a:t>
            </a:r>
            <a:endParaRPr lang="en-US" b="1" dirty="0" smtClean="0"/>
          </a:p>
          <a:p>
            <a:pPr algn="just"/>
            <a:endParaRPr lang="en-US" dirty="0"/>
          </a:p>
          <a:p>
            <a:pPr algn="just">
              <a:lnSpc>
                <a:spcPct val="130000"/>
              </a:lnSpc>
            </a:pPr>
            <a:r>
              <a:rPr lang="en-US" dirty="0"/>
              <a:t>Para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cujas</a:t>
            </a:r>
            <a:r>
              <a:rPr lang="en-US" dirty="0"/>
              <a:t> </a:t>
            </a:r>
            <a:r>
              <a:rPr lang="en-US" dirty="0" err="1"/>
              <a:t>resistências</a:t>
            </a:r>
            <a:r>
              <a:rPr lang="en-US" dirty="0"/>
              <a:t> </a:t>
            </a:r>
            <a:r>
              <a:rPr lang="en-US" dirty="0" err="1"/>
              <a:t>dissipativas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insignificantes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balanços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um </a:t>
            </a:r>
            <a:r>
              <a:rPr lang="en-US" dirty="0" err="1"/>
              <a:t>evaporador</a:t>
            </a:r>
            <a:r>
              <a:rPr lang="en-US" dirty="0"/>
              <a:t> de um </a:t>
            </a: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calculados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das </a:t>
            </a:r>
            <a:r>
              <a:rPr lang="en-US" dirty="0" err="1"/>
              <a:t>calorias</a:t>
            </a:r>
            <a:r>
              <a:rPr lang="en-US" dirty="0"/>
              <a:t> e </a:t>
            </a:r>
            <a:r>
              <a:rPr lang="en-US" dirty="0" err="1"/>
              <a:t>temperaturas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 das </a:t>
            </a:r>
            <a:r>
              <a:rPr lang="en-US" dirty="0" err="1"/>
              <a:t>soluções</a:t>
            </a:r>
            <a:r>
              <a:rPr lang="en-US" dirty="0"/>
              <a:t>. A taxa de </a:t>
            </a:r>
            <a:r>
              <a:rPr lang="en-US" dirty="0" err="1"/>
              <a:t>transferência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q no </a:t>
            </a:r>
            <a:r>
              <a:rPr lang="en-US" dirty="0" err="1"/>
              <a:t>lado</a:t>
            </a:r>
            <a:r>
              <a:rPr lang="en-US" dirty="0"/>
              <a:t> do </a:t>
            </a:r>
            <a:r>
              <a:rPr lang="en-US" dirty="0" err="1"/>
              <a:t>licor</a:t>
            </a:r>
            <a:r>
              <a:rPr lang="en-US" dirty="0"/>
              <a:t> </a:t>
            </a:r>
            <a:r>
              <a:rPr lang="en-US" dirty="0" err="1"/>
              <a:t>inclui</a:t>
            </a:r>
            <a:r>
              <a:rPr lang="en-US" dirty="0"/>
              <a:t> </a:t>
            </a:r>
            <a:r>
              <a:rPr lang="en-US" dirty="0" err="1"/>
              <a:t>q</a:t>
            </a:r>
            <a:r>
              <a:rPr lang="en-US" baseline="-25000" dirty="0" err="1"/>
              <a:t>f</a:t>
            </a:r>
            <a:r>
              <a:rPr lang="en-US" dirty="0"/>
              <a:t>, o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transferido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a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diluída</a:t>
            </a:r>
            <a:r>
              <a:rPr lang="en-US" dirty="0"/>
              <a:t> </a:t>
            </a:r>
            <a:r>
              <a:rPr lang="en-US" dirty="0" err="1"/>
              <a:t>necessária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variar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Tf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T </a:t>
            </a:r>
            <a:r>
              <a:rPr lang="en-US" dirty="0" smtClean="0"/>
              <a:t>o </a:t>
            </a:r>
            <a:r>
              <a:rPr lang="en-US" dirty="0" err="1"/>
              <a:t>qual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realizar</a:t>
            </a:r>
            <a:r>
              <a:rPr lang="en-US" dirty="0"/>
              <a:t> a </a:t>
            </a:r>
            <a:r>
              <a:rPr lang="en-US" dirty="0" err="1"/>
              <a:t>evaporação</a:t>
            </a:r>
            <a:r>
              <a:rPr lang="en-US" dirty="0"/>
              <a:t>. </a:t>
            </a:r>
            <a:r>
              <a:rPr lang="en-US" dirty="0" err="1"/>
              <a:t>Isto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,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483" y="3263900"/>
            <a:ext cx="1683764" cy="64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02" y="3831492"/>
            <a:ext cx="2777275" cy="779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409" y="4620845"/>
            <a:ext cx="2180494" cy="562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068" y="5431692"/>
            <a:ext cx="4070524" cy="6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7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1769" y="484727"/>
            <a:ext cx="7981462" cy="353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EXEMPLO:</a:t>
            </a:r>
          </a:p>
          <a:p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en-US" dirty="0" smtClean="0"/>
              <a:t>Um </a:t>
            </a:r>
            <a:r>
              <a:rPr lang="en-US" dirty="0" err="1"/>
              <a:t>evaporador</a:t>
            </a:r>
            <a:r>
              <a:rPr lang="en-US" dirty="0"/>
              <a:t> de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concentra</a:t>
            </a:r>
            <a:r>
              <a:rPr lang="en-US" dirty="0"/>
              <a:t> 20 000 </a:t>
            </a:r>
            <a:r>
              <a:rPr lang="en-US" dirty="0" err="1"/>
              <a:t>lb</a:t>
            </a:r>
            <a:r>
              <a:rPr lang="en-US" dirty="0"/>
              <a:t> / h 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solução</a:t>
            </a:r>
            <a:r>
              <a:rPr lang="en-US" dirty="0"/>
              <a:t> de </a:t>
            </a:r>
            <a:r>
              <a:rPr lang="en-US" dirty="0" err="1"/>
              <a:t>hidróxido</a:t>
            </a:r>
            <a:r>
              <a:rPr lang="en-US" dirty="0"/>
              <a:t> de </a:t>
            </a:r>
            <a:r>
              <a:rPr lang="en-US" dirty="0" err="1"/>
              <a:t>sódio</a:t>
            </a:r>
            <a:r>
              <a:rPr lang="en-US" dirty="0"/>
              <a:t> de 20 a 50% de </a:t>
            </a:r>
            <a:r>
              <a:rPr lang="en-US" dirty="0" err="1"/>
              <a:t>sólidos</a:t>
            </a:r>
            <a:r>
              <a:rPr lang="en-US" dirty="0"/>
              <a:t>. A </a:t>
            </a:r>
            <a:r>
              <a:rPr lang="en-US" dirty="0" err="1"/>
              <a:t>pressão</a:t>
            </a:r>
            <a:r>
              <a:rPr lang="en-US" dirty="0"/>
              <a:t> </a:t>
            </a:r>
            <a:r>
              <a:rPr lang="en-US" dirty="0" err="1"/>
              <a:t>manométrica</a:t>
            </a:r>
            <a:r>
              <a:rPr lang="en-US" dirty="0"/>
              <a:t> do vapor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de 20 </a:t>
            </a:r>
            <a:r>
              <a:rPr lang="en-US" dirty="0" smtClean="0"/>
              <a:t>psi; </a:t>
            </a:r>
            <a:r>
              <a:rPr lang="en-US" dirty="0"/>
              <a:t>a </a:t>
            </a:r>
            <a:r>
              <a:rPr lang="en-US" dirty="0" err="1"/>
              <a:t>pressão</a:t>
            </a:r>
            <a:r>
              <a:rPr lang="en-US" dirty="0"/>
              <a:t> </a:t>
            </a:r>
            <a:r>
              <a:rPr lang="en-US" dirty="0" err="1"/>
              <a:t>absoluta</a:t>
            </a:r>
            <a:r>
              <a:rPr lang="en-US" dirty="0"/>
              <a:t> no </a:t>
            </a:r>
            <a:r>
              <a:rPr lang="en-US" dirty="0" err="1"/>
              <a:t>espaço</a:t>
            </a:r>
            <a:r>
              <a:rPr lang="en-US" dirty="0"/>
              <a:t> de vapor </a:t>
            </a:r>
            <a:r>
              <a:rPr lang="en-US" dirty="0" err="1"/>
              <a:t>é</a:t>
            </a:r>
            <a:r>
              <a:rPr lang="en-US" dirty="0"/>
              <a:t> de </a:t>
            </a:r>
            <a:r>
              <a:rPr lang="en-US" dirty="0" smtClean="0"/>
              <a:t>1,93 psi. </a:t>
            </a:r>
            <a:r>
              <a:rPr lang="en-US" dirty="0"/>
              <a:t>O </a:t>
            </a:r>
            <a:r>
              <a:rPr lang="en-US" dirty="0" err="1"/>
              <a:t>coeficiente</a:t>
            </a:r>
            <a:r>
              <a:rPr lang="en-US" dirty="0"/>
              <a:t> global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estimado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250 Btu / </a:t>
            </a:r>
            <a:r>
              <a:rPr lang="en-US" dirty="0" smtClean="0"/>
              <a:t>ft</a:t>
            </a:r>
            <a:r>
              <a:rPr lang="en-US" baseline="30000" dirty="0" smtClean="0"/>
              <a:t>2</a:t>
            </a:r>
            <a:r>
              <a:rPr lang="en-US" dirty="0" smtClean="0"/>
              <a:t> h ° F. </a:t>
            </a:r>
            <a:r>
              <a:rPr lang="en-US" dirty="0"/>
              <a:t>A </a:t>
            </a:r>
            <a:r>
              <a:rPr lang="en-US" dirty="0" err="1"/>
              <a:t>temperatura</a:t>
            </a:r>
            <a:r>
              <a:rPr lang="en-US" dirty="0"/>
              <a:t> da </a:t>
            </a:r>
            <a:r>
              <a:rPr lang="en-US" dirty="0" err="1"/>
              <a:t>alimentação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de 100 ° </a:t>
            </a:r>
            <a:r>
              <a:rPr lang="en-US" dirty="0" smtClean="0"/>
              <a:t>F. </a:t>
            </a:r>
            <a:r>
              <a:rPr lang="en-US" dirty="0" err="1"/>
              <a:t>Calcule</a:t>
            </a:r>
            <a:r>
              <a:rPr lang="en-US" dirty="0"/>
              <a:t> a </a:t>
            </a:r>
            <a:r>
              <a:rPr lang="en-US" dirty="0" err="1"/>
              <a:t>quantidade</a:t>
            </a:r>
            <a:r>
              <a:rPr lang="en-US" dirty="0"/>
              <a:t> de vapor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consumida</a:t>
            </a:r>
            <a:r>
              <a:rPr lang="en-US" dirty="0"/>
              <a:t>, a </a:t>
            </a:r>
            <a:r>
              <a:rPr lang="en-US" dirty="0" err="1"/>
              <a:t>economia</a:t>
            </a:r>
            <a:r>
              <a:rPr lang="en-US" dirty="0"/>
              <a:t> e a </a:t>
            </a:r>
            <a:r>
              <a:rPr lang="en-US" dirty="0" err="1"/>
              <a:t>superfície</a:t>
            </a:r>
            <a:r>
              <a:rPr lang="en-US" dirty="0"/>
              <a:t> de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necessária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226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47" y="548657"/>
            <a:ext cx="8388358" cy="395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dirty="0" err="1"/>
              <a:t>Características</a:t>
            </a:r>
            <a:r>
              <a:rPr lang="en-US" b="1" dirty="0"/>
              <a:t> do </a:t>
            </a:r>
            <a:r>
              <a:rPr lang="en-US" b="1" dirty="0" err="1" smtClean="0"/>
              <a:t>líquido</a:t>
            </a:r>
            <a:endParaRPr lang="en-US" b="1" dirty="0" smtClean="0"/>
          </a:p>
          <a:p>
            <a:pPr>
              <a:lnSpc>
                <a:spcPct val="140000"/>
              </a:lnSpc>
            </a:pPr>
            <a:endParaRPr lang="en-US" b="1" dirty="0"/>
          </a:p>
          <a:p>
            <a:pPr>
              <a:lnSpc>
                <a:spcPct val="140000"/>
              </a:lnSpc>
            </a:pPr>
            <a:endParaRPr lang="en-US" b="1" dirty="0"/>
          </a:p>
          <a:p>
            <a:pPr marL="285750" indent="-285750" algn="just">
              <a:lnSpc>
                <a:spcPct val="140000"/>
              </a:lnSpc>
              <a:buFont typeface="Wingdings" charset="2"/>
              <a:buChar char="§"/>
            </a:pPr>
            <a:r>
              <a:rPr lang="en-US" dirty="0" smtClean="0"/>
              <a:t>A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prática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um </a:t>
            </a:r>
            <a:r>
              <a:rPr lang="en-US" dirty="0" err="1"/>
              <a:t>problema</a:t>
            </a:r>
            <a:r>
              <a:rPr lang="en-US" dirty="0"/>
              <a:t> de </a:t>
            </a:r>
            <a:r>
              <a:rPr lang="en-US" dirty="0" err="1"/>
              <a:t>evaporação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intimamente</a:t>
            </a:r>
            <a:r>
              <a:rPr lang="en-US" dirty="0"/>
              <a:t> </a:t>
            </a:r>
            <a:r>
              <a:rPr lang="en-US" dirty="0" err="1"/>
              <a:t>relacionada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caráter</a:t>
            </a:r>
            <a:r>
              <a:rPr lang="en-US" dirty="0"/>
              <a:t> do </a:t>
            </a:r>
            <a:r>
              <a:rPr lang="en-US" dirty="0" err="1"/>
              <a:t>líquido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sendo</a:t>
            </a:r>
            <a:r>
              <a:rPr lang="en-US" dirty="0"/>
              <a:t> </a:t>
            </a:r>
            <a:r>
              <a:rPr lang="en-US" dirty="0" err="1"/>
              <a:t>concentrado</a:t>
            </a:r>
            <a:r>
              <a:rPr lang="en-US" dirty="0"/>
              <a:t>.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variedade</a:t>
            </a:r>
            <a:r>
              <a:rPr lang="en-US" dirty="0"/>
              <a:t> de </a:t>
            </a:r>
            <a:r>
              <a:rPr lang="en-US" dirty="0" err="1"/>
              <a:t>características</a:t>
            </a:r>
            <a:r>
              <a:rPr lang="en-US" dirty="0"/>
              <a:t> dos </a:t>
            </a:r>
            <a:r>
              <a:rPr lang="en-US" dirty="0" err="1"/>
              <a:t>licores</a:t>
            </a:r>
            <a:r>
              <a:rPr lang="en-US" dirty="0"/>
              <a:t> (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requer</a:t>
            </a:r>
            <a:r>
              <a:rPr lang="en-US" dirty="0"/>
              <a:t> </a:t>
            </a:r>
            <a:r>
              <a:rPr lang="en-US" dirty="0" err="1"/>
              <a:t>critérios</a:t>
            </a:r>
            <a:r>
              <a:rPr lang="en-US" dirty="0"/>
              <a:t> e </a:t>
            </a:r>
            <a:r>
              <a:rPr lang="en-US" dirty="0" err="1"/>
              <a:t>experiência</a:t>
            </a:r>
            <a:r>
              <a:rPr lang="en-US" dirty="0"/>
              <a:t> no </a:t>
            </a:r>
            <a:r>
              <a:rPr lang="en-US" dirty="0" err="1"/>
              <a:t>projeto</a:t>
            </a:r>
            <a:r>
              <a:rPr lang="en-US" dirty="0"/>
              <a:t> e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evaporadores</a:t>
            </a:r>
            <a:r>
              <a:rPr lang="en-US" dirty="0"/>
              <a:t>)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estende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simples </a:t>
            </a:r>
            <a:r>
              <a:rPr lang="en-US" dirty="0" err="1"/>
              <a:t>transferência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arte </a:t>
            </a:r>
            <a:r>
              <a:rPr lang="en-US" dirty="0" err="1"/>
              <a:t>separada</a:t>
            </a:r>
            <a:r>
              <a:rPr lang="en-US" dirty="0"/>
              <a:t>. </a:t>
            </a:r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algumas</a:t>
            </a:r>
            <a:r>
              <a:rPr lang="en-US" dirty="0"/>
              <a:t> das </a:t>
            </a:r>
            <a:r>
              <a:rPr lang="en-US" dirty="0" err="1"/>
              <a:t>propriedades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dos </a:t>
            </a:r>
            <a:r>
              <a:rPr lang="en-US" dirty="0" err="1"/>
              <a:t>líquidos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evaporam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20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910" y="429928"/>
            <a:ext cx="8703413" cy="573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 smtClean="0"/>
              <a:t>Concentração</a:t>
            </a:r>
            <a:r>
              <a:rPr lang="en-US" b="1" dirty="0" smtClean="0"/>
              <a:t>: </a:t>
            </a:r>
            <a:r>
              <a:rPr lang="en-US" dirty="0" err="1" smtClean="0"/>
              <a:t>Embora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solução</a:t>
            </a:r>
            <a:r>
              <a:rPr lang="en-US" dirty="0"/>
              <a:t> de </a:t>
            </a:r>
            <a:r>
              <a:rPr lang="en-US" dirty="0" err="1"/>
              <a:t>alimentação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entre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licor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um </a:t>
            </a:r>
            <a:r>
              <a:rPr lang="en-US" dirty="0" err="1"/>
              <a:t>evaporador</a:t>
            </a:r>
            <a:r>
              <a:rPr lang="en-US" dirty="0"/>
              <a:t> </a:t>
            </a:r>
            <a:r>
              <a:rPr lang="en-US" dirty="0" err="1"/>
              <a:t>possa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suficientemente</a:t>
            </a:r>
            <a:r>
              <a:rPr lang="en-US" dirty="0"/>
              <a:t> </a:t>
            </a:r>
            <a:r>
              <a:rPr lang="en-US" dirty="0" err="1"/>
              <a:t>diluída</a:t>
            </a:r>
            <a:r>
              <a:rPr lang="en-US" dirty="0"/>
              <a:t> </a:t>
            </a:r>
            <a:r>
              <a:rPr lang="en-US" dirty="0" err="1"/>
              <a:t>tendo</a:t>
            </a:r>
            <a:r>
              <a:rPr lang="en-US" dirty="0"/>
              <a:t> </a:t>
            </a:r>
            <a:r>
              <a:rPr lang="en-US" dirty="0" err="1"/>
              <a:t>muitas</a:t>
            </a:r>
            <a:r>
              <a:rPr lang="en-US" dirty="0"/>
              <a:t> das </a:t>
            </a:r>
            <a:r>
              <a:rPr lang="en-US" dirty="0" err="1"/>
              <a:t>propriedades</a:t>
            </a:r>
            <a:r>
              <a:rPr lang="en-US" dirty="0"/>
              <a:t> </a:t>
            </a:r>
            <a:r>
              <a:rPr lang="en-US" dirty="0" err="1"/>
              <a:t>físicas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,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a </a:t>
            </a:r>
            <a:r>
              <a:rPr lang="en-US" dirty="0" err="1"/>
              <a:t>concentração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, a </a:t>
            </a:r>
            <a:r>
              <a:rPr lang="en-US" dirty="0" err="1"/>
              <a:t>solução</a:t>
            </a:r>
            <a:r>
              <a:rPr lang="en-US" dirty="0"/>
              <a:t> se </a:t>
            </a:r>
            <a:r>
              <a:rPr lang="en-US" dirty="0" err="1"/>
              <a:t>torna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individualista</a:t>
            </a:r>
            <a:r>
              <a:rPr lang="en-US" dirty="0"/>
              <a:t>. A </a:t>
            </a:r>
            <a:r>
              <a:rPr lang="en-US" dirty="0" err="1"/>
              <a:t>densidade</a:t>
            </a:r>
            <a:r>
              <a:rPr lang="en-US" dirty="0"/>
              <a:t> e a </a:t>
            </a:r>
            <a:r>
              <a:rPr lang="en-US" dirty="0" err="1"/>
              <a:t>viscosidade</a:t>
            </a:r>
            <a:r>
              <a:rPr lang="en-US" dirty="0"/>
              <a:t> </a:t>
            </a:r>
            <a:r>
              <a:rPr lang="en-US" dirty="0" err="1"/>
              <a:t>aumentam</a:t>
            </a:r>
            <a:r>
              <a:rPr lang="en-US" dirty="0"/>
              <a:t> com o </a:t>
            </a:r>
            <a:r>
              <a:rPr lang="en-US" dirty="0" err="1"/>
              <a:t>teor</a:t>
            </a:r>
            <a:r>
              <a:rPr lang="en-US" dirty="0"/>
              <a:t> de </a:t>
            </a:r>
            <a:r>
              <a:rPr lang="en-US" dirty="0" err="1"/>
              <a:t>sólidos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a </a:t>
            </a:r>
            <a:r>
              <a:rPr lang="en-US" dirty="0" err="1"/>
              <a:t>solução</a:t>
            </a:r>
            <a:r>
              <a:rPr lang="en-US" dirty="0"/>
              <a:t> se </a:t>
            </a:r>
            <a:r>
              <a:rPr lang="en-US" dirty="0" err="1"/>
              <a:t>tornar</a:t>
            </a:r>
            <a:r>
              <a:rPr lang="en-US" dirty="0"/>
              <a:t> </a:t>
            </a:r>
            <a:r>
              <a:rPr lang="en-US" dirty="0" err="1"/>
              <a:t>saturada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o </a:t>
            </a:r>
            <a:r>
              <a:rPr lang="en-US" dirty="0" err="1"/>
              <a:t>licor</a:t>
            </a:r>
            <a:r>
              <a:rPr lang="en-US" dirty="0"/>
              <a:t> </a:t>
            </a:r>
            <a:r>
              <a:rPr lang="en-US" dirty="0" err="1"/>
              <a:t>torna</a:t>
            </a:r>
            <a:r>
              <a:rPr lang="en-US" dirty="0"/>
              <a:t>-se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viscoso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transferência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adequada</a:t>
            </a:r>
            <a:r>
              <a:rPr lang="en-US" dirty="0"/>
              <a:t>. A </a:t>
            </a:r>
            <a:r>
              <a:rPr lang="en-US" dirty="0" err="1"/>
              <a:t>continuada</a:t>
            </a:r>
            <a:r>
              <a:rPr lang="en-US" dirty="0"/>
              <a:t> </a:t>
            </a:r>
            <a:r>
              <a:rPr lang="en-US" dirty="0" err="1"/>
              <a:t>fervura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saturada</a:t>
            </a:r>
            <a:r>
              <a:rPr lang="en-US" dirty="0"/>
              <a:t> </a:t>
            </a:r>
            <a:r>
              <a:rPr lang="en-US" dirty="0" err="1"/>
              <a:t>resulta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formação</a:t>
            </a:r>
            <a:r>
              <a:rPr lang="en-US" dirty="0"/>
              <a:t> de </a:t>
            </a:r>
            <a:r>
              <a:rPr lang="en-US" dirty="0" err="1"/>
              <a:t>cristais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separados</a:t>
            </a:r>
            <a:r>
              <a:rPr lang="en-US" dirty="0"/>
              <a:t>,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contrário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tubos</a:t>
            </a:r>
            <a:r>
              <a:rPr lang="en-US" dirty="0"/>
              <a:t> </a:t>
            </a:r>
            <a:r>
              <a:rPr lang="en-US" dirty="0" err="1"/>
              <a:t>ficarão</a:t>
            </a:r>
            <a:r>
              <a:rPr lang="en-US" dirty="0"/>
              <a:t> </a:t>
            </a:r>
            <a:r>
              <a:rPr lang="en-US" dirty="0" err="1"/>
              <a:t>entupidos</a:t>
            </a:r>
            <a:r>
              <a:rPr lang="en-US" dirty="0"/>
              <a:t>.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da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aumentar</a:t>
            </a:r>
            <a:r>
              <a:rPr lang="en-US" dirty="0"/>
              <a:t> </a:t>
            </a:r>
            <a:r>
              <a:rPr lang="en-US" dirty="0" err="1"/>
              <a:t>consideravelmente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o </a:t>
            </a:r>
            <a:r>
              <a:rPr lang="en-US" dirty="0" err="1"/>
              <a:t>teor</a:t>
            </a:r>
            <a:r>
              <a:rPr lang="en-US" dirty="0"/>
              <a:t> de </a:t>
            </a:r>
            <a:r>
              <a:rPr lang="en-US" dirty="0" err="1"/>
              <a:t>sólidos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, de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ebulição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concentrada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a da </a:t>
            </a:r>
            <a:r>
              <a:rPr lang="en-US" dirty="0" err="1"/>
              <a:t>água</a:t>
            </a:r>
            <a:r>
              <a:rPr lang="en-US" dirty="0"/>
              <a:t> com a </a:t>
            </a:r>
            <a:r>
              <a:rPr lang="en-US" dirty="0" err="1"/>
              <a:t>mesma</a:t>
            </a:r>
            <a:r>
              <a:rPr lang="en-US" dirty="0"/>
              <a:t> </a:t>
            </a:r>
            <a:r>
              <a:rPr lang="en-US" dirty="0" err="1"/>
              <a:t>pressão</a:t>
            </a:r>
            <a:r>
              <a:rPr lang="en-US" dirty="0" smtClean="0"/>
              <a:t>.</a:t>
            </a:r>
          </a:p>
          <a:p>
            <a:pPr algn="just">
              <a:lnSpc>
                <a:spcPct val="120000"/>
              </a:lnSpc>
            </a:pPr>
            <a:endParaRPr lang="en-US" dirty="0"/>
          </a:p>
          <a:p>
            <a:pPr algn="just">
              <a:lnSpc>
                <a:spcPct val="120000"/>
              </a:lnSpc>
            </a:pPr>
            <a:r>
              <a:rPr lang="en-US" b="1" dirty="0" smtClean="0"/>
              <a:t>Espuma</a:t>
            </a:r>
            <a:r>
              <a:rPr lang="en-US" b="1" dirty="0"/>
              <a:t>:</a:t>
            </a:r>
            <a:r>
              <a:rPr lang="en-US" b="1" dirty="0" smtClean="0"/>
              <a:t> </a:t>
            </a:r>
            <a:r>
              <a:rPr lang="en-US" dirty="0" err="1" smtClean="0"/>
              <a:t>Alguns</a:t>
            </a:r>
            <a:r>
              <a:rPr lang="en-US" dirty="0" smtClean="0"/>
              <a:t> </a:t>
            </a:r>
            <a:r>
              <a:rPr lang="en-US" dirty="0" err="1"/>
              <a:t>materiais</a:t>
            </a:r>
            <a:r>
              <a:rPr lang="en-US" dirty="0"/>
              <a:t>,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substâncias</a:t>
            </a:r>
            <a:r>
              <a:rPr lang="en-US" dirty="0"/>
              <a:t> </a:t>
            </a:r>
            <a:r>
              <a:rPr lang="en-US" dirty="0" err="1"/>
              <a:t>orgânicas</a:t>
            </a:r>
            <a:r>
              <a:rPr lang="en-US" dirty="0"/>
              <a:t>, </a:t>
            </a:r>
            <a:r>
              <a:rPr lang="en-US" dirty="0" err="1"/>
              <a:t>formam</a:t>
            </a:r>
            <a:r>
              <a:rPr lang="en-US" dirty="0"/>
              <a:t> espuma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vaporização</a:t>
            </a:r>
            <a:r>
              <a:rPr lang="en-US" dirty="0"/>
              <a:t>. Uma espuma </a:t>
            </a:r>
            <a:r>
              <a:rPr lang="en-US" dirty="0" err="1"/>
              <a:t>estável</a:t>
            </a:r>
            <a:r>
              <a:rPr lang="en-US" dirty="0"/>
              <a:t> </a:t>
            </a:r>
            <a:r>
              <a:rPr lang="en-US" dirty="0" err="1"/>
              <a:t>acompanha</a:t>
            </a:r>
            <a:r>
              <a:rPr lang="en-US" dirty="0"/>
              <a:t> o vapor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do </a:t>
            </a:r>
            <a:r>
              <a:rPr lang="en-US" dirty="0" err="1"/>
              <a:t>evaporador</a:t>
            </a:r>
            <a:r>
              <a:rPr lang="en-US" dirty="0"/>
              <a:t>, </a:t>
            </a:r>
            <a:r>
              <a:rPr lang="en-US" dirty="0" err="1"/>
              <a:t>causando</a:t>
            </a:r>
            <a:r>
              <a:rPr lang="en-US" dirty="0"/>
              <a:t> um forte </a:t>
            </a:r>
            <a:r>
              <a:rPr lang="en-US" dirty="0" err="1" smtClean="0"/>
              <a:t>arraste</a:t>
            </a:r>
            <a:r>
              <a:rPr lang="en-US" dirty="0" smtClean="0"/>
              <a:t>.</a:t>
            </a:r>
            <a:endParaRPr lang="en-US" dirty="0"/>
          </a:p>
          <a:p>
            <a:pPr algn="just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3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037" y="1025287"/>
            <a:ext cx="8289904" cy="3739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 smtClean="0"/>
              <a:t>Sensibilidade</a:t>
            </a:r>
            <a:r>
              <a:rPr lang="en-US" b="1" dirty="0" smtClean="0"/>
              <a:t> </a:t>
            </a:r>
            <a:r>
              <a:rPr lang="en-US" b="1" dirty="0" err="1"/>
              <a:t>à</a:t>
            </a:r>
            <a:r>
              <a:rPr lang="en-US" b="1" dirty="0"/>
              <a:t> </a:t>
            </a:r>
            <a:r>
              <a:rPr lang="en-US" b="1" dirty="0" err="1" smtClean="0"/>
              <a:t>temperatura</a:t>
            </a:r>
            <a:r>
              <a:rPr lang="en-US" b="1" dirty="0" smtClean="0"/>
              <a:t>: </a:t>
            </a:r>
            <a:r>
              <a:rPr lang="en-US" dirty="0" err="1"/>
              <a:t>Muitos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químicos</a:t>
            </a:r>
            <a:r>
              <a:rPr lang="en-US" dirty="0"/>
              <a:t> </a:t>
            </a:r>
            <a:r>
              <a:rPr lang="en-US" dirty="0" err="1"/>
              <a:t>finos</a:t>
            </a:r>
            <a:r>
              <a:rPr lang="en-US" dirty="0"/>
              <a:t>,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farmacêuticos</a:t>
            </a:r>
            <a:r>
              <a:rPr lang="en-US" dirty="0"/>
              <a:t> e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deterioram</a:t>
            </a:r>
            <a:r>
              <a:rPr lang="en-US" dirty="0"/>
              <a:t>-se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aquecidos</a:t>
            </a:r>
            <a:r>
              <a:rPr lang="en-US" dirty="0"/>
              <a:t> a </a:t>
            </a:r>
            <a:r>
              <a:rPr lang="en-US" dirty="0" err="1"/>
              <a:t>temperaturas</a:t>
            </a:r>
            <a:r>
              <a:rPr lang="en-US" dirty="0"/>
              <a:t> </a:t>
            </a:r>
            <a:r>
              <a:rPr lang="en-US" dirty="0" err="1"/>
              <a:t>moderadas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tempos </a:t>
            </a:r>
            <a:r>
              <a:rPr lang="en-US" dirty="0" err="1"/>
              <a:t>relativamente</a:t>
            </a:r>
            <a:r>
              <a:rPr lang="en-US" dirty="0"/>
              <a:t> </a:t>
            </a:r>
            <a:r>
              <a:rPr lang="en-US" dirty="0" err="1"/>
              <a:t>curtos</a:t>
            </a:r>
            <a:r>
              <a:rPr lang="en-US" dirty="0"/>
              <a:t>. Na </a:t>
            </a:r>
            <a:r>
              <a:rPr lang="en-US" dirty="0" err="1"/>
              <a:t>concentração</a:t>
            </a:r>
            <a:r>
              <a:rPr lang="en-US" dirty="0"/>
              <a:t> </a:t>
            </a:r>
            <a:r>
              <a:rPr lang="en-US" dirty="0" err="1"/>
              <a:t>destes</a:t>
            </a:r>
            <a:r>
              <a:rPr lang="en-US" dirty="0"/>
              <a:t> </a:t>
            </a:r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necessárias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especiais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reduzir</a:t>
            </a:r>
            <a:r>
              <a:rPr lang="en-US" dirty="0"/>
              <a:t> a </a:t>
            </a:r>
            <a:r>
              <a:rPr lang="en-US" dirty="0" err="1"/>
              <a:t>temperatura</a:t>
            </a:r>
            <a:r>
              <a:rPr lang="en-US" dirty="0"/>
              <a:t> do </a:t>
            </a:r>
            <a:r>
              <a:rPr lang="en-US" dirty="0" err="1"/>
              <a:t>líquido</a:t>
            </a:r>
            <a:r>
              <a:rPr lang="en-US" dirty="0"/>
              <a:t> e o tempo de </a:t>
            </a:r>
            <a:r>
              <a:rPr lang="en-US" dirty="0" err="1"/>
              <a:t>aquecimento</a:t>
            </a:r>
            <a:r>
              <a:rPr lang="en-US" dirty="0" smtClean="0"/>
              <a:t>.</a:t>
            </a:r>
          </a:p>
          <a:p>
            <a:pPr algn="just">
              <a:lnSpc>
                <a:spcPct val="120000"/>
              </a:lnSpc>
            </a:pPr>
            <a:endParaRPr lang="en-US" dirty="0"/>
          </a:p>
          <a:p>
            <a:pPr algn="just">
              <a:lnSpc>
                <a:spcPct val="120000"/>
              </a:lnSpc>
            </a:pPr>
            <a:r>
              <a:rPr lang="en-US" b="1" dirty="0" err="1" smtClean="0"/>
              <a:t>Incrustrações</a:t>
            </a:r>
            <a:r>
              <a:rPr lang="en-US" b="1" dirty="0" smtClean="0"/>
              <a:t>: </a:t>
            </a:r>
            <a:r>
              <a:rPr lang="en-US" dirty="0" err="1" smtClean="0"/>
              <a:t>Algumas</a:t>
            </a:r>
            <a:r>
              <a:rPr lang="en-US" dirty="0" smtClean="0"/>
              <a:t>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 smtClean="0"/>
              <a:t>depositam</a:t>
            </a:r>
            <a:r>
              <a:rPr lang="en-US" dirty="0" smtClean="0"/>
              <a:t> </a:t>
            </a:r>
            <a:r>
              <a:rPr lang="en-US" dirty="0" err="1" smtClean="0"/>
              <a:t>crostras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superfície</a:t>
            </a:r>
            <a:r>
              <a:rPr lang="en-US" dirty="0" smtClean="0"/>
              <a:t> de </a:t>
            </a:r>
            <a:r>
              <a:rPr lang="en-US" dirty="0" err="1" smtClean="0"/>
              <a:t>aquecimento</a:t>
            </a:r>
            <a:r>
              <a:rPr lang="en-US" dirty="0" smtClean="0"/>
              <a:t>. </a:t>
            </a:r>
            <a:r>
              <a:rPr lang="en-US" dirty="0" err="1"/>
              <a:t>Nestes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, o </a:t>
            </a:r>
            <a:r>
              <a:rPr lang="en-US" dirty="0" err="1"/>
              <a:t>coeficiente</a:t>
            </a:r>
            <a:r>
              <a:rPr lang="en-US" dirty="0"/>
              <a:t> global </a:t>
            </a:r>
            <a:r>
              <a:rPr lang="en-US" dirty="0" err="1"/>
              <a:t>diminui</a:t>
            </a:r>
            <a:r>
              <a:rPr lang="en-US" dirty="0"/>
              <a:t> </a:t>
            </a:r>
            <a:r>
              <a:rPr lang="en-US" dirty="0" err="1"/>
              <a:t>progressivamente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existir</a:t>
            </a:r>
            <a:r>
              <a:rPr lang="en-US" dirty="0"/>
              <a:t> um </a:t>
            </a:r>
            <a:r>
              <a:rPr lang="en-US" dirty="0" err="1"/>
              <a:t>momento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</a:t>
            </a:r>
            <a:r>
              <a:rPr lang="en-US" dirty="0" err="1"/>
              <a:t>interromper</a:t>
            </a:r>
            <a:r>
              <a:rPr lang="en-US" dirty="0"/>
              <a:t> a </a:t>
            </a:r>
            <a:r>
              <a:rPr lang="en-US" dirty="0" err="1"/>
              <a:t>operação</a:t>
            </a:r>
            <a:r>
              <a:rPr lang="en-US" dirty="0"/>
              <a:t> do </a:t>
            </a:r>
            <a:r>
              <a:rPr lang="en-US" dirty="0" err="1"/>
              <a:t>evaporador</a:t>
            </a:r>
            <a:r>
              <a:rPr lang="en-US" dirty="0"/>
              <a:t> e </a:t>
            </a:r>
            <a:r>
              <a:rPr lang="en-US" dirty="0" err="1"/>
              <a:t>limpar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tubos</a:t>
            </a:r>
            <a:r>
              <a:rPr lang="en-US" dirty="0" smtClean="0"/>
              <a:t>.</a:t>
            </a:r>
          </a:p>
          <a:p>
            <a:pPr algn="just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6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210" y="395861"/>
            <a:ext cx="8092994" cy="440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/>
              <a:t>Materiais</a:t>
            </a:r>
            <a:r>
              <a:rPr lang="en-US" b="1" dirty="0"/>
              <a:t> de </a:t>
            </a:r>
            <a:r>
              <a:rPr lang="en-US" b="1" dirty="0" err="1"/>
              <a:t>construção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Sempre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possível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evaporadores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construídos</a:t>
            </a:r>
            <a:r>
              <a:rPr lang="en-US" dirty="0"/>
              <a:t> com </a:t>
            </a:r>
            <a:r>
              <a:rPr lang="en-US" dirty="0" err="1"/>
              <a:t>algum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aço</a:t>
            </a:r>
            <a:r>
              <a:rPr lang="en-US" dirty="0"/>
              <a:t>. No </a:t>
            </a:r>
            <a:r>
              <a:rPr lang="en-US" dirty="0" err="1"/>
              <a:t>entanto</a:t>
            </a:r>
            <a:r>
              <a:rPr lang="en-US" dirty="0"/>
              <a:t>,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atacam</a:t>
            </a:r>
            <a:r>
              <a:rPr lang="en-US" dirty="0"/>
              <a:t> </a:t>
            </a:r>
            <a:r>
              <a:rPr lang="en-US" dirty="0" err="1"/>
              <a:t>metais</a:t>
            </a:r>
            <a:r>
              <a:rPr lang="en-US" dirty="0"/>
              <a:t> </a:t>
            </a:r>
            <a:r>
              <a:rPr lang="en-US" dirty="0" err="1"/>
              <a:t>ferrosos</a:t>
            </a:r>
            <a:r>
              <a:rPr lang="en-US" dirty="0"/>
              <a:t> e </a:t>
            </a:r>
            <a:r>
              <a:rPr lang="en-US" dirty="0" err="1"/>
              <a:t>poluição</a:t>
            </a:r>
            <a:r>
              <a:rPr lang="en-US" dirty="0"/>
              <a:t> </a:t>
            </a:r>
            <a:r>
              <a:rPr lang="en-US" dirty="0" err="1"/>
              <a:t>ocorre</a:t>
            </a:r>
            <a:r>
              <a:rPr lang="en-US" dirty="0"/>
              <a:t>. </a:t>
            </a:r>
            <a:r>
              <a:rPr lang="en-US" dirty="0" err="1"/>
              <a:t>Nestes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,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utilizados</a:t>
            </a:r>
            <a:r>
              <a:rPr lang="en-US" dirty="0"/>
              <a:t> </a:t>
            </a:r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especiais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cobre</a:t>
            </a:r>
            <a:r>
              <a:rPr lang="en-US" dirty="0"/>
              <a:t>, </a:t>
            </a:r>
            <a:r>
              <a:rPr lang="en-US" dirty="0" err="1"/>
              <a:t>níquel</a:t>
            </a:r>
            <a:r>
              <a:rPr lang="en-US" dirty="0"/>
              <a:t>, </a:t>
            </a:r>
            <a:r>
              <a:rPr lang="en-US" dirty="0" err="1"/>
              <a:t>aço</a:t>
            </a:r>
            <a:r>
              <a:rPr lang="en-US" dirty="0"/>
              <a:t> </a:t>
            </a:r>
            <a:r>
              <a:rPr lang="en-US" dirty="0" err="1"/>
              <a:t>inoxidável</a:t>
            </a:r>
            <a:r>
              <a:rPr lang="en-US" dirty="0"/>
              <a:t>, </a:t>
            </a:r>
            <a:r>
              <a:rPr lang="en-US" dirty="0" err="1"/>
              <a:t>alumínio</a:t>
            </a:r>
            <a:r>
              <a:rPr lang="en-US" dirty="0"/>
              <a:t>, </a:t>
            </a:r>
            <a:r>
              <a:rPr lang="en-US" dirty="0" err="1"/>
              <a:t>grafite</a:t>
            </a:r>
            <a:r>
              <a:rPr lang="en-US" dirty="0"/>
              <a:t> e </a:t>
            </a:r>
            <a:r>
              <a:rPr lang="en-US" dirty="0" err="1"/>
              <a:t>chumbo</a:t>
            </a:r>
            <a:r>
              <a:rPr lang="en-US" dirty="0"/>
              <a:t>. Como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caros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desejável</a:t>
            </a:r>
            <a:r>
              <a:rPr lang="en-US" dirty="0"/>
              <a:t> </a:t>
            </a:r>
            <a:r>
              <a:rPr lang="en-US" dirty="0" err="1"/>
              <a:t>obter</a:t>
            </a:r>
            <a:r>
              <a:rPr lang="en-US" dirty="0"/>
              <a:t> </a:t>
            </a:r>
            <a:r>
              <a:rPr lang="en-US" dirty="0" err="1"/>
              <a:t>altas</a:t>
            </a:r>
            <a:r>
              <a:rPr lang="en-US" dirty="0"/>
              <a:t>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transferência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minimizar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custos</a:t>
            </a:r>
            <a:r>
              <a:rPr lang="en-US" dirty="0"/>
              <a:t> do </a:t>
            </a:r>
            <a:r>
              <a:rPr lang="en-US" dirty="0" err="1"/>
              <a:t>equipamento</a:t>
            </a:r>
            <a:r>
              <a:rPr lang="en-US" dirty="0"/>
              <a:t>.</a:t>
            </a:r>
          </a:p>
          <a:p>
            <a:pPr algn="just">
              <a:lnSpc>
                <a:spcPct val="120000"/>
              </a:lnSpc>
            </a:pPr>
            <a:endParaRPr lang="en-US" dirty="0" smtClean="0"/>
          </a:p>
          <a:p>
            <a:pPr algn="just">
              <a:lnSpc>
                <a:spcPct val="120000"/>
              </a:lnSpc>
            </a:pPr>
            <a:endParaRPr lang="en-US" b="1" dirty="0"/>
          </a:p>
          <a:p>
            <a:pPr algn="just">
              <a:lnSpc>
                <a:spcPct val="120000"/>
              </a:lnSpc>
            </a:pPr>
            <a:r>
              <a:rPr lang="en-US" b="1" dirty="0" err="1" smtClean="0"/>
              <a:t>Outras</a:t>
            </a:r>
            <a:r>
              <a:rPr lang="en-US" b="1" dirty="0" smtClean="0"/>
              <a:t> </a:t>
            </a:r>
            <a:r>
              <a:rPr lang="en-US" b="1" dirty="0" err="1" smtClean="0"/>
              <a:t>características</a:t>
            </a:r>
            <a:r>
              <a:rPr lang="en-US" b="1" dirty="0" smtClean="0"/>
              <a:t> </a:t>
            </a:r>
            <a:r>
              <a:rPr lang="en-US" b="1" dirty="0" err="1" smtClean="0"/>
              <a:t>importantes</a:t>
            </a:r>
            <a:r>
              <a:rPr lang="en-US" b="1" dirty="0" smtClean="0"/>
              <a:t>: </a:t>
            </a:r>
            <a:r>
              <a:rPr lang="en-US" dirty="0" err="1" smtClean="0"/>
              <a:t>calor</a:t>
            </a:r>
            <a:r>
              <a:rPr lang="en-US" dirty="0" smtClean="0"/>
              <a:t> </a:t>
            </a:r>
            <a:r>
              <a:rPr lang="en-US" dirty="0" err="1"/>
              <a:t>específico</a:t>
            </a:r>
            <a:r>
              <a:rPr lang="en-US" dirty="0"/>
              <a:t>, </a:t>
            </a:r>
            <a:r>
              <a:rPr lang="en-US" dirty="0" err="1" smtClean="0"/>
              <a:t>viscosidade</a:t>
            </a:r>
            <a:r>
              <a:rPr lang="en-US" dirty="0" smtClean="0"/>
              <a:t>,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congelamento</a:t>
            </a:r>
            <a:r>
              <a:rPr lang="en-US" dirty="0"/>
              <a:t>, </a:t>
            </a:r>
            <a:r>
              <a:rPr lang="en-US" dirty="0" err="1"/>
              <a:t>liberação</a:t>
            </a:r>
            <a:r>
              <a:rPr lang="en-US" dirty="0"/>
              <a:t> de </a:t>
            </a:r>
            <a:r>
              <a:rPr lang="en-US" dirty="0" err="1"/>
              <a:t>gás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ebulição</a:t>
            </a:r>
            <a:r>
              <a:rPr lang="en-US" dirty="0"/>
              <a:t>, </a:t>
            </a:r>
            <a:r>
              <a:rPr lang="en-US" dirty="0" err="1"/>
              <a:t>toxicidade</a:t>
            </a:r>
            <a:r>
              <a:rPr lang="en-US" dirty="0"/>
              <a:t>, </a:t>
            </a:r>
            <a:r>
              <a:rPr lang="en-US" dirty="0" err="1"/>
              <a:t>riscos</a:t>
            </a:r>
            <a:r>
              <a:rPr lang="en-US" dirty="0"/>
              <a:t> de </a:t>
            </a:r>
            <a:r>
              <a:rPr lang="en-US" dirty="0" err="1"/>
              <a:t>explosão</a:t>
            </a:r>
            <a:r>
              <a:rPr lang="en-US" dirty="0"/>
              <a:t>, </a:t>
            </a:r>
            <a:r>
              <a:rPr lang="en-US" dirty="0" err="1"/>
              <a:t>radioatividade</a:t>
            </a:r>
            <a:r>
              <a:rPr lang="en-US" dirty="0"/>
              <a:t> e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estéril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3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9-18 10.21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" y="305183"/>
            <a:ext cx="6898663" cy="49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9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498</TotalTime>
  <Words>2389</Words>
  <Application>Microsoft Macintosh PowerPoint</Application>
  <PresentationFormat>On-screen Show (4:3)</PresentationFormat>
  <Paragraphs>166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Breeze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FFCLRP 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Evaporadores</dc:title>
  <dc:creator>Paulo Olivi</dc:creator>
  <cp:lastModifiedBy>Paulo Olivi</cp:lastModifiedBy>
  <cp:revision>34</cp:revision>
  <dcterms:created xsi:type="dcterms:W3CDTF">2017-09-18T13:19:16Z</dcterms:created>
  <dcterms:modified xsi:type="dcterms:W3CDTF">2017-09-19T14:26:29Z</dcterms:modified>
</cp:coreProperties>
</file>