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CF068-A12C-0D7B-610C-BBFFE9924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29C7C4-3D15-11E0-5322-93D2CD69C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FFFA46-48E9-B2F8-A01E-2A74325F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7241E0-B00E-E8FD-B4F2-15CBBD60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A21CC4-EBC8-D5C8-CFE6-A0B4FC47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5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4AACA-77C6-E672-AC55-2E325EAD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92548D-FB54-616D-0415-F292203B0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53AC94-A2F6-7415-89A8-D079C560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B1E063-EE84-3E19-749D-D0288DBB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DD1CB1-CB0A-796F-74A4-EC2CDC58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3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CA9743-2363-32D8-8387-E90A2B9D0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61B5DC-F379-1B0F-3BF8-BED44860B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75EAFA-BB73-0A39-05E4-80B0CB027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A0942-DA25-3D11-D4EE-B8063B41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4C7C83-EF7C-EF42-F393-32120819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08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CB212-650E-696D-57B9-55E26D50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4C4827-467D-EFD8-3A04-0D8F97031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F4C3C5-9809-FA05-128D-A241B0AE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450DFC-DA86-7CF0-E34B-485EA23E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00D38F-BEC9-46F2-4614-13C2BBF3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05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ADFAE-C1E9-A580-49D8-6F1D0845D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DA9349-7B64-2D5C-130C-A33DD3846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0B52CB-F184-0045-E32F-75C462B6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FBB483-D494-293D-4AA7-243EB95F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D652BC-E9AF-E1BA-A740-DFC677FC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97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2F69A-9F3F-C4D6-FEED-9B1DEAC2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AB223B-5957-4EB0-5387-02DE5CE10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B9308D-8095-1044-8055-246779F1B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20F7C8-9060-639D-FCFC-38734A2E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8E54E7-F036-AC13-67ED-94560681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D2A4F3-2503-4A52-E3D1-E34FDE66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0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F28BC-09A2-F31D-6D67-B1BED6EF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EE7BA2-9F81-82B5-E3D3-0E0A4BE6D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EC9BF7-0D0E-CC56-2C47-1AC89A2B2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B16716-79E2-1730-1C82-C5927B374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2D807A0-646D-99BF-13D7-69F44AA77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D3DA2A-91DC-8424-5CC5-CD6D214F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D0C211-52FD-E84F-99D8-8D6CB1A1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C6A2A1-A9D4-A927-578E-7F2DB19B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86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D104E-8140-1169-2FD9-D803CC17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A1EBFD-9BF2-8C0B-D5E3-41B65897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E6CA1D-23F2-FC54-5553-C7C06B8C4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4D7145-C2E9-AAEE-2EAB-9B279531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02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45B866-6AF4-9C47-6B3E-D7C8C81C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FA8F86-B8E9-FBCD-91FA-11B0C3A2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DBA137-8896-FBC1-6B4B-C95C1448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35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462C2-50FB-A0AB-B3E8-D7FAC06F8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08DDEB-9F8B-2169-E5BC-C0C369F9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048101-5377-4FD4-A185-43EFCF5F9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AA213E-4C21-6622-3B54-0DAAD114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5D0682-9BB6-3A10-C045-4044D4BC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E1BBED-6543-24D7-7631-094672AE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1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28207-9782-A9AE-E6D1-52F439E5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C017033-7CF4-D263-641E-AD2925E9A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72FCCB-9882-B617-6969-A2D5048D9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3EB8A3-97B3-E224-28F0-D4269D57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946C27-E3D7-E7C5-D090-36CEEDF5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6809C3-D7FC-9934-11E5-F4660D12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23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080BD4A-D42F-D557-402E-BF088005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6A13A4-4FED-F520-2D41-EA7EE110B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5E01A3-6885-D7E3-53EA-D310DD73D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03F2-A5A8-4F50-99DD-1DEE001A9BDF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1B739C-EB36-9229-F6EB-DDC6481ED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03E0A9-5A41-2800-9D82-5BDCF2CD8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A8B8-8BBC-4AB8-B44E-2ECC795A9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76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BC1BB-70E8-15CD-C46E-64F91503F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734" y="1805553"/>
            <a:ext cx="8108195" cy="28981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7000" dirty="0">
                <a:solidFill>
                  <a:srgbClr val="002060"/>
                </a:solidFill>
              </a:rPr>
              <a:t>Os Direitos Fundamentais e suas Categorias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FA62522-D4A0-1DDD-CDC9-175913033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488" y="5052447"/>
            <a:ext cx="9144000" cy="165576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26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77989F3-EF52-F55B-271C-6768F54C09A2}"/>
              </a:ext>
            </a:extLst>
          </p:cNvPr>
          <p:cNvSpPr txBox="1"/>
          <p:nvPr/>
        </p:nvSpPr>
        <p:spPr>
          <a:xfrm>
            <a:off x="3263685" y="262597"/>
            <a:ext cx="566463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 doutrina dos direitos fundamentais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D050C2A-8F4E-21F2-B5CD-A6EC4597DC32}"/>
              </a:ext>
            </a:extLst>
          </p:cNvPr>
          <p:cNvSpPr txBox="1"/>
          <p:nvPr/>
        </p:nvSpPr>
        <p:spPr>
          <a:xfrm>
            <a:off x="1481659" y="1015819"/>
            <a:ext cx="9228682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Fontes filosóficas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                  ↘ Antígona de Sófocles: direito natural X direito positivo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                       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De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Legibus</a:t>
            </a: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, de Cícero → lei: razão suprema + natureza humana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                       Cristianismo → livre-arbítrio + igualdade intrínseca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E1CD9FF-E936-5FF8-46FD-4FA8059C2A1E}"/>
              </a:ext>
            </a:extLst>
          </p:cNvPr>
          <p:cNvSpPr txBox="1"/>
          <p:nvPr/>
        </p:nvSpPr>
        <p:spPr>
          <a:xfrm>
            <a:off x="1527142" y="4160810"/>
            <a:ext cx="9228682" cy="2462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Jusnaturalismo:</a:t>
            </a:r>
          </a:p>
          <a:p>
            <a:pPr marL="457200" indent="-457200">
              <a:buAutoNum type="alphaUcParenBoth"/>
            </a:pP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Santo Tomás de Aquino → hierarquia normativa → lei divina, lei natural e   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                    lei positiva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(B) Direito natural inglês (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law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of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the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land</a:t>
            </a: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) → consolidação do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stare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2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decisis</a:t>
            </a:r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</a:p>
          <a:p>
            <a:r>
              <a:rPr lang="pt-BR" sz="22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</a:t>
            </a: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(século XII): racionalização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(C) Escola do Direito Natural e das Gentes (</a:t>
            </a:r>
            <a:r>
              <a:rPr lang="pt-BR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Grócio</a:t>
            </a: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/</a:t>
            </a:r>
            <a:r>
              <a:rPr lang="pt-BR" sz="2200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Pufendorf</a:t>
            </a:r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) → direito natural </a:t>
            </a:r>
          </a:p>
          <a:p>
            <a:r>
              <a:rPr lang="pt-BR" sz="22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            de base racional (reta razão)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B485FCB-91BA-AF2F-3B3E-8AFA9C3DD2DB}"/>
              </a:ext>
            </a:extLst>
          </p:cNvPr>
          <p:cNvSpPr txBox="1"/>
          <p:nvPr/>
        </p:nvSpPr>
        <p:spPr>
          <a:xfrm>
            <a:off x="1527142" y="2751901"/>
            <a:ext cx="9228682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0" lang="pt-BR" sz="2200" b="0" i="0" u="none" strike="noStrike" kern="1200" cap="none" spc="0" normalizeH="0" baseline="0" noProof="0" dirty="0">
                <a:ln>
                  <a:solidFill>
                    <a:srgbClr val="4472C4">
                      <a:lumMod val="75000"/>
                    </a:srgb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Fontes histórico-documentais</a:t>
            </a:r>
          </a:p>
          <a:p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                   </a:t>
            </a:r>
            <a:r>
              <a:rPr lang="pt-BR" sz="2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↘ Magna Carta (pacto) e forais ou cartas de franquia</a:t>
            </a:r>
          </a:p>
          <a:p>
            <a:r>
              <a:rPr lang="pt-BR" sz="2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                                         ↘ direitos de classe ou comunidades</a:t>
            </a:r>
          </a:p>
        </p:txBody>
      </p:sp>
    </p:spTree>
    <p:extLst>
      <p:ext uri="{BB962C8B-B14F-4D97-AF65-F5344CB8AC3E}">
        <p14:creationId xmlns:p14="http://schemas.microsoft.com/office/powerpoint/2010/main" val="295592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6145245-2D6E-1BAB-8974-2096AE67CAAC}"/>
              </a:ext>
            </a:extLst>
          </p:cNvPr>
          <p:cNvSpPr txBox="1"/>
          <p:nvPr/>
        </p:nvSpPr>
        <p:spPr>
          <a:xfrm>
            <a:off x="2742550" y="273518"/>
            <a:ext cx="643050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As declarações de direitos do século XVIII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D776641-5477-F15F-C72A-EFDAE0A97A5B}"/>
              </a:ext>
            </a:extLst>
          </p:cNvPr>
          <p:cNvSpPr txBox="1"/>
          <p:nvPr/>
        </p:nvSpPr>
        <p:spPr>
          <a:xfrm>
            <a:off x="1207573" y="1525468"/>
            <a:ext cx="9500461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Causas históricas → abusos do absolutismo + interesse econômico (livre iniciativa)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↘ liberalismo individualista (aspectos políticos, econômicos e jurídicos)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↘ contratualismo: direitos declarados de base racional (vontade geral)   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e consentimento dos governados (elemento legitimador do poder)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3DF8526-1666-6259-4BE6-54720C7321DF}"/>
              </a:ext>
            </a:extLst>
          </p:cNvPr>
          <p:cNvSpPr txBox="1"/>
          <p:nvPr/>
        </p:nvSpPr>
        <p:spPr>
          <a:xfrm>
            <a:off x="1207573" y="3577637"/>
            <a:ext cx="9665777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Declaração de 1789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↘ EUA: Declaração de Direitos do bom povo da Virgínia (1776)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↘ precede a Constituição de 1787 (declaração de direitos: 10 primeiras emendas)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finalidade → proteger os direitos fundamentais do homem e instruir o povo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natureza → ato declaratório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caraterísticas dos direitos → naturais, universais, individuais, inalienáveis e imprescritíveis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categorias → liberdades públicas e direitos políticos (direitos do cidadão)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4922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205A045-EDE6-48CE-D1B8-66C91E6D7050}"/>
              </a:ext>
            </a:extLst>
          </p:cNvPr>
          <p:cNvSpPr txBox="1"/>
          <p:nvPr/>
        </p:nvSpPr>
        <p:spPr>
          <a:xfrm>
            <a:off x="2201404" y="1259698"/>
            <a:ext cx="755542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Causas econômicas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↘ questão social: acúmulo de riquezas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pobreza e exploração dos trabalhadores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26BC6AD-1389-3176-A863-BC97DF0DD3E1}"/>
              </a:ext>
            </a:extLst>
          </p:cNvPr>
          <p:cNvSpPr txBox="1"/>
          <p:nvPr/>
        </p:nvSpPr>
        <p:spPr>
          <a:xfrm>
            <a:off x="1972481" y="2862931"/>
            <a:ext cx="801327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Causas político-institucionais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↘  extensão do sufrágio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fortalecimento de partidos e sindicatos (direito de associação)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1FF6F77-79DB-0E2F-EF28-F89AEB12E1BB}"/>
              </a:ext>
            </a:extLst>
          </p:cNvPr>
          <p:cNvSpPr txBox="1"/>
          <p:nvPr/>
        </p:nvSpPr>
        <p:spPr>
          <a:xfrm>
            <a:off x="2472624" y="270903"/>
            <a:ext cx="701298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solidFill>
                    <a:srgbClr val="4472C4">
                      <a:lumMod val="7500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evolução dos direitos fundamentais (causas)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9E60673-58E2-0D1E-485E-D7AE158351EC}"/>
              </a:ext>
            </a:extLst>
          </p:cNvPr>
          <p:cNvSpPr txBox="1"/>
          <p:nvPr/>
        </p:nvSpPr>
        <p:spPr>
          <a:xfrm>
            <a:off x="1304599" y="4590676"/>
            <a:ext cx="9349031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Causas político-ideológicas → ruptura do consenso liberal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↘ reformistas → social-democracia e doutrina social da Igreja (Encíclica </a:t>
            </a:r>
            <a:r>
              <a:rPr lang="pt-BR" sz="20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Rerum</a:t>
            </a:r>
            <a:r>
              <a:rPr lang="pt-BR" sz="20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</a:p>
          <a:p>
            <a:r>
              <a:rPr lang="pt-BR" sz="20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</a:t>
            </a:r>
            <a:r>
              <a:rPr lang="pt-BR" sz="2000" i="1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Novarum</a:t>
            </a:r>
            <a:r>
              <a:rPr lang="pt-BR" sz="20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– 1891 – Papa Leão XIII)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↘ revolucionários → socialistas marxistas e anarquistas</a:t>
            </a:r>
          </a:p>
        </p:txBody>
      </p:sp>
    </p:spTree>
    <p:extLst>
      <p:ext uri="{BB962C8B-B14F-4D97-AF65-F5344CB8AC3E}">
        <p14:creationId xmlns:p14="http://schemas.microsoft.com/office/powerpoint/2010/main" val="101760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458D884-BFB1-7F0A-B4F9-41DEAF4740FE}"/>
              </a:ext>
            </a:extLst>
          </p:cNvPr>
          <p:cNvSpPr txBox="1"/>
          <p:nvPr/>
        </p:nvSpPr>
        <p:spPr>
          <a:xfrm>
            <a:off x="2105186" y="295088"/>
            <a:ext cx="728678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 evolução dos direitos fundamentais (gerações)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380FE4-F838-5147-2C77-4251C35AD68C}"/>
              </a:ext>
            </a:extLst>
          </p:cNvPr>
          <p:cNvSpPr txBox="1"/>
          <p:nvPr/>
        </p:nvSpPr>
        <p:spPr>
          <a:xfrm>
            <a:off x="1224361" y="1262904"/>
            <a:ext cx="9213741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Dos direitos de liberdade (liberdades-limite e liberdades-oposição)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aos direitos econômicos e sociais: direitos a prestações estatais que assegurem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↘                                                  uma vida material digna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antecedentes: Constituição francesa de 1793 (socorros públicos e instrução pública)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↘ influenciou a Constituição de 1824: art. 179, </a:t>
            </a:r>
            <a:r>
              <a:rPr lang="pt-BR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nºs</a:t>
            </a:r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31 e 32                                                 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90693F8-A4B6-68DE-5903-AF18BB217CEE}"/>
              </a:ext>
            </a:extLst>
          </p:cNvPr>
          <p:cNvSpPr txBox="1"/>
          <p:nvPr/>
        </p:nvSpPr>
        <p:spPr>
          <a:xfrm>
            <a:off x="1828473" y="3405916"/>
            <a:ext cx="800551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Constituição mexicana de 1917 → intervencionismo estatal e nacionalismo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Declaração russa dos Direitos do Povo Trabalhador e Explorado (1918)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↘ rompe com o liberalismo</a:t>
            </a:r>
            <a:endParaRPr lang="pt-BR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0EE4A87-E772-F733-5D0C-404CED6A3AFF}"/>
              </a:ext>
            </a:extLst>
          </p:cNvPr>
          <p:cNvSpPr txBox="1"/>
          <p:nvPr/>
        </p:nvSpPr>
        <p:spPr>
          <a:xfrm>
            <a:off x="1526577" y="4933376"/>
            <a:ext cx="8609308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Constituição de Weimar (1919) → consagração do novo modelo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↘ liberdades públicas → sentido social: função social da propriedade e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       reforma agrária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↘ direitos sociais → atuação positiva do Estado</a:t>
            </a:r>
          </a:p>
        </p:txBody>
      </p:sp>
    </p:spTree>
    <p:extLst>
      <p:ext uri="{BB962C8B-B14F-4D97-AF65-F5344CB8AC3E}">
        <p14:creationId xmlns:p14="http://schemas.microsoft.com/office/powerpoint/2010/main" val="328423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FBE1B31-2336-51F5-23E5-ED203FE0A38B}"/>
              </a:ext>
            </a:extLst>
          </p:cNvPr>
          <p:cNvSpPr txBox="1"/>
          <p:nvPr/>
        </p:nvSpPr>
        <p:spPr>
          <a:xfrm>
            <a:off x="2371242" y="538506"/>
            <a:ext cx="709822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 internacionalização dos direitos fundamentais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8BB9EBC-F098-2C2D-18BD-C0F246FF788E}"/>
              </a:ext>
            </a:extLst>
          </p:cNvPr>
          <p:cNvSpPr txBox="1"/>
          <p:nvPr/>
        </p:nvSpPr>
        <p:spPr>
          <a:xfrm>
            <a:off x="1101083" y="2023734"/>
            <a:ext cx="1001965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Foco na qualidade de vida → direitos de solidariedade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↘ direito ao meio ambiente sadio e equilibrado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487695-2108-A76F-D515-28838463BAA7}"/>
              </a:ext>
            </a:extLst>
          </p:cNvPr>
          <p:cNvSpPr txBox="1"/>
          <p:nvPr/>
        </p:nvSpPr>
        <p:spPr>
          <a:xfrm>
            <a:off x="1101084" y="3693628"/>
            <a:ext cx="10019653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Tratados (convenções) internacionais sobre direitos humanos → problemas da relação entre o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                     direito interno e o direito internacional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(A) celebração de tratados (ratificação legislativa)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(B) internalização de tratados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(C) hierarquização de tratados → art. 5º, § 3º, da CF de 1988</a:t>
            </a:r>
          </a:p>
        </p:txBody>
      </p:sp>
    </p:spTree>
    <p:extLst>
      <p:ext uri="{BB962C8B-B14F-4D97-AF65-F5344CB8AC3E}">
        <p14:creationId xmlns:p14="http://schemas.microsoft.com/office/powerpoint/2010/main" val="260692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713C26-CC79-1D9D-06F6-84C09D3870E0}"/>
              </a:ext>
            </a:extLst>
          </p:cNvPr>
          <p:cNvSpPr txBox="1"/>
          <p:nvPr/>
        </p:nvSpPr>
        <p:spPr>
          <a:xfrm>
            <a:off x="2174928" y="378561"/>
            <a:ext cx="772849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Conceito e características dos direitos fundamentais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2D8381-CF7D-BFF8-74E8-32A147B9F9B2}"/>
              </a:ext>
            </a:extLst>
          </p:cNvPr>
          <p:cNvSpPr txBox="1"/>
          <p:nvPr/>
        </p:nvSpPr>
        <p:spPr>
          <a:xfrm>
            <a:off x="1256653" y="1353894"/>
            <a:ext cx="9802677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Variação terminológica → liberdades públicas, direitos individuais, direitos humanos e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direitos fundamentais (expressão mais abrangente e de natureza constitucional)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direitos humanos → direito internacional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direitos fundamentais → direito constitucional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↘ diversas categorias: direitos individuais, direitos políticos, direitos sociais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E86B555-E07C-3716-0626-E95A9E7841A0}"/>
              </a:ext>
            </a:extLst>
          </p:cNvPr>
          <p:cNvSpPr txBox="1"/>
          <p:nvPr/>
        </p:nvSpPr>
        <p:spPr>
          <a:xfrm>
            <a:off x="1256653" y="3516431"/>
            <a:ext cx="980267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Conceituação → direitos positivados em nível constitucional, assegurados às pessoas e suas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associações, oponíveis ao Estado, para lhes assegurar dignidade (fim último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do Estado)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668DFA3-1F33-6AE9-EA9A-09A53D61E040}"/>
              </a:ext>
            </a:extLst>
          </p:cNvPr>
          <p:cNvSpPr txBox="1"/>
          <p:nvPr/>
        </p:nvSpPr>
        <p:spPr>
          <a:xfrm>
            <a:off x="1296043" y="5074383"/>
            <a:ext cx="9723896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Características: juridicidade; estatura constitucional; caráter personalíssimo; irrenunciabilidade; inalienabilidade; imprescritibilidade</a:t>
            </a:r>
          </a:p>
          <a:p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          ↘ direitos públicos subjetivos: plenos ou potenciais</a:t>
            </a:r>
          </a:p>
          <a:p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          ↘ limitações ao poder estatal ou imposições de ordem </a:t>
            </a:r>
            <a:r>
              <a:rPr lang="pt-BR" sz="20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prestacional</a:t>
            </a:r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(deveres de agir)</a:t>
            </a:r>
          </a:p>
        </p:txBody>
      </p:sp>
    </p:spTree>
    <p:extLst>
      <p:ext uri="{BB962C8B-B14F-4D97-AF65-F5344CB8AC3E}">
        <p14:creationId xmlns:p14="http://schemas.microsoft.com/office/powerpoint/2010/main" val="301154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28000A-66B8-46C0-0C0E-8032D51655A8}"/>
              </a:ext>
            </a:extLst>
          </p:cNvPr>
          <p:cNvSpPr txBox="1"/>
          <p:nvPr/>
        </p:nvSpPr>
        <p:spPr>
          <a:xfrm>
            <a:off x="1679630" y="331286"/>
            <a:ext cx="858476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Os direitos fundamentais no constitucionalismo brasileiro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4D4E6D-9B00-6962-28E1-FB6BC6EAB2FD}"/>
              </a:ext>
            </a:extLst>
          </p:cNvPr>
          <p:cNvSpPr txBox="1"/>
          <p:nvPr/>
        </p:nvSpPr>
        <p:spPr>
          <a:xfrm>
            <a:off x="1396140" y="1226819"/>
            <a:ext cx="915174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Constituições de 1824 e 1891 → padrão liberal</a:t>
            </a:r>
            <a:r>
              <a:rPr lang="pt-BR" sz="2000" i="1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Constituições de 1934, 1946 e 1988 → padrão social-democrático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Constituições de 1937 e 1967/69 → restrições decorrentes de sistemas autoritários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236D202-35A9-2906-41E1-2938B9B2617B}"/>
              </a:ext>
            </a:extLst>
          </p:cNvPr>
          <p:cNvSpPr txBox="1"/>
          <p:nvPr/>
        </p:nvSpPr>
        <p:spPr>
          <a:xfrm>
            <a:off x="1426491" y="2556173"/>
            <a:ext cx="9151748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Categorias: direitos de liberdade (individuais e coletivos); direitos políticos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(nacionalidade); direitos sociais; direitos de solidariedade (difusos)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direitos implícitos → extraídos do próprio texto constitucional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direitos decorrentes de tratados de </a:t>
            </a:r>
            <a:r>
              <a:rPr lang="pt-BR" sz="2000" dirty="0" err="1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DFs</a:t>
            </a:r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→ nível de EC (o problema dos tratados 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                                                                                precedentes)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direitos → fim último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garantias → instrumentais: vedações e remédios</a:t>
            </a:r>
          </a:p>
          <a:p>
            <a:r>
              <a:rPr lang="pt-BR" sz="2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↘ institucionais (separação dos Poderes)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82599EF-64FD-8DB2-75FB-EF24F0FFEFA2}"/>
              </a:ext>
            </a:extLst>
          </p:cNvPr>
          <p:cNvSpPr txBox="1"/>
          <p:nvPr/>
        </p:nvSpPr>
        <p:spPr>
          <a:xfrm>
            <a:off x="1426491" y="5511051"/>
            <a:ext cx="909104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Inabolibilidade</a:t>
            </a:r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dos direitos fundamentais → apenas do sistema de </a:t>
            </a:r>
            <a:r>
              <a:rPr lang="pt-BR" sz="2000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DFs</a:t>
            </a:r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e dos que </a:t>
            </a:r>
          </a:p>
          <a:p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                                                                                sejam inerentes à democracia</a:t>
            </a:r>
          </a:p>
          <a:p>
            <a:r>
              <a:rPr lang="pt-BR" sz="20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         ↘ possibilidade de alteração do regime jurídico</a:t>
            </a:r>
          </a:p>
        </p:txBody>
      </p:sp>
    </p:spTree>
    <p:extLst>
      <p:ext uri="{BB962C8B-B14F-4D97-AF65-F5344CB8AC3E}">
        <p14:creationId xmlns:p14="http://schemas.microsoft.com/office/powerpoint/2010/main" val="2517475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812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Os Direitos Fundamentais e suas Categorias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Constitucionalismo e Conceito de Constituição</dc:title>
  <dc:creator>ELIVAL DA SILVA RAMOS</dc:creator>
  <cp:lastModifiedBy>ELIVAL DA SILVA RAMOS</cp:lastModifiedBy>
  <cp:revision>17</cp:revision>
  <dcterms:created xsi:type="dcterms:W3CDTF">2024-02-14T20:29:41Z</dcterms:created>
  <dcterms:modified xsi:type="dcterms:W3CDTF">2024-04-09T23:06:36Z</dcterms:modified>
</cp:coreProperties>
</file>