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1" r:id="rId3"/>
    <p:sldId id="257" r:id="rId4"/>
    <p:sldId id="283" r:id="rId5"/>
    <p:sldId id="322" r:id="rId6"/>
    <p:sldId id="258" r:id="rId7"/>
    <p:sldId id="260" r:id="rId8"/>
    <p:sldId id="285" r:id="rId9"/>
    <p:sldId id="332" r:id="rId10"/>
    <p:sldId id="261" r:id="rId11"/>
    <p:sldId id="262" r:id="rId12"/>
    <p:sldId id="327" r:id="rId13"/>
    <p:sldId id="330" r:id="rId14"/>
    <p:sldId id="263" r:id="rId15"/>
    <p:sldId id="264" r:id="rId16"/>
    <p:sldId id="324" r:id="rId17"/>
    <p:sldId id="333" r:id="rId18"/>
    <p:sldId id="286" r:id="rId19"/>
    <p:sldId id="326" r:id="rId20"/>
    <p:sldId id="265" r:id="rId21"/>
    <p:sldId id="266" r:id="rId22"/>
    <p:sldId id="267" r:id="rId23"/>
    <p:sldId id="325" r:id="rId24"/>
    <p:sldId id="334" r:id="rId25"/>
    <p:sldId id="268" r:id="rId26"/>
    <p:sldId id="337" r:id="rId27"/>
    <p:sldId id="336" r:id="rId28"/>
    <p:sldId id="307" r:id="rId29"/>
    <p:sldId id="309" r:id="rId30"/>
    <p:sldId id="270" r:id="rId31"/>
    <p:sldId id="269" r:id="rId32"/>
    <p:sldId id="329" r:id="rId33"/>
    <p:sldId id="272" r:id="rId34"/>
    <p:sldId id="274" r:id="rId35"/>
    <p:sldId id="331" r:id="rId36"/>
    <p:sldId id="275" r:id="rId37"/>
    <p:sldId id="276" r:id="rId38"/>
    <p:sldId id="289" r:id="rId39"/>
    <p:sldId id="278" r:id="rId40"/>
    <p:sldId id="311" r:id="rId41"/>
    <p:sldId id="290" r:id="rId42"/>
    <p:sldId id="298" r:id="rId43"/>
    <p:sldId id="299" r:id="rId44"/>
    <p:sldId id="300" r:id="rId45"/>
    <p:sldId id="281" r:id="rId46"/>
    <p:sldId id="312" r:id="rId47"/>
    <p:sldId id="293" r:id="rId48"/>
    <p:sldId id="294" r:id="rId49"/>
    <p:sldId id="295" r:id="rId50"/>
    <p:sldId id="310" r:id="rId51"/>
    <p:sldId id="31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mcabello@outlook.com" userId="c2a4b37d3189f9c1" providerId="LiveId" clId="{9A6313DA-1A52-483A-B7EB-A58FFA2F6FF4}"/>
    <pc:docChg chg="delSld">
      <pc:chgData name="eamcabello@outlook.com" userId="c2a4b37d3189f9c1" providerId="LiveId" clId="{9A6313DA-1A52-483A-B7EB-A58FFA2F6FF4}" dt="2020-04-29T23:57:15.317" v="3" actId="47"/>
      <pc:docMkLst>
        <pc:docMk/>
      </pc:docMkLst>
      <pc:sldChg chg="del">
        <pc:chgData name="eamcabello@outlook.com" userId="c2a4b37d3189f9c1" providerId="LiveId" clId="{9A6313DA-1A52-483A-B7EB-A58FFA2F6FF4}" dt="2020-04-29T23:57:15.317" v="3" actId="47"/>
        <pc:sldMkLst>
          <pc:docMk/>
          <pc:sldMk cId="0" sldId="313"/>
        </pc:sldMkLst>
      </pc:sldChg>
      <pc:sldChg chg="del">
        <pc:chgData name="eamcabello@outlook.com" userId="c2a4b37d3189f9c1" providerId="LiveId" clId="{9A6313DA-1A52-483A-B7EB-A58FFA2F6FF4}" dt="2020-04-29T23:57:12.377" v="2" actId="47"/>
        <pc:sldMkLst>
          <pc:docMk/>
          <pc:sldMk cId="0" sldId="316"/>
        </pc:sldMkLst>
      </pc:sldChg>
      <pc:sldChg chg="del">
        <pc:chgData name="eamcabello@outlook.com" userId="c2a4b37d3189f9c1" providerId="LiveId" clId="{9A6313DA-1A52-483A-B7EB-A58FFA2F6FF4}" dt="2020-04-29T23:57:09.829" v="1" actId="47"/>
        <pc:sldMkLst>
          <pc:docMk/>
          <pc:sldMk cId="0" sldId="317"/>
        </pc:sldMkLst>
      </pc:sldChg>
      <pc:sldChg chg="del">
        <pc:chgData name="eamcabello@outlook.com" userId="c2a4b37d3189f9c1" providerId="LiveId" clId="{9A6313DA-1A52-483A-B7EB-A58FFA2F6FF4}" dt="2020-04-29T23:57:07.355" v="0" actId="47"/>
        <pc:sldMkLst>
          <pc:docMk/>
          <pc:sldMk cId="0" sldId="3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C3C9A-EB5D-43FF-AB3E-AB8FDEC3F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2099733"/>
            <a:ext cx="10321428" cy="26776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Puericultura 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C8E611-62EF-4319-94D1-93C0C43E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065370" cy="1385295"/>
          </a:xfrm>
        </p:spPr>
        <p:txBody>
          <a:bodyPr/>
          <a:lstStyle/>
          <a:p>
            <a:r>
              <a:rPr lang="pt-BR" sz="2400" dirty="0">
                <a:latin typeface="Arial Black" panose="020B0A04020102020204" pitchFamily="34" charset="0"/>
              </a:rPr>
              <a:t>Do nascimento à adolescência</a:t>
            </a:r>
            <a:r>
              <a:rPr lang="pt-BR" dirty="0"/>
              <a:t>.</a:t>
            </a:r>
          </a:p>
          <a:p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Dra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Eliane A Motta Cabello Dos Santos</a:t>
            </a:r>
          </a:p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Pediatra/ Gastroenterologia pediátrica- HRAC/USP.</a:t>
            </a:r>
          </a:p>
        </p:txBody>
      </p:sp>
    </p:spTree>
    <p:extLst>
      <p:ext uri="{BB962C8B-B14F-4D97-AF65-F5344CB8AC3E}">
        <p14:creationId xmlns:p14="http://schemas.microsoft.com/office/powerpoint/2010/main" val="140778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9B74F-64DE-4260-BC26-4E42B7A5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Caderneta da criança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FAD9CB-4635-4403-A404-D4BE9794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5676900"/>
            <a:ext cx="3757545" cy="808568"/>
          </a:xfrm>
        </p:spPr>
        <p:txBody>
          <a:bodyPr/>
          <a:lstStyle/>
          <a:p>
            <a:r>
              <a:rPr lang="pt-BR" dirty="0"/>
              <a:t>Avaliar sempre.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75E57A-5896-48FE-A191-7E1BB8DF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44" y="1505515"/>
            <a:ext cx="9697562" cy="412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C030789-C525-4D1D-90A0-F48C14A7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BD0F81-508F-4C6D-9938-C58CC2138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9081238-0806-4285-968F-ACFC0C0FB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0CAB4C1-E9FF-4C37-92FA-28BED3B88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C71DC9-FE8E-434F-AC03-EE754AE4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277653"/>
            <a:ext cx="3020133" cy="3117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Avaliação do crescimento: peso , altura, PC e IMC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F06651-79F8-4951-9865-D16313DF8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773" y="4591665"/>
            <a:ext cx="3020134" cy="985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Percentis  ou z s</a:t>
            </a:r>
            <a:r>
              <a:rPr lang="en-US" sz="1800" b="0" i="0" u="sng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core</a:t>
            </a:r>
            <a:endParaRPr lang="en-US" sz="18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EB4EA9-599C-4B88-A744-6FA1FFFA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2" y="1113062"/>
            <a:ext cx="6470908" cy="4628759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9FF0D8-FA7F-409E-B2A3-F977AD0F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06903" y="1274844"/>
            <a:ext cx="2905685" cy="2070301"/>
          </a:xfrm>
          <a:prstGeom prst="roundRect">
            <a:avLst>
              <a:gd name="adj" fmla="val 1858"/>
            </a:avLst>
          </a:prstGeom>
          <a:noFill/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489E9CB-B543-415C-935E-4906CE23C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73488" y="3516433"/>
            <a:ext cx="2983692" cy="2051288"/>
          </a:xfrm>
          <a:prstGeom prst="roundRect">
            <a:avLst>
              <a:gd name="adj" fmla="val 1858"/>
            </a:avLst>
          </a:prstGeom>
          <a:noFill/>
          <a:effectLst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53E2FA5-5207-47B2-8624-312DE09F3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905" y="2141405"/>
            <a:ext cx="2996039" cy="2572071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74254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942" y="2677645"/>
            <a:ext cx="4475038" cy="22838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Desenvolvimento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252" y="1900517"/>
            <a:ext cx="5305425" cy="31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5771" y="458487"/>
            <a:ext cx="55435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20A6-46F7-4E48-9EA3-62973126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Calendário vacinal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1847B-9250-4A46-9A9B-EE3791291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29D2AD-63A2-4DFC-A27A-458FF1AE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223368"/>
            <a:ext cx="7696199" cy="33150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99B9165-A060-4A20-9D43-BD56134A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1" y="3538431"/>
            <a:ext cx="7772399" cy="30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20CC0-8890-4579-8633-45E86C69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Aleitamento materno /alimentação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5F2302-99CA-4B1A-871A-135E639E7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023" y="1263721"/>
            <a:ext cx="4959723" cy="400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B7D287-9724-4DF6-9E82-F2AF32C9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6088" y="5351658"/>
            <a:ext cx="3757545" cy="1322918"/>
          </a:xfrm>
          <a:solidFill>
            <a:schemeClr val="accent6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Estimular sempre!!!!</a:t>
            </a:r>
          </a:p>
        </p:txBody>
      </p:sp>
    </p:spTree>
    <p:extLst>
      <p:ext uri="{BB962C8B-B14F-4D97-AF65-F5344CB8AC3E}">
        <p14:creationId xmlns:p14="http://schemas.microsoft.com/office/powerpoint/2010/main" val="184271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Alimentação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A93AB7-CD13-47FD-ACAE-D1A4F4F0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43" y="2564979"/>
            <a:ext cx="7842624" cy="412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AB3303-93A0-4117-AE19-B876B8866EC4}"/>
              </a:ext>
            </a:extLst>
          </p:cNvPr>
          <p:cNvSpPr txBox="1"/>
          <p:nvPr/>
        </p:nvSpPr>
        <p:spPr>
          <a:xfrm>
            <a:off x="10498667" y="6366933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SBP, 2010.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9A0110-77DF-4A88-AE21-8968F9CE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Alimentação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complementar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217D5-0159-47EE-B453-BDF9800E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75780" y="849868"/>
            <a:ext cx="6309421" cy="3960401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5D4F08-B713-4019-8A65-7E7862C9FB39}"/>
              </a:ext>
            </a:extLst>
          </p:cNvPr>
          <p:cNvSpPr txBox="1"/>
          <p:nvPr/>
        </p:nvSpPr>
        <p:spPr>
          <a:xfrm>
            <a:off x="10073390" y="5967264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PBP, 2012.</a:t>
            </a:r>
          </a:p>
        </p:txBody>
      </p:sp>
    </p:spTree>
    <p:extLst>
      <p:ext uri="{BB962C8B-B14F-4D97-AF65-F5344CB8AC3E}">
        <p14:creationId xmlns:p14="http://schemas.microsoft.com/office/powerpoint/2010/main" val="247131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118D57-F18A-4949-BB3D-6A3ED9F8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Prevenção de acidentes</a:t>
            </a:r>
            <a:endParaRPr lang="en-US" sz="4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922CE1-6BF8-4562-ADC5-8D2A94F53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773" y="4591665"/>
            <a:ext cx="3382298" cy="11501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Perguntar e orientar</a:t>
            </a:r>
            <a:endParaRPr lang="en-US" sz="36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81B52A-BD4F-453D-9AE5-C79F0755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40" y="554636"/>
            <a:ext cx="7075358" cy="577121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44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156599-AC61-4842-9CEB-9D690576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58" y="1635646"/>
            <a:ext cx="6534259" cy="4639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 explicativo retangular com cantos arredondados 2"/>
          <p:cNvSpPr/>
          <p:nvPr/>
        </p:nvSpPr>
        <p:spPr>
          <a:xfrm>
            <a:off x="5983185" y="582706"/>
            <a:ext cx="2734235" cy="14164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Ufa, lembrei!!!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156599-AC61-4842-9CEB-9D690576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58" y="1635646"/>
            <a:ext cx="6534259" cy="4639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 explicativo retangular com cantos arredondados 2"/>
          <p:cNvSpPr/>
          <p:nvPr/>
        </p:nvSpPr>
        <p:spPr>
          <a:xfrm>
            <a:off x="5549154" y="376517"/>
            <a:ext cx="4294094" cy="14463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Xiii... Já esqueci tudo!!!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A4707-B2B4-4AE7-AF64-A1FAF7AB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6" y="901139"/>
            <a:ext cx="11143128" cy="16287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A consulta e o exame físico nas diferentes fases.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CCB69D-5504-483A-86C0-51DFD6CC7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9327" y="2456428"/>
            <a:ext cx="4293346" cy="860400"/>
          </a:xfrm>
          <a:solidFill>
            <a:srgbClr val="FFFF00"/>
          </a:solidFill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Do nascimento à adolescência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AE8B77-8F13-4A41-9B5E-2AFFECB7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328" y="3316828"/>
            <a:ext cx="4293346" cy="16287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3839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10C75-ECDA-47CD-B876-319EC0C0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1099336"/>
            <a:ext cx="3831471" cy="1850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O recém nascido (RN)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336B3-BC54-44B0-83AF-95305DDA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040" y="479612"/>
            <a:ext cx="5190066" cy="55452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/>
              <a:t>Primeira consulta aos 7 dias de vida.</a:t>
            </a:r>
          </a:p>
          <a:p>
            <a:r>
              <a:rPr lang="pt-BR" sz="2000" dirty="0"/>
              <a:t>História do parto</a:t>
            </a:r>
          </a:p>
          <a:p>
            <a:r>
              <a:rPr lang="pt-BR" sz="2000" dirty="0"/>
              <a:t>Condições de nascimento</a:t>
            </a:r>
          </a:p>
          <a:p>
            <a:r>
              <a:rPr lang="pt-BR" sz="2400" dirty="0"/>
              <a:t>Antecedentes familiares patológicos.</a:t>
            </a:r>
          </a:p>
          <a:p>
            <a:r>
              <a:rPr lang="pt-BR" sz="2400" dirty="0"/>
              <a:t>Fumo passivo.</a:t>
            </a:r>
          </a:p>
          <a:p>
            <a:r>
              <a:rPr lang="pt-BR" sz="2400" dirty="0"/>
              <a:t>Vacinas : BCG e Hepatite B</a:t>
            </a:r>
          </a:p>
          <a:p>
            <a:r>
              <a:rPr lang="pt-BR" sz="3200" dirty="0"/>
              <a:t>Testes neonatais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6AE667-293E-4554-9CD5-22A58A65D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820" y="3129280"/>
            <a:ext cx="3280292" cy="28955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Até 28 dias de vida.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398" y="4837264"/>
            <a:ext cx="2603156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a direita 7"/>
          <p:cNvSpPr/>
          <p:nvPr/>
        </p:nvSpPr>
        <p:spPr>
          <a:xfrm>
            <a:off x="7147822" y="5262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879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D8E7C-282C-4C4C-85FE-3BCB925C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RN: Aleitamento materno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CE3ED3-63F9-4AD7-A688-8A2AA0ED61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46581" y="2208944"/>
            <a:ext cx="5363110" cy="41918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sz="3200" dirty="0"/>
              <a:t>Perguntar </a:t>
            </a:r>
          </a:p>
          <a:p>
            <a:r>
              <a:rPr lang="pt-BR" sz="3200" dirty="0"/>
              <a:t>1)tempo de mamadas </a:t>
            </a:r>
          </a:p>
          <a:p>
            <a:r>
              <a:rPr lang="pt-BR" sz="3200" dirty="0"/>
              <a:t>2)Intervalos das mamadas.</a:t>
            </a:r>
          </a:p>
          <a:p>
            <a:r>
              <a:rPr lang="pt-BR" sz="3200" dirty="0"/>
              <a:t>3)Condições da mama.</a:t>
            </a:r>
          </a:p>
          <a:p>
            <a:r>
              <a:rPr lang="pt-BR" sz="3200" dirty="0"/>
              <a:t>4)Reforçar a contraindicação de água e chás, chupetas e mamadeiras.</a:t>
            </a:r>
          </a:p>
          <a:p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894" y="2501153"/>
            <a:ext cx="5143536" cy="3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0034" cy="7069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RN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Sono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164387" y="3179764"/>
            <a:ext cx="4132445" cy="335460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sz="2800" dirty="0"/>
              <a:t>Posição para dormir: barriga para cima.</a:t>
            </a:r>
          </a:p>
          <a:p>
            <a:r>
              <a:rPr lang="pt-BR" sz="2800" dirty="0"/>
              <a:t>Local : segurança</a:t>
            </a:r>
          </a:p>
          <a:p>
            <a:endParaRPr lang="pt-BR" sz="2800" dirty="0"/>
          </a:p>
          <a:p>
            <a:r>
              <a:rPr lang="pt-BR" sz="2800" dirty="0"/>
              <a:t>Banhos de sol</a:t>
            </a:r>
          </a:p>
          <a:p>
            <a:r>
              <a:rPr lang="pt-BR" sz="2800" dirty="0"/>
              <a:t>Higiene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55D1715-DD24-43AD-8EA7-A9D7389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238" y="2603502"/>
            <a:ext cx="3134492" cy="3354600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5E8ECD17-4E72-4800-B6E5-D08E45978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F73F8-D844-4F39-9E9E-C0FC6F8B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95248" cy="706964"/>
          </a:xfrm>
        </p:spPr>
        <p:txBody>
          <a:bodyPr/>
          <a:lstStyle/>
          <a:p>
            <a:r>
              <a:rPr lang="pt-BR" dirty="0"/>
              <a:t>Ganho de peso, altura, Perímetro cefálico.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05411E-CBFC-4DBD-8F97-C6E5A1692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539" y="2315370"/>
            <a:ext cx="3147009" cy="5762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</a:rPr>
              <a:t>Peso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E539881-997C-456C-A348-91FBD338AEE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98668" y="3179762"/>
            <a:ext cx="3147009" cy="2847293"/>
          </a:xfrm>
        </p:spPr>
        <p:txBody>
          <a:bodyPr>
            <a:normAutofit/>
          </a:bodyPr>
          <a:lstStyle/>
          <a:p>
            <a:r>
              <a:rPr lang="pt-BR" sz="2400" dirty="0"/>
              <a:t>20 a 50 gramas por dia nas primeiras semanas:</a:t>
            </a:r>
          </a:p>
          <a:p>
            <a:r>
              <a:rPr lang="pt-BR" sz="2400" dirty="0"/>
              <a:t>Cerca de 1 kg </a:t>
            </a:r>
          </a:p>
          <a:p>
            <a:endParaRPr lang="pt-BR" sz="2400" dirty="0"/>
          </a:p>
          <a:p>
            <a:r>
              <a:rPr lang="pt-BR" sz="2400" dirty="0"/>
              <a:t>Curvas de peso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510369F-ED4A-4CDC-AA33-225C8DDE7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4000" y="2396225"/>
            <a:ext cx="3145730" cy="5762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</a:rPr>
              <a:t>Altura 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CE2D366-A78A-4DA1-9682-A60F0960B3B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22495" y="3650454"/>
            <a:ext cx="3147009" cy="1440655"/>
          </a:xfrm>
        </p:spPr>
        <p:txBody>
          <a:bodyPr>
            <a:normAutofit/>
          </a:bodyPr>
          <a:lstStyle/>
          <a:p>
            <a:r>
              <a:rPr lang="pt-BR" sz="2800" dirty="0"/>
              <a:t>Curvas de altura.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B8105A3C-5A6A-41BA-AEAE-7D157C44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6193" y="2424392"/>
            <a:ext cx="4074770" cy="106328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Idade corrigida para prematuros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3E070033-F70E-4827-B5A7-821B7E39CF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410073" y="4696617"/>
            <a:ext cx="3147009" cy="1926491"/>
          </a:xfrm>
        </p:spPr>
        <p:txBody>
          <a:bodyPr/>
          <a:lstStyle/>
          <a:p>
            <a:r>
              <a:rPr lang="pt-BR" sz="2400" dirty="0"/>
              <a:t>Peso até 2 anos.</a:t>
            </a:r>
          </a:p>
          <a:p>
            <a:r>
              <a:rPr lang="pt-BR" sz="2400" dirty="0"/>
              <a:t>PC até 18m.</a:t>
            </a:r>
          </a:p>
          <a:p>
            <a:r>
              <a:rPr lang="pt-BR" sz="2400" dirty="0"/>
              <a:t>Altura até 3 a 6m.</a:t>
            </a: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BB40A15-146E-4B35-8A16-AADECBA6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25" y="3650454"/>
            <a:ext cx="4074238" cy="10461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91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5AF45-83FC-45C4-A30C-23395CA7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 físico do RN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229FE-553A-41C0-ADE6-F471C4A2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978" y="961924"/>
            <a:ext cx="3141878" cy="576262"/>
          </a:xfrm>
        </p:spPr>
        <p:txBody>
          <a:bodyPr/>
          <a:lstStyle/>
          <a:p>
            <a:r>
              <a:rPr lang="pt-BR" dirty="0"/>
              <a:t>Cabeça e pescoço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98492E-EE07-4352-B751-66B12DBAEA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0966" y="2214282"/>
            <a:ext cx="4081075" cy="2847293"/>
          </a:xfrm>
        </p:spPr>
        <p:txBody>
          <a:bodyPr>
            <a:noAutofit/>
          </a:bodyPr>
          <a:lstStyle/>
          <a:p>
            <a:r>
              <a:rPr lang="pt-BR" sz="2800" dirty="0"/>
              <a:t>Fontanela, PC</a:t>
            </a:r>
          </a:p>
          <a:p>
            <a:r>
              <a:rPr lang="pt-BR" sz="2800" dirty="0"/>
              <a:t>Icterícia</a:t>
            </a:r>
          </a:p>
          <a:p>
            <a:r>
              <a:rPr lang="pt-BR" sz="2800" dirty="0"/>
              <a:t>Manchas</a:t>
            </a:r>
          </a:p>
          <a:p>
            <a:r>
              <a:rPr lang="pt-BR" sz="2800" dirty="0"/>
              <a:t>Assimetrias </a:t>
            </a:r>
          </a:p>
          <a:p>
            <a:r>
              <a:rPr lang="pt-BR" sz="2800" dirty="0"/>
              <a:t>Olhos</a:t>
            </a:r>
          </a:p>
          <a:p>
            <a:r>
              <a:rPr lang="pt-BR" sz="2800" dirty="0"/>
              <a:t>Nariz, boca</a:t>
            </a:r>
          </a:p>
          <a:p>
            <a:r>
              <a:rPr lang="pt-BR" sz="2800" dirty="0"/>
              <a:t>pescoço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30054F-6863-43B4-B44B-29D7AA97E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339" y="2214282"/>
            <a:ext cx="2699779" cy="33796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6917" y="2331928"/>
            <a:ext cx="417888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3E1A0BC-53AA-4A58-9BD0-3945B27F5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695" y="4509248"/>
            <a:ext cx="2052305" cy="16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0FB9-D812-4178-A258-E0E4B9F0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1444408" cy="706964"/>
          </a:xfrm>
        </p:spPr>
        <p:txBody>
          <a:bodyPr/>
          <a:lstStyle/>
          <a:p>
            <a:r>
              <a:rPr lang="pt-BR" dirty="0"/>
              <a:t> RN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31D475-6BA8-4CA6-B75E-FA8AF74B3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99363" y="937926"/>
            <a:ext cx="3147009" cy="576262"/>
          </a:xfrm>
        </p:spPr>
        <p:txBody>
          <a:bodyPr/>
          <a:lstStyle/>
          <a:p>
            <a:r>
              <a:rPr lang="pt-BR" sz="3600" dirty="0"/>
              <a:t>Pele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96F8A97-CFF3-4C96-95B1-D844BA583F6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08226" y="2809893"/>
            <a:ext cx="6735056" cy="2847293"/>
          </a:xfrm>
        </p:spPr>
        <p:txBody>
          <a:bodyPr>
            <a:noAutofit/>
          </a:bodyPr>
          <a:lstStyle/>
          <a:p>
            <a:r>
              <a:rPr lang="pt-BR" sz="3600" dirty="0"/>
              <a:t>Assaduras</a:t>
            </a:r>
          </a:p>
          <a:p>
            <a:r>
              <a:rPr lang="pt-BR" sz="3600" dirty="0"/>
              <a:t>Brotoejas </a:t>
            </a:r>
          </a:p>
          <a:p>
            <a:r>
              <a:rPr lang="pt-BR" sz="3600" dirty="0"/>
              <a:t>Eritema atóxico</a:t>
            </a:r>
          </a:p>
          <a:p>
            <a:r>
              <a:rPr lang="pt-BR" sz="3600" dirty="0" err="1"/>
              <a:t>Exantemas</a:t>
            </a:r>
            <a:r>
              <a:rPr lang="pt-BR" sz="3600" dirty="0"/>
              <a:t> .</a:t>
            </a:r>
          </a:p>
          <a:p>
            <a:r>
              <a:rPr lang="pt-BR" sz="3600" dirty="0"/>
              <a:t>ICTERÍCIA.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0E7835-B3E3-4F54-A06B-DC2B059F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26" y="2624137"/>
            <a:ext cx="2380091" cy="1609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BA07CC2-8E14-412E-8DA3-7DF3269E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465" y="4733152"/>
            <a:ext cx="2419350" cy="15430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3E2D25-9279-465A-A3F3-25D256145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75" y="4256292"/>
            <a:ext cx="1525739" cy="16097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E1F9287-0274-425B-AC45-513EA261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00" y="2391305"/>
            <a:ext cx="1353988" cy="13086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54B298-2392-43D3-BF15-94C9730BD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181" y="4537604"/>
            <a:ext cx="1884554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1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88545" y="973668"/>
            <a:ext cx="4825157" cy="576262"/>
          </a:xfrm>
        </p:spPr>
        <p:txBody>
          <a:bodyPr/>
          <a:lstStyle/>
          <a:p>
            <a:r>
              <a:rPr lang="pt-BR" sz="3200" dirty="0"/>
              <a:t>Tórax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400" dirty="0"/>
              <a:t>Ausculta cardíaca e pulmonar.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359989" cy="2840039"/>
          </a:xfrm>
        </p:spPr>
        <p:txBody>
          <a:bodyPr>
            <a:normAutofit/>
          </a:bodyPr>
          <a:lstStyle/>
          <a:p>
            <a:r>
              <a:rPr lang="pt-BR" sz="2400" dirty="0"/>
              <a:t>A respiração do RN é irregular.</a:t>
            </a:r>
          </a:p>
          <a:p>
            <a:r>
              <a:rPr lang="pt-BR" sz="2400" dirty="0"/>
              <a:t>Valores normais FR= (30 a 50) até 60 </a:t>
            </a:r>
            <a:r>
              <a:rPr lang="pt-BR" dirty="0"/>
              <a:t>RPM </a:t>
            </a:r>
            <a:r>
              <a:rPr lang="pt-BR" sz="2400" dirty="0"/>
              <a:t>   FC= 120 – 160 </a:t>
            </a:r>
            <a:r>
              <a:rPr lang="pt-BR" sz="2400" dirty="0" err="1"/>
              <a:t>bpm</a:t>
            </a:r>
            <a:endParaRPr lang="pt-BR" sz="2400" dirty="0"/>
          </a:p>
          <a:p>
            <a:r>
              <a:rPr lang="pt-BR" sz="2400" dirty="0"/>
              <a:t>  Pesquisar sopros cardíacos, ruídos pulmonares.                       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91EBDD-CABC-4994-9D80-EC80D264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35" y="4013888"/>
            <a:ext cx="2733675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424208" y="973668"/>
            <a:ext cx="4825159" cy="576262"/>
          </a:xfrm>
        </p:spPr>
        <p:txBody>
          <a:bodyPr/>
          <a:lstStyle/>
          <a:p>
            <a:r>
              <a:rPr lang="pt-BR" sz="4400" dirty="0"/>
              <a:t>Abdome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10501" y="2419475"/>
            <a:ext cx="4878641" cy="3717987"/>
          </a:xfrm>
        </p:spPr>
        <p:txBody>
          <a:bodyPr>
            <a:noAutofit/>
          </a:bodyPr>
          <a:lstStyle/>
          <a:p>
            <a:r>
              <a:rPr lang="pt-BR" sz="3200" dirty="0"/>
              <a:t>Distensão , hérnias ; </a:t>
            </a:r>
          </a:p>
          <a:p>
            <a:r>
              <a:rPr lang="pt-BR" sz="3200" dirty="0"/>
              <a:t>Coto umbilical: infecções, </a:t>
            </a:r>
            <a:r>
              <a:rPr lang="pt-BR" sz="3200" dirty="0" err="1"/>
              <a:t>herniações</a:t>
            </a:r>
            <a:r>
              <a:rPr lang="pt-BR" sz="3200" dirty="0"/>
              <a:t> e </a:t>
            </a:r>
            <a:r>
              <a:rPr lang="pt-BR" sz="3200" dirty="0" err="1"/>
              <a:t>granulomas</a:t>
            </a:r>
            <a:r>
              <a:rPr lang="pt-BR" sz="3200" dirty="0"/>
              <a:t>.</a:t>
            </a:r>
          </a:p>
          <a:p>
            <a:r>
              <a:rPr lang="pt-BR" sz="3200" dirty="0" err="1"/>
              <a:t>Visceromegalias</a:t>
            </a:r>
            <a:r>
              <a:rPr lang="pt-BR" sz="3200" dirty="0"/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AF492F-E3A3-41E4-A87E-C020EF5D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13" y="2706843"/>
            <a:ext cx="2667000" cy="15716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464872-4082-4D4B-99B5-133B83559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64" y="4556312"/>
            <a:ext cx="237172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        Extremidades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5521" y="1938346"/>
            <a:ext cx="89433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M. inferiores </a:t>
            </a:r>
          </a:p>
          <a:p>
            <a:r>
              <a:rPr lang="pt-BR" sz="3200" dirty="0"/>
              <a:t>Manobra de </a:t>
            </a:r>
            <a:r>
              <a:rPr lang="pt-BR" sz="3200" dirty="0" err="1"/>
              <a:t>Ortolani</a:t>
            </a:r>
            <a:r>
              <a:rPr lang="pt-BR" sz="3200" dirty="0"/>
              <a:t> </a:t>
            </a:r>
            <a:r>
              <a:rPr lang="pt-BR" sz="2800" dirty="0"/>
              <a:t>ou Barlow </a:t>
            </a:r>
            <a:r>
              <a:rPr lang="pt-BR" sz="3200" dirty="0"/>
              <a:t>: Displasia de desenvolvimento de  quadril.</a:t>
            </a:r>
          </a:p>
          <a:p>
            <a:r>
              <a:rPr lang="pt-BR" sz="3200" dirty="0"/>
              <a:t>M. superiores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78EF77-BF65-4829-A297-D445AF44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9" y="4258163"/>
            <a:ext cx="1800225" cy="1419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1B0346F-3C41-4097-A5CB-C8D1BA305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69" y="4065057"/>
            <a:ext cx="1533525" cy="1819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ACEE9F-509E-44A2-A472-003AF250D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582" y="4065057"/>
            <a:ext cx="1877739" cy="18192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2075" y="3913923"/>
            <a:ext cx="2865260" cy="197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2A827-E15C-4C36-A790-E9572686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89196" cy="1159932"/>
          </a:xfrm>
        </p:spPr>
        <p:txBody>
          <a:bodyPr/>
          <a:lstStyle/>
          <a:p>
            <a:r>
              <a:rPr lang="pt-BR" dirty="0"/>
              <a:t>Revendo conceitos: o que é Puericultura?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005D3-FF84-4DB7-8B4A-F77938B7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15" y="2994212"/>
            <a:ext cx="5273342" cy="348878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t-BR" sz="3000" dirty="0"/>
              <a:t>Acompanhamento periódico e sistemático da criança</a:t>
            </a:r>
          </a:p>
          <a:p>
            <a:r>
              <a:rPr lang="pt-BR" sz="3000" dirty="0"/>
              <a:t> F</a:t>
            </a:r>
            <a:r>
              <a:rPr lang="pt-BR" sz="2800" dirty="0"/>
              <a:t>oco PREVENTIVO e EDUCATIVO.</a:t>
            </a:r>
          </a:p>
          <a:p>
            <a:r>
              <a:rPr lang="pt-BR" sz="2800" dirty="0"/>
              <a:t>Visando intervenção precoce e efetiva.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E4E359-0B8E-42E3-BFBF-E07CC0F2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894" y="2899188"/>
            <a:ext cx="5453450" cy="35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0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0FB9-D812-4178-A258-E0E4B9F0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1444408" cy="706964"/>
          </a:xfrm>
        </p:spPr>
        <p:txBody>
          <a:bodyPr/>
          <a:lstStyle/>
          <a:p>
            <a:r>
              <a:rPr lang="pt-BR" dirty="0"/>
              <a:t> RN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03F28C-38E9-455C-B0B8-742807A2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5658" y="1049727"/>
            <a:ext cx="5638191" cy="576262"/>
          </a:xfrm>
        </p:spPr>
        <p:txBody>
          <a:bodyPr/>
          <a:lstStyle/>
          <a:p>
            <a:r>
              <a:rPr lang="pt-BR" dirty="0"/>
              <a:t>Genitália e  região  anal/perianal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FAB118-2636-4C28-9FCE-4391434541D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06219" y="2362882"/>
            <a:ext cx="3141879" cy="2847293"/>
          </a:xfrm>
        </p:spPr>
        <p:txBody>
          <a:bodyPr>
            <a:normAutofit/>
          </a:bodyPr>
          <a:lstStyle/>
          <a:p>
            <a:r>
              <a:rPr lang="pt-BR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Hidrocele</a:t>
            </a: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pt-BR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Hipospádia</a:t>
            </a: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Criptorquidia</a:t>
            </a:r>
          </a:p>
          <a:p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Hérnia </a:t>
            </a:r>
            <a:r>
              <a:rPr lang="pt-BR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inguino</a:t>
            </a: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-escrotal.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690537F-908A-43C3-B0EA-EA3E0A86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6" y="5166018"/>
            <a:ext cx="2952750" cy="1562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0E45A69-A710-47AD-91B7-1FFCEFE5E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21" y="3415053"/>
            <a:ext cx="3259679" cy="1990725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B9FD4C4-E0E8-4845-BD5B-1A1B320A4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52814" y="2673009"/>
            <a:ext cx="3840705" cy="576262"/>
          </a:xfrm>
        </p:spPr>
        <p:txBody>
          <a:bodyPr/>
          <a:lstStyle/>
          <a:p>
            <a:r>
              <a:rPr lang="pt-BR" dirty="0" err="1"/>
              <a:t>Imperfuração</a:t>
            </a:r>
            <a:r>
              <a:rPr lang="pt-BR" dirty="0"/>
              <a:t> anal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9D3A51-7466-4640-9737-EDD6CD82B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37" y="3415053"/>
            <a:ext cx="2809875" cy="2647950"/>
          </a:xfrm>
          <a:prstGeom prst="rect">
            <a:avLst/>
          </a:prstGeom>
        </p:spPr>
      </p:pic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7DC3091-3BC9-4ACA-B8B3-5CCEB5F58303}"/>
              </a:ext>
            </a:extLst>
          </p:cNvPr>
          <p:cNvSpPr txBox="1">
            <a:spLocks/>
          </p:cNvSpPr>
          <p:nvPr/>
        </p:nvSpPr>
        <p:spPr>
          <a:xfrm>
            <a:off x="4665120" y="2755900"/>
            <a:ext cx="439102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Ambiguidade genital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20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A4062-1B32-44FC-AA4E-B1B961E2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RN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534DDE-F1CE-4DB5-9138-AE103E153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4559" y="2252563"/>
            <a:ext cx="7184543" cy="19525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Reflexos obrigatórios (palmar, sucção, Moro) ou não obrigatórios (marcha reflexa).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63681FB-CEFE-4A12-A2AE-2A5A68CE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06" y="4600685"/>
            <a:ext cx="1960984" cy="14256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57082C-464C-476B-B6D1-3C1C5838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44" y="4815101"/>
            <a:ext cx="3928097" cy="15144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598021-9D57-4FC9-AAA6-BD64489A9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4719530"/>
            <a:ext cx="2571750" cy="14763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9344" y="2252564"/>
            <a:ext cx="4222656" cy="236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559" y="4485838"/>
            <a:ext cx="1720790" cy="139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E17E9B26-A426-47E0-82C6-B9941EA2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545" y="973668"/>
            <a:ext cx="6458197" cy="576262"/>
          </a:xfrm>
        </p:spPr>
        <p:txBody>
          <a:bodyPr/>
          <a:lstStyle/>
          <a:p>
            <a:r>
              <a:rPr lang="pt-BR" sz="3200" dirty="0"/>
              <a:t>Exame neurológico/Reflexos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6A3474D-71E5-4E5F-82DE-496357B8727D}"/>
              </a:ext>
            </a:extLst>
          </p:cNvPr>
          <p:cNvSpPr txBox="1">
            <a:spLocks/>
          </p:cNvSpPr>
          <p:nvPr/>
        </p:nvSpPr>
        <p:spPr bwMode="gray">
          <a:xfrm>
            <a:off x="294559" y="2555139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Respostas automáticas e estereotipadas a um determinado estímulo externo</a:t>
            </a:r>
            <a:r>
              <a:rPr lang="pt-BR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8066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673" y="973667"/>
            <a:ext cx="11407318" cy="14158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Reflexos </a:t>
            </a:r>
            <a:r>
              <a:rPr lang="pt-BR" sz="2400" dirty="0"/>
              <a:t>refletem a maturação do sistema nervoso central. As estruturas neurológicas vão se tornando funcionais à medida em que há a mielinização, arborização e formação de novas sinapses.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83" y="2455525"/>
            <a:ext cx="11168008" cy="42843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6997D-711E-4706-B6E8-CA025FF5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31" y="647700"/>
            <a:ext cx="2793158" cy="1600200"/>
          </a:xfrm>
        </p:spPr>
        <p:txBody>
          <a:bodyPr/>
          <a:lstStyle/>
          <a:p>
            <a:r>
              <a:rPr lang="pt-BR" sz="3600" dirty="0"/>
              <a:t>A consulta de 1 a 12 meses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8F218-88C9-4D61-9A6F-C1AC59E7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143" y="1447800"/>
            <a:ext cx="7017249" cy="5333144"/>
          </a:xfrm>
        </p:spPr>
        <p:txBody>
          <a:bodyPr>
            <a:normAutofit/>
          </a:bodyPr>
          <a:lstStyle/>
          <a:p>
            <a:r>
              <a:rPr lang="pt-BR" sz="2400" dirty="0"/>
              <a:t>Mensal, ou conforme recomendação do ministério da Saúde: mensal nos primeiros seis meses e bimestral até um ano.</a:t>
            </a:r>
          </a:p>
          <a:p>
            <a:r>
              <a:rPr lang="pt-BR" sz="2400" dirty="0"/>
              <a:t>Verificar o desenvolvimento mês a mês, de acordo com esperado para a idade.</a:t>
            </a:r>
          </a:p>
          <a:p>
            <a:r>
              <a:rPr lang="pt-BR" sz="2400" dirty="0"/>
              <a:t>Infecções nos primeiros três meses: cuidado redobrado.</a:t>
            </a:r>
          </a:p>
          <a:p>
            <a:r>
              <a:rPr lang="pt-BR" sz="2400" dirty="0"/>
              <a:t>Vacinas: observar o calendário: muitas vacinas!</a:t>
            </a:r>
          </a:p>
          <a:p>
            <a:r>
              <a:rPr lang="pt-BR" sz="2400" dirty="0"/>
              <a:t>Retorno ao trabalho da mãe.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9F9B08-4245-437A-80C3-CCCFDC43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9" y="2895600"/>
            <a:ext cx="4109663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25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B7447-D7EC-4276-8A9F-398F1EBC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3242385" cy="706964"/>
          </a:xfrm>
        </p:spPr>
        <p:txBody>
          <a:bodyPr/>
          <a:lstStyle/>
          <a:p>
            <a:r>
              <a:rPr lang="pt-BR" dirty="0"/>
              <a:t>Primeiro ano.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F7145E-944C-407F-8D4C-30C76D4A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6832" y="973668"/>
            <a:ext cx="3141878" cy="576262"/>
          </a:xfrm>
        </p:spPr>
        <p:txBody>
          <a:bodyPr/>
          <a:lstStyle/>
          <a:p>
            <a:r>
              <a:rPr lang="pt-BR" dirty="0"/>
              <a:t>Alimentação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F54702-134E-4741-B1D1-1A8EB1BF33C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8295" y="2481248"/>
            <a:ext cx="4088538" cy="4042842"/>
          </a:xfrm>
        </p:spPr>
        <p:txBody>
          <a:bodyPr>
            <a:noAutofit/>
          </a:bodyPr>
          <a:lstStyle/>
          <a:p>
            <a:r>
              <a:rPr lang="pt-BR" sz="2800" dirty="0"/>
              <a:t>Leite materno exclusivo até 6 meses.</a:t>
            </a:r>
          </a:p>
          <a:p>
            <a:r>
              <a:rPr lang="pt-BR" sz="2800" dirty="0"/>
              <a:t>LM complementado até 2 anos.</a:t>
            </a:r>
          </a:p>
          <a:p>
            <a:r>
              <a:rPr lang="pt-BR" sz="2800" dirty="0"/>
              <a:t>Fórmulas se mãe não conseguir ordenhar.</a:t>
            </a:r>
          </a:p>
          <a:p>
            <a:r>
              <a:rPr lang="pt-BR" sz="2800" dirty="0"/>
              <a:t>Frutas e papas a partir dos 6 meses.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98D5B5C-1F2C-45C2-938E-40B00383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26" y="56894"/>
            <a:ext cx="3565132" cy="21931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909" y="2768924"/>
            <a:ext cx="736601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08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44" y="201262"/>
            <a:ext cx="6143946" cy="644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Espaço Reservado para Conteúdo 6">
            <a:extLst>
              <a:ext uri="{FF2B5EF4-FFF2-40B4-BE49-F238E27FC236}">
                <a16:creationId xmlns:a16="http://schemas.microsoft.com/office/drawing/2014/main" id="{54BA44A5-8D7D-40E6-B1E8-C51069A9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82" y="4609254"/>
            <a:ext cx="2864022" cy="18526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FED57F1-AB6F-4E89-91CC-49882279F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782" y="3057856"/>
            <a:ext cx="3380742" cy="15757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3EFE961-632F-4D16-A442-6DABB91A5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782" y="503434"/>
            <a:ext cx="4325420" cy="218839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E1C3D-E0F2-42E5-B45D-A40D2CFE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Consulta de 1 a 10 anos.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8BD24C-EC5F-420A-97E9-F29491F5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062" y="441788"/>
            <a:ext cx="6524302" cy="6236413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Consultas semestral de 1 a 2 anos, anuais a partir de 3 anos.</a:t>
            </a:r>
          </a:p>
          <a:p>
            <a:endParaRPr lang="pt-BR" sz="3200" dirty="0"/>
          </a:p>
          <a:p>
            <a:r>
              <a:rPr lang="pt-BR" sz="3200" dirty="0"/>
              <a:t>Acidente </a:t>
            </a:r>
          </a:p>
          <a:p>
            <a:pPr marL="0" indent="0">
              <a:buNone/>
            </a:pPr>
            <a:r>
              <a:rPr lang="pt-BR" sz="3200" dirty="0"/>
              <a:t>Doméstico.</a:t>
            </a:r>
          </a:p>
          <a:p>
            <a:pPr marL="0" indent="0">
              <a:buNone/>
            </a:pPr>
            <a:r>
              <a:rPr lang="pt-BR" sz="3200" dirty="0"/>
              <a:t>Segurança no trânsito</a:t>
            </a:r>
          </a:p>
          <a:p>
            <a:r>
              <a:rPr lang="pt-BR" sz="3200" dirty="0"/>
              <a:t>Atividade física, brincadeiras e leitura.</a:t>
            </a:r>
          </a:p>
          <a:p>
            <a:r>
              <a:rPr lang="pt-BR" sz="3200" dirty="0"/>
              <a:t>Desfralde .</a:t>
            </a:r>
          </a:p>
          <a:p>
            <a:r>
              <a:rPr lang="pt-BR" sz="3200" dirty="0"/>
              <a:t>Escola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26B644-A7A3-4821-92E4-9FC7BCA5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87" y="1395789"/>
            <a:ext cx="2767013" cy="19022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FA716B-9D55-42B0-BDBF-13FB8E6A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6" y="3164440"/>
            <a:ext cx="3897541" cy="30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9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83E9E-EF45-49C4-AF6F-D02E100A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 a 2 anos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58DAA2-945A-4BBF-B8AB-8BD13FD8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73" y="2034802"/>
            <a:ext cx="3141878" cy="576262"/>
          </a:xfrm>
        </p:spPr>
        <p:txBody>
          <a:bodyPr/>
          <a:lstStyle/>
          <a:p>
            <a:r>
              <a:rPr lang="pt-BR" sz="2800" dirty="0"/>
              <a:t>15 meses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98F9F3-0C08-45DA-90D2-1124A2231DF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21944" y="2848657"/>
            <a:ext cx="3969503" cy="36651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400" dirty="0"/>
              <a:t>Anda sozinha, aponta o que quer e imita sons.</a:t>
            </a:r>
          </a:p>
          <a:p>
            <a:r>
              <a:rPr lang="pt-BR" sz="2400" dirty="0"/>
              <a:t>Alimentação = 1 ano.</a:t>
            </a:r>
          </a:p>
          <a:p>
            <a:r>
              <a:rPr lang="pt-BR" sz="2400" dirty="0"/>
              <a:t>Treino de esfíncter </a:t>
            </a:r>
          </a:p>
          <a:p>
            <a:r>
              <a:rPr lang="pt-BR" sz="2400" dirty="0"/>
              <a:t>Apetite irregular.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D34BFC-F911-462E-9FE6-3399E02C1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98871" y="2117725"/>
            <a:ext cx="3147009" cy="576262"/>
          </a:xfrm>
        </p:spPr>
        <p:txBody>
          <a:bodyPr/>
          <a:lstStyle/>
          <a:p>
            <a:r>
              <a:rPr lang="pt-BR" sz="2800" dirty="0"/>
              <a:t>18 meses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CE81F78-4D1E-4E03-A620-1FABB454D0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065546" y="2741613"/>
            <a:ext cx="3969503" cy="39057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/>
              <a:t>Anda sem apoio</a:t>
            </a:r>
          </a:p>
          <a:p>
            <a:r>
              <a:rPr lang="pt-BR" sz="2400" dirty="0"/>
              <a:t>Sobe escada com apoio</a:t>
            </a:r>
          </a:p>
          <a:p>
            <a:r>
              <a:rPr lang="pt-BR" sz="2400" dirty="0"/>
              <a:t>3 a 6 palavras com significado. </a:t>
            </a:r>
          </a:p>
          <a:p>
            <a:r>
              <a:rPr lang="pt-BR" sz="2400" dirty="0"/>
              <a:t>Constrói torres com 3 blocos</a:t>
            </a:r>
          </a:p>
          <a:p>
            <a:r>
              <a:rPr lang="pt-BR" sz="2400" dirty="0"/>
              <a:t>Birra, perda de fôlego.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550CFC1-69AB-4209-9304-CE5DBE8E2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799" y="2500653"/>
            <a:ext cx="1666875" cy="17716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EC9633-5778-47BC-B028-3653D4E0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23" y="4506051"/>
            <a:ext cx="2028825" cy="1571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A618C02-07F3-4824-8BF1-654443C5E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224" y="1041400"/>
            <a:ext cx="2457450" cy="10763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E1B4583-1DFB-4C60-A61C-CC0EDAE5D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049" y="914625"/>
            <a:ext cx="2286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84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AD7FC19-9966-419A-912E-9CC585FD5F44}"/>
              </a:ext>
            </a:extLst>
          </p:cNvPr>
          <p:cNvSpPr/>
          <p:nvPr/>
        </p:nvSpPr>
        <p:spPr>
          <a:xfrm>
            <a:off x="5141698" y="2181135"/>
            <a:ext cx="6889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Egocentrismo. </a:t>
            </a:r>
          </a:p>
          <a:p>
            <a:r>
              <a:rPr lang="pt-BR" sz="2800" dirty="0"/>
              <a:t>Forma frases simples.</a:t>
            </a:r>
          </a:p>
          <a:p>
            <a:r>
              <a:rPr lang="pt-BR" sz="2800" dirty="0"/>
              <a:t>Negativismo e rebeldia.</a:t>
            </a:r>
          </a:p>
          <a:p>
            <a:r>
              <a:rPr lang="pt-BR" sz="2800" dirty="0"/>
              <a:t>Orientar paciência e firmeza.</a:t>
            </a:r>
          </a:p>
          <a:p>
            <a:r>
              <a:rPr lang="pt-BR" sz="2800" dirty="0"/>
              <a:t>Controle de esfíncteres.</a:t>
            </a:r>
          </a:p>
          <a:p>
            <a:r>
              <a:rPr lang="pt-BR" sz="2800" dirty="0"/>
              <a:t>Suspender mamadeira, escovar os dentes.</a:t>
            </a:r>
          </a:p>
          <a:p>
            <a:r>
              <a:rPr lang="pt-BR" sz="2800" dirty="0"/>
              <a:t>Cuidado com cozinha, banheiro, piscina e janelas</a:t>
            </a:r>
            <a:r>
              <a:rPr lang="pt-BR" dirty="0"/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5600C25-4EA9-4DC9-BC4F-5DFB9F67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77" y="5012026"/>
            <a:ext cx="2787221" cy="17195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72281" y="1153297"/>
            <a:ext cx="374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2 anos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2181135"/>
            <a:ext cx="4484473" cy="28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0176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43C405-5351-4137-8DE7-9F430B63E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680" y="614760"/>
            <a:ext cx="1205020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3 anos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A2AEC5-3291-4DAA-819B-2F2F74C9C8D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03047" y="2907588"/>
            <a:ext cx="3356059" cy="36996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/>
              <a:t>Teste visual com figuras.</a:t>
            </a:r>
          </a:p>
          <a:p>
            <a:r>
              <a:rPr lang="pt-BR" sz="2400" dirty="0"/>
              <a:t>Calmo, docilidade social.</a:t>
            </a:r>
          </a:p>
          <a:p>
            <a:r>
              <a:rPr lang="pt-BR" sz="2400" dirty="0"/>
              <a:t>Cuidado com guloseimas.</a:t>
            </a:r>
          </a:p>
          <a:p>
            <a:r>
              <a:rPr lang="pt-BR" sz="2400" dirty="0"/>
              <a:t>Escola. Infecção VAS.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64386E-6674-41D2-8C91-74C38E69B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80799" y="902891"/>
            <a:ext cx="1311078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4 anos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F2A2167-9C5A-4D89-A5E9-B1E79475E75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730916" y="3052599"/>
            <a:ext cx="3356058" cy="35546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/>
              <a:t>Comportamento afirmativo, fala bastante, pergunta porque, como?, mandão. </a:t>
            </a:r>
          </a:p>
          <a:p>
            <a:r>
              <a:rPr lang="pt-BR" sz="2400" dirty="0"/>
              <a:t>Mais interesse em brincar que em comer.</a:t>
            </a:r>
          </a:p>
          <a:p>
            <a:r>
              <a:rPr lang="pt-BR" sz="2400" dirty="0"/>
              <a:t>IVAS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A0F3DA2-E106-4F25-BF74-6E7724418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0613" y="1420192"/>
            <a:ext cx="1324160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5 anos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263862D-2894-4CE1-9249-F0D82A0207A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96728" y="3576505"/>
            <a:ext cx="3695272" cy="29744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/>
              <a:t>Salta, conhece cores, fala sem características infantis, desenha homem com 3 partes.</a:t>
            </a:r>
          </a:p>
          <a:p>
            <a:r>
              <a:rPr lang="pt-BR" sz="2400" dirty="0"/>
              <a:t>Mais madura, curiosa, prática, reservada.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7533" y="1996454"/>
            <a:ext cx="2105025" cy="159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396" y="1153491"/>
            <a:ext cx="22383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7783" y="1527347"/>
            <a:ext cx="2543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52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2236AA-8D87-43FC-A2B9-5CC136A3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9" y="650163"/>
            <a:ext cx="8853434" cy="34337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7E4787E-596B-4665-A109-5D8DA5815419}"/>
              </a:ext>
            </a:extLst>
          </p:cNvPr>
          <p:cNvSpPr txBox="1"/>
          <p:nvPr/>
        </p:nvSpPr>
        <p:spPr>
          <a:xfrm>
            <a:off x="2914650" y="5334000"/>
            <a:ext cx="48196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APROVEITANDO A JANELA DE OPORTUNIDADES.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8F4DB8-6D54-4CA4-9D60-127C09863FAF}"/>
              </a:ext>
            </a:extLst>
          </p:cNvPr>
          <p:cNvSpPr txBox="1"/>
          <p:nvPr/>
        </p:nvSpPr>
        <p:spPr>
          <a:xfrm>
            <a:off x="619339" y="2097942"/>
            <a:ext cx="278140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</a:rPr>
              <a:t>Janelas de oportunidades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AD7DBF-EA3F-4001-B25A-A130D2BD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162" y="4343400"/>
            <a:ext cx="2524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9" y="2151439"/>
            <a:ext cx="1341666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6 anos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106989" y="2907232"/>
            <a:ext cx="3141879" cy="28472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Mais dispersa, impulsiva.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Ensinar atravessar rua, mesada, certo errado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382432" y="1118798"/>
            <a:ext cx="3147009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7-8 anos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>
          <a:xfrm>
            <a:off x="3365956" y="1772204"/>
            <a:ext cx="3147009" cy="284729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Pensativa, cautelosa e perseverante.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Estimular exercício físico, livros, bicicletas quebra-cabeça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7253172" y="1175512"/>
            <a:ext cx="4184565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10 a 12 anos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7"/>
          </p:nvPr>
        </p:nvSpPr>
        <p:spPr>
          <a:xfrm>
            <a:off x="7202339" y="1849348"/>
            <a:ext cx="4345814" cy="284729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Repleção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equilíbrio,, importância do grupo, diferença de temperamento nos 2 sexos.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Estabelecer horários, falar sobre fumo , álcool, masturbação, menarca...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265" y="4925250"/>
            <a:ext cx="342618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961476-79A7-4B02-B0BB-824F76A2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241" y="4696641"/>
            <a:ext cx="312420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9685B-7F00-44E5-9A25-A2001885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03" y="465667"/>
            <a:ext cx="11237071" cy="18225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Puericultura na adolescência...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47C8B6-AEE8-4B5A-9B09-C1466162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170" y="2758017"/>
            <a:ext cx="8825659" cy="86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4800" dirty="0"/>
              <a:t>              Desafios!!!</a:t>
            </a:r>
          </a:p>
        </p:txBody>
      </p:sp>
    </p:spTree>
    <p:extLst>
      <p:ext uri="{BB962C8B-B14F-4D97-AF65-F5344CB8AC3E}">
        <p14:creationId xmlns:p14="http://schemas.microsoft.com/office/powerpoint/2010/main" val="4066531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E4D5A-3675-4AAD-BAC7-F7F0D28C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11" y="354556"/>
            <a:ext cx="11229654" cy="13564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O adolescente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646293-530C-4C8D-8E6C-F4371B20A761}"/>
              </a:ext>
            </a:extLst>
          </p:cNvPr>
          <p:cNvSpPr/>
          <p:nvPr/>
        </p:nvSpPr>
        <p:spPr>
          <a:xfrm>
            <a:off x="3003754" y="1991497"/>
            <a:ext cx="6834998" cy="28750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Processo de maturação, transformações corporais, novas habilidades cognitivas.  Experiências que podem ameaçar a saúde: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C49BC6F-ECCC-436B-B183-209864CBD7AC}"/>
              </a:ext>
            </a:extLst>
          </p:cNvPr>
          <p:cNvSpPr/>
          <p:nvPr/>
        </p:nvSpPr>
        <p:spPr>
          <a:xfrm>
            <a:off x="0" y="2209800"/>
            <a:ext cx="249555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gravidez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030EAB7-95AD-4301-AC7B-8344DE8AC0CB}"/>
              </a:ext>
            </a:extLst>
          </p:cNvPr>
          <p:cNvSpPr/>
          <p:nvPr/>
        </p:nvSpPr>
        <p:spPr>
          <a:xfrm>
            <a:off x="9537126" y="3218634"/>
            <a:ext cx="2774092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Drogas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9DAD31-1EDB-40C2-95EE-2571397832FD}"/>
              </a:ext>
            </a:extLst>
          </p:cNvPr>
          <p:cNvSpPr/>
          <p:nvPr/>
        </p:nvSpPr>
        <p:spPr>
          <a:xfrm>
            <a:off x="5404111" y="5112807"/>
            <a:ext cx="3547988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Doenças sexualmente transmissíveis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155D915-378C-4AFE-82CC-BC02F6A50AFA}"/>
              </a:ext>
            </a:extLst>
          </p:cNvPr>
          <p:cNvSpPr/>
          <p:nvPr/>
        </p:nvSpPr>
        <p:spPr>
          <a:xfrm>
            <a:off x="203847" y="4665132"/>
            <a:ext cx="377236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Distúrbios alimentares</a:t>
            </a:r>
          </a:p>
        </p:txBody>
      </p:sp>
    </p:spTree>
    <p:extLst>
      <p:ext uri="{BB962C8B-B14F-4D97-AF65-F5344CB8AC3E}">
        <p14:creationId xmlns:p14="http://schemas.microsoft.com/office/powerpoint/2010/main" val="19632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4062F-CE06-458A-9B02-0F60EE34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42" y="457200"/>
            <a:ext cx="11295316" cy="12043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A confidencialidade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FC1202-BA7B-45C4-A79A-AFE2525D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1" y="2197172"/>
            <a:ext cx="11295317" cy="1941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A443D2E-73CD-4688-964F-85521D5E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25" y="4308090"/>
            <a:ext cx="11295317" cy="225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046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A1C19-304E-4288-8885-E5B791EE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consulta do adolescente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3DD33CE-2F7F-49AA-80C4-8A49CF4BFCF2}"/>
              </a:ext>
            </a:extLst>
          </p:cNvPr>
          <p:cNvSpPr/>
          <p:nvPr/>
        </p:nvSpPr>
        <p:spPr>
          <a:xfrm>
            <a:off x="878065" y="2381250"/>
            <a:ext cx="9989960" cy="1124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Identificar comportamento de risco</a:t>
            </a:r>
          </a:p>
          <a:p>
            <a:pPr algn="ctr"/>
            <a:r>
              <a:rPr lang="pt-BR" dirty="0"/>
              <a:t>Imunização</a:t>
            </a:r>
          </a:p>
          <a:p>
            <a:pPr algn="ctr"/>
            <a:r>
              <a:rPr lang="pt-BR" dirty="0"/>
              <a:t>Desenvolver vínculos que facilitem o diálogo</a:t>
            </a:r>
          </a:p>
          <a:p>
            <a:pPr algn="ctr"/>
            <a:r>
              <a:rPr lang="pt-BR" dirty="0"/>
              <a:t>Promover saúde: alimentação, atividade física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5E681A-2046-4399-89D6-33B03A7E6B55}"/>
              </a:ext>
            </a:extLst>
          </p:cNvPr>
          <p:cNvSpPr/>
          <p:nvPr/>
        </p:nvSpPr>
        <p:spPr>
          <a:xfrm>
            <a:off x="962025" y="4438649"/>
            <a:ext cx="4975581" cy="178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Adolescente sozinho</a:t>
            </a:r>
          </a:p>
          <a:p>
            <a:pPr algn="ctr"/>
            <a:r>
              <a:rPr lang="pt-BR" dirty="0"/>
              <a:t>Facilita falar sobre si mesmo e aspectos sigilosos</a:t>
            </a:r>
          </a:p>
          <a:p>
            <a:pPr algn="ctr"/>
            <a:r>
              <a:rPr lang="pt-BR" dirty="0"/>
              <a:t>Responsabilidade pela própria saúde e por sua vida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81B483-17BD-4C3B-8E68-6E1C6C586B95}"/>
              </a:ext>
            </a:extLst>
          </p:cNvPr>
          <p:cNvSpPr/>
          <p:nvPr/>
        </p:nvSpPr>
        <p:spPr>
          <a:xfrm>
            <a:off x="6254396" y="4371319"/>
            <a:ext cx="4276725" cy="191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 a família</a:t>
            </a:r>
          </a:p>
          <a:p>
            <a:pPr algn="ctr"/>
            <a:r>
              <a:rPr lang="pt-BR" dirty="0"/>
              <a:t>Permite entender  a dinâmica familiar</a:t>
            </a:r>
          </a:p>
          <a:p>
            <a:pPr algn="ctr"/>
            <a:r>
              <a:rPr lang="pt-BR" dirty="0"/>
              <a:t>Elucidação de detalhes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55AA20-CD5E-4B84-9B28-FF16BB8E01C9}"/>
              </a:ext>
            </a:extLst>
          </p:cNvPr>
          <p:cNvSpPr txBox="1"/>
          <p:nvPr/>
        </p:nvSpPr>
        <p:spPr>
          <a:xfrm>
            <a:off x="5078590" y="3720208"/>
            <a:ext cx="424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Momentos: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32041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B4C25-9C7C-4D4E-9E02-9DB2A1E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laboratoriais periódicos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B9E712-9C6B-4C54-B0FA-62ABD602A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4684" y="1477494"/>
            <a:ext cx="3757545" cy="2283824"/>
          </a:xfrm>
        </p:spPr>
        <p:txBody>
          <a:bodyPr/>
          <a:lstStyle/>
          <a:p>
            <a:r>
              <a:rPr lang="pt-BR" sz="2800" dirty="0"/>
              <a:t>Anemia</a:t>
            </a:r>
          </a:p>
          <a:p>
            <a:r>
              <a:rPr lang="pt-BR" sz="2800" dirty="0"/>
              <a:t>Dislipidemias</a:t>
            </a:r>
          </a:p>
          <a:p>
            <a:r>
              <a:rPr lang="pt-BR" sz="2800" dirty="0"/>
              <a:t>Exames direcionados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A0B804-9E91-46DB-9FB4-73E74931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0" y="5029200"/>
            <a:ext cx="2200275" cy="1685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B445FE-BB40-4108-BF15-A61E2663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5" y="5072062"/>
            <a:ext cx="2381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0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Casos clínicos em puericultura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3"/>
          </p:nvPr>
        </p:nvSpPr>
        <p:spPr>
          <a:xfrm>
            <a:off x="1827824" y="3074850"/>
            <a:ext cx="8207960" cy="708299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 Black" pitchFamily="34" charset="0"/>
              </a:rPr>
              <a:t>Cada caso é um caso: os desafios.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dirty="0"/>
              <a:t>Seguindo o roteiro... Mas com um foco especial em cada paciente.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B2A55F-9624-48A6-B77A-14DFFF5B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17" y="1316572"/>
            <a:ext cx="4149583" cy="3109913"/>
          </a:xfrm>
          <a:prstGeom prst="rect">
            <a:avLst/>
          </a:prstGeom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A7B8695-8C5A-4D71-82B4-F283748A00F3}"/>
              </a:ext>
            </a:extLst>
          </p:cNvPr>
          <p:cNvSpPr txBox="1"/>
          <p:nvPr/>
        </p:nvSpPr>
        <p:spPr>
          <a:xfrm>
            <a:off x="384317" y="4393290"/>
            <a:ext cx="6509642" cy="22159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Douglas, 15 anos.</a:t>
            </a:r>
          </a:p>
          <a:p>
            <a:r>
              <a:rPr lang="pt-BR" sz="2400" dirty="0"/>
              <a:t>9º ano fundamental.</a:t>
            </a:r>
          </a:p>
          <a:p>
            <a:r>
              <a:rPr lang="pt-BR" sz="2400" dirty="0"/>
              <a:t>165 cm, 57 kg.</a:t>
            </a:r>
          </a:p>
          <a:p>
            <a:r>
              <a:rPr lang="pt-BR" sz="2400" dirty="0"/>
              <a:t>Acompanhado da mãe.</a:t>
            </a:r>
          </a:p>
          <a:p>
            <a:r>
              <a:rPr lang="pt-BR" sz="2400" dirty="0"/>
              <a:t>Não sabe porque veio à consulta.</a:t>
            </a:r>
          </a:p>
          <a:p>
            <a:endParaRPr lang="pt-BR" dirty="0"/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F2C0E3BA-613B-4C6C-97B9-E1E8C058D0E8}"/>
              </a:ext>
            </a:extLst>
          </p:cNvPr>
          <p:cNvSpPr/>
          <p:nvPr/>
        </p:nvSpPr>
        <p:spPr>
          <a:xfrm>
            <a:off x="3476091" y="0"/>
            <a:ext cx="4887074" cy="169309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Todas as pessoas que eu conheço são completamente idiotas!!!</a:t>
            </a:r>
          </a:p>
        </p:txBody>
      </p:sp>
    </p:spTree>
    <p:extLst>
      <p:ext uri="{BB962C8B-B14F-4D97-AF65-F5344CB8AC3E}">
        <p14:creationId xmlns:p14="http://schemas.microsoft.com/office/powerpoint/2010/main" val="41978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C1DFBF-D720-41BF-9E9B-4FF861D6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12" y="1006867"/>
            <a:ext cx="6267236" cy="370404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33490F-2F46-404F-9823-E50541C2C714}"/>
              </a:ext>
            </a:extLst>
          </p:cNvPr>
          <p:cNvSpPr txBox="1"/>
          <p:nvPr/>
        </p:nvSpPr>
        <p:spPr>
          <a:xfrm>
            <a:off x="1515813" y="4586568"/>
            <a:ext cx="634391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Lucas, 9 anos.</a:t>
            </a:r>
          </a:p>
          <a:p>
            <a:r>
              <a:rPr lang="pt-BR" sz="2800" dirty="0"/>
              <a:t>Ensino fundamental, 5º ano.</a:t>
            </a:r>
          </a:p>
          <a:p>
            <a:r>
              <a:rPr lang="pt-BR" sz="2800" dirty="0"/>
              <a:t>1,40cm , 47 kg. IMC 23</a:t>
            </a:r>
          </a:p>
          <a:p>
            <a:r>
              <a:rPr lang="pt-BR" sz="2800" dirty="0"/>
              <a:t>Sem queixas de saúde.</a:t>
            </a:r>
          </a:p>
          <a:p>
            <a:endParaRPr lang="pt-BR" dirty="0"/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3782CC1-F8F6-4206-A83B-86769FF7B739}"/>
              </a:ext>
            </a:extLst>
          </p:cNvPr>
          <p:cNvSpPr/>
          <p:nvPr/>
        </p:nvSpPr>
        <p:spPr>
          <a:xfrm>
            <a:off x="4020621" y="0"/>
            <a:ext cx="3839110" cy="125344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Mãe, já posso pegar o celular?</a:t>
            </a:r>
          </a:p>
        </p:txBody>
      </p:sp>
    </p:spTree>
    <p:extLst>
      <p:ext uri="{BB962C8B-B14F-4D97-AF65-F5344CB8AC3E}">
        <p14:creationId xmlns:p14="http://schemas.microsoft.com/office/powerpoint/2010/main" val="39645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370705-5E7F-4C6C-B879-6C152C617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64" y="3040830"/>
            <a:ext cx="4443145" cy="3171825"/>
          </a:xfrm>
          <a:prstGeom prst="rect">
            <a:avLst/>
          </a:prstGeom>
          <a:solidFill>
            <a:srgbClr val="5E3A21"/>
          </a:solidFill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CCFD4-ED30-42D8-BD8A-4D692D43D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885825"/>
            <a:ext cx="4113624" cy="27813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8DD16B8-8B35-432E-91C8-7C06BAE5EEE1}"/>
              </a:ext>
            </a:extLst>
          </p:cNvPr>
          <p:cNvSpPr txBox="1"/>
          <p:nvPr/>
        </p:nvSpPr>
        <p:spPr>
          <a:xfrm>
            <a:off x="1157555" y="3830869"/>
            <a:ext cx="4208606" cy="25237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Samira, 5 anos.</a:t>
            </a:r>
          </a:p>
          <a:p>
            <a:r>
              <a:rPr lang="pt-BR" sz="2800" dirty="0"/>
              <a:t>Pré-escola.</a:t>
            </a:r>
          </a:p>
          <a:p>
            <a:r>
              <a:rPr lang="pt-BR" sz="2800" dirty="0"/>
              <a:t>17 kg, 118 cm.</a:t>
            </a:r>
          </a:p>
          <a:p>
            <a:r>
              <a:rPr lang="pt-BR" sz="2800" dirty="0"/>
              <a:t>Queixa:</a:t>
            </a:r>
          </a:p>
          <a:p>
            <a:r>
              <a:rPr lang="pt-BR" sz="2800" dirty="0"/>
              <a:t>Não come nada.</a:t>
            </a:r>
          </a:p>
          <a:p>
            <a:endParaRPr lang="pt-BR" dirty="0"/>
          </a:p>
        </p:txBody>
      </p:sp>
      <p:sp>
        <p:nvSpPr>
          <p:cNvPr id="6" name="Explosão: 8 Pontos 5">
            <a:extLst>
              <a:ext uri="{FF2B5EF4-FFF2-40B4-BE49-F238E27FC236}">
                <a16:creationId xmlns:a16="http://schemas.microsoft.com/office/drawing/2014/main" id="{C94BC6A6-C790-40B4-9C62-D99E4A7AF75B}"/>
              </a:ext>
            </a:extLst>
          </p:cNvPr>
          <p:cNvSpPr/>
          <p:nvPr/>
        </p:nvSpPr>
        <p:spPr>
          <a:xfrm>
            <a:off x="6235664" y="1428430"/>
            <a:ext cx="2924175" cy="27813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9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76" y="930723"/>
            <a:ext cx="2857500" cy="57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622" y="292490"/>
            <a:ext cx="200026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0178" y="480891"/>
            <a:ext cx="3585895" cy="26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4622" y="3560389"/>
            <a:ext cx="8416965" cy="329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124" y="1400431"/>
            <a:ext cx="6028413" cy="35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610228" y="4900772"/>
            <a:ext cx="6306204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Emanuel, 8 meses.</a:t>
            </a:r>
          </a:p>
          <a:p>
            <a:r>
              <a:rPr lang="pt-BR" sz="2400" dirty="0"/>
              <a:t>8 Kg 68 cm.</a:t>
            </a:r>
          </a:p>
          <a:p>
            <a:r>
              <a:rPr lang="pt-BR" sz="2400" dirty="0"/>
              <a:t>Não amamentado.</a:t>
            </a:r>
          </a:p>
          <a:p>
            <a:r>
              <a:rPr lang="pt-BR" sz="2400" dirty="0"/>
              <a:t>Creche o dia todo.</a:t>
            </a:r>
          </a:p>
          <a:p>
            <a:endParaRPr lang="pt-BR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5968639" y="281935"/>
            <a:ext cx="4234248" cy="223699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>
                <a:solidFill>
                  <a:schemeClr val="tx1"/>
                </a:solidFill>
              </a:rPr>
              <a:t>Dr</a:t>
            </a:r>
            <a:r>
              <a:rPr lang="pt-BR" sz="2800" dirty="0">
                <a:solidFill>
                  <a:schemeClr val="tx1"/>
                </a:solidFill>
              </a:rPr>
              <a:t> Meu bebê ainda não senta sozinho, é normal?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D98828-F772-4E36-81E9-724DB9E4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6932" y="1066930"/>
            <a:ext cx="6032965" cy="3485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0FF46F2-CF4C-489A-99EA-895CB1F29DF1}"/>
              </a:ext>
            </a:extLst>
          </p:cNvPr>
          <p:cNvSpPr txBox="1"/>
          <p:nvPr/>
        </p:nvSpPr>
        <p:spPr>
          <a:xfrm>
            <a:off x="2634385" y="4886308"/>
            <a:ext cx="6165512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  <a:latin typeface="Arial Black" panose="020B0A04020102020204" pitchFamily="34" charset="0"/>
              </a:rPr>
              <a:t>Parabéns aos que continuam acordados! </a:t>
            </a:r>
          </a:p>
          <a:p>
            <a:r>
              <a:rPr lang="pt-BR" sz="2400" dirty="0">
                <a:solidFill>
                  <a:srgbClr val="00B0F0"/>
                </a:solidFill>
                <a:latin typeface="Arial Black" panose="020B0A04020102020204" pitchFamily="34" charset="0"/>
              </a:rPr>
              <a:t>Agora feras em Puericultura!!! </a:t>
            </a:r>
          </a:p>
          <a:p>
            <a:r>
              <a:rPr lang="pt-BR" sz="2400" dirty="0">
                <a:solidFill>
                  <a:srgbClr val="00B0F0"/>
                </a:solidFill>
                <a:latin typeface="Arial Black" panose="020B0A04020102020204" pitchFamily="34" charset="0"/>
              </a:rPr>
              <a:t>Até a próxima, pessoal!!!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076400-CE4A-460B-A647-6B3C73FBEBF8}"/>
              </a:ext>
            </a:extLst>
          </p:cNvPr>
          <p:cNvSpPr txBox="1"/>
          <p:nvPr/>
        </p:nvSpPr>
        <p:spPr>
          <a:xfrm>
            <a:off x="6934683" y="271089"/>
            <a:ext cx="353431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elianecabello@usp.br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457D6-B066-470B-870D-D4901DF9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Periodicidade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E3315D-6D00-4CE7-8332-EBB7DD4AF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294" y="516835"/>
            <a:ext cx="7064470" cy="58391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414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28599-C142-4013-925E-90D3F288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42493" cy="7069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Etapas da consulta de puericultura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112" y="2430162"/>
            <a:ext cx="11959118" cy="4319959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244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18B55-8F72-4C96-B011-429AD43C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consultas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BB20A0-421B-440A-8B52-9ED8D35A9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028825"/>
            <a:ext cx="4825159" cy="4762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Aleitamento materno/ História alimentar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Curvas de crescimento e parâmetros antropométricos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Estado vacinal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Desenvolvimento neuropsicomotor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Condições do meio ambiente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Avaliação dos cuidados domiciliares 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Função auditiva 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Escolaridade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sexualidade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532FDD-DC11-4CE1-AEB7-6BC4344D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09" y="4385981"/>
            <a:ext cx="2970119" cy="2014819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823D0B3-ACFC-4015-8970-CF7C60549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603501"/>
            <a:ext cx="4825159" cy="12493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2400" dirty="0"/>
              <a:t>Seguindo orientações do Ministério da Saúde</a:t>
            </a:r>
          </a:p>
        </p:txBody>
      </p:sp>
    </p:spTree>
    <p:extLst>
      <p:ext uri="{BB962C8B-B14F-4D97-AF65-F5344CB8AC3E}">
        <p14:creationId xmlns:p14="http://schemas.microsoft.com/office/powerpoint/2010/main" val="424786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20DF31-498E-48AA-A3D5-8F8777E8B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382" y="1777429"/>
            <a:ext cx="3106220" cy="3591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BD6AED7-1E04-4BE8-9345-EF08264E45EC}"/>
              </a:ext>
            </a:extLst>
          </p:cNvPr>
          <p:cNvSpPr/>
          <p:nvPr/>
        </p:nvSpPr>
        <p:spPr>
          <a:xfrm>
            <a:off x="1915886" y="3938426"/>
            <a:ext cx="1862418" cy="1219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Pré natal/vínculo afetivo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418DE8-82FD-445B-9C78-EDFBE5512AE3}"/>
              </a:ext>
            </a:extLst>
          </p:cNvPr>
          <p:cNvSpPr/>
          <p:nvPr/>
        </p:nvSpPr>
        <p:spPr>
          <a:xfrm>
            <a:off x="756862" y="2084697"/>
            <a:ext cx="3197421" cy="13443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2000" dirty="0"/>
              <a:t>Promoção do Aleitamento materno/alimentação e nutrição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F0702D-43EE-4C71-8670-B9D37035D8AC}"/>
              </a:ext>
            </a:extLst>
          </p:cNvPr>
          <p:cNvSpPr/>
          <p:nvPr/>
        </p:nvSpPr>
        <p:spPr>
          <a:xfrm>
            <a:off x="5136633" y="373293"/>
            <a:ext cx="2476517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dirty="0"/>
              <a:t>Crescimento e desenvolvimento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3860D8-63D2-4AC8-94DA-1D7A7F9E9827}"/>
              </a:ext>
            </a:extLst>
          </p:cNvPr>
          <p:cNvSpPr/>
          <p:nvPr/>
        </p:nvSpPr>
        <p:spPr>
          <a:xfrm>
            <a:off x="7810512" y="993167"/>
            <a:ext cx="2322797" cy="121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2800" dirty="0"/>
              <a:t>Vacinas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591019-FE45-4E36-B9E4-2C6C23FF10B2}"/>
              </a:ext>
            </a:extLst>
          </p:cNvPr>
          <p:cNvSpPr/>
          <p:nvPr/>
        </p:nvSpPr>
        <p:spPr>
          <a:xfrm>
            <a:off x="7807022" y="2819400"/>
            <a:ext cx="3143272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dirty="0"/>
              <a:t>Prevenção  de doenças diarréias e pneumonias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D7E51D8-7773-4B46-A36D-4F13A0092290}"/>
              </a:ext>
            </a:extLst>
          </p:cNvPr>
          <p:cNvSpPr/>
          <p:nvPr/>
        </p:nvSpPr>
        <p:spPr>
          <a:xfrm>
            <a:off x="7942544" y="4548026"/>
            <a:ext cx="2190765" cy="121920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dirty="0"/>
              <a:t>Prevenção de acidentes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347C7A-00C0-4B38-AC71-2792E2962C27}"/>
              </a:ext>
            </a:extLst>
          </p:cNvPr>
          <p:cNvSpPr/>
          <p:nvPr/>
        </p:nvSpPr>
        <p:spPr>
          <a:xfrm>
            <a:off x="122098" y="248190"/>
            <a:ext cx="2476518" cy="1344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pt-BR" sz="2800" dirty="0">
                <a:latin typeface="Arial Black" pitchFamily="34" charset="0"/>
              </a:rPr>
              <a:t>FOCOS:</a:t>
            </a:r>
          </a:p>
        </p:txBody>
      </p:sp>
    </p:spTree>
    <p:extLst>
      <p:ext uri="{BB962C8B-B14F-4D97-AF65-F5344CB8AC3E}">
        <p14:creationId xmlns:p14="http://schemas.microsoft.com/office/powerpoint/2010/main" val="2359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1163</Words>
  <Application>Microsoft Office PowerPoint</Application>
  <PresentationFormat>Widescreen</PresentationFormat>
  <Paragraphs>251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Century Gothic</vt:lpstr>
      <vt:lpstr>Wingdings 3</vt:lpstr>
      <vt:lpstr>Íon - Sala da Diretoria</vt:lpstr>
      <vt:lpstr>Puericultura II</vt:lpstr>
      <vt:lpstr>Apresentação do PowerPoint</vt:lpstr>
      <vt:lpstr>Revendo conceitos: o que é Puericultura?</vt:lpstr>
      <vt:lpstr>Apresentação do PowerPoint</vt:lpstr>
      <vt:lpstr>Apresentação do PowerPoint</vt:lpstr>
      <vt:lpstr>Periodicidade </vt:lpstr>
      <vt:lpstr>Etapas da consulta de puericultura</vt:lpstr>
      <vt:lpstr>As consultas </vt:lpstr>
      <vt:lpstr>Apresentação do PowerPoint</vt:lpstr>
      <vt:lpstr>Caderneta da criança</vt:lpstr>
      <vt:lpstr> Avaliação do crescimento: peso , altura, PC e IMC</vt:lpstr>
      <vt:lpstr>Desenvolvimento</vt:lpstr>
      <vt:lpstr>Apresentação do PowerPoint</vt:lpstr>
      <vt:lpstr>Calendário vacinal</vt:lpstr>
      <vt:lpstr>Aleitamento materno /alimentação</vt:lpstr>
      <vt:lpstr>Alimentação </vt:lpstr>
      <vt:lpstr>Alimentação complementar</vt:lpstr>
      <vt:lpstr>Prevenção de acidentes</vt:lpstr>
      <vt:lpstr>Apresentação do PowerPoint</vt:lpstr>
      <vt:lpstr>A consulta e o exame físico nas diferentes fases.</vt:lpstr>
      <vt:lpstr>   O recém nascido (RN)</vt:lpstr>
      <vt:lpstr>RN: Aleitamento materno</vt:lpstr>
      <vt:lpstr>RN</vt:lpstr>
      <vt:lpstr>Ganho de peso, altura, Perímetro cefálico.</vt:lpstr>
      <vt:lpstr>Exame físico do RN</vt:lpstr>
      <vt:lpstr> RN</vt:lpstr>
      <vt:lpstr>RN</vt:lpstr>
      <vt:lpstr>RN</vt:lpstr>
      <vt:lpstr>RN        Extremidades </vt:lpstr>
      <vt:lpstr> RN</vt:lpstr>
      <vt:lpstr>RN</vt:lpstr>
      <vt:lpstr>Reflexos refletem a maturação do sistema nervoso central. As estruturas neurológicas vão se tornando funcionais à medida em que há a mielinização, arborização e formação de novas sinapses.  </vt:lpstr>
      <vt:lpstr>A consulta de 1 a 12 meses</vt:lpstr>
      <vt:lpstr>Primeiro ano.</vt:lpstr>
      <vt:lpstr>Apresentação do PowerPoint</vt:lpstr>
      <vt:lpstr>Consulta de 1 a 10 anos.</vt:lpstr>
      <vt:lpstr>1 a 2 anos</vt:lpstr>
      <vt:lpstr>Apresentação do PowerPoint</vt:lpstr>
      <vt:lpstr>Apresentação do PowerPoint</vt:lpstr>
      <vt:lpstr>Apresentação do PowerPoint</vt:lpstr>
      <vt:lpstr>Puericultura na adolescência...</vt:lpstr>
      <vt:lpstr>O adolescente</vt:lpstr>
      <vt:lpstr>A confidencialidade</vt:lpstr>
      <vt:lpstr>A consulta do adolescente</vt:lpstr>
      <vt:lpstr>Exames laboratoriais periódicos</vt:lpstr>
      <vt:lpstr>Casos clínicos em puericultura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Puericultura II</dc:title>
  <dc:creator>eamcabello@outlook.com</dc:creator>
  <cp:lastModifiedBy>eamcabello@outlook.com</cp:lastModifiedBy>
  <cp:revision>6</cp:revision>
  <dcterms:created xsi:type="dcterms:W3CDTF">2020-04-29T23:43:08Z</dcterms:created>
  <dcterms:modified xsi:type="dcterms:W3CDTF">2020-04-29T23:57:35Z</dcterms:modified>
</cp:coreProperties>
</file>