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305" r:id="rId4"/>
    <p:sldId id="295" r:id="rId5"/>
    <p:sldId id="296" r:id="rId6"/>
    <p:sldId id="324" r:id="rId7"/>
    <p:sldId id="306" r:id="rId8"/>
    <p:sldId id="325" r:id="rId9"/>
    <p:sldId id="326" r:id="rId10"/>
    <p:sldId id="327" r:id="rId11"/>
    <p:sldId id="328" r:id="rId12"/>
    <p:sldId id="307" r:id="rId13"/>
    <p:sldId id="297" r:id="rId14"/>
    <p:sldId id="308" r:id="rId15"/>
    <p:sldId id="329" r:id="rId16"/>
    <p:sldId id="330" r:id="rId17"/>
    <p:sldId id="331" r:id="rId18"/>
    <p:sldId id="332" r:id="rId19"/>
    <p:sldId id="299" r:id="rId20"/>
    <p:sldId id="333" r:id="rId21"/>
    <p:sldId id="309" r:id="rId22"/>
    <p:sldId id="334" r:id="rId23"/>
    <p:sldId id="335" r:id="rId24"/>
    <p:sldId id="300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98509"/>
    <a:srgbClr val="353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957B85F7-CFDE-4A96-BCDD-54CCB6E4D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F46F12DC-7209-4A0C-AF2A-642964F8B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E4C6164-5AAC-4DF1-8673-5EA90BCE4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7A623E6-E191-405B-BE35-1AE640944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E31E7C0-F284-469A-B24A-D69C05C77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8A4455-409F-4A71-8A09-2FA0A5C804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9607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16E2D9-7B96-4708-9EFB-E59F099C5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029758-8B30-4F5E-8D88-80F432C89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8D4B46-1C43-41D5-80A5-7632C80E1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1579-0BB7-407E-BCE9-DBD1618FB07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3637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58154-291D-4171-9A36-E78E06888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197EA8-2639-4DEE-B025-CDC7B14C2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B004C5-C763-4640-94BD-317986C0F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4D3B-A0ED-4359-B434-8FBF202CD62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0687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F5D02F-8009-478D-8377-A13FDB5B5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644161-00E5-4C64-B570-9BEE0174D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08AF18-9AE9-4278-9691-DE5C950D0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69C7C-1906-4818-A56F-5C2B4F18803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2106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B11C37-17F7-4BB4-8EC1-BF7354049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AD5D92-F68E-4C2F-8914-6165FB98D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174EE8-35E6-4393-AA24-F60E71C0D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CA464-6483-4627-822B-DA2F6FF8FD0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958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58BE4-94AD-4EC1-B079-A79B11CE9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9CD55-4EBD-43BB-BA5C-F688B9D67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A1D70A-275C-4BF3-A53D-48CC531A5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AA7C-7E29-4B8C-8CB9-E616CD664D3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9226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E8F2C6-A2A5-447C-9D44-DEDC027AD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A335D6-4622-4511-8E99-4721C09221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34E6DC-B38E-41E9-8230-E80EA3F40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6398B-58B0-4414-963F-485C8E005A8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8476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7E1CCA-B392-455F-A623-A2A7CE03F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B49FCB-D1A2-49E7-B6A3-F06C6207C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BE252F-E457-4142-9BDC-72C588E3D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969B6-E493-498B-AEB9-0DA1D04D1D5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7571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DB1B63-E29A-40C2-8AC2-9A6EFF216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4084B6-C985-4483-967E-433182389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B89758-05C3-4E31-B4DB-FBB33003C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E703-4F64-48E7-9BF0-A19B65C64F2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0536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8C993-38D4-407D-8187-645F47984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CDA22-D536-4F7B-9654-4F823ACD1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75316D-1AE3-43CC-B125-DFC5C37E5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B2CE-541F-48C2-BFF0-9AAD5E15410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561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6E25C7-376E-4021-BE16-3F5EC1E1C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1BDD3E-AF37-43A5-B4CA-2AEEAE1E7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B03BC7-0DC5-49A4-878A-D2F5FA42E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4B04-F7D6-4E3E-8FBE-9E8B6A6EDFC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601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F6D528-81A7-4661-AB1B-76381C83A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67346A-5EDA-4B90-8E7B-1EC5AD4A4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4BC56459-AD41-4F7A-8311-782313DEC6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9D729310-A72D-4757-816E-DE3E9AA43C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3B934D53-5E37-429C-A691-EE9529A3E9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55FF7C2B-C154-46B0-B34A-9568354E824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4AFF5324-42C2-4517-B0B7-593296C24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109E5BF-CFDD-4960-A765-7F47D7FD5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817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76EA9AF-DA8E-4CDE-8975-66DE004D36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560" y="1524000"/>
            <a:ext cx="8352928" cy="2438400"/>
          </a:xfrm>
        </p:spPr>
        <p:txBody>
          <a:bodyPr/>
          <a:lstStyle/>
          <a:p>
            <a:pPr algn="ctr" eaLnBrk="1" hangingPunct="1"/>
            <a:r>
              <a:rPr lang="pt-BR" altLang="pt-BR" sz="4600" dirty="0"/>
              <a:t>SEL5752/SEL0632 – Linguagens de Descrição de Hardware</a:t>
            </a:r>
            <a:br>
              <a:rPr lang="pt-BR" altLang="pt-BR" sz="4600" dirty="0"/>
            </a:br>
            <a:r>
              <a:rPr lang="pt-BR" altLang="pt-BR" sz="4600"/>
              <a:t>Aula 10 </a:t>
            </a:r>
            <a:r>
              <a:rPr lang="pt-BR" altLang="pt-BR" sz="4600" dirty="0"/>
              <a:t>– Padrão IEEE 1076.3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1F1E9CA-95F6-40EA-8723-67FB1FB009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Prof. Dr. Maximiliam Luppe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D6C01F6-1902-4138-BD7D-696B26BB36AC}"/>
              </a:ext>
            </a:extLst>
          </p:cNvPr>
          <p:cNvSpPr txBox="1"/>
          <p:nvPr/>
        </p:nvSpPr>
        <p:spPr>
          <a:xfrm>
            <a:off x="395536" y="474345"/>
            <a:ext cx="82089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A.4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(L, 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L_LEFT: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L'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R_LEFT: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R'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SIZE: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MAX(L'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R'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L01 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(SIZE-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Synthesis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IS_SIGNED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L: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TRUE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IS_SIGNED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R: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TRUE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L01: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TRUE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SYNTHESIS_RETURN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L01: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"ADD"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((L'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(R'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NAS;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ADD_SIGNED(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(L, SIZE),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(R, SIZE), '0');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C0FCD33-47F7-4FE5-BDB1-86F247E119D6}"/>
              </a:ext>
            </a:extLst>
          </p:cNvPr>
          <p:cNvSpPr txBox="1"/>
          <p:nvPr/>
        </p:nvSpPr>
        <p:spPr>
          <a:xfrm>
            <a:off x="611560" y="4921423"/>
            <a:ext cx="5760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NAS: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:= (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'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109039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5CECF55-B8BF-4277-927A-81CFD268F8FD}"/>
              </a:ext>
            </a:extLst>
          </p:cNvPr>
          <p:cNvSpPr txBox="1"/>
          <p:nvPr/>
        </p:nvSpPr>
        <p:spPr>
          <a:xfrm>
            <a:off x="395536" y="476672"/>
            <a:ext cx="7830616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A.5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 +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(R, L'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A.6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(L, R'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+ R;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A.7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 +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(R, L'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A.8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(L, R'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+ R;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20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>
            <a:extLst>
              <a:ext uri="{FF2B5EF4-FFF2-40B4-BE49-F238E27FC236}">
                <a16:creationId xmlns:a16="http://schemas.microsoft.com/office/drawing/2014/main" id="{7352B17C-8F63-4496-9A6D-B65ECBBA1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>
            <a:extLst>
              <a:ext uri="{FF2B5EF4-FFF2-40B4-BE49-F238E27FC236}">
                <a16:creationId xmlns:a16="http://schemas.microsoft.com/office/drawing/2014/main" id="{B2C79341-FBBF-4F1B-8D70-96524879B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>
            <a:extLst>
              <a:ext uri="{FF2B5EF4-FFF2-40B4-BE49-F238E27FC236}">
                <a16:creationId xmlns:a16="http://schemas.microsoft.com/office/drawing/2014/main" id="{22FE50EF-6C2A-4F5E-A3BE-1BF80C1FD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445733B-8041-46D8-BB3A-E55F4098CF75}"/>
              </a:ext>
            </a:extLst>
          </p:cNvPr>
          <p:cNvSpPr txBox="1"/>
          <p:nvPr/>
        </p:nvSpPr>
        <p:spPr>
          <a:xfrm>
            <a:off x="395536" y="476672"/>
            <a:ext cx="874846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--============================================================================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Conversion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Functions</a:t>
            </a:r>
            <a:endParaRPr lang="pt-BR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--============================================================================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D.1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NATURAL.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cannot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negative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endParaRPr lang="pt-BR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        UNSIGNED vector.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UNSIGNED vector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INTEGER.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D.2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INTEGER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SIGNED vector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INTEGER.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D.3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(ARG, SIZE: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UNSIGNED(SIZE-1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non-negative INTEGER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UNSIGNED vector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endParaRPr lang="pt-BR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       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D.4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SIZE: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SIGNED(SIZE-1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SIGNED vector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934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6880D39-3014-482F-9225-E43D70813A67}"/>
              </a:ext>
            </a:extLst>
          </p:cNvPr>
          <p:cNvSpPr txBox="1"/>
          <p:nvPr/>
        </p:nvSpPr>
        <p:spPr>
          <a:xfrm>
            <a:off x="395536" y="470277"/>
            <a:ext cx="87484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D.1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ARG_LEFT: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(ARG_LEFT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ARG;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Synthesis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SYNTHESIS_RETURN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RESULT: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"FEED_THROUGH"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NO_WARNING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report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"NUMERIC_BIT.TO_INTEGER: </a:t>
            </a:r>
            <a:r>
              <a:rPr lang="pt-BR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detected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returning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0"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severity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WARNING;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 := RESULT+RESULT;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XARG(I) = '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:= RESULT +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916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7927A22-C1DA-4B67-8B61-9C2B889F22F1}"/>
              </a:ext>
            </a:extLst>
          </p:cNvPr>
          <p:cNvSpPr txBox="1"/>
          <p:nvPr/>
        </p:nvSpPr>
        <p:spPr>
          <a:xfrm>
            <a:off x="395536" y="467375"/>
            <a:ext cx="864096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D.2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Synthesis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IS_SIGNED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ARG:constant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TRUE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SYNTHESIS_RETURN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RESULT: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"FEED_THROUGH"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NO_WARNING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report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"NUMERIC_BIT.TO_INTEGER: </a:t>
            </a:r>
            <a:r>
              <a:rPr lang="pt-BR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detected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returning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0"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severity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WARNING;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ARG(ARG'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= '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(ARG));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(- (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(- (ARG +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)))) 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20453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5C056D5-EDAF-484C-A5E0-9B7680758742}"/>
              </a:ext>
            </a:extLst>
          </p:cNvPr>
          <p:cNvSpPr txBox="1"/>
          <p:nvPr/>
        </p:nvSpPr>
        <p:spPr>
          <a:xfrm>
            <a:off x="395536" y="476672"/>
            <a:ext cx="8712968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D.4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(ARG: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 SIZE: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RESULT: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(SIZE-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B_VAL: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:= '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I_VAL: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:= ARG;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Synthesis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SYNTHESIS_RETURN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RESULT: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"FEED_THROUGH"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(SIZE &lt; 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NAS;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(ARG &lt; 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B_VAL := '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I_VAL := -(ARG+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t-BR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RESULT'</a:t>
            </a:r>
            <a:r>
              <a:rPr lang="pt-BR" sz="13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(I_VAL </a:t>
            </a:r>
            <a:r>
              <a:rPr lang="pt-BR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RESULT(I) := B_VAL;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RESULT(I) := </a:t>
            </a:r>
            <a:r>
              <a:rPr lang="pt-BR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B_VAL;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I_VAL := I_VAL/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((I_VAL/=</a:t>
            </a:r>
            <a:r>
              <a:rPr lang="pt-BR" sz="13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(B_VAL/=RESULT(RESULT'</a:t>
            </a:r>
            <a:r>
              <a:rPr lang="pt-BR" sz="13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)))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NO_WARNING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report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"NUMERIC_BIT.TO_SIGNED: vector </a:t>
            </a:r>
            <a:r>
              <a:rPr lang="pt-BR" sz="13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truncated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severity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WARNING;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53961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>
            <a:extLst>
              <a:ext uri="{FF2B5EF4-FFF2-40B4-BE49-F238E27FC236}">
                <a16:creationId xmlns:a16="http://schemas.microsoft.com/office/drawing/2014/main" id="{B64F939A-0DC0-44CB-83F0-209C4EF7F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38928FD9-B467-4141-AABA-8A9591A7F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33375"/>
            <a:ext cx="8507412" cy="598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DE88C30-C14E-40F7-B0EF-69C7F4A2B2CA}"/>
              </a:ext>
            </a:extLst>
          </p:cNvPr>
          <p:cNvSpPr txBox="1"/>
          <p:nvPr/>
        </p:nvSpPr>
        <p:spPr>
          <a:xfrm>
            <a:off x="395536" y="476672"/>
            <a:ext cx="864096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Id: R.1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RESIZE (ARG: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NEW_SIZE: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INVEC: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ARG;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(NEW_SIZE-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:= (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'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BOUND: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MIN(ARG'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RESULT'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VERIFIC: The RESIZE()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does NOT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behave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FEEDTHROUGH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pragma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does. It does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truncation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bit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different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Cannot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pragma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2044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IS_SIGNED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ARG:constant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 ;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SYNTHESIS_RETURN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RESULT:variable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"FEED_THROUGH" 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(NEW_SIZE &lt;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NAS;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RESULT := (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=&gt; ARG(ARG'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BOUND &gt;=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RESULT(BOUND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:= INVEC(BOUND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RESIZE;</a:t>
            </a:r>
          </a:p>
        </p:txBody>
      </p:sp>
    </p:spTree>
    <p:extLst>
      <p:ext uri="{BB962C8B-B14F-4D97-AF65-F5344CB8AC3E}">
        <p14:creationId xmlns:p14="http://schemas.microsoft.com/office/powerpoint/2010/main" val="3723236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>
            <a:extLst>
              <a:ext uri="{FF2B5EF4-FFF2-40B4-BE49-F238E27FC236}">
                <a16:creationId xmlns:a16="http://schemas.microsoft.com/office/drawing/2014/main" id="{6E32CE8B-1A7D-4996-A2C8-F04C2721D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E9211C6-8A46-4C60-9188-82E8E84C9743}"/>
              </a:ext>
            </a:extLst>
          </p:cNvPr>
          <p:cNvSpPr txBox="1"/>
          <p:nvPr/>
        </p:nvSpPr>
        <p:spPr>
          <a:xfrm>
            <a:off x="395536" y="495538"/>
            <a:ext cx="8568952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support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STD_MATCH: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BOOLEAN_TABLE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STD_ULOGIC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STD_ULOGIC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MATCH_TABLE: BOOLEAN_TABLE := (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-- U      X      0      1      Z      W      L      H      -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--------------------------------------------------------------------------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FALSE, FALSE, FALSE, FALSE, FALSE, FALSE,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U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FALSE, FALSE, FALSE, FALSE, FALSE, FALSE,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X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 TRUE, FALSE, FALSE, FALSE,  TRUE, FALSE,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0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FALSE,  TRUE, FALSE, FALSE, FALSE,  TRUE,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1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FALSE, FALSE, FALSE, FALSE, FALSE, FALSE,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Z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FALSE, FALSE, FALSE, FALSE, FALSE, FALSE,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W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 TRUE, FALSE, FALSE, FALSE,  TRUE, FALSE,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L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(FALSE, FALSE, FALSE,  TRUE, FALSE, FALSE, FALSE,  TRUE,  TRUE),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H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( TRUE,  TRUE,  TRUE,  TRUE,  TRUE,  TRUE,  TRUE,  TRUE,  TRUE)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| - |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);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M.1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STD_MATCH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(L,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STD_ULOGIC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STD_ULOGIC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MATCH_TABLE(L, R);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STD_MATCH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353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C4BC462-A6CF-447C-99BD-423179FD4F39}"/>
              </a:ext>
            </a:extLst>
          </p:cNvPr>
          <p:cNvSpPr txBox="1"/>
          <p:nvPr/>
        </p:nvSpPr>
        <p:spPr>
          <a:xfrm>
            <a:off x="395536" y="548680"/>
            <a:ext cx="748883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E.1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 = '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E.2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FALLING_EDGE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 = '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FALLING_EDGE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7096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35AC9C6E-FC35-4200-8065-2BCD1059FCE1}"/>
              </a:ext>
            </a:extLst>
          </p:cNvPr>
          <p:cNvGrpSpPr/>
          <p:nvPr/>
        </p:nvGrpSpPr>
        <p:grpSpPr>
          <a:xfrm>
            <a:off x="395288" y="333375"/>
            <a:ext cx="8450262" cy="5961063"/>
            <a:chOff x="395288" y="333375"/>
            <a:chExt cx="8450262" cy="5961063"/>
          </a:xfrm>
        </p:grpSpPr>
        <p:pic>
          <p:nvPicPr>
            <p:cNvPr id="14338" name="Picture 10">
              <a:extLst>
                <a:ext uri="{FF2B5EF4-FFF2-40B4-BE49-F238E27FC236}">
                  <a16:creationId xmlns:a16="http://schemas.microsoft.com/office/drawing/2014/main" id="{F0A12A4B-AB5C-45A5-A505-701E85618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333375"/>
              <a:ext cx="8450262" cy="5961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21DFEC92-8743-4B12-B637-6A00414BC0C7}"/>
                </a:ext>
              </a:extLst>
            </p:cNvPr>
            <p:cNvSpPr txBox="1"/>
            <p:nvPr/>
          </p:nvSpPr>
          <p:spPr>
            <a:xfrm>
              <a:off x="2627784" y="2348880"/>
              <a:ext cx="2645276" cy="67710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>
                  <a:solidFill>
                    <a:srgbClr val="3535FF"/>
                  </a:solidFill>
                </a:defRPr>
              </a:lvl1pPr>
            </a:lstStyle>
            <a:p>
              <a:r>
                <a:rPr lang="pt-BR" sz="1600" dirty="0"/>
                <a:t>LIBRARY </a:t>
              </a:r>
              <a:r>
                <a:rPr lang="pt-BR" sz="1600" dirty="0" err="1"/>
                <a:t>ieee</a:t>
              </a:r>
              <a:r>
                <a:rPr lang="pt-BR" sz="1600" dirty="0"/>
                <a:t>;</a:t>
              </a:r>
            </a:p>
            <a:p>
              <a:endParaRPr lang="pt-BR" sz="600" dirty="0"/>
            </a:p>
            <a:p>
              <a:r>
                <a:rPr lang="pt-BR" sz="1600" dirty="0"/>
                <a:t>USE </a:t>
              </a:r>
              <a:r>
                <a:rPr lang="pt-BR" sz="1600" dirty="0" err="1"/>
                <a:t>ieee.</a:t>
              </a:r>
              <a:r>
                <a:rPr lang="pt-BR" sz="1600" dirty="0" err="1">
                  <a:solidFill>
                    <a:srgbClr val="098509"/>
                  </a:solidFill>
                </a:rPr>
                <a:t>numeric_bit</a:t>
              </a:r>
              <a:r>
                <a:rPr lang="pt-BR" sz="1600" dirty="0" err="1"/>
                <a:t>.ALL</a:t>
              </a:r>
              <a:r>
                <a:rPr lang="pt-BR" sz="1600" dirty="0"/>
                <a:t>;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5CC60DFB-55A9-458B-B719-8CDBC5FAF193}"/>
                </a:ext>
              </a:extLst>
            </p:cNvPr>
            <p:cNvSpPr txBox="1"/>
            <p:nvPr/>
          </p:nvSpPr>
          <p:spPr>
            <a:xfrm>
              <a:off x="2627784" y="3399964"/>
              <a:ext cx="2645276" cy="67710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>
                  <a:solidFill>
                    <a:srgbClr val="3535FF"/>
                  </a:solidFill>
                </a:defRPr>
              </a:lvl1pPr>
            </a:lstStyle>
            <a:p>
              <a:r>
                <a:rPr lang="pt-BR" sz="1600" dirty="0"/>
                <a:t>LIBRARY </a:t>
              </a:r>
              <a:r>
                <a:rPr lang="pt-BR" sz="1600" dirty="0" err="1"/>
                <a:t>ieee</a:t>
              </a:r>
              <a:r>
                <a:rPr lang="pt-BR" sz="1600" dirty="0"/>
                <a:t>;</a:t>
              </a:r>
            </a:p>
            <a:p>
              <a:endParaRPr lang="pt-BR" sz="600" dirty="0"/>
            </a:p>
            <a:p>
              <a:r>
                <a:rPr lang="pt-BR" sz="1600" dirty="0"/>
                <a:t>USE </a:t>
              </a:r>
              <a:r>
                <a:rPr lang="pt-BR" sz="1600" dirty="0" err="1"/>
                <a:t>ieee.</a:t>
              </a:r>
              <a:r>
                <a:rPr lang="pt-BR" sz="1600" dirty="0" err="1">
                  <a:solidFill>
                    <a:srgbClr val="7F0000"/>
                  </a:solidFill>
                </a:rPr>
                <a:t>numeric_bit</a:t>
              </a:r>
              <a:r>
                <a:rPr lang="pt-BR" sz="1600" dirty="0" err="1"/>
                <a:t>.ALL</a:t>
              </a:r>
              <a:r>
                <a:rPr lang="pt-BR" sz="1600" dirty="0"/>
                <a:t>;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>
            <a:extLst>
              <a:ext uri="{FF2B5EF4-FFF2-40B4-BE49-F238E27FC236}">
                <a16:creationId xmlns:a16="http://schemas.microsoft.com/office/drawing/2014/main" id="{A1474C79-E4E2-47B4-91A1-63008623F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>
            <a:extLst>
              <a:ext uri="{FF2B5EF4-FFF2-40B4-BE49-F238E27FC236}">
                <a16:creationId xmlns:a16="http://schemas.microsoft.com/office/drawing/2014/main" id="{0A845E82-3AC9-433E-B5DE-E245BBB45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>
            <a:extLst>
              <a:ext uri="{FF2B5EF4-FFF2-40B4-BE49-F238E27FC236}">
                <a16:creationId xmlns:a16="http://schemas.microsoft.com/office/drawing/2014/main" id="{078BB5B2-0001-446D-8C72-D8B7BE6E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>
            <a:extLst>
              <a:ext uri="{FF2B5EF4-FFF2-40B4-BE49-F238E27FC236}">
                <a16:creationId xmlns:a16="http://schemas.microsoft.com/office/drawing/2014/main" id="{84820D2D-C92C-4EA7-B1A7-C6272B3A7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>
            <a:extLst>
              <a:ext uri="{FF2B5EF4-FFF2-40B4-BE49-F238E27FC236}">
                <a16:creationId xmlns:a16="http://schemas.microsoft.com/office/drawing/2014/main" id="{4B7F5807-F585-47D4-A901-0EE541F0B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8">
            <a:extLst>
              <a:ext uri="{FF2B5EF4-FFF2-40B4-BE49-F238E27FC236}">
                <a16:creationId xmlns:a16="http://schemas.microsoft.com/office/drawing/2014/main" id="{F0F438F4-CA8E-433A-938C-7DF1842E13EE}"/>
              </a:ext>
            </a:extLst>
          </p:cNvPr>
          <p:cNvGrpSpPr>
            <a:grpSpLocks/>
          </p:cNvGrpSpPr>
          <p:nvPr/>
        </p:nvGrpSpPr>
        <p:grpSpPr bwMode="auto">
          <a:xfrm>
            <a:off x="658813" y="620713"/>
            <a:ext cx="5137150" cy="2489200"/>
            <a:chOff x="415" y="391"/>
            <a:chExt cx="3236" cy="1568"/>
          </a:xfrm>
        </p:grpSpPr>
        <p:pic>
          <p:nvPicPr>
            <p:cNvPr id="5123" name="Picture 15">
              <a:extLst>
                <a:ext uri="{FF2B5EF4-FFF2-40B4-BE49-F238E27FC236}">
                  <a16:creationId xmlns:a16="http://schemas.microsoft.com/office/drawing/2014/main" id="{92F62821-F8A9-4F25-9B24-D037BE70B2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" y="391"/>
              <a:ext cx="1451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16">
              <a:extLst>
                <a:ext uri="{FF2B5EF4-FFF2-40B4-BE49-F238E27FC236}">
                  <a16:creationId xmlns:a16="http://schemas.microsoft.com/office/drawing/2014/main" id="{955184AA-DAD9-4EA5-9CF3-6136F60332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" y="618"/>
              <a:ext cx="1603" cy="1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>
            <a:extLst>
              <a:ext uri="{FF2B5EF4-FFF2-40B4-BE49-F238E27FC236}">
                <a16:creationId xmlns:a16="http://schemas.microsoft.com/office/drawing/2014/main" id="{09D6AEFE-841B-4FC4-8086-4FE174D27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>
            <a:extLst>
              <a:ext uri="{FF2B5EF4-FFF2-40B4-BE49-F238E27FC236}">
                <a16:creationId xmlns:a16="http://schemas.microsoft.com/office/drawing/2014/main" id="{E44C6A7D-FD39-4B42-BC59-4538ABE0A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>
            <a:extLst>
              <a:ext uri="{FF2B5EF4-FFF2-40B4-BE49-F238E27FC236}">
                <a16:creationId xmlns:a16="http://schemas.microsoft.com/office/drawing/2014/main" id="{7256112A-2B62-4120-9F05-C31B1418E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2">
            <a:extLst>
              <a:ext uri="{FF2B5EF4-FFF2-40B4-BE49-F238E27FC236}">
                <a16:creationId xmlns:a16="http://schemas.microsoft.com/office/drawing/2014/main" id="{4F1DFA68-0DBF-493D-8A85-E2A82F98C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>
            <a:extLst>
              <a:ext uri="{FF2B5EF4-FFF2-40B4-BE49-F238E27FC236}">
                <a16:creationId xmlns:a16="http://schemas.microsoft.com/office/drawing/2014/main" id="{DD3E52F3-8BF1-41D8-BD03-2D6702BC0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>
            <a:extLst>
              <a:ext uri="{FF2B5EF4-FFF2-40B4-BE49-F238E27FC236}">
                <a16:creationId xmlns:a16="http://schemas.microsoft.com/office/drawing/2014/main" id="{EE154BD3-412B-461B-9776-E4B4B4C25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>
            <a:extLst>
              <a:ext uri="{FF2B5EF4-FFF2-40B4-BE49-F238E27FC236}">
                <a16:creationId xmlns:a16="http://schemas.microsoft.com/office/drawing/2014/main" id="{FB23F18B-0987-458A-A264-F9A35D631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>
            <a:extLst>
              <a:ext uri="{FF2B5EF4-FFF2-40B4-BE49-F238E27FC236}">
                <a16:creationId xmlns:a16="http://schemas.microsoft.com/office/drawing/2014/main" id="{92BD49F2-AADB-4846-AF17-05C965CF5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>
            <a:extLst>
              <a:ext uri="{FF2B5EF4-FFF2-40B4-BE49-F238E27FC236}">
                <a16:creationId xmlns:a16="http://schemas.microsoft.com/office/drawing/2014/main" id="{EF3233D0-C96C-439C-A6D5-DE9FDC0B0F9E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333375"/>
            <a:ext cx="8450262" cy="5961063"/>
            <a:chOff x="249" y="210"/>
            <a:chExt cx="5323" cy="3755"/>
          </a:xfrm>
        </p:grpSpPr>
        <p:pic>
          <p:nvPicPr>
            <p:cNvPr id="6147" name="Picture 10">
              <a:extLst>
                <a:ext uri="{FF2B5EF4-FFF2-40B4-BE49-F238E27FC236}">
                  <a16:creationId xmlns:a16="http://schemas.microsoft.com/office/drawing/2014/main" id="{282BC628-4050-4451-AAFF-EA260F02F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10"/>
              <a:ext cx="5323" cy="3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8" name="Picture 11">
              <a:extLst>
                <a:ext uri="{FF2B5EF4-FFF2-40B4-BE49-F238E27FC236}">
                  <a16:creationId xmlns:a16="http://schemas.microsoft.com/office/drawing/2014/main" id="{BD3717CA-30F3-418E-BD72-1B69F92DE3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" y="210"/>
              <a:ext cx="1451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>
            <a:extLst>
              <a:ext uri="{FF2B5EF4-FFF2-40B4-BE49-F238E27FC236}">
                <a16:creationId xmlns:a16="http://schemas.microsoft.com/office/drawing/2014/main" id="{6440C15E-4C4E-4CCA-8DB1-AB3FDB0E3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DE16C83-6477-40DE-8847-9CA8D4A3B43F}"/>
              </a:ext>
            </a:extLst>
          </p:cNvPr>
          <p:cNvSpPr txBox="1"/>
          <p:nvPr/>
        </p:nvSpPr>
        <p:spPr>
          <a:xfrm>
            <a:off x="395536" y="476672"/>
            <a:ext cx="8712968" cy="22467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NUMERIC_BIT</a:t>
            </a:r>
            <a:r>
              <a:rPr lang="pt-B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CopyRightNotice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:=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"Copyright 1995 IEEE. All rights reserved."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--============================================================================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Numeric array type definitions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--============================================================================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)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)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BIT;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742E42D-221B-41F6-AAAD-3E105FC1E312}"/>
              </a:ext>
            </a:extLst>
          </p:cNvPr>
          <p:cNvSpPr txBox="1"/>
          <p:nvPr/>
        </p:nvSpPr>
        <p:spPr>
          <a:xfrm>
            <a:off x="395536" y="3488228"/>
            <a:ext cx="8712968" cy="28931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 IEEE;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</a:p>
          <a:p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pt-B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CopyRightNotice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:=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"Copyright 1995 IEEE. All rights reserved."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--============================================================================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Numeric array type definitions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--============================================================================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)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)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STD_LOGIC;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1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>
            <a:extLst>
              <a:ext uri="{FF2B5EF4-FFF2-40B4-BE49-F238E27FC236}">
                <a16:creationId xmlns:a16="http://schemas.microsoft.com/office/drawing/2014/main" id="{D00DABE8-A3E4-43EA-B9FF-B4CB8BD7C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C204D29-0FDD-46FB-951B-4E2AB6812DC3}"/>
              </a:ext>
            </a:extLst>
          </p:cNvPr>
          <p:cNvSpPr txBox="1"/>
          <p:nvPr/>
        </p:nvSpPr>
        <p:spPr>
          <a:xfrm>
            <a:off x="395536" y="404664"/>
            <a:ext cx="809448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A.3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(L,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UNSIGNED(MAX(L'LENGTH, R'LENGTH)-1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0).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UNSIGNED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different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A.4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(L,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SIGNED(MAX(L'LENGTH, R'LENGTH)-1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0).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SIGNED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different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A.5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UNSIGNED(L'LENGTH-1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0).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UNSIGNED vector, L,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non-negative INTEGER, R.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A.6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UNSIGNED(R'LENGTH-1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0).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non-negative INTEGER, L,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UNSIGNED vector, R.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A.7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SIGNED(R'LENGTH-1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0).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INTEGER, L(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positive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negative),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SIGNED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vector, R.</a:t>
            </a:r>
          </a:p>
          <a:p>
            <a:endParaRPr lang="pt-BR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Id: A.8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"+"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(L: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 R: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3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subtype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SIGNED(L'LENGTH-1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0).</a:t>
            </a:r>
          </a:p>
          <a:p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SIGNED vector, L,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pt-B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INTEGER, R.</a:t>
            </a:r>
          </a:p>
        </p:txBody>
      </p:sp>
    </p:spTree>
    <p:extLst>
      <p:ext uri="{BB962C8B-B14F-4D97-AF65-F5344CB8AC3E}">
        <p14:creationId xmlns:p14="http://schemas.microsoft.com/office/powerpoint/2010/main" val="327029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AB8DC0-36E4-4483-8A2F-F36F64EA775F}"/>
              </a:ext>
            </a:extLst>
          </p:cNvPr>
          <p:cNvSpPr txBox="1"/>
          <p:nvPr/>
        </p:nvSpPr>
        <p:spPr>
          <a:xfrm>
            <a:off x="395536" y="476672"/>
            <a:ext cx="856895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internal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computes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addition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SIGNED</a:t>
            </a: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carry</a:t>
            </a:r>
            <a:endParaRPr lang="pt-BR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 *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  <a:r>
              <a:rPr lang="pt-B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pt-BR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ADD_SIGNED (L, 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C: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L_LEFT: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L'</a:t>
            </a:r>
            <a:r>
              <a:rPr lang="pt-BR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XL: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(L_LEFT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XR: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(L_LEFT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(L_LEFT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CBIT: </a:t>
            </a:r>
            <a:r>
              <a:rPr lang="pt-BR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:= C;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L_LEFT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RESULT(I) := CBIT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XL(I)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XR(I);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CBIT := (CBIT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XL(I))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(CBIT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XR(I))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(XL(I) </a:t>
            </a:r>
            <a:r>
              <a:rPr lang="pt-BR" sz="1400" dirty="0" err="1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XR(I));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ADD_SIGNED;</a:t>
            </a:r>
          </a:p>
        </p:txBody>
      </p:sp>
    </p:spTree>
    <p:extLst>
      <p:ext uri="{BB962C8B-B14F-4D97-AF65-F5344CB8AC3E}">
        <p14:creationId xmlns:p14="http://schemas.microsoft.com/office/powerpoint/2010/main" val="3655418352"/>
      </p:ext>
    </p:extLst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972</TotalTime>
  <Words>2370</Words>
  <Application>Microsoft Office PowerPoint</Application>
  <PresentationFormat>Apresentação na tela (4:3)</PresentationFormat>
  <Paragraphs>268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Garamond</vt:lpstr>
      <vt:lpstr>Wingdings</vt:lpstr>
      <vt:lpstr>Borda</vt:lpstr>
      <vt:lpstr>SEL5752/SEL0632 – Linguagens de Descrição de Hardware Aula 10 – Padrão IEEE 1076.3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SEL632 – Linguagens de Descrição de Hardware</dc:title>
  <dc:creator>.</dc:creator>
  <cp:lastModifiedBy>Maximiliam Luppe</cp:lastModifiedBy>
  <cp:revision>68</cp:revision>
  <dcterms:created xsi:type="dcterms:W3CDTF">2008-08-07T14:13:20Z</dcterms:created>
  <dcterms:modified xsi:type="dcterms:W3CDTF">2023-05-23T18:19:43Z</dcterms:modified>
</cp:coreProperties>
</file>