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74" r:id="rId6"/>
    <p:sldId id="265" r:id="rId7"/>
    <p:sldId id="266" r:id="rId8"/>
    <p:sldId id="267" r:id="rId9"/>
    <p:sldId id="268" r:id="rId10"/>
    <p:sldId id="269" r:id="rId11"/>
    <p:sldId id="270" r:id="rId12"/>
    <p:sldId id="276" r:id="rId13"/>
    <p:sldId id="271" r:id="rId14"/>
    <p:sldId id="275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E8EA-3028-417E-9C32-6EDB9EBC3A00}" type="datetimeFigureOut">
              <a:rPr lang="pt-BR" smtClean="0"/>
              <a:t>01/04/2022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3E90-5DE8-485A-95C1-F9E4D8F783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4375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E8EA-3028-417E-9C32-6EDB9EBC3A00}" type="datetimeFigureOut">
              <a:rPr lang="pt-BR" smtClean="0"/>
              <a:t>01/04/2022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3E90-5DE8-485A-95C1-F9E4D8F783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132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E8EA-3028-417E-9C32-6EDB9EBC3A00}" type="datetimeFigureOut">
              <a:rPr lang="pt-BR" smtClean="0"/>
              <a:t>01/04/2022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3E90-5DE8-485A-95C1-F9E4D8F783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8793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E8EA-3028-417E-9C32-6EDB9EBC3A00}" type="datetimeFigureOut">
              <a:rPr lang="pt-BR" smtClean="0"/>
              <a:t>01/04/2022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3E90-5DE8-485A-95C1-F9E4D8F783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2606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E8EA-3028-417E-9C32-6EDB9EBC3A00}" type="datetimeFigureOut">
              <a:rPr lang="pt-BR" smtClean="0"/>
              <a:t>01/04/2022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3E90-5DE8-485A-95C1-F9E4D8F783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681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E8EA-3028-417E-9C32-6EDB9EBC3A00}" type="datetimeFigureOut">
              <a:rPr lang="pt-BR" smtClean="0"/>
              <a:t>01/04/2022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3E90-5DE8-485A-95C1-F9E4D8F783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4868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E8EA-3028-417E-9C32-6EDB9EBC3A00}" type="datetimeFigureOut">
              <a:rPr lang="pt-BR" smtClean="0"/>
              <a:t>01/04/2022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3E90-5DE8-485A-95C1-F9E4D8F783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5187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E8EA-3028-417E-9C32-6EDB9EBC3A00}" type="datetimeFigureOut">
              <a:rPr lang="pt-BR" smtClean="0"/>
              <a:t>01/04/2022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3E90-5DE8-485A-95C1-F9E4D8F783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5275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E8EA-3028-417E-9C32-6EDB9EBC3A00}" type="datetimeFigureOut">
              <a:rPr lang="pt-BR" smtClean="0"/>
              <a:t>01/04/2022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3E90-5DE8-485A-95C1-F9E4D8F783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2955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E8EA-3028-417E-9C32-6EDB9EBC3A00}" type="datetimeFigureOut">
              <a:rPr lang="pt-BR" smtClean="0"/>
              <a:t>01/04/2022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3E90-5DE8-485A-95C1-F9E4D8F783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9499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E8EA-3028-417E-9C32-6EDB9EBC3A00}" type="datetimeFigureOut">
              <a:rPr lang="pt-BR" smtClean="0"/>
              <a:t>01/04/2022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3E90-5DE8-485A-95C1-F9E4D8F783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295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8E8EA-3028-417E-9C32-6EDB9EBC3A00}" type="datetimeFigureOut">
              <a:rPr lang="pt-BR" smtClean="0"/>
              <a:t>01/04/2022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C3E90-5DE8-485A-95C1-F9E4D8F783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369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 história dos regimes e organizações internacionais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4731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Disparidades de desenvolvimento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Ligadas a questões de segurança e de economia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Banco Mundial (1944)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UNDP (1966)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Programas de Ajuste Estrutural </a:t>
            </a:r>
          </a:p>
          <a:p>
            <a:r>
              <a:rPr lang="pt-BR" dirty="0"/>
              <a:t>Mais uma vez, expansão da agenda: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Segurança humana (Nações Unidas, 1994): Economia, Alimentos, Saúde, Meio Ambiente, Segurança pessoal, Segurança política etc. </a:t>
            </a:r>
          </a:p>
          <a:p>
            <a:pPr>
              <a:buFont typeface="Wingdings" pitchFamily="2" charset="2"/>
              <a:buChar char="Ø"/>
            </a:pPr>
            <a:r>
              <a:rPr lang="pt-BR" i="1" dirty="0"/>
              <a:t>Interdependência </a:t>
            </a:r>
            <a:r>
              <a:rPr lang="pt-BR" dirty="0"/>
              <a:t>entre vários assuntos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988951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Meio Ambiente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Regimes e organizações muito desenvolvidos mas com problemas sérios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Tensão entre interesses econômicos e interesses ambientais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Disputas sobre a gravidade e as causas dos problemas enfrentados </a:t>
            </a:r>
          </a:p>
          <a:p>
            <a:r>
              <a:rPr lang="pt-BR" dirty="0"/>
              <a:t>Foco desses regimes mudou: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Da exploração para a </a:t>
            </a:r>
            <a:r>
              <a:rPr lang="pt-BR" i="1" dirty="0"/>
              <a:t>proteção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1793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AD692-A594-4788-8B39-131A02B0B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Organizações e Regimes internacionais hoje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965B3-27F2-45BE-92FD-8E3946D5D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Mudanças na oferta e na demanda</a:t>
            </a:r>
          </a:p>
          <a:p>
            <a:r>
              <a:rPr lang="pt-BR" dirty="0"/>
              <a:t>As estruturas institucionais </a:t>
            </a:r>
          </a:p>
          <a:p>
            <a:r>
              <a:rPr lang="pt-BR" dirty="0"/>
              <a:t>Os objetivos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Para que existem organizações internacionais?</a:t>
            </a:r>
          </a:p>
          <a:p>
            <a:r>
              <a:rPr lang="pt-BR" dirty="0"/>
              <a:t>O sucesso histórico do multilateralismo desde a 2ª Guerra Mundial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‘Too big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succeed</a:t>
            </a:r>
            <a:r>
              <a:rPr lang="pt-BR" dirty="0"/>
              <a:t>’?</a:t>
            </a:r>
          </a:p>
          <a:p>
            <a:r>
              <a:rPr lang="pt-BR" dirty="0"/>
              <a:t>Em uma frase: Pra que servem organizações internacionais?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ONU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OTAN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/>
              <a:t>OMC etc. </a:t>
            </a:r>
          </a:p>
        </p:txBody>
      </p:sp>
    </p:spTree>
    <p:extLst>
      <p:ext uri="{BB962C8B-B14F-4D97-AF65-F5344CB8AC3E}">
        <p14:creationId xmlns:p14="http://schemas.microsoft.com/office/powerpoint/2010/main" val="1573364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Conclusão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Regimes e organizações um fenômeno desde o século XIX, com uma explosão depois da 2ª Guerra Mundial </a:t>
            </a:r>
          </a:p>
          <a:p>
            <a:r>
              <a:rPr lang="pt-BR" dirty="0"/>
              <a:t>Existência e </a:t>
            </a:r>
            <a:r>
              <a:rPr lang="pt-BR" i="1" dirty="0"/>
              <a:t>reconhecimento </a:t>
            </a:r>
            <a:r>
              <a:rPr lang="pt-BR" dirty="0"/>
              <a:t>das necessidades interdependentes e, assim, das precondições para a criação de regimes e organizações internacionais </a:t>
            </a:r>
          </a:p>
          <a:p>
            <a:r>
              <a:rPr lang="pt-BR" dirty="0"/>
              <a:t>Expansão da agenda e aceitação da existência dos mesmos </a:t>
            </a:r>
          </a:p>
          <a:p>
            <a:r>
              <a:rPr lang="pt-BR" dirty="0"/>
              <a:t>MAS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Problemas de efetividade? Resultados alcançados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Problemas de estrutura? Processos lentos, incapaz de lidar com a complexidade dos problemas enfrentados?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Problemas de liderança</a:t>
            </a:r>
            <a:r>
              <a:rPr lang="pt-BR"/>
              <a:t>? 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55392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D67A02-A8FC-42BE-9295-3040E28EF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Termos para pesquisar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AFCC07-BC03-4205-933F-749919DA9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Regimes funcionais </a:t>
            </a:r>
          </a:p>
          <a:p>
            <a:r>
              <a:rPr lang="pt-BR" dirty="0" err="1"/>
              <a:t>Neo-funcionalismo</a:t>
            </a:r>
            <a:endParaRPr lang="pt-BR" dirty="0"/>
          </a:p>
          <a:p>
            <a:r>
              <a:rPr lang="pt-BR" dirty="0"/>
              <a:t>‘</a:t>
            </a:r>
            <a:r>
              <a:rPr lang="pt-BR" dirty="0" err="1"/>
              <a:t>Spillover</a:t>
            </a:r>
            <a:r>
              <a:rPr lang="pt-BR" dirty="0"/>
              <a:t>’</a:t>
            </a:r>
          </a:p>
          <a:p>
            <a:r>
              <a:rPr lang="pt-BR" dirty="0"/>
              <a:t>Pergunta: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O que significa a expansão da agenda das organizações e dos regimes internacionais?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Em termos normativos?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Em </a:t>
            </a:r>
            <a:r>
              <a:rPr lang="pt-BR"/>
              <a:t>termos práticos?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4014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Desenvolvimento histórico: Contexto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Organizações e regimes internacionais existem há muito tempo. </a:t>
            </a:r>
          </a:p>
          <a:p>
            <a:r>
              <a:rPr lang="pt-BR" dirty="0"/>
              <a:t>Precondições </a:t>
            </a:r>
            <a:endParaRPr lang="pt-PT" dirty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PT" dirty="0">
                <a:latin typeface="Calibri" pitchFamily="34" charset="0"/>
              </a:rPr>
              <a:t>Interdependência (procura)</a:t>
            </a:r>
          </a:p>
          <a:p>
            <a:pPr>
              <a:buFont typeface="Wingdings" pitchFamily="2" charset="2"/>
              <a:buChar char="Ø"/>
            </a:pPr>
            <a:r>
              <a:rPr lang="pt-PT" dirty="0">
                <a:latin typeface="Calibri" pitchFamily="34" charset="0"/>
              </a:rPr>
              <a:t>Liderança   (oferta)</a:t>
            </a:r>
          </a:p>
          <a:p>
            <a:pPr>
              <a:buFont typeface="Wingdings" pitchFamily="2" charset="2"/>
              <a:buChar char="Ø"/>
            </a:pPr>
            <a:r>
              <a:rPr lang="pt-PT" dirty="0">
                <a:latin typeface="Calibri" pitchFamily="34" charset="0"/>
              </a:rPr>
              <a:t>Instituições (inércia)</a:t>
            </a:r>
          </a:p>
          <a:p>
            <a:pPr marL="0" indent="0">
              <a:buNone/>
            </a:pPr>
            <a:r>
              <a:rPr lang="pt-PT" dirty="0">
                <a:latin typeface="Calibri" pitchFamily="34" charset="0"/>
              </a:rPr>
              <a:t>MAS</a:t>
            </a:r>
          </a:p>
          <a:p>
            <a:pPr>
              <a:buFont typeface="Wingdings"/>
              <a:buChar char="Ø"/>
            </a:pPr>
            <a:r>
              <a:rPr lang="pt-PT" dirty="0">
                <a:latin typeface="Calibri" pitchFamily="34" charset="0"/>
              </a:rPr>
              <a:t>A existência das precondições não significa a criação de organizações e regimes</a:t>
            </a:r>
          </a:p>
          <a:p>
            <a:pPr marL="0" indent="0">
              <a:buNone/>
            </a:pPr>
            <a:endParaRPr lang="pt-PT" dirty="0">
              <a:latin typeface="Calibri" pitchFamily="34" charset="0"/>
            </a:endParaRPr>
          </a:p>
          <a:p>
            <a:pPr marL="0" indent="0">
              <a:buNone/>
            </a:pPr>
            <a:endParaRPr lang="pt-PT" dirty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pt-PT" dirty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pt-PT" dirty="0">
              <a:latin typeface="Calibri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1523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As áreas de atuação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O número de áreas políticas onde organizações e regimes existem expandiu ao longo do tempo.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Hoje, organizações e regimes internacionais existem para quase todos os assuntos políticos imagináveis </a:t>
            </a:r>
          </a:p>
          <a:p>
            <a:r>
              <a:rPr lang="pt-BR" dirty="0"/>
              <a:t>Classificação (</a:t>
            </a:r>
            <a:r>
              <a:rPr lang="pt-BR" dirty="0" err="1"/>
              <a:t>Rittberger</a:t>
            </a:r>
            <a:r>
              <a:rPr lang="pt-BR" dirty="0"/>
              <a:t>, </a:t>
            </a:r>
            <a:r>
              <a:rPr lang="pt-BR" dirty="0" err="1"/>
              <a:t>Zangl</a:t>
            </a:r>
            <a:r>
              <a:rPr lang="pt-BR" dirty="0"/>
              <a:t> e </a:t>
            </a:r>
            <a:r>
              <a:rPr lang="pt-BR" dirty="0" err="1"/>
              <a:t>Kruck</a:t>
            </a:r>
            <a:r>
              <a:rPr lang="pt-BR" dirty="0"/>
              <a:t>)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Guerra, poder e segurança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Expansão industrial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Crises econômicas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Direitos humanos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Desenvolvimento econômico e social desigual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O meio ambiente </a:t>
            </a:r>
          </a:p>
          <a:p>
            <a:pPr>
              <a:buFont typeface="Wingdings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1604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Guerra, poder e segurança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O sistema moderno de estados (Tratado de Westphalen, 1648), em muitos aspectos, representa um regime (princípios, normas, regras, processos)</a:t>
            </a:r>
          </a:p>
          <a:p>
            <a:r>
              <a:rPr lang="pt-BR" dirty="0"/>
              <a:t>Esse sistema era uma resposta à questões de segurança (além de outros assuntos)</a:t>
            </a:r>
          </a:p>
          <a:p>
            <a:r>
              <a:rPr lang="pt-BR" dirty="0"/>
              <a:t>Algumas das organizações e dos regimes mais antigos do mundo eram tentativas de administrar ou evitar guerras e reestabelecer ou manter segurança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0342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Mais recentemente: ‘Segurança humana’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a ‘proteção das ameaças constantes de fome, doenças, violência e repressão’ </a:t>
            </a:r>
          </a:p>
          <a:p>
            <a:r>
              <a:rPr lang="pt-BR" dirty="0"/>
              <a:t>segurança humana deve proteger contra ‘a interrupção das vidas estabelecidas pelas pessoas, seja em casa, no trabalho, nas próprias comunidades e sociedades, ou no meio ambiente’ (Nações Unidas, 1994).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Conceito desenvolvido no contexto de uma organização internacional</a:t>
            </a:r>
          </a:p>
          <a:p>
            <a:pPr marL="0" indent="0">
              <a:buNone/>
            </a:pPr>
            <a:r>
              <a:rPr lang="pt-BR" dirty="0"/>
              <a:t>Ou seja: Conceitos passam por um processo de evolução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9370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Expansão industrial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Muitos exemplos de organizações e </a:t>
            </a:r>
            <a:r>
              <a:rPr lang="pt-BR" b="1" dirty="0"/>
              <a:t>regimes funcionais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Navegação de rios (1815)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Transporte (1847)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 Comunicação (1865) </a:t>
            </a:r>
          </a:p>
          <a:p>
            <a:r>
              <a:rPr lang="pt-BR" dirty="0"/>
              <a:t>Interdependência óbvia, assim como as potenciais benefícios para todos os participantes (pelo menos na época)</a:t>
            </a:r>
          </a:p>
        </p:txBody>
      </p:sp>
    </p:spTree>
    <p:extLst>
      <p:ext uri="{BB962C8B-B14F-4D97-AF65-F5344CB8AC3E}">
        <p14:creationId xmlns:p14="http://schemas.microsoft.com/office/powerpoint/2010/main" val="4065140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Pressão para ‘</a:t>
            </a:r>
            <a:r>
              <a:rPr lang="pt-BR" dirty="0" err="1"/>
              <a:t>spillover</a:t>
            </a:r>
            <a:r>
              <a:rPr lang="pt-BR" dirty="0"/>
              <a:t>’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Regras sociais e normativas para acompanhar os processos econômicos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Saúde (1850, WHO 1946)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Proteção de alimentos (1905, FAO 1945)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Condições de Trabalho (1890, ILO 1919)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Propriedade intelectual (a partir de 1883)</a:t>
            </a:r>
          </a:p>
          <a:p>
            <a:r>
              <a:rPr lang="pt-BR" dirty="0"/>
              <a:t>Processos </a:t>
            </a:r>
            <a:r>
              <a:rPr lang="pt-BR" b="1" dirty="0" err="1"/>
              <a:t>neo-funcionais</a:t>
            </a:r>
            <a:r>
              <a:rPr lang="pt-BR" b="1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Certamente uma expansão da agenda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364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Crises econômicas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Assim como na área de segurança, na economia </a:t>
            </a:r>
            <a:r>
              <a:rPr lang="pt-BR" b="1" dirty="0"/>
              <a:t>crises</a:t>
            </a:r>
            <a:r>
              <a:rPr lang="pt-BR" dirty="0"/>
              <a:t> muitas vezes levam à existência das precondições necessárias para a criação de regimes e </a:t>
            </a:r>
            <a:r>
              <a:rPr lang="pt-BR" dirty="0" err="1"/>
              <a:t>organziações</a:t>
            </a:r>
            <a:r>
              <a:rPr lang="pt-BR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GATT (1948)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FMI (1944)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G20 (a partir de 2009)</a:t>
            </a:r>
          </a:p>
          <a:p>
            <a:r>
              <a:rPr lang="pt-BR" dirty="0"/>
              <a:t>Organizações e regimes encher um vacum de liderança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O declínio do Reino Unido no inicio do século XX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A postura dos Estados Unidos pós Primeira Guerra Mundial </a:t>
            </a:r>
          </a:p>
        </p:txBody>
      </p:sp>
    </p:spTree>
    <p:extLst>
      <p:ext uri="{BB962C8B-B14F-4D97-AF65-F5344CB8AC3E}">
        <p14:creationId xmlns:p14="http://schemas.microsoft.com/office/powerpoint/2010/main" val="1913722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Direitos humanos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Mais um regime(s) em resposta a uma crise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Regime global formado em resposta ao nazismo e a Segunda Guerra Mundial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Declaração Universal dos Direitos Humanos (1946)</a:t>
            </a:r>
          </a:p>
          <a:p>
            <a:r>
              <a:rPr lang="pt-BR" dirty="0"/>
              <a:t>Regimes existem também no nível regional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Convenção Europeia de Direitos Humanos </a:t>
            </a:r>
          </a:p>
          <a:p>
            <a:r>
              <a:rPr lang="pt-BR" dirty="0"/>
              <a:t>Duas tendências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Expansão da agenda dos regimes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Problemas de ‘</a:t>
            </a:r>
            <a:r>
              <a:rPr lang="pt-BR" dirty="0" err="1"/>
              <a:t>enforcement</a:t>
            </a:r>
            <a:r>
              <a:rPr lang="pt-BR" dirty="0"/>
              <a:t> ‘  </a:t>
            </a:r>
          </a:p>
        </p:txBody>
      </p:sp>
    </p:spTree>
    <p:extLst>
      <p:ext uri="{BB962C8B-B14F-4D97-AF65-F5344CB8AC3E}">
        <p14:creationId xmlns:p14="http://schemas.microsoft.com/office/powerpoint/2010/main" val="6965343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737</Words>
  <Application>Microsoft Office PowerPoint</Application>
  <PresentationFormat>On-screen Show (4:3)</PresentationFormat>
  <Paragraphs>105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Tema do Office</vt:lpstr>
      <vt:lpstr>A história dos regimes e organizações internacionais</vt:lpstr>
      <vt:lpstr>Desenvolvimento histórico: Contexto</vt:lpstr>
      <vt:lpstr>As áreas de atuação </vt:lpstr>
      <vt:lpstr>Guerra, poder e segurança</vt:lpstr>
      <vt:lpstr>Mais recentemente: ‘Segurança humana’</vt:lpstr>
      <vt:lpstr>Expansão industrial </vt:lpstr>
      <vt:lpstr>Pressão para ‘spillover’</vt:lpstr>
      <vt:lpstr>Crises econômicas </vt:lpstr>
      <vt:lpstr>Direitos humanos </vt:lpstr>
      <vt:lpstr>Disparidades de desenvolvimento </vt:lpstr>
      <vt:lpstr>Meio Ambiente </vt:lpstr>
      <vt:lpstr>Organizações e Regimes internacionais hoje </vt:lpstr>
      <vt:lpstr>Conclusão </vt:lpstr>
      <vt:lpstr>Termos para pesquisar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história dos regimes e organizações internacionais</dc:title>
  <dc:creator>Kai Lehmann</dc:creator>
  <cp:lastModifiedBy>Kai Lehmann</cp:lastModifiedBy>
  <cp:revision>17</cp:revision>
  <dcterms:created xsi:type="dcterms:W3CDTF">2013-03-10T00:33:51Z</dcterms:created>
  <dcterms:modified xsi:type="dcterms:W3CDTF">2022-04-01T11:26:34Z</dcterms:modified>
</cp:coreProperties>
</file>