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7" r:id="rId6"/>
    <p:sldId id="266" r:id="rId7"/>
    <p:sldId id="268" r:id="rId8"/>
    <p:sldId id="267" r:id="rId9"/>
    <p:sldId id="270" r:id="rId10"/>
    <p:sldId id="269" r:id="rId11"/>
    <p:sldId id="289" r:id="rId12"/>
    <p:sldId id="286" r:id="rId13"/>
    <p:sldId id="287" r:id="rId14"/>
    <p:sldId id="288" r:id="rId15"/>
    <p:sldId id="285" r:id="rId16"/>
    <p:sldId id="272" r:id="rId17"/>
    <p:sldId id="280" r:id="rId18"/>
    <p:sldId id="291" r:id="rId19"/>
    <p:sldId id="284" r:id="rId20"/>
    <p:sldId id="273" r:id="rId21"/>
    <p:sldId id="274" r:id="rId22"/>
    <p:sldId id="283" r:id="rId23"/>
    <p:sldId id="271" r:id="rId24"/>
    <p:sldId id="281" r:id="rId25"/>
    <p:sldId id="275" r:id="rId26"/>
    <p:sldId id="276" r:id="rId27"/>
    <p:sldId id="277" r:id="rId28"/>
    <p:sldId id="278" r:id="rId29"/>
    <p:sldId id="279" r:id="rId30"/>
    <p:sldId id="282" r:id="rId31"/>
    <p:sldId id="290" r:id="rId32"/>
    <p:sldId id="258" r:id="rId33"/>
    <p:sldId id="259" r:id="rId34"/>
    <p:sldId id="260" r:id="rId35"/>
    <p:sldId id="261" r:id="rId36"/>
    <p:sldId id="262" r:id="rId37"/>
    <p:sldId id="263" r:id="rId38"/>
    <p:sldId id="264" r:id="rId39"/>
    <p:sldId id="265" r:id="rId4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90C46A-8538-4D4B-81F4-7770302BB5F1}" v="2" dt="2022-10-26T18:22:03.6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665"/>
  </p:normalViewPr>
  <p:slideViewPr>
    <p:cSldViewPr snapToGrid="0" snapToObjects="1">
      <p:cViewPr varScale="1">
        <p:scale>
          <a:sx n="115" d="100"/>
          <a:sy n="115" d="100"/>
        </p:scale>
        <p:origin x="472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4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84471A-9524-4578-9D8C-764C7F18320A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EE15FE7-5AE9-40E1-ADEA-DC9894440DBA}">
      <dgm:prSet/>
      <dgm:spPr/>
      <dgm:t>
        <a:bodyPr/>
        <a:lstStyle/>
        <a:p>
          <a:r>
            <a:rPr lang="pt-BR"/>
            <a:t>Preço da moeda no tempo.</a:t>
          </a:r>
          <a:endParaRPr lang="en-US"/>
        </a:p>
      </dgm:t>
    </dgm:pt>
    <dgm:pt modelId="{8B6A9166-7C0B-4544-8F94-AA2D5A39D985}" type="parTrans" cxnId="{2322C110-B6FE-43EF-A7A5-E13C57C21332}">
      <dgm:prSet/>
      <dgm:spPr/>
      <dgm:t>
        <a:bodyPr/>
        <a:lstStyle/>
        <a:p>
          <a:endParaRPr lang="en-US"/>
        </a:p>
      </dgm:t>
    </dgm:pt>
    <dgm:pt modelId="{04888201-521F-4792-BD59-331BFDD1423E}" type="sibTrans" cxnId="{2322C110-B6FE-43EF-A7A5-E13C57C21332}">
      <dgm:prSet/>
      <dgm:spPr/>
      <dgm:t>
        <a:bodyPr/>
        <a:lstStyle/>
        <a:p>
          <a:endParaRPr lang="en-US"/>
        </a:p>
      </dgm:t>
    </dgm:pt>
    <dgm:pt modelId="{29EEA776-600C-4984-A266-8C4496B465A6}">
      <dgm:prSet/>
      <dgm:spPr/>
      <dgm:t>
        <a:bodyPr/>
        <a:lstStyle/>
        <a:p>
          <a:r>
            <a:rPr lang="pt-BR" dirty="0"/>
            <a:t>Acessórios da dívida principal (mas com ela não se confundem)</a:t>
          </a:r>
          <a:endParaRPr lang="en-US" dirty="0"/>
        </a:p>
      </dgm:t>
    </dgm:pt>
    <dgm:pt modelId="{5AF876FE-DFC4-4B79-94D5-0B91469B58A3}" type="parTrans" cxnId="{F7509611-F309-4442-B4AD-1DB45570E06B}">
      <dgm:prSet/>
      <dgm:spPr/>
      <dgm:t>
        <a:bodyPr/>
        <a:lstStyle/>
        <a:p>
          <a:endParaRPr lang="en-US"/>
        </a:p>
      </dgm:t>
    </dgm:pt>
    <dgm:pt modelId="{F87DDA1F-9225-4E23-93A7-302820290546}" type="sibTrans" cxnId="{F7509611-F309-4442-B4AD-1DB45570E06B}">
      <dgm:prSet/>
      <dgm:spPr/>
      <dgm:t>
        <a:bodyPr/>
        <a:lstStyle/>
        <a:p>
          <a:endParaRPr lang="en-US"/>
        </a:p>
      </dgm:t>
    </dgm:pt>
    <dgm:pt modelId="{286D287A-BF05-4884-B220-C4191DCA994A}">
      <dgm:prSet/>
      <dgm:spPr/>
      <dgm:t>
        <a:bodyPr/>
        <a:lstStyle/>
        <a:p>
          <a:r>
            <a:rPr lang="pt-BR"/>
            <a:t>Prescrição para a cobrança de juros é de 3 anos.</a:t>
          </a:r>
          <a:endParaRPr lang="en-US"/>
        </a:p>
      </dgm:t>
    </dgm:pt>
    <dgm:pt modelId="{C34AA43C-3421-42F9-9449-9754B8CA22CA}" type="parTrans" cxnId="{FE26DC6A-AE92-4964-A35A-12C1E294E293}">
      <dgm:prSet/>
      <dgm:spPr/>
      <dgm:t>
        <a:bodyPr/>
        <a:lstStyle/>
        <a:p>
          <a:endParaRPr lang="en-US"/>
        </a:p>
      </dgm:t>
    </dgm:pt>
    <dgm:pt modelId="{35EB1031-9724-493C-A35E-96FC84A4563D}" type="sibTrans" cxnId="{FE26DC6A-AE92-4964-A35A-12C1E294E293}">
      <dgm:prSet/>
      <dgm:spPr/>
      <dgm:t>
        <a:bodyPr/>
        <a:lstStyle/>
        <a:p>
          <a:endParaRPr lang="en-US"/>
        </a:p>
      </dgm:t>
    </dgm:pt>
    <dgm:pt modelId="{91A25E0C-E2E1-4DAF-9860-6E58DE952FD8}">
      <dgm:prSet/>
      <dgm:spPr/>
      <dgm:t>
        <a:bodyPr/>
        <a:lstStyle/>
        <a:p>
          <a:r>
            <a:rPr lang="pt-BR"/>
            <a:t>É resultado de:</a:t>
          </a:r>
          <a:endParaRPr lang="en-US"/>
        </a:p>
      </dgm:t>
    </dgm:pt>
    <dgm:pt modelId="{98091340-F83F-46F8-9312-AA00B5C5574D}" type="parTrans" cxnId="{DA55F24F-ACBE-4285-B745-D6D896124FDF}">
      <dgm:prSet/>
      <dgm:spPr/>
      <dgm:t>
        <a:bodyPr/>
        <a:lstStyle/>
        <a:p>
          <a:endParaRPr lang="en-US"/>
        </a:p>
      </dgm:t>
    </dgm:pt>
    <dgm:pt modelId="{146105D6-D7CF-436C-A871-636E905BF52E}" type="sibTrans" cxnId="{DA55F24F-ACBE-4285-B745-D6D896124FDF}">
      <dgm:prSet/>
      <dgm:spPr/>
      <dgm:t>
        <a:bodyPr/>
        <a:lstStyle/>
        <a:p>
          <a:endParaRPr lang="en-US"/>
        </a:p>
      </dgm:t>
    </dgm:pt>
    <dgm:pt modelId="{6BEAF7FE-7309-4609-9AE7-0DA892187E53}">
      <dgm:prSet/>
      <dgm:spPr/>
      <dgm:t>
        <a:bodyPr/>
        <a:lstStyle/>
        <a:p>
          <a:r>
            <a:rPr lang="pt-BR"/>
            <a:t>preferência por liquidez (demanda por moeda), refletida na taxa básica da economia;</a:t>
          </a:r>
          <a:endParaRPr lang="en-US"/>
        </a:p>
      </dgm:t>
    </dgm:pt>
    <dgm:pt modelId="{0746E9CB-C8DB-4280-8BF5-C6CE8A04D219}" type="parTrans" cxnId="{ACC24FB0-BAC8-4D37-9316-45CDBB806BCE}">
      <dgm:prSet/>
      <dgm:spPr/>
      <dgm:t>
        <a:bodyPr/>
        <a:lstStyle/>
        <a:p>
          <a:endParaRPr lang="en-US"/>
        </a:p>
      </dgm:t>
    </dgm:pt>
    <dgm:pt modelId="{EB6F8DCD-943C-44A6-8CA3-160C02D00163}" type="sibTrans" cxnId="{ACC24FB0-BAC8-4D37-9316-45CDBB806BCE}">
      <dgm:prSet/>
      <dgm:spPr/>
      <dgm:t>
        <a:bodyPr/>
        <a:lstStyle/>
        <a:p>
          <a:endParaRPr lang="en-US"/>
        </a:p>
      </dgm:t>
    </dgm:pt>
    <dgm:pt modelId="{F4541005-3D7B-4354-8516-AECB7C1B47C4}">
      <dgm:prSet/>
      <dgm:spPr/>
      <dgm:t>
        <a:bodyPr/>
        <a:lstStyle/>
        <a:p>
          <a:r>
            <a:rPr lang="pt-BR"/>
            <a:t>Prazo;</a:t>
          </a:r>
          <a:endParaRPr lang="en-US"/>
        </a:p>
      </dgm:t>
    </dgm:pt>
    <dgm:pt modelId="{E085A756-5613-4957-BBC5-635C007CB631}" type="parTrans" cxnId="{074FB61B-33A5-4F5B-8DA9-7626A9470B7C}">
      <dgm:prSet/>
      <dgm:spPr/>
      <dgm:t>
        <a:bodyPr/>
        <a:lstStyle/>
        <a:p>
          <a:endParaRPr lang="en-US"/>
        </a:p>
      </dgm:t>
    </dgm:pt>
    <dgm:pt modelId="{6027B817-6597-44D6-8C86-12D89DA7C652}" type="sibTrans" cxnId="{074FB61B-33A5-4F5B-8DA9-7626A9470B7C}">
      <dgm:prSet/>
      <dgm:spPr/>
      <dgm:t>
        <a:bodyPr/>
        <a:lstStyle/>
        <a:p>
          <a:endParaRPr lang="en-US"/>
        </a:p>
      </dgm:t>
    </dgm:pt>
    <dgm:pt modelId="{C73F762D-A492-4B7E-9DBB-3EC5AFDEE66A}">
      <dgm:prSet/>
      <dgm:spPr/>
      <dgm:t>
        <a:bodyPr/>
        <a:lstStyle/>
        <a:p>
          <a:r>
            <a:rPr lang="pt-BR"/>
            <a:t>Expectativas inflacionárias</a:t>
          </a:r>
          <a:endParaRPr lang="en-US"/>
        </a:p>
      </dgm:t>
    </dgm:pt>
    <dgm:pt modelId="{075F8F37-ABD5-463B-8588-4EDD70753471}" type="parTrans" cxnId="{DEF7129B-413A-4B75-A471-DE8509614A27}">
      <dgm:prSet/>
      <dgm:spPr/>
      <dgm:t>
        <a:bodyPr/>
        <a:lstStyle/>
        <a:p>
          <a:endParaRPr lang="en-US"/>
        </a:p>
      </dgm:t>
    </dgm:pt>
    <dgm:pt modelId="{2A040702-75B9-4311-A738-777FD536FB9C}" type="sibTrans" cxnId="{DEF7129B-413A-4B75-A471-DE8509614A27}">
      <dgm:prSet/>
      <dgm:spPr/>
      <dgm:t>
        <a:bodyPr/>
        <a:lstStyle/>
        <a:p>
          <a:endParaRPr lang="en-US"/>
        </a:p>
      </dgm:t>
    </dgm:pt>
    <dgm:pt modelId="{FB6CF8D3-76DB-403C-83C1-DBB88B88E101}">
      <dgm:prSet/>
      <dgm:spPr/>
      <dgm:t>
        <a:bodyPr/>
        <a:lstStyle/>
        <a:p>
          <a:r>
            <a:rPr lang="pt-BR"/>
            <a:t>Riscos de mercado</a:t>
          </a:r>
          <a:endParaRPr lang="en-US"/>
        </a:p>
      </dgm:t>
    </dgm:pt>
    <dgm:pt modelId="{88723C8D-338C-420B-93E2-DB01CC7D79CB}" type="parTrans" cxnId="{47B1FAB5-4381-4402-8D5B-C025A87EE821}">
      <dgm:prSet/>
      <dgm:spPr/>
      <dgm:t>
        <a:bodyPr/>
        <a:lstStyle/>
        <a:p>
          <a:endParaRPr lang="en-US"/>
        </a:p>
      </dgm:t>
    </dgm:pt>
    <dgm:pt modelId="{82FCF818-EAB9-47DB-A3EA-395E273EDDA0}" type="sibTrans" cxnId="{47B1FAB5-4381-4402-8D5B-C025A87EE821}">
      <dgm:prSet/>
      <dgm:spPr/>
      <dgm:t>
        <a:bodyPr/>
        <a:lstStyle/>
        <a:p>
          <a:endParaRPr lang="en-US"/>
        </a:p>
      </dgm:t>
    </dgm:pt>
    <dgm:pt modelId="{947F7D53-3B53-4C05-8876-8FE024B79304}">
      <dgm:prSet/>
      <dgm:spPr/>
      <dgm:t>
        <a:bodyPr/>
        <a:lstStyle/>
        <a:p>
          <a:r>
            <a:rPr lang="pt-BR"/>
            <a:t>Riscos de crédito</a:t>
          </a:r>
          <a:endParaRPr lang="en-US"/>
        </a:p>
      </dgm:t>
    </dgm:pt>
    <dgm:pt modelId="{6C27DA9D-8E05-4D4B-A96E-A3D5A304CA57}" type="parTrans" cxnId="{13F3ADD5-027A-49E9-93F9-702F531C4F1D}">
      <dgm:prSet/>
      <dgm:spPr/>
      <dgm:t>
        <a:bodyPr/>
        <a:lstStyle/>
        <a:p>
          <a:endParaRPr lang="en-US"/>
        </a:p>
      </dgm:t>
    </dgm:pt>
    <dgm:pt modelId="{0855DB79-35BB-4AD8-B341-A609F08C0345}" type="sibTrans" cxnId="{13F3ADD5-027A-49E9-93F9-702F531C4F1D}">
      <dgm:prSet/>
      <dgm:spPr/>
      <dgm:t>
        <a:bodyPr/>
        <a:lstStyle/>
        <a:p>
          <a:endParaRPr lang="en-US"/>
        </a:p>
      </dgm:t>
    </dgm:pt>
    <dgm:pt modelId="{E9393488-2396-40B2-A502-0BDA34F95894}">
      <dgm:prSet/>
      <dgm:spPr/>
      <dgm:t>
        <a:bodyPr/>
        <a:lstStyle/>
        <a:p>
          <a:r>
            <a:rPr lang="pt-BR"/>
            <a:t>Tributos</a:t>
          </a:r>
          <a:endParaRPr lang="en-US"/>
        </a:p>
      </dgm:t>
    </dgm:pt>
    <dgm:pt modelId="{145BD04B-1C2F-4EF9-B060-BC7444902E48}" type="parTrans" cxnId="{9375FFDA-3561-4DBE-B54A-B2BFD1163581}">
      <dgm:prSet/>
      <dgm:spPr/>
      <dgm:t>
        <a:bodyPr/>
        <a:lstStyle/>
        <a:p>
          <a:endParaRPr lang="en-US"/>
        </a:p>
      </dgm:t>
    </dgm:pt>
    <dgm:pt modelId="{F4816606-7A1F-4EAE-ABEB-65F6BB8E3FCC}" type="sibTrans" cxnId="{9375FFDA-3561-4DBE-B54A-B2BFD1163581}">
      <dgm:prSet/>
      <dgm:spPr/>
      <dgm:t>
        <a:bodyPr/>
        <a:lstStyle/>
        <a:p>
          <a:endParaRPr lang="en-US"/>
        </a:p>
      </dgm:t>
    </dgm:pt>
    <dgm:pt modelId="{5B40C7B7-71E5-854A-9CEC-88E7FFFF62BB}" type="pres">
      <dgm:prSet presAssocID="{9384471A-9524-4578-9D8C-764C7F18320A}" presName="linear" presStyleCnt="0">
        <dgm:presLayoutVars>
          <dgm:animLvl val="lvl"/>
          <dgm:resizeHandles val="exact"/>
        </dgm:presLayoutVars>
      </dgm:prSet>
      <dgm:spPr/>
    </dgm:pt>
    <dgm:pt modelId="{8B87B720-3437-F149-9140-73D71D12B6BD}" type="pres">
      <dgm:prSet presAssocID="{0EE15FE7-5AE9-40E1-ADEA-DC9894440DBA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31760708-E8A8-7245-8C63-3FDD98B75ABC}" type="pres">
      <dgm:prSet presAssocID="{04888201-521F-4792-BD59-331BFDD1423E}" presName="spacer" presStyleCnt="0"/>
      <dgm:spPr/>
    </dgm:pt>
    <dgm:pt modelId="{5E153C57-B0F1-D146-A03E-B9C9B53B8A66}" type="pres">
      <dgm:prSet presAssocID="{29EEA776-600C-4984-A266-8C4496B465A6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6CBA3CAC-98F1-F74A-8D82-D1415B661030}" type="pres">
      <dgm:prSet presAssocID="{F87DDA1F-9225-4E23-93A7-302820290546}" presName="spacer" presStyleCnt="0"/>
      <dgm:spPr/>
    </dgm:pt>
    <dgm:pt modelId="{F85C8F27-FDE2-6E40-B7A0-CAE0693D4C5A}" type="pres">
      <dgm:prSet presAssocID="{286D287A-BF05-4884-B220-C4191DCA994A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AEB1ACE-04EB-2A4D-90A6-175E2687F504}" type="pres">
      <dgm:prSet presAssocID="{35EB1031-9724-493C-A35E-96FC84A4563D}" presName="spacer" presStyleCnt="0"/>
      <dgm:spPr/>
    </dgm:pt>
    <dgm:pt modelId="{147D9E8A-5CC0-0645-A566-ACB7A3001A83}" type="pres">
      <dgm:prSet presAssocID="{91A25E0C-E2E1-4DAF-9860-6E58DE952FD8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B2D54092-7154-8B47-981C-C8441E1C7D87}" type="pres">
      <dgm:prSet presAssocID="{91A25E0C-E2E1-4DAF-9860-6E58DE952FD8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80A43001-5F43-0944-9D13-00B6A5D0345B}" type="presOf" srcId="{6BEAF7FE-7309-4609-9AE7-0DA892187E53}" destId="{B2D54092-7154-8B47-981C-C8441E1C7D87}" srcOrd="0" destOrd="0" presId="urn:microsoft.com/office/officeart/2005/8/layout/vList2"/>
    <dgm:cxn modelId="{131AE504-E913-2743-9F3F-D71C61E06D49}" type="presOf" srcId="{9384471A-9524-4578-9D8C-764C7F18320A}" destId="{5B40C7B7-71E5-854A-9CEC-88E7FFFF62BB}" srcOrd="0" destOrd="0" presId="urn:microsoft.com/office/officeart/2005/8/layout/vList2"/>
    <dgm:cxn modelId="{2322C110-B6FE-43EF-A7A5-E13C57C21332}" srcId="{9384471A-9524-4578-9D8C-764C7F18320A}" destId="{0EE15FE7-5AE9-40E1-ADEA-DC9894440DBA}" srcOrd="0" destOrd="0" parTransId="{8B6A9166-7C0B-4544-8F94-AA2D5A39D985}" sibTransId="{04888201-521F-4792-BD59-331BFDD1423E}"/>
    <dgm:cxn modelId="{F7509611-F309-4442-B4AD-1DB45570E06B}" srcId="{9384471A-9524-4578-9D8C-764C7F18320A}" destId="{29EEA776-600C-4984-A266-8C4496B465A6}" srcOrd="1" destOrd="0" parTransId="{5AF876FE-DFC4-4B79-94D5-0B91469B58A3}" sibTransId="{F87DDA1F-9225-4E23-93A7-302820290546}"/>
    <dgm:cxn modelId="{074FB61B-33A5-4F5B-8DA9-7626A9470B7C}" srcId="{91A25E0C-E2E1-4DAF-9860-6E58DE952FD8}" destId="{F4541005-3D7B-4354-8516-AECB7C1B47C4}" srcOrd="1" destOrd="0" parTransId="{E085A756-5613-4957-BBC5-635C007CB631}" sibTransId="{6027B817-6597-44D6-8C86-12D89DA7C652}"/>
    <dgm:cxn modelId="{64D67425-D5A3-594F-8194-1A8D83E012FB}" type="presOf" srcId="{947F7D53-3B53-4C05-8876-8FE024B79304}" destId="{B2D54092-7154-8B47-981C-C8441E1C7D87}" srcOrd="0" destOrd="4" presId="urn:microsoft.com/office/officeart/2005/8/layout/vList2"/>
    <dgm:cxn modelId="{9F22912A-01B9-F74D-8A92-20561D675C52}" type="presOf" srcId="{F4541005-3D7B-4354-8516-AECB7C1B47C4}" destId="{B2D54092-7154-8B47-981C-C8441E1C7D87}" srcOrd="0" destOrd="1" presId="urn:microsoft.com/office/officeart/2005/8/layout/vList2"/>
    <dgm:cxn modelId="{DE10082E-64FC-CF40-A862-963D95DECBC1}" type="presOf" srcId="{FB6CF8D3-76DB-403C-83C1-DBB88B88E101}" destId="{B2D54092-7154-8B47-981C-C8441E1C7D87}" srcOrd="0" destOrd="3" presId="urn:microsoft.com/office/officeart/2005/8/layout/vList2"/>
    <dgm:cxn modelId="{DA55F24F-ACBE-4285-B745-D6D896124FDF}" srcId="{9384471A-9524-4578-9D8C-764C7F18320A}" destId="{91A25E0C-E2E1-4DAF-9860-6E58DE952FD8}" srcOrd="3" destOrd="0" parTransId="{98091340-F83F-46F8-9312-AA00B5C5574D}" sibTransId="{146105D6-D7CF-436C-A871-636E905BF52E}"/>
    <dgm:cxn modelId="{11951957-1380-A04F-ACE8-296630565C29}" type="presOf" srcId="{C73F762D-A492-4B7E-9DBB-3EC5AFDEE66A}" destId="{B2D54092-7154-8B47-981C-C8441E1C7D87}" srcOrd="0" destOrd="2" presId="urn:microsoft.com/office/officeart/2005/8/layout/vList2"/>
    <dgm:cxn modelId="{FE26DC6A-AE92-4964-A35A-12C1E294E293}" srcId="{9384471A-9524-4578-9D8C-764C7F18320A}" destId="{286D287A-BF05-4884-B220-C4191DCA994A}" srcOrd="2" destOrd="0" parTransId="{C34AA43C-3421-42F9-9449-9754B8CA22CA}" sibTransId="{35EB1031-9724-493C-A35E-96FC84A4563D}"/>
    <dgm:cxn modelId="{DEF7129B-413A-4B75-A471-DE8509614A27}" srcId="{91A25E0C-E2E1-4DAF-9860-6E58DE952FD8}" destId="{C73F762D-A492-4B7E-9DBB-3EC5AFDEE66A}" srcOrd="2" destOrd="0" parTransId="{075F8F37-ABD5-463B-8588-4EDD70753471}" sibTransId="{2A040702-75B9-4311-A738-777FD536FB9C}"/>
    <dgm:cxn modelId="{EDB1B2A1-0EF2-6745-B007-F23FB66C3CD9}" type="presOf" srcId="{0EE15FE7-5AE9-40E1-ADEA-DC9894440DBA}" destId="{8B87B720-3437-F149-9140-73D71D12B6BD}" srcOrd="0" destOrd="0" presId="urn:microsoft.com/office/officeart/2005/8/layout/vList2"/>
    <dgm:cxn modelId="{ACC24FB0-BAC8-4D37-9316-45CDBB806BCE}" srcId="{91A25E0C-E2E1-4DAF-9860-6E58DE952FD8}" destId="{6BEAF7FE-7309-4609-9AE7-0DA892187E53}" srcOrd="0" destOrd="0" parTransId="{0746E9CB-C8DB-4280-8BF5-C6CE8A04D219}" sibTransId="{EB6F8DCD-943C-44A6-8CA3-160C02D00163}"/>
    <dgm:cxn modelId="{47B1FAB5-4381-4402-8D5B-C025A87EE821}" srcId="{91A25E0C-E2E1-4DAF-9860-6E58DE952FD8}" destId="{FB6CF8D3-76DB-403C-83C1-DBB88B88E101}" srcOrd="3" destOrd="0" parTransId="{88723C8D-338C-420B-93E2-DB01CC7D79CB}" sibTransId="{82FCF818-EAB9-47DB-A3EA-395E273EDDA0}"/>
    <dgm:cxn modelId="{3AE0E5CB-5619-1947-BC89-22D9BCFA77E4}" type="presOf" srcId="{91A25E0C-E2E1-4DAF-9860-6E58DE952FD8}" destId="{147D9E8A-5CC0-0645-A566-ACB7A3001A83}" srcOrd="0" destOrd="0" presId="urn:microsoft.com/office/officeart/2005/8/layout/vList2"/>
    <dgm:cxn modelId="{13F3ADD5-027A-49E9-93F9-702F531C4F1D}" srcId="{91A25E0C-E2E1-4DAF-9860-6E58DE952FD8}" destId="{947F7D53-3B53-4C05-8876-8FE024B79304}" srcOrd="4" destOrd="0" parTransId="{6C27DA9D-8E05-4D4B-A96E-A3D5A304CA57}" sibTransId="{0855DB79-35BB-4AD8-B341-A609F08C0345}"/>
    <dgm:cxn modelId="{9375FFDA-3561-4DBE-B54A-B2BFD1163581}" srcId="{91A25E0C-E2E1-4DAF-9860-6E58DE952FD8}" destId="{E9393488-2396-40B2-A502-0BDA34F95894}" srcOrd="5" destOrd="0" parTransId="{145BD04B-1C2F-4EF9-B060-BC7444902E48}" sibTransId="{F4816606-7A1F-4EAE-ABEB-65F6BB8E3FCC}"/>
    <dgm:cxn modelId="{994442DC-E980-CA4B-9D59-E28ACF526E5D}" type="presOf" srcId="{29EEA776-600C-4984-A266-8C4496B465A6}" destId="{5E153C57-B0F1-D146-A03E-B9C9B53B8A66}" srcOrd="0" destOrd="0" presId="urn:microsoft.com/office/officeart/2005/8/layout/vList2"/>
    <dgm:cxn modelId="{0B6E93E3-B41C-1247-9DE2-323CFC6743E1}" type="presOf" srcId="{E9393488-2396-40B2-A502-0BDA34F95894}" destId="{B2D54092-7154-8B47-981C-C8441E1C7D87}" srcOrd="0" destOrd="5" presId="urn:microsoft.com/office/officeart/2005/8/layout/vList2"/>
    <dgm:cxn modelId="{1E01CDFF-FCBD-B74D-AE96-C377E54416DC}" type="presOf" srcId="{286D287A-BF05-4884-B220-C4191DCA994A}" destId="{F85C8F27-FDE2-6E40-B7A0-CAE0693D4C5A}" srcOrd="0" destOrd="0" presId="urn:microsoft.com/office/officeart/2005/8/layout/vList2"/>
    <dgm:cxn modelId="{B465733E-5DB5-2B4A-AB8E-E4ABE8F10BD8}" type="presParOf" srcId="{5B40C7B7-71E5-854A-9CEC-88E7FFFF62BB}" destId="{8B87B720-3437-F149-9140-73D71D12B6BD}" srcOrd="0" destOrd="0" presId="urn:microsoft.com/office/officeart/2005/8/layout/vList2"/>
    <dgm:cxn modelId="{431B5A99-AA91-C04B-8108-33586085391B}" type="presParOf" srcId="{5B40C7B7-71E5-854A-9CEC-88E7FFFF62BB}" destId="{31760708-E8A8-7245-8C63-3FDD98B75ABC}" srcOrd="1" destOrd="0" presId="urn:microsoft.com/office/officeart/2005/8/layout/vList2"/>
    <dgm:cxn modelId="{8526361C-BEBD-0945-9D59-E2048A4A1991}" type="presParOf" srcId="{5B40C7B7-71E5-854A-9CEC-88E7FFFF62BB}" destId="{5E153C57-B0F1-D146-A03E-B9C9B53B8A66}" srcOrd="2" destOrd="0" presId="urn:microsoft.com/office/officeart/2005/8/layout/vList2"/>
    <dgm:cxn modelId="{445FBB6D-79AA-C04A-ABEF-F1B20C5CBE12}" type="presParOf" srcId="{5B40C7B7-71E5-854A-9CEC-88E7FFFF62BB}" destId="{6CBA3CAC-98F1-F74A-8D82-D1415B661030}" srcOrd="3" destOrd="0" presId="urn:microsoft.com/office/officeart/2005/8/layout/vList2"/>
    <dgm:cxn modelId="{4F6B31CA-39A8-1F48-8972-D936E9C4C098}" type="presParOf" srcId="{5B40C7B7-71E5-854A-9CEC-88E7FFFF62BB}" destId="{F85C8F27-FDE2-6E40-B7A0-CAE0693D4C5A}" srcOrd="4" destOrd="0" presId="urn:microsoft.com/office/officeart/2005/8/layout/vList2"/>
    <dgm:cxn modelId="{94652CEC-05A4-754A-ABB8-B3B9C5C50E36}" type="presParOf" srcId="{5B40C7B7-71E5-854A-9CEC-88E7FFFF62BB}" destId="{0AEB1ACE-04EB-2A4D-90A6-175E2687F504}" srcOrd="5" destOrd="0" presId="urn:microsoft.com/office/officeart/2005/8/layout/vList2"/>
    <dgm:cxn modelId="{BA6FBD12-3167-4D48-B94A-08FD89C9E396}" type="presParOf" srcId="{5B40C7B7-71E5-854A-9CEC-88E7FFFF62BB}" destId="{147D9E8A-5CC0-0645-A566-ACB7A3001A83}" srcOrd="6" destOrd="0" presId="urn:microsoft.com/office/officeart/2005/8/layout/vList2"/>
    <dgm:cxn modelId="{9FB74B48-6EED-1A4B-9C54-D3947CD153FC}" type="presParOf" srcId="{5B40C7B7-71E5-854A-9CEC-88E7FFFF62BB}" destId="{B2D54092-7154-8B47-981C-C8441E1C7D87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314491-94D5-41FC-97D1-18CFF4D0759A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37D9537-5B81-42A0-98DD-6525710A1822}">
      <dgm:prSet/>
      <dgm:spPr/>
      <dgm:t>
        <a:bodyPr/>
        <a:lstStyle/>
        <a:p>
          <a:r>
            <a:rPr lang="pt-BR"/>
            <a:t>Custo de oportunidade justificaria SELIC (ex.: Marcos Lisboa)</a:t>
          </a:r>
          <a:endParaRPr lang="en-US"/>
        </a:p>
      </dgm:t>
    </dgm:pt>
    <dgm:pt modelId="{45B85845-8EEF-4342-89C0-E43B46ADFCE6}" type="parTrans" cxnId="{9A097949-050A-493E-AADF-05EF7EB566B6}">
      <dgm:prSet/>
      <dgm:spPr/>
      <dgm:t>
        <a:bodyPr/>
        <a:lstStyle/>
        <a:p>
          <a:endParaRPr lang="en-US"/>
        </a:p>
      </dgm:t>
    </dgm:pt>
    <dgm:pt modelId="{864DDBDE-1381-4B49-9FDB-2E39291DC463}" type="sibTrans" cxnId="{9A097949-050A-493E-AADF-05EF7EB566B6}">
      <dgm:prSet/>
      <dgm:spPr/>
      <dgm:t>
        <a:bodyPr/>
        <a:lstStyle/>
        <a:p>
          <a:endParaRPr lang="en-US"/>
        </a:p>
      </dgm:t>
    </dgm:pt>
    <dgm:pt modelId="{8A6F6C79-236E-485F-AAEC-8E8D1F2528AB}">
      <dgm:prSet/>
      <dgm:spPr/>
      <dgm:t>
        <a:bodyPr/>
        <a:lstStyle/>
        <a:p>
          <a:r>
            <a:rPr lang="pt-BR"/>
            <a:t>Indenização do custo financeiro pela necessidade de tomar recursos emprestados para suprir caixa justificaria INPC mais 1% ao mês.</a:t>
          </a:r>
          <a:endParaRPr lang="en-US"/>
        </a:p>
      </dgm:t>
    </dgm:pt>
    <dgm:pt modelId="{ABF3DCAC-32B2-4F16-803C-76E82ECED4E5}" type="parTrans" cxnId="{FFF87A72-CCE5-4B57-B7CD-A19EE18602D5}">
      <dgm:prSet/>
      <dgm:spPr/>
      <dgm:t>
        <a:bodyPr/>
        <a:lstStyle/>
        <a:p>
          <a:endParaRPr lang="en-US"/>
        </a:p>
      </dgm:t>
    </dgm:pt>
    <dgm:pt modelId="{126B2E7C-889D-45A0-BFEF-ECE3A140C90D}" type="sibTrans" cxnId="{FFF87A72-CCE5-4B57-B7CD-A19EE18602D5}">
      <dgm:prSet/>
      <dgm:spPr/>
      <dgm:t>
        <a:bodyPr/>
        <a:lstStyle/>
        <a:p>
          <a:endParaRPr lang="en-US"/>
        </a:p>
      </dgm:t>
    </dgm:pt>
    <dgm:pt modelId="{350301E2-CC85-461D-88C0-7AB12505C4AF}">
      <dgm:prSet/>
      <dgm:spPr/>
      <dgm:t>
        <a:bodyPr/>
        <a:lstStyle/>
        <a:p>
          <a:r>
            <a:rPr lang="pt-BR"/>
            <a:t>É correto onerar o devedor renitente? Mas e se a demora decorrer do judiciário?</a:t>
          </a:r>
          <a:endParaRPr lang="en-US"/>
        </a:p>
      </dgm:t>
    </dgm:pt>
    <dgm:pt modelId="{2B40F3D3-E328-4BC8-9874-676F091A3D2A}" type="parTrans" cxnId="{D4960469-DEC6-4C5E-9517-708A72996284}">
      <dgm:prSet/>
      <dgm:spPr/>
      <dgm:t>
        <a:bodyPr/>
        <a:lstStyle/>
        <a:p>
          <a:endParaRPr lang="en-US"/>
        </a:p>
      </dgm:t>
    </dgm:pt>
    <dgm:pt modelId="{7EC11BD5-5525-46A1-A447-8E51898EFEE8}" type="sibTrans" cxnId="{D4960469-DEC6-4C5E-9517-708A72996284}">
      <dgm:prSet/>
      <dgm:spPr/>
      <dgm:t>
        <a:bodyPr/>
        <a:lstStyle/>
        <a:p>
          <a:endParaRPr lang="en-US"/>
        </a:p>
      </dgm:t>
    </dgm:pt>
    <dgm:pt modelId="{3890B751-A9D8-5A4A-9B2F-2C2D800E515B}" type="pres">
      <dgm:prSet presAssocID="{5E314491-94D5-41FC-97D1-18CFF4D0759A}" presName="linear" presStyleCnt="0">
        <dgm:presLayoutVars>
          <dgm:animLvl val="lvl"/>
          <dgm:resizeHandles val="exact"/>
        </dgm:presLayoutVars>
      </dgm:prSet>
      <dgm:spPr/>
    </dgm:pt>
    <dgm:pt modelId="{01228CC2-E043-474C-A391-EDE4EB38E227}" type="pres">
      <dgm:prSet presAssocID="{937D9537-5B81-42A0-98DD-6525710A182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CBB2C7B-F8CD-BC46-81D1-0C1931CFF184}" type="pres">
      <dgm:prSet presAssocID="{864DDBDE-1381-4B49-9FDB-2E39291DC463}" presName="spacer" presStyleCnt="0"/>
      <dgm:spPr/>
    </dgm:pt>
    <dgm:pt modelId="{75B4144A-D128-5245-A971-A1B0725F72F9}" type="pres">
      <dgm:prSet presAssocID="{8A6F6C79-236E-485F-AAEC-8E8D1F2528A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53E9C9B-5961-844F-80A7-43F57A9850CE}" type="pres">
      <dgm:prSet presAssocID="{126B2E7C-889D-45A0-BFEF-ECE3A140C90D}" presName="spacer" presStyleCnt="0"/>
      <dgm:spPr/>
    </dgm:pt>
    <dgm:pt modelId="{14F663FB-013C-B147-9B36-E6A3BFD96E83}" type="pres">
      <dgm:prSet presAssocID="{350301E2-CC85-461D-88C0-7AB12505C4AF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06F0DA0D-B2F5-B94B-B8C5-E53990C0DFE5}" type="presOf" srcId="{8A6F6C79-236E-485F-AAEC-8E8D1F2528AB}" destId="{75B4144A-D128-5245-A971-A1B0725F72F9}" srcOrd="0" destOrd="0" presId="urn:microsoft.com/office/officeart/2005/8/layout/vList2"/>
    <dgm:cxn modelId="{9A097949-050A-493E-AADF-05EF7EB566B6}" srcId="{5E314491-94D5-41FC-97D1-18CFF4D0759A}" destId="{937D9537-5B81-42A0-98DD-6525710A1822}" srcOrd="0" destOrd="0" parTransId="{45B85845-8EEF-4342-89C0-E43B46ADFCE6}" sibTransId="{864DDBDE-1381-4B49-9FDB-2E39291DC463}"/>
    <dgm:cxn modelId="{D4960469-DEC6-4C5E-9517-708A72996284}" srcId="{5E314491-94D5-41FC-97D1-18CFF4D0759A}" destId="{350301E2-CC85-461D-88C0-7AB12505C4AF}" srcOrd="2" destOrd="0" parTransId="{2B40F3D3-E328-4BC8-9874-676F091A3D2A}" sibTransId="{7EC11BD5-5525-46A1-A447-8E51898EFEE8}"/>
    <dgm:cxn modelId="{FFF87A72-CCE5-4B57-B7CD-A19EE18602D5}" srcId="{5E314491-94D5-41FC-97D1-18CFF4D0759A}" destId="{8A6F6C79-236E-485F-AAEC-8E8D1F2528AB}" srcOrd="1" destOrd="0" parTransId="{ABF3DCAC-32B2-4F16-803C-76E82ECED4E5}" sibTransId="{126B2E7C-889D-45A0-BFEF-ECE3A140C90D}"/>
    <dgm:cxn modelId="{6F37F875-70E0-9E4B-99C2-6AC9EA0CECBB}" type="presOf" srcId="{5E314491-94D5-41FC-97D1-18CFF4D0759A}" destId="{3890B751-A9D8-5A4A-9B2F-2C2D800E515B}" srcOrd="0" destOrd="0" presId="urn:microsoft.com/office/officeart/2005/8/layout/vList2"/>
    <dgm:cxn modelId="{4E1D37A8-27A1-924C-AD73-2D0454E07D80}" type="presOf" srcId="{937D9537-5B81-42A0-98DD-6525710A1822}" destId="{01228CC2-E043-474C-A391-EDE4EB38E227}" srcOrd="0" destOrd="0" presId="urn:microsoft.com/office/officeart/2005/8/layout/vList2"/>
    <dgm:cxn modelId="{D84E09E3-2C85-424D-9E6C-2E493DC95777}" type="presOf" srcId="{350301E2-CC85-461D-88C0-7AB12505C4AF}" destId="{14F663FB-013C-B147-9B36-E6A3BFD96E83}" srcOrd="0" destOrd="0" presId="urn:microsoft.com/office/officeart/2005/8/layout/vList2"/>
    <dgm:cxn modelId="{79C8024B-2B14-AA40-B44B-DB32444DFA74}" type="presParOf" srcId="{3890B751-A9D8-5A4A-9B2F-2C2D800E515B}" destId="{01228CC2-E043-474C-A391-EDE4EB38E227}" srcOrd="0" destOrd="0" presId="urn:microsoft.com/office/officeart/2005/8/layout/vList2"/>
    <dgm:cxn modelId="{D0996195-CA6F-724A-A6EE-F8E0C287366A}" type="presParOf" srcId="{3890B751-A9D8-5A4A-9B2F-2C2D800E515B}" destId="{DCBB2C7B-F8CD-BC46-81D1-0C1931CFF184}" srcOrd="1" destOrd="0" presId="urn:microsoft.com/office/officeart/2005/8/layout/vList2"/>
    <dgm:cxn modelId="{DB3FA574-8AEA-F44B-BDA7-339A36D3BBF8}" type="presParOf" srcId="{3890B751-A9D8-5A4A-9B2F-2C2D800E515B}" destId="{75B4144A-D128-5245-A971-A1B0725F72F9}" srcOrd="2" destOrd="0" presId="urn:microsoft.com/office/officeart/2005/8/layout/vList2"/>
    <dgm:cxn modelId="{DDA10FB8-33AB-0A4F-8E45-FE508CB70046}" type="presParOf" srcId="{3890B751-A9D8-5A4A-9B2F-2C2D800E515B}" destId="{353E9C9B-5961-844F-80A7-43F57A9850CE}" srcOrd="3" destOrd="0" presId="urn:microsoft.com/office/officeart/2005/8/layout/vList2"/>
    <dgm:cxn modelId="{C5611DDA-CFFD-054D-BBE5-D2913C21A798}" type="presParOf" srcId="{3890B751-A9D8-5A4A-9B2F-2C2D800E515B}" destId="{14F663FB-013C-B147-9B36-E6A3BFD96E8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6FB165C-C5A7-4DC0-BA6B-F1AAD1403E68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0B74F2D-1F03-44D2-AECC-07C5919D0972}">
      <dgm:prSet/>
      <dgm:spPr/>
      <dgm:t>
        <a:bodyPr/>
        <a:lstStyle/>
        <a:p>
          <a:r>
            <a:rPr lang="pt-BR"/>
            <a:t>Explicitar taxa de juros de mora no contrato</a:t>
          </a:r>
          <a:endParaRPr lang="en-US"/>
        </a:p>
      </dgm:t>
    </dgm:pt>
    <dgm:pt modelId="{5D22BD69-75FF-4EE4-9A93-B3706E4C26FE}" type="parTrans" cxnId="{C585E7F3-EC3C-4FD8-BF45-1136230EAB1C}">
      <dgm:prSet/>
      <dgm:spPr/>
      <dgm:t>
        <a:bodyPr/>
        <a:lstStyle/>
        <a:p>
          <a:endParaRPr lang="en-US"/>
        </a:p>
      </dgm:t>
    </dgm:pt>
    <dgm:pt modelId="{F7C7745E-5214-40DF-8005-E01C61B5376B}" type="sibTrans" cxnId="{C585E7F3-EC3C-4FD8-BF45-1136230EAB1C}">
      <dgm:prSet/>
      <dgm:spPr/>
      <dgm:t>
        <a:bodyPr/>
        <a:lstStyle/>
        <a:p>
          <a:endParaRPr lang="en-US"/>
        </a:p>
      </dgm:t>
    </dgm:pt>
    <dgm:pt modelId="{16B55607-2F53-42E1-B53E-26A615C532E2}">
      <dgm:prSet/>
      <dgm:spPr/>
      <dgm:t>
        <a:bodyPr/>
        <a:lstStyle/>
        <a:p>
          <a:r>
            <a:rPr lang="pt-BR" dirty="0"/>
            <a:t>Aguardar a posição da corte especial do STJ sobre a taxa de juros de mora</a:t>
          </a:r>
          <a:endParaRPr lang="en-US" dirty="0"/>
        </a:p>
      </dgm:t>
    </dgm:pt>
    <dgm:pt modelId="{DD24A685-B712-42B1-8EAA-5089B56A0FC3}" type="parTrans" cxnId="{DFAC7C2D-6C17-46AB-9734-0121639EF49E}">
      <dgm:prSet/>
      <dgm:spPr/>
      <dgm:t>
        <a:bodyPr/>
        <a:lstStyle/>
        <a:p>
          <a:endParaRPr lang="en-US"/>
        </a:p>
      </dgm:t>
    </dgm:pt>
    <dgm:pt modelId="{283C993E-FAB9-4380-BE21-C84BD7BE3BDE}" type="sibTrans" cxnId="{DFAC7C2D-6C17-46AB-9734-0121639EF49E}">
      <dgm:prSet/>
      <dgm:spPr/>
      <dgm:t>
        <a:bodyPr/>
        <a:lstStyle/>
        <a:p>
          <a:endParaRPr lang="en-US"/>
        </a:p>
      </dgm:t>
    </dgm:pt>
    <dgm:pt modelId="{E288EFE6-4B0A-0446-8723-F303384A0C89}">
      <dgm:prSet/>
      <dgm:spPr/>
      <dgm:t>
        <a:bodyPr/>
        <a:lstStyle/>
        <a:p>
          <a:r>
            <a:rPr lang="pt-BR" dirty="0"/>
            <a:t>Atentar que a decisão </a:t>
          </a:r>
          <a:r>
            <a:rPr lang="pt-BR" dirty="0" err="1"/>
            <a:t>tambem</a:t>
          </a:r>
          <a:r>
            <a:rPr lang="pt-BR" dirty="0"/>
            <a:t> definirá a taxa máxima de juros para partes que não sejam </a:t>
          </a:r>
          <a:r>
            <a:rPr lang="pt-BR" dirty="0" err="1"/>
            <a:t>instituiçoes</a:t>
          </a:r>
          <a:r>
            <a:rPr lang="pt-BR" dirty="0"/>
            <a:t> financeiras</a:t>
          </a:r>
        </a:p>
      </dgm:t>
    </dgm:pt>
    <dgm:pt modelId="{1A08A42F-C3E8-7349-A156-49A62686003F}" type="parTrans" cxnId="{5309F9BC-2AE7-4445-B2E1-4AA543ED8281}">
      <dgm:prSet/>
      <dgm:spPr/>
    </dgm:pt>
    <dgm:pt modelId="{A6197568-C62A-9F42-8C10-BB75F1A5E320}" type="sibTrans" cxnId="{5309F9BC-2AE7-4445-B2E1-4AA543ED8281}">
      <dgm:prSet/>
      <dgm:spPr/>
    </dgm:pt>
    <dgm:pt modelId="{5B7AEFC3-6D42-0740-B429-A309332FD2DB}" type="pres">
      <dgm:prSet presAssocID="{E6FB165C-C5A7-4DC0-BA6B-F1AAD1403E68}" presName="linear" presStyleCnt="0">
        <dgm:presLayoutVars>
          <dgm:animLvl val="lvl"/>
          <dgm:resizeHandles val="exact"/>
        </dgm:presLayoutVars>
      </dgm:prSet>
      <dgm:spPr/>
    </dgm:pt>
    <dgm:pt modelId="{277F0E58-1BA7-EC4B-902E-22E2B80FA64E}" type="pres">
      <dgm:prSet presAssocID="{80B74F2D-1F03-44D2-AECC-07C5919D097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5EE4290-3429-7F41-AF51-23FC2A52F685}" type="pres">
      <dgm:prSet presAssocID="{F7C7745E-5214-40DF-8005-E01C61B5376B}" presName="spacer" presStyleCnt="0"/>
      <dgm:spPr/>
    </dgm:pt>
    <dgm:pt modelId="{A6A826B9-25B1-3642-902F-73717D4305F5}" type="pres">
      <dgm:prSet presAssocID="{16B55607-2F53-42E1-B53E-26A615C532E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EFBCCC2-B2A1-A047-BED9-8FAA5D7370D2}" type="pres">
      <dgm:prSet presAssocID="{283C993E-FAB9-4380-BE21-C84BD7BE3BDE}" presName="spacer" presStyleCnt="0"/>
      <dgm:spPr/>
    </dgm:pt>
    <dgm:pt modelId="{7AE06689-BBF7-464A-856B-094325AD5C9D}" type="pres">
      <dgm:prSet presAssocID="{E288EFE6-4B0A-0446-8723-F303384A0C89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DFAC7C2D-6C17-46AB-9734-0121639EF49E}" srcId="{E6FB165C-C5A7-4DC0-BA6B-F1AAD1403E68}" destId="{16B55607-2F53-42E1-B53E-26A615C532E2}" srcOrd="1" destOrd="0" parTransId="{DD24A685-B712-42B1-8EAA-5089B56A0FC3}" sibTransId="{283C993E-FAB9-4380-BE21-C84BD7BE3BDE}"/>
    <dgm:cxn modelId="{C92A4C41-1074-614B-9D3C-12DC68FD3E46}" type="presOf" srcId="{E6FB165C-C5A7-4DC0-BA6B-F1AAD1403E68}" destId="{5B7AEFC3-6D42-0740-B429-A309332FD2DB}" srcOrd="0" destOrd="0" presId="urn:microsoft.com/office/officeart/2005/8/layout/vList2"/>
    <dgm:cxn modelId="{78448D62-A37A-4444-82F4-741D4AD3FBF0}" type="presOf" srcId="{16B55607-2F53-42E1-B53E-26A615C532E2}" destId="{A6A826B9-25B1-3642-902F-73717D4305F5}" srcOrd="0" destOrd="0" presId="urn:microsoft.com/office/officeart/2005/8/layout/vList2"/>
    <dgm:cxn modelId="{5309F9BC-2AE7-4445-B2E1-4AA543ED8281}" srcId="{E6FB165C-C5A7-4DC0-BA6B-F1AAD1403E68}" destId="{E288EFE6-4B0A-0446-8723-F303384A0C89}" srcOrd="2" destOrd="0" parTransId="{1A08A42F-C3E8-7349-A156-49A62686003F}" sibTransId="{A6197568-C62A-9F42-8C10-BB75F1A5E320}"/>
    <dgm:cxn modelId="{294695F1-07F5-424F-8B97-B61F7802AB75}" type="presOf" srcId="{E288EFE6-4B0A-0446-8723-F303384A0C89}" destId="{7AE06689-BBF7-464A-856B-094325AD5C9D}" srcOrd="0" destOrd="0" presId="urn:microsoft.com/office/officeart/2005/8/layout/vList2"/>
    <dgm:cxn modelId="{C585E7F3-EC3C-4FD8-BF45-1136230EAB1C}" srcId="{E6FB165C-C5A7-4DC0-BA6B-F1AAD1403E68}" destId="{80B74F2D-1F03-44D2-AECC-07C5919D0972}" srcOrd="0" destOrd="0" parTransId="{5D22BD69-75FF-4EE4-9A93-B3706E4C26FE}" sibTransId="{F7C7745E-5214-40DF-8005-E01C61B5376B}"/>
    <dgm:cxn modelId="{1B2F05FC-8C6B-FD41-B42F-13D26A1B7A3A}" type="presOf" srcId="{80B74F2D-1F03-44D2-AECC-07C5919D0972}" destId="{277F0E58-1BA7-EC4B-902E-22E2B80FA64E}" srcOrd="0" destOrd="0" presId="urn:microsoft.com/office/officeart/2005/8/layout/vList2"/>
    <dgm:cxn modelId="{554FD4A3-A7C0-D546-85E0-FA8CC054BF17}" type="presParOf" srcId="{5B7AEFC3-6D42-0740-B429-A309332FD2DB}" destId="{277F0E58-1BA7-EC4B-902E-22E2B80FA64E}" srcOrd="0" destOrd="0" presId="urn:microsoft.com/office/officeart/2005/8/layout/vList2"/>
    <dgm:cxn modelId="{ACFB6D42-B626-1C43-B909-72CBB258DAB6}" type="presParOf" srcId="{5B7AEFC3-6D42-0740-B429-A309332FD2DB}" destId="{65EE4290-3429-7F41-AF51-23FC2A52F685}" srcOrd="1" destOrd="0" presId="urn:microsoft.com/office/officeart/2005/8/layout/vList2"/>
    <dgm:cxn modelId="{290BCA2D-5C86-9941-ACA9-BED4D414F82B}" type="presParOf" srcId="{5B7AEFC3-6D42-0740-B429-A309332FD2DB}" destId="{A6A826B9-25B1-3642-902F-73717D4305F5}" srcOrd="2" destOrd="0" presId="urn:microsoft.com/office/officeart/2005/8/layout/vList2"/>
    <dgm:cxn modelId="{41CAFBD0-63DA-9641-849E-29FCF7705FEF}" type="presParOf" srcId="{5B7AEFC3-6D42-0740-B429-A309332FD2DB}" destId="{6EFBCCC2-B2A1-A047-BED9-8FAA5D7370D2}" srcOrd="3" destOrd="0" presId="urn:microsoft.com/office/officeart/2005/8/layout/vList2"/>
    <dgm:cxn modelId="{03028B8B-A765-3A4F-94DD-4090D2D2C3DE}" type="presParOf" srcId="{5B7AEFC3-6D42-0740-B429-A309332FD2DB}" destId="{7AE06689-BBF7-464A-856B-094325AD5C9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87B720-3437-F149-9140-73D71D12B6BD}">
      <dsp:nvSpPr>
        <dsp:cNvPr id="0" name=""/>
        <dsp:cNvSpPr/>
      </dsp:nvSpPr>
      <dsp:spPr>
        <a:xfrm>
          <a:off x="0" y="51524"/>
          <a:ext cx="6253721" cy="75477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/>
            <a:t>Preço da moeda no tempo.</a:t>
          </a:r>
          <a:endParaRPr lang="en-US" sz="1900" kern="1200"/>
        </a:p>
      </dsp:txBody>
      <dsp:txXfrm>
        <a:off x="36845" y="88369"/>
        <a:ext cx="6180031" cy="681087"/>
      </dsp:txXfrm>
    </dsp:sp>
    <dsp:sp modelId="{5E153C57-B0F1-D146-A03E-B9C9B53B8A66}">
      <dsp:nvSpPr>
        <dsp:cNvPr id="0" name=""/>
        <dsp:cNvSpPr/>
      </dsp:nvSpPr>
      <dsp:spPr>
        <a:xfrm>
          <a:off x="0" y="861022"/>
          <a:ext cx="6253721" cy="754777"/>
        </a:xfrm>
        <a:prstGeom prst="round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Acessórios da dívida principal (mas com ela não se confundem)</a:t>
          </a:r>
          <a:endParaRPr lang="en-US" sz="1900" kern="1200" dirty="0"/>
        </a:p>
      </dsp:txBody>
      <dsp:txXfrm>
        <a:off x="36845" y="897867"/>
        <a:ext cx="6180031" cy="681087"/>
      </dsp:txXfrm>
    </dsp:sp>
    <dsp:sp modelId="{F85C8F27-FDE2-6E40-B7A0-CAE0693D4C5A}">
      <dsp:nvSpPr>
        <dsp:cNvPr id="0" name=""/>
        <dsp:cNvSpPr/>
      </dsp:nvSpPr>
      <dsp:spPr>
        <a:xfrm>
          <a:off x="0" y="1670519"/>
          <a:ext cx="6253721" cy="754777"/>
        </a:xfrm>
        <a:prstGeom prst="round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/>
            <a:t>Prescrição para a cobrança de juros é de 3 anos.</a:t>
          </a:r>
          <a:endParaRPr lang="en-US" sz="1900" kern="1200"/>
        </a:p>
      </dsp:txBody>
      <dsp:txXfrm>
        <a:off x="36845" y="1707364"/>
        <a:ext cx="6180031" cy="681087"/>
      </dsp:txXfrm>
    </dsp:sp>
    <dsp:sp modelId="{147D9E8A-5CC0-0645-A566-ACB7A3001A83}">
      <dsp:nvSpPr>
        <dsp:cNvPr id="0" name=""/>
        <dsp:cNvSpPr/>
      </dsp:nvSpPr>
      <dsp:spPr>
        <a:xfrm>
          <a:off x="0" y="2480017"/>
          <a:ext cx="6253721" cy="754777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/>
            <a:t>É resultado de:</a:t>
          </a:r>
          <a:endParaRPr lang="en-US" sz="1900" kern="1200"/>
        </a:p>
      </dsp:txBody>
      <dsp:txXfrm>
        <a:off x="36845" y="2516862"/>
        <a:ext cx="6180031" cy="681087"/>
      </dsp:txXfrm>
    </dsp:sp>
    <dsp:sp modelId="{B2D54092-7154-8B47-981C-C8441E1C7D87}">
      <dsp:nvSpPr>
        <dsp:cNvPr id="0" name=""/>
        <dsp:cNvSpPr/>
      </dsp:nvSpPr>
      <dsp:spPr>
        <a:xfrm>
          <a:off x="0" y="3234795"/>
          <a:ext cx="6253721" cy="17698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556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1500" kern="1200"/>
            <a:t>preferência por liquidez (demanda por moeda), refletida na taxa básica da economia;</a:t>
          </a: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1500" kern="1200"/>
            <a:t>Prazo;</a:t>
          </a: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1500" kern="1200"/>
            <a:t>Expectativas inflacionárias</a:t>
          </a: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1500" kern="1200"/>
            <a:t>Riscos de mercado</a:t>
          </a: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1500" kern="1200"/>
            <a:t>Riscos de crédito</a:t>
          </a: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1500" kern="1200"/>
            <a:t>Tributos</a:t>
          </a:r>
          <a:endParaRPr lang="en-US" sz="1500" kern="1200"/>
        </a:p>
      </dsp:txBody>
      <dsp:txXfrm>
        <a:off x="0" y="3234795"/>
        <a:ext cx="6253721" cy="17698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228CC2-E043-474C-A391-EDE4EB38E227}">
      <dsp:nvSpPr>
        <dsp:cNvPr id="0" name=""/>
        <dsp:cNvSpPr/>
      </dsp:nvSpPr>
      <dsp:spPr>
        <a:xfrm>
          <a:off x="0" y="205965"/>
          <a:ext cx="4828172" cy="170059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Custo de oportunidade justificaria SELIC (ex.: Marcos Lisboa)</a:t>
          </a:r>
          <a:endParaRPr lang="en-US" sz="2400" kern="1200"/>
        </a:p>
      </dsp:txBody>
      <dsp:txXfrm>
        <a:off x="83016" y="288981"/>
        <a:ext cx="4662140" cy="1534563"/>
      </dsp:txXfrm>
    </dsp:sp>
    <dsp:sp modelId="{75B4144A-D128-5245-A971-A1B0725F72F9}">
      <dsp:nvSpPr>
        <dsp:cNvPr id="0" name=""/>
        <dsp:cNvSpPr/>
      </dsp:nvSpPr>
      <dsp:spPr>
        <a:xfrm>
          <a:off x="0" y="1975680"/>
          <a:ext cx="4828172" cy="1700595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Indenização do custo financeiro pela necessidade de tomar recursos emprestados para suprir caixa justificaria INPC mais 1% ao mês.</a:t>
          </a:r>
          <a:endParaRPr lang="en-US" sz="2400" kern="1200"/>
        </a:p>
      </dsp:txBody>
      <dsp:txXfrm>
        <a:off x="83016" y="2058696"/>
        <a:ext cx="4662140" cy="1534563"/>
      </dsp:txXfrm>
    </dsp:sp>
    <dsp:sp modelId="{14F663FB-013C-B147-9B36-E6A3BFD96E83}">
      <dsp:nvSpPr>
        <dsp:cNvPr id="0" name=""/>
        <dsp:cNvSpPr/>
      </dsp:nvSpPr>
      <dsp:spPr>
        <a:xfrm>
          <a:off x="0" y="3745395"/>
          <a:ext cx="4828172" cy="1700595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É correto onerar o devedor renitente? Mas e se a demora decorrer do judiciário?</a:t>
          </a:r>
          <a:endParaRPr lang="en-US" sz="2400" kern="1200"/>
        </a:p>
      </dsp:txBody>
      <dsp:txXfrm>
        <a:off x="83016" y="3828411"/>
        <a:ext cx="4662140" cy="153456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7F0E58-1BA7-EC4B-902E-22E2B80FA64E}">
      <dsp:nvSpPr>
        <dsp:cNvPr id="0" name=""/>
        <dsp:cNvSpPr/>
      </dsp:nvSpPr>
      <dsp:spPr>
        <a:xfrm>
          <a:off x="0" y="66205"/>
          <a:ext cx="4828172" cy="179184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/>
            <a:t>Explicitar taxa de juros de mora no contrato</a:t>
          </a:r>
          <a:endParaRPr lang="en-US" sz="2500" kern="1200"/>
        </a:p>
      </dsp:txBody>
      <dsp:txXfrm>
        <a:off x="87471" y="153676"/>
        <a:ext cx="4653230" cy="1616906"/>
      </dsp:txXfrm>
    </dsp:sp>
    <dsp:sp modelId="{A6A826B9-25B1-3642-902F-73717D4305F5}">
      <dsp:nvSpPr>
        <dsp:cNvPr id="0" name=""/>
        <dsp:cNvSpPr/>
      </dsp:nvSpPr>
      <dsp:spPr>
        <a:xfrm>
          <a:off x="0" y="1930053"/>
          <a:ext cx="4828172" cy="1791848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 dirty="0"/>
            <a:t>Aguardar a posição da corte especial do STJ sobre a taxa de juros de mora</a:t>
          </a:r>
          <a:endParaRPr lang="en-US" sz="2500" kern="1200" dirty="0"/>
        </a:p>
      </dsp:txBody>
      <dsp:txXfrm>
        <a:off x="87471" y="2017524"/>
        <a:ext cx="4653230" cy="1616906"/>
      </dsp:txXfrm>
    </dsp:sp>
    <dsp:sp modelId="{7AE06689-BBF7-464A-856B-094325AD5C9D}">
      <dsp:nvSpPr>
        <dsp:cNvPr id="0" name=""/>
        <dsp:cNvSpPr/>
      </dsp:nvSpPr>
      <dsp:spPr>
        <a:xfrm>
          <a:off x="0" y="3793901"/>
          <a:ext cx="4828172" cy="1791848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 dirty="0"/>
            <a:t>Atentar que a decisão </a:t>
          </a:r>
          <a:r>
            <a:rPr lang="pt-BR" sz="2500" kern="1200" dirty="0" err="1"/>
            <a:t>tambem</a:t>
          </a:r>
          <a:r>
            <a:rPr lang="pt-BR" sz="2500" kern="1200" dirty="0"/>
            <a:t> definirá a taxa máxima de juros para partes que não sejam </a:t>
          </a:r>
          <a:r>
            <a:rPr lang="pt-BR" sz="2500" kern="1200" dirty="0" err="1"/>
            <a:t>instituiçoes</a:t>
          </a:r>
          <a:r>
            <a:rPr lang="pt-BR" sz="2500" kern="1200" dirty="0"/>
            <a:t> financeiras</a:t>
          </a:r>
        </a:p>
      </dsp:txBody>
      <dsp:txXfrm>
        <a:off x="87471" y="3881372"/>
        <a:ext cx="4653230" cy="16169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9B8C98-CB74-0448-8ECB-A96EBE16A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463030A-79BB-CB49-837A-D2C7541239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D4EEAF4-847E-854A-B5B8-CA305FEC5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859FD-A304-3144-A4D4-CEF85DE90BFD}" type="datetimeFigureOut">
              <a:rPr lang="pt-BR" smtClean="0"/>
              <a:t>09/11/2023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F2B2AEB-87DE-BA43-9A77-8F7803276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A176FA6-FA8D-E742-ADE7-66FA822BB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66966-527B-CF46-B561-B4050EC60C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4797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83994C-ADBE-904E-93C5-EBD6ECCAB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FDA65E5-A759-D242-9E5D-5D696483B2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A20FE68-CA2A-E547-85A5-AE9A18762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859FD-A304-3144-A4D4-CEF85DE90BFD}" type="datetimeFigureOut">
              <a:rPr lang="pt-BR" smtClean="0"/>
              <a:t>09/11/2023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54E6AA1-EBC0-4749-BBA3-770BF9A15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A65ACA9-E94F-6749-9DA4-D863C5148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66966-527B-CF46-B561-B4050EC60C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2406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B3F553A-A5C9-8B47-9F39-C4B6BD5A1A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C1D8484-0B71-094B-90D3-BEB0674D06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E61B6FE-BC2A-D44D-87A0-61432F4E9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859FD-A304-3144-A4D4-CEF85DE90BFD}" type="datetimeFigureOut">
              <a:rPr lang="pt-BR" smtClean="0"/>
              <a:t>09/11/2023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D2E6F7E-C040-4641-AB59-556D60B59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A9910CA-7E7D-A34A-9023-589CD1BE4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66966-527B-CF46-B561-B4050EC60C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0049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AB55BF-ACF9-0E4D-BD61-CF5621DE4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CE3F9F7-0355-2E46-A1CD-58DDB01336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96E9EC9-C300-4743-BA75-B2204E096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859FD-A304-3144-A4D4-CEF85DE90BFD}" type="datetimeFigureOut">
              <a:rPr lang="pt-BR" smtClean="0"/>
              <a:t>09/11/2023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C1E4504-682C-5543-9030-CE48CEC99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925E29E-EC3E-684D-9551-DCF418AFD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66966-527B-CF46-B561-B4050EC60C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8814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FD958A-A85F-264D-BBBF-C5ACDF0A7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84AA937-2619-7D4E-8E80-F0ABC27716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0E788A7-F575-E34D-94E5-7BC32F8EA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859FD-A304-3144-A4D4-CEF85DE90BFD}" type="datetimeFigureOut">
              <a:rPr lang="pt-BR" smtClean="0"/>
              <a:t>09/11/2023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AD410F9-DABC-2042-AE7A-7BC9BA16B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3926D1B-354C-8C48-A776-9AED63F8E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66966-527B-CF46-B561-B4050EC60C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1124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EECD6F-5E91-B94C-9501-9E5A6F8D2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8DB137A-C8F2-F64C-AE3B-5A5F9E0599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4A4CAEB-F531-0845-8875-66497B64E8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55C07C1-E8AF-0247-8CEF-DF05E86FA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859FD-A304-3144-A4D4-CEF85DE90BFD}" type="datetimeFigureOut">
              <a:rPr lang="pt-BR" smtClean="0"/>
              <a:t>09/11/2023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CB58FE7-2211-3440-A377-34E62FF98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B3D6635-6D0B-004D-BCA9-85D181A45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66966-527B-CF46-B561-B4050EC60C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0501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D096BA-CC40-C14E-AE16-250AE1CBF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B83AAEF-04AA-754A-B07D-80575340EE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4485DDB-A61A-3048-8E9C-48CD811DAD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1F20E66-B78B-CD49-8421-19A41762FF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8393F77-AFF4-704B-8DDA-739F82537A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AE9803D7-99B1-CA4F-81B3-44DDF05D0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859FD-A304-3144-A4D4-CEF85DE90BFD}" type="datetimeFigureOut">
              <a:rPr lang="pt-BR" smtClean="0"/>
              <a:t>09/11/2023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80880DAA-7232-524C-971D-9B180420D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7C8D0179-048C-F647-A5DF-C4EEF3B50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66966-527B-CF46-B561-B4050EC60C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551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F4B3DE-B9D6-E14A-A6CE-D53801253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C5C3E32-634D-8649-9129-D73C79F40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859FD-A304-3144-A4D4-CEF85DE90BFD}" type="datetimeFigureOut">
              <a:rPr lang="pt-BR" smtClean="0"/>
              <a:t>09/11/2023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B67AFCA-DAB7-A647-8C97-BA4E611C1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11CB193-A147-E84B-BFEA-608E5213D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66966-527B-CF46-B561-B4050EC60C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0809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15379DC5-9B4A-F146-8643-0B8324271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859FD-A304-3144-A4D4-CEF85DE90BFD}" type="datetimeFigureOut">
              <a:rPr lang="pt-BR" smtClean="0"/>
              <a:t>09/11/2023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233148B4-BACE-8D44-9BCA-8513CED77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3FAD552-63C4-8648-8A96-9517CECAD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66966-527B-CF46-B561-B4050EC60C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6282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66E2D8-E5BD-9D4D-99AD-79C5C8040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331240C-A435-D14A-BD89-12ADDB6A8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7CA62C3-93B3-FB40-8766-D882AEBD0B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44E77AD-CEF1-AF4D-B89C-662948612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859FD-A304-3144-A4D4-CEF85DE90BFD}" type="datetimeFigureOut">
              <a:rPr lang="pt-BR" smtClean="0"/>
              <a:t>09/11/2023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A312B39-A9DD-9649-9F2A-FAAA9AC85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57233F5-16E2-6A48-B4D4-D79E4BF09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66966-527B-CF46-B561-B4050EC60C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0704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0EE3F2-4952-6840-82C5-0F533680C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BB10C38-5752-CC46-A10F-B83F1A5B99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752D2B2-2ECE-474B-94FF-3793A9380A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48B5FD4-5B5F-E845-A3CF-F00198103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859FD-A304-3144-A4D4-CEF85DE90BFD}" type="datetimeFigureOut">
              <a:rPr lang="pt-BR" smtClean="0"/>
              <a:t>09/11/2023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427BD30-42B0-1840-A49B-62B44763D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DAF3C28-F41F-7B45-8AC8-B04FE3507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66966-527B-CF46-B561-B4050EC60C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0693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68F42756-78FC-CE4C-BF6B-43F0C432E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C72CABB-6C4D-1443-A3F1-1E08D60118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3658EBA-A495-3C4E-B4CA-A50191EF82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3859FD-A304-3144-A4D4-CEF85DE90BFD}" type="datetimeFigureOut">
              <a:rPr lang="pt-BR" smtClean="0"/>
              <a:t>09/11/2023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4D6A24F-FD24-ED4D-BB8D-7B83DAF779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EB74EB8-C05C-B446-87E3-E93B101EF3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866966-527B-CF46-B561-B4050EC60C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777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Como será o Open Banking no Brasil? - Fala, Nubank">
            <a:extLst>
              <a:ext uri="{FF2B5EF4-FFF2-40B4-BE49-F238E27FC236}">
                <a16:creationId xmlns:a16="http://schemas.microsoft.com/office/drawing/2014/main" id="{291CFD2A-D366-914B-BE66-CA9BA9C51F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05" r="4892"/>
          <a:stretch/>
        </p:blipFill>
        <p:spPr bwMode="auto">
          <a:xfrm>
            <a:off x="20" y="10"/>
            <a:ext cx="1218893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A6CFE0C-C860-EF45-A008-F25B633EE4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r>
              <a:rPr lang="pt-BR" sz="6600" dirty="0">
                <a:solidFill>
                  <a:srgbClr val="FFFFFF"/>
                </a:solidFill>
              </a:rPr>
              <a:t>Correção monetária, juros e encargos contratuais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796074E-6F5D-754C-A4B3-1AF0482A2E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536192"/>
          </a:xfrm>
        </p:spPr>
        <p:txBody>
          <a:bodyPr>
            <a:normAutofit/>
          </a:bodyPr>
          <a:lstStyle/>
          <a:p>
            <a:endParaRPr lang="pt-BR" dirty="0">
              <a:solidFill>
                <a:srgbClr val="FFFFFF"/>
              </a:solidFill>
            </a:endParaRPr>
          </a:p>
          <a:p>
            <a:r>
              <a:rPr lang="pt-BR" dirty="0">
                <a:solidFill>
                  <a:srgbClr val="FFFFFF"/>
                </a:solidFill>
              </a:rPr>
              <a:t>Professor Doutor Ruy Pereira Camilo Junior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5659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61C23CF9-F74E-424A-9950-36610C5C8C04}"/>
              </a:ext>
            </a:extLst>
          </p:cNvPr>
          <p:cNvSpPr txBox="1">
            <a:spLocks/>
          </p:cNvSpPr>
          <p:nvPr/>
        </p:nvSpPr>
        <p:spPr>
          <a:xfrm>
            <a:off x="111512" y="200724"/>
            <a:ext cx="7170233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/>
              <a:t>Hipótese 2 – alguém </a:t>
            </a:r>
            <a:r>
              <a:rPr lang="pt-BR" u="sng"/>
              <a:t>não</a:t>
            </a:r>
            <a:r>
              <a:rPr lang="pt-BR"/>
              <a:t> paga</a:t>
            </a:r>
            <a:endParaRPr lang="pt-BR" dirty="0"/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400CDC44-02E1-D546-BAAE-CFADB2088F9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1171924"/>
              </p:ext>
            </p:extLst>
          </p:nvPr>
        </p:nvGraphicFramePr>
        <p:xfrm>
          <a:off x="422910" y="1842053"/>
          <a:ext cx="3711769" cy="4476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60553">
                  <a:extLst>
                    <a:ext uri="{9D8B030D-6E8A-4147-A177-3AD203B41FA5}">
                      <a16:colId xmlns:a16="http://schemas.microsoft.com/office/drawing/2014/main" val="2916573291"/>
                    </a:ext>
                  </a:extLst>
                </a:gridCol>
                <a:gridCol w="1408957">
                  <a:extLst>
                    <a:ext uri="{9D8B030D-6E8A-4147-A177-3AD203B41FA5}">
                      <a16:colId xmlns:a16="http://schemas.microsoft.com/office/drawing/2014/main" val="4020883841"/>
                    </a:ext>
                  </a:extLst>
                </a:gridCol>
                <a:gridCol w="1742259">
                  <a:extLst>
                    <a:ext uri="{9D8B030D-6E8A-4147-A177-3AD203B41FA5}">
                      <a16:colId xmlns:a16="http://schemas.microsoft.com/office/drawing/2014/main" val="4287922311"/>
                    </a:ext>
                  </a:extLst>
                </a:gridCol>
              </a:tblGrid>
              <a:tr h="354286"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Emprest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Pago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6" marB="0" anchor="b"/>
                </a:tc>
                <a:extLst>
                  <a:ext uri="{0D108BD9-81ED-4DB2-BD59-A6C34878D82A}">
                    <a16:rowId xmlns:a16="http://schemas.microsoft.com/office/drawing/2014/main" val="2678042754"/>
                  </a:ext>
                </a:extLst>
              </a:tr>
              <a:tr h="354286"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>
                          <a:effectLst/>
                        </a:rPr>
                        <a:t>1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     100,00 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      104,00 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6" marB="0" anchor="b"/>
                </a:tc>
                <a:extLst>
                  <a:ext uri="{0D108BD9-81ED-4DB2-BD59-A6C34878D82A}">
                    <a16:rowId xmlns:a16="http://schemas.microsoft.com/office/drawing/2014/main" val="3056599370"/>
                  </a:ext>
                </a:extLst>
              </a:tr>
              <a:tr h="354286"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>
                          <a:effectLst/>
                        </a:rPr>
                        <a:t>2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     100,00 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      104,00 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6" marB="0" anchor="b"/>
                </a:tc>
                <a:extLst>
                  <a:ext uri="{0D108BD9-81ED-4DB2-BD59-A6C34878D82A}">
                    <a16:rowId xmlns:a16="http://schemas.microsoft.com/office/drawing/2014/main" val="4246028338"/>
                  </a:ext>
                </a:extLst>
              </a:tr>
              <a:tr h="354286"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>
                          <a:effectLst/>
                        </a:rPr>
                        <a:t>3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     100,00 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      104,00 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6" marB="0" anchor="b"/>
                </a:tc>
                <a:extLst>
                  <a:ext uri="{0D108BD9-81ED-4DB2-BD59-A6C34878D82A}">
                    <a16:rowId xmlns:a16="http://schemas.microsoft.com/office/drawing/2014/main" val="2199576544"/>
                  </a:ext>
                </a:extLst>
              </a:tr>
              <a:tr h="354286"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>
                          <a:effectLst/>
                        </a:rPr>
                        <a:t>4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     100,00 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      104,00 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6" marB="0" anchor="b"/>
                </a:tc>
                <a:extLst>
                  <a:ext uri="{0D108BD9-81ED-4DB2-BD59-A6C34878D82A}">
                    <a16:rowId xmlns:a16="http://schemas.microsoft.com/office/drawing/2014/main" val="3354612649"/>
                  </a:ext>
                </a:extLst>
              </a:tr>
              <a:tr h="354286"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>
                          <a:effectLst/>
                        </a:rPr>
                        <a:t>5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     100,00 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      104,00 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6" marB="0" anchor="b"/>
                </a:tc>
                <a:extLst>
                  <a:ext uri="{0D108BD9-81ED-4DB2-BD59-A6C34878D82A}">
                    <a16:rowId xmlns:a16="http://schemas.microsoft.com/office/drawing/2014/main" val="2868581496"/>
                  </a:ext>
                </a:extLst>
              </a:tr>
              <a:tr h="354286"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>
                          <a:effectLst/>
                        </a:rPr>
                        <a:t>6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     100,00 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      104,00 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6" marB="0" anchor="b"/>
                </a:tc>
                <a:extLst>
                  <a:ext uri="{0D108BD9-81ED-4DB2-BD59-A6C34878D82A}">
                    <a16:rowId xmlns:a16="http://schemas.microsoft.com/office/drawing/2014/main" val="1969892918"/>
                  </a:ext>
                </a:extLst>
              </a:tr>
              <a:tr h="354286"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>
                          <a:effectLst/>
                        </a:rPr>
                        <a:t>7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     100,00 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      104,00 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6" marB="0" anchor="b"/>
                </a:tc>
                <a:extLst>
                  <a:ext uri="{0D108BD9-81ED-4DB2-BD59-A6C34878D82A}">
                    <a16:rowId xmlns:a16="http://schemas.microsoft.com/office/drawing/2014/main" val="3393308620"/>
                  </a:ext>
                </a:extLst>
              </a:tr>
              <a:tr h="354286"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>
                          <a:effectLst/>
                        </a:rPr>
                        <a:t>8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     100,00 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      104,00 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6" marB="0" anchor="b"/>
                </a:tc>
                <a:extLst>
                  <a:ext uri="{0D108BD9-81ED-4DB2-BD59-A6C34878D82A}">
                    <a16:rowId xmlns:a16="http://schemas.microsoft.com/office/drawing/2014/main" val="2674902379"/>
                  </a:ext>
                </a:extLst>
              </a:tr>
              <a:tr h="375286"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dirty="0">
                          <a:effectLst/>
                        </a:rPr>
                        <a:t>9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     100,00 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u="none" strike="noStrike" dirty="0">
                          <a:effectLst/>
                        </a:rPr>
                        <a:t>⌀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6" marB="0" anchor="b"/>
                </a:tc>
                <a:extLst>
                  <a:ext uri="{0D108BD9-81ED-4DB2-BD59-A6C34878D82A}">
                    <a16:rowId xmlns:a16="http://schemas.microsoft.com/office/drawing/2014/main" val="2898161223"/>
                  </a:ext>
                </a:extLst>
              </a:tr>
              <a:tr h="354286"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>
                          <a:effectLst/>
                        </a:rPr>
                        <a:t>10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     100,00 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      104,00 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6" marB="0" anchor="b"/>
                </a:tc>
                <a:extLst>
                  <a:ext uri="{0D108BD9-81ED-4DB2-BD59-A6C34878D82A}">
                    <a16:rowId xmlns:a16="http://schemas.microsoft.com/office/drawing/2014/main" val="250086046"/>
                  </a:ext>
                </a:extLst>
              </a:tr>
              <a:tr h="558166"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>
                          <a:effectLst/>
                        </a:rPr>
                        <a:t>Total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  1.000,00 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   936,00 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6" marB="0" anchor="b"/>
                </a:tc>
                <a:extLst>
                  <a:ext uri="{0D108BD9-81ED-4DB2-BD59-A6C34878D82A}">
                    <a16:rowId xmlns:a16="http://schemas.microsoft.com/office/drawing/2014/main" val="2534027167"/>
                  </a:ext>
                </a:extLst>
              </a:tr>
            </a:tbl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0E06308E-C560-A148-A1E4-041804F1BB42}"/>
              </a:ext>
            </a:extLst>
          </p:cNvPr>
          <p:cNvSpPr txBox="1"/>
          <p:nvPr/>
        </p:nvSpPr>
        <p:spPr>
          <a:xfrm>
            <a:off x="5234610" y="2372140"/>
            <a:ext cx="3220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/>
              <a:t>Empresta: 	1.000,00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7F5FEAF-E52B-EC42-BF0E-C8ED77E1D853}"/>
              </a:ext>
            </a:extLst>
          </p:cNvPr>
          <p:cNvSpPr txBox="1"/>
          <p:nvPr/>
        </p:nvSpPr>
        <p:spPr>
          <a:xfrm>
            <a:off x="5234610" y="2833804"/>
            <a:ext cx="32383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/>
              <a:t>Recebe: 	   </a:t>
            </a:r>
            <a:r>
              <a:rPr lang="pt-BR" sz="2400" b="1" dirty="0"/>
              <a:t>936,00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28B6F5A-CCBD-F345-9827-F5BAD8F1557E}"/>
              </a:ext>
            </a:extLst>
          </p:cNvPr>
          <p:cNvSpPr txBox="1"/>
          <p:nvPr/>
        </p:nvSpPr>
        <p:spPr>
          <a:xfrm>
            <a:off x="5234610" y="3295469"/>
            <a:ext cx="32864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/>
              <a:t>Remuneração: -6,4%</a:t>
            </a:r>
          </a:p>
        </p:txBody>
      </p:sp>
      <p:sp>
        <p:nvSpPr>
          <p:cNvPr id="8" name="Seta para Baixo 7">
            <a:extLst>
              <a:ext uri="{FF2B5EF4-FFF2-40B4-BE49-F238E27FC236}">
                <a16:creationId xmlns:a16="http://schemas.microsoft.com/office/drawing/2014/main" id="{9EE2998D-3EB8-5D4C-80FF-DBD426167338}"/>
              </a:ext>
            </a:extLst>
          </p:cNvPr>
          <p:cNvSpPr/>
          <p:nvPr/>
        </p:nvSpPr>
        <p:spPr>
          <a:xfrm rot="5400000">
            <a:off x="4062872" y="4619466"/>
            <a:ext cx="461664" cy="1219200"/>
          </a:xfrm>
          <a:prstGeom prst="downArrow">
            <a:avLst>
              <a:gd name="adj1" fmla="val 30000"/>
              <a:gd name="adj2" fmla="val 13400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4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3A25884-99F6-364D-9F31-F271E1B921E6}"/>
              </a:ext>
            </a:extLst>
          </p:cNvPr>
          <p:cNvSpPr txBox="1"/>
          <p:nvPr/>
        </p:nvSpPr>
        <p:spPr>
          <a:xfrm>
            <a:off x="4866816" y="4979767"/>
            <a:ext cx="21755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/>
              <a:t>Inadimplente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18A98B6F-B89D-2D4D-9504-00D7C6F11030}"/>
              </a:ext>
            </a:extLst>
          </p:cNvPr>
          <p:cNvSpPr txBox="1"/>
          <p:nvPr/>
        </p:nvSpPr>
        <p:spPr>
          <a:xfrm>
            <a:off x="5234608" y="3746086"/>
            <a:ext cx="3047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/>
              <a:t>Juros cobrados: 4%</a:t>
            </a:r>
          </a:p>
        </p:txBody>
      </p:sp>
    </p:spTree>
    <p:extLst>
      <p:ext uri="{BB962C8B-B14F-4D97-AF65-F5344CB8AC3E}">
        <p14:creationId xmlns:p14="http://schemas.microsoft.com/office/powerpoint/2010/main" val="23013525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E34CA571-F573-1140-99AB-A0F583B9EC83}"/>
              </a:ext>
            </a:extLst>
          </p:cNvPr>
          <p:cNvSpPr txBox="1">
            <a:spLocks/>
          </p:cNvSpPr>
          <p:nvPr/>
        </p:nvSpPr>
        <p:spPr>
          <a:xfrm>
            <a:off x="0" y="317833"/>
            <a:ext cx="8473807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/>
              <a:t>Hipótese 2 – solução </a:t>
            </a:r>
            <a:r>
              <a:rPr lang="pt-BR" b="1" u="sng"/>
              <a:t>se</a:t>
            </a:r>
            <a:r>
              <a:rPr lang="pt-BR"/>
              <a:t> um não paga</a:t>
            </a:r>
            <a:endParaRPr lang="pt-BR" dirty="0"/>
          </a:p>
        </p:txBody>
      </p:sp>
      <p:graphicFrame>
        <p:nvGraphicFramePr>
          <p:cNvPr id="5" name="Espaço Reservado para Conteúdo 3">
            <a:extLst>
              <a:ext uri="{FF2B5EF4-FFF2-40B4-BE49-F238E27FC236}">
                <a16:creationId xmlns:a16="http://schemas.microsoft.com/office/drawing/2014/main" id="{B73BAE39-3074-E24F-964C-30B2289611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8630001"/>
              </p:ext>
            </p:extLst>
          </p:nvPr>
        </p:nvGraphicFramePr>
        <p:xfrm>
          <a:off x="456898" y="1842053"/>
          <a:ext cx="3677783" cy="4476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5421">
                  <a:extLst>
                    <a:ext uri="{9D8B030D-6E8A-4147-A177-3AD203B41FA5}">
                      <a16:colId xmlns:a16="http://schemas.microsoft.com/office/drawing/2014/main" val="2916573291"/>
                    </a:ext>
                  </a:extLst>
                </a:gridCol>
                <a:gridCol w="1396056">
                  <a:extLst>
                    <a:ext uri="{9D8B030D-6E8A-4147-A177-3AD203B41FA5}">
                      <a16:colId xmlns:a16="http://schemas.microsoft.com/office/drawing/2014/main" val="4020883841"/>
                    </a:ext>
                  </a:extLst>
                </a:gridCol>
                <a:gridCol w="1726306">
                  <a:extLst>
                    <a:ext uri="{9D8B030D-6E8A-4147-A177-3AD203B41FA5}">
                      <a16:colId xmlns:a16="http://schemas.microsoft.com/office/drawing/2014/main" val="4287922311"/>
                    </a:ext>
                  </a:extLst>
                </a:gridCol>
              </a:tblGrid>
              <a:tr h="354286"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Emprest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Pago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6" marB="0" anchor="b"/>
                </a:tc>
                <a:extLst>
                  <a:ext uri="{0D108BD9-81ED-4DB2-BD59-A6C34878D82A}">
                    <a16:rowId xmlns:a16="http://schemas.microsoft.com/office/drawing/2014/main" val="2678042754"/>
                  </a:ext>
                </a:extLst>
              </a:tr>
              <a:tr h="354286"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>
                          <a:effectLst/>
                        </a:rPr>
                        <a:t>1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     100,00 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      115,56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6" marB="0" anchor="b"/>
                </a:tc>
                <a:extLst>
                  <a:ext uri="{0D108BD9-81ED-4DB2-BD59-A6C34878D82A}">
                    <a16:rowId xmlns:a16="http://schemas.microsoft.com/office/drawing/2014/main" val="3056599370"/>
                  </a:ext>
                </a:extLst>
              </a:tr>
              <a:tr h="354286"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>
                          <a:effectLst/>
                        </a:rPr>
                        <a:t>2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     100,00 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      115,56 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6" marB="0" anchor="b"/>
                </a:tc>
                <a:extLst>
                  <a:ext uri="{0D108BD9-81ED-4DB2-BD59-A6C34878D82A}">
                    <a16:rowId xmlns:a16="http://schemas.microsoft.com/office/drawing/2014/main" val="4246028338"/>
                  </a:ext>
                </a:extLst>
              </a:tr>
              <a:tr h="354286"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>
                          <a:effectLst/>
                        </a:rPr>
                        <a:t>3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     100,00 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      115,56 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6" marB="0" anchor="b"/>
                </a:tc>
                <a:extLst>
                  <a:ext uri="{0D108BD9-81ED-4DB2-BD59-A6C34878D82A}">
                    <a16:rowId xmlns:a16="http://schemas.microsoft.com/office/drawing/2014/main" val="2199576544"/>
                  </a:ext>
                </a:extLst>
              </a:tr>
              <a:tr h="354286"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>
                          <a:effectLst/>
                        </a:rPr>
                        <a:t>4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     100,00 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      115,56 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6" marB="0" anchor="b"/>
                </a:tc>
                <a:extLst>
                  <a:ext uri="{0D108BD9-81ED-4DB2-BD59-A6C34878D82A}">
                    <a16:rowId xmlns:a16="http://schemas.microsoft.com/office/drawing/2014/main" val="3354612649"/>
                  </a:ext>
                </a:extLst>
              </a:tr>
              <a:tr h="354286"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>
                          <a:effectLst/>
                        </a:rPr>
                        <a:t>5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     100,00 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      115,56 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6" marB="0" anchor="b"/>
                </a:tc>
                <a:extLst>
                  <a:ext uri="{0D108BD9-81ED-4DB2-BD59-A6C34878D82A}">
                    <a16:rowId xmlns:a16="http://schemas.microsoft.com/office/drawing/2014/main" val="2868581496"/>
                  </a:ext>
                </a:extLst>
              </a:tr>
              <a:tr h="354286"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>
                          <a:effectLst/>
                        </a:rPr>
                        <a:t>6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     100,00 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      115,56 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6" marB="0" anchor="b"/>
                </a:tc>
                <a:extLst>
                  <a:ext uri="{0D108BD9-81ED-4DB2-BD59-A6C34878D82A}">
                    <a16:rowId xmlns:a16="http://schemas.microsoft.com/office/drawing/2014/main" val="1969892918"/>
                  </a:ext>
                </a:extLst>
              </a:tr>
              <a:tr h="354286"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>
                          <a:effectLst/>
                        </a:rPr>
                        <a:t>7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     100,00 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      115,56 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6" marB="0" anchor="b"/>
                </a:tc>
                <a:extLst>
                  <a:ext uri="{0D108BD9-81ED-4DB2-BD59-A6C34878D82A}">
                    <a16:rowId xmlns:a16="http://schemas.microsoft.com/office/drawing/2014/main" val="3393308620"/>
                  </a:ext>
                </a:extLst>
              </a:tr>
              <a:tr h="354286"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>
                          <a:effectLst/>
                        </a:rPr>
                        <a:t>8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     100,00 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      115,56 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6" marB="0" anchor="b"/>
                </a:tc>
                <a:extLst>
                  <a:ext uri="{0D108BD9-81ED-4DB2-BD59-A6C34878D82A}">
                    <a16:rowId xmlns:a16="http://schemas.microsoft.com/office/drawing/2014/main" val="2674902379"/>
                  </a:ext>
                </a:extLst>
              </a:tr>
              <a:tr h="375286"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dirty="0">
                          <a:effectLst/>
                        </a:rPr>
                        <a:t>9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     100,00 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6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u="none" strike="noStrike" dirty="0">
                          <a:effectLst/>
                        </a:rPr>
                        <a:t>⌀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6" marB="0" anchor="b"/>
                </a:tc>
                <a:extLst>
                  <a:ext uri="{0D108BD9-81ED-4DB2-BD59-A6C34878D82A}">
                    <a16:rowId xmlns:a16="http://schemas.microsoft.com/office/drawing/2014/main" val="2898161223"/>
                  </a:ext>
                </a:extLst>
              </a:tr>
              <a:tr h="354286"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>
                          <a:effectLst/>
                        </a:rPr>
                        <a:t>10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     100,00 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      115,56 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6" marB="0" anchor="b"/>
                </a:tc>
                <a:extLst>
                  <a:ext uri="{0D108BD9-81ED-4DB2-BD59-A6C34878D82A}">
                    <a16:rowId xmlns:a16="http://schemas.microsoft.com/office/drawing/2014/main" val="250086046"/>
                  </a:ext>
                </a:extLst>
              </a:tr>
              <a:tr h="558166"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>
                          <a:effectLst/>
                        </a:rPr>
                        <a:t>Total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  1.000,00 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   1.040,04 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6" marB="0" anchor="b"/>
                </a:tc>
                <a:extLst>
                  <a:ext uri="{0D108BD9-81ED-4DB2-BD59-A6C34878D82A}">
                    <a16:rowId xmlns:a16="http://schemas.microsoft.com/office/drawing/2014/main" val="2534027167"/>
                  </a:ext>
                </a:extLst>
              </a:tr>
            </a:tbl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684F1689-3755-DA4D-A176-3ACB7DB710FA}"/>
              </a:ext>
            </a:extLst>
          </p:cNvPr>
          <p:cNvSpPr txBox="1"/>
          <p:nvPr/>
        </p:nvSpPr>
        <p:spPr>
          <a:xfrm>
            <a:off x="5293245" y="1766607"/>
            <a:ext cx="3220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/>
              <a:t>Empresta: 	1.000,00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915BF5D-852D-A64C-B391-9EFB3998A842}"/>
              </a:ext>
            </a:extLst>
          </p:cNvPr>
          <p:cNvSpPr txBox="1"/>
          <p:nvPr/>
        </p:nvSpPr>
        <p:spPr>
          <a:xfrm>
            <a:off x="5293243" y="2228272"/>
            <a:ext cx="3243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/>
              <a:t>Recebe: 	</a:t>
            </a:r>
            <a:r>
              <a:rPr lang="pt-BR" sz="2400" b="1" dirty="0"/>
              <a:t>1.040,04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B4C2E94A-AAC2-BA4F-B5EB-DF796C74A0F3}"/>
              </a:ext>
            </a:extLst>
          </p:cNvPr>
          <p:cNvSpPr txBox="1"/>
          <p:nvPr/>
        </p:nvSpPr>
        <p:spPr>
          <a:xfrm>
            <a:off x="5293244" y="2689936"/>
            <a:ext cx="2929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/>
              <a:t>Remuneração: 4%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FBC2A85-E1C2-024D-935F-9A9C4C1A15CB}"/>
              </a:ext>
            </a:extLst>
          </p:cNvPr>
          <p:cNvSpPr txBox="1"/>
          <p:nvPr/>
        </p:nvSpPr>
        <p:spPr>
          <a:xfrm>
            <a:off x="5126418" y="4297720"/>
            <a:ext cx="3801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/>
              <a:t>Valor em default: 104,00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1451013A-34CD-464F-8CAD-34E4A939277F}"/>
              </a:ext>
            </a:extLst>
          </p:cNvPr>
          <p:cNvSpPr txBox="1"/>
          <p:nvPr/>
        </p:nvSpPr>
        <p:spPr>
          <a:xfrm>
            <a:off x="5126417" y="4743298"/>
            <a:ext cx="3374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/>
              <a:t>Quantidade de </a:t>
            </a:r>
            <a:r>
              <a:rPr lang="pt-BR" sz="2400" dirty="0" err="1"/>
              <a:t>pg</a:t>
            </a:r>
            <a:r>
              <a:rPr lang="pt-BR" sz="2400" dirty="0"/>
              <a:t>: 9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D3F46727-AE21-7D4C-89EE-EF03DEE40EC2}"/>
                  </a:ext>
                </a:extLst>
              </p:cNvPr>
              <p:cNvSpPr txBox="1"/>
              <p:nvPr/>
            </p:nvSpPr>
            <p:spPr>
              <a:xfrm>
                <a:off x="5155592" y="5238338"/>
                <a:ext cx="28814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2400" dirty="0"/>
                  <a:t>104,00 </a:t>
                </a:r>
                <a14:m>
                  <m:oMath xmlns:m="http://schemas.openxmlformats.org/officeDocument/2006/math">
                    <m:r>
                      <a:rPr lang="pt-B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 </m:t>
                    </m:r>
                    <m:r>
                      <a:rPr lang="pt-BR" sz="2400" i="1">
                        <a:latin typeface="Cambria Math" panose="02040503050406030204" pitchFamily="18" charset="0"/>
                      </a:rPr>
                      <m:t>9=11,56</m:t>
                    </m:r>
                  </m:oMath>
                </a14:m>
                <a:endParaRPr lang="pt-BR" sz="2400" dirty="0"/>
              </a:p>
            </p:txBody>
          </p:sp>
        </mc:Choice>
        <mc:Fallback xmlns="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D3F46727-AE21-7D4C-89EE-EF03DEE40E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5592" y="5238338"/>
                <a:ext cx="2881430" cy="461665"/>
              </a:xfrm>
              <a:prstGeom prst="rect">
                <a:avLst/>
              </a:prstGeom>
              <a:blipFill>
                <a:blip r:embed="rId2"/>
                <a:stretch>
                  <a:fillRect l="-3524" t="-8108" b="-2973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15A82201-E4D2-E44B-8152-A44199854C6B}"/>
                  </a:ext>
                </a:extLst>
              </p:cNvPr>
              <p:cNvSpPr/>
              <p:nvPr/>
            </p:nvSpPr>
            <p:spPr>
              <a:xfrm>
                <a:off x="7485693" y="1766606"/>
                <a:ext cx="369011" cy="3084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404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</m:oMath>
                  </m:oMathPara>
                </a14:m>
                <a:endParaRPr lang="pt-BR" sz="1404" dirty="0"/>
              </a:p>
            </p:txBody>
          </p:sp>
        </mc:Choice>
        <mc:Fallback xmlns=""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15A82201-E4D2-E44B-8152-A44199854C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5693" y="1766606"/>
                <a:ext cx="369011" cy="3084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aixaDeTexto 12">
            <a:extLst>
              <a:ext uri="{FF2B5EF4-FFF2-40B4-BE49-F238E27FC236}">
                <a16:creationId xmlns:a16="http://schemas.microsoft.com/office/drawing/2014/main" id="{0E17F012-88C0-6943-84DA-3FFD49A0DFF5}"/>
              </a:ext>
            </a:extLst>
          </p:cNvPr>
          <p:cNvSpPr txBox="1"/>
          <p:nvPr/>
        </p:nvSpPr>
        <p:spPr>
          <a:xfrm>
            <a:off x="5156969" y="5805926"/>
            <a:ext cx="35301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/>
              <a:t>104,00 + 11,56 = 115,56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DE439090-1D52-E34C-BD34-7ED7882842C7}"/>
              </a:ext>
            </a:extLst>
          </p:cNvPr>
          <p:cNvSpPr txBox="1"/>
          <p:nvPr/>
        </p:nvSpPr>
        <p:spPr>
          <a:xfrm>
            <a:off x="5293243" y="3151601"/>
            <a:ext cx="36824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/>
              <a:t>Juros cobrados: </a:t>
            </a:r>
            <a:r>
              <a:rPr lang="pt-BR" sz="2400" b="1" dirty="0"/>
              <a:t>15,56%</a:t>
            </a:r>
          </a:p>
        </p:txBody>
      </p:sp>
      <p:sp>
        <p:nvSpPr>
          <p:cNvPr id="15" name="Seta para Baixo 14">
            <a:extLst>
              <a:ext uri="{FF2B5EF4-FFF2-40B4-BE49-F238E27FC236}">
                <a16:creationId xmlns:a16="http://schemas.microsoft.com/office/drawing/2014/main" id="{249E501F-7F66-534A-A681-F97B1CDBDF29}"/>
              </a:ext>
            </a:extLst>
          </p:cNvPr>
          <p:cNvSpPr/>
          <p:nvPr/>
        </p:nvSpPr>
        <p:spPr>
          <a:xfrm rot="5400000">
            <a:off x="3903846" y="4644017"/>
            <a:ext cx="461664" cy="1188640"/>
          </a:xfrm>
          <a:prstGeom prst="downArrow">
            <a:avLst>
              <a:gd name="adj1" fmla="val 29999"/>
              <a:gd name="adj2" fmla="val 13400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4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6DFED00-1E0B-D940-A6B8-96E86C896A8B}"/>
              </a:ext>
            </a:extLst>
          </p:cNvPr>
          <p:cNvSpPr/>
          <p:nvPr/>
        </p:nvSpPr>
        <p:spPr>
          <a:xfrm>
            <a:off x="4572000" y="2570922"/>
            <a:ext cx="4412974" cy="136497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4"/>
          </a:p>
        </p:txBody>
      </p:sp>
    </p:spTree>
    <p:extLst>
      <p:ext uri="{BB962C8B-B14F-4D97-AF65-F5344CB8AC3E}">
        <p14:creationId xmlns:p14="http://schemas.microsoft.com/office/powerpoint/2010/main" val="7334863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77D38C-C7E9-014B-B592-B3DD40BDB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9940" y="365124"/>
            <a:ext cx="6172200" cy="1828800"/>
          </a:xfrm>
        </p:spPr>
        <p:txBody>
          <a:bodyPr>
            <a:normAutofit/>
          </a:bodyPr>
          <a:lstStyle/>
          <a:p>
            <a:r>
              <a:rPr lang="pt-BR" dirty="0"/>
              <a:t>Lei da Usura de 1933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80FC283-5429-0F42-882D-9AFEB7B6AD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997"/>
          <a:stretch/>
        </p:blipFill>
        <p:spPr>
          <a:xfrm>
            <a:off x="20" y="10"/>
            <a:ext cx="4639713" cy="6857990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EA975C8-87EA-4740-97DE-E95D1325C2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9940" y="2322576"/>
            <a:ext cx="6172200" cy="38587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1900"/>
              <a:t>Criada no mesmo contexto histórico da adoção da moeda escritural e abandono do Padrão Metal no Brasil, e da controle cambial.</a:t>
            </a:r>
          </a:p>
          <a:p>
            <a:pPr marL="0" indent="0">
              <a:buNone/>
            </a:pPr>
            <a:endParaRPr lang="pt-BR" sz="1900"/>
          </a:p>
          <a:p>
            <a:pPr marL="0" indent="0">
              <a:buNone/>
            </a:pPr>
            <a:endParaRPr lang="pt-BR" sz="1900"/>
          </a:p>
          <a:p>
            <a:pPr marL="0" indent="0">
              <a:buNone/>
            </a:pPr>
            <a:r>
              <a:rPr lang="pt-BR" sz="1900"/>
              <a:t>Ao lado da inexistência de uma banco central (SUMOC integrava o Banco do Brasil) dificultou o desenvolvimento do setor bancário até a reforma de 1964 que excluiu as instituições financeiras da sua aplicação.</a:t>
            </a:r>
          </a:p>
          <a:p>
            <a:pPr marL="0" indent="0">
              <a:buNone/>
            </a:pPr>
            <a:endParaRPr lang="pt-BR" sz="1900"/>
          </a:p>
          <a:p>
            <a:pPr marL="0" indent="0">
              <a:buNone/>
            </a:pPr>
            <a:r>
              <a:rPr lang="pt-BR" sz="1900"/>
              <a:t>Crédito em geral de curto prazo, e compensavam-se os juros baixos com taxas. </a:t>
            </a:r>
          </a:p>
        </p:txBody>
      </p:sp>
    </p:spTree>
    <p:extLst>
      <p:ext uri="{BB962C8B-B14F-4D97-AF65-F5344CB8AC3E}">
        <p14:creationId xmlns:p14="http://schemas.microsoft.com/office/powerpoint/2010/main" val="31261694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D72D4D1-076F-49D3-9889-EFC4F6D7CA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96398EA-AEC2-4349-991E-A139D716B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pt-BR" dirty="0"/>
              <a:t>Usura, Juros Simples e Juros Compostos no código civil: </a:t>
            </a:r>
            <a:r>
              <a:rPr lang="pt-BR" b="1" u="sng" dirty="0"/>
              <a:t>não</a:t>
            </a:r>
            <a:r>
              <a:rPr lang="pt-BR" dirty="0"/>
              <a:t> se aplica a instituições financeiras</a:t>
            </a:r>
            <a:endParaRPr lang="pt-BR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31EE3E5-CCB4-BD4F-BCC8-F0F3FE43A8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t-BR" sz="2000" dirty="0"/>
              <a:t>CC segue a experiência da lei da usura de 1933,em relação às empresas não financeiras</a:t>
            </a:r>
          </a:p>
          <a:p>
            <a:pPr marL="0" indent="0">
              <a:buNone/>
            </a:pPr>
            <a:br>
              <a:rPr lang="pt-BR" sz="2000" dirty="0"/>
            </a:br>
            <a:endParaRPr lang="pt-BR" sz="2000" dirty="0"/>
          </a:p>
          <a:p>
            <a:pPr marL="0" indent="0">
              <a:buNone/>
            </a:pPr>
            <a:r>
              <a:rPr lang="pt-BR" sz="2000" dirty="0"/>
              <a:t>Art. 591. Destinando-se o mútuo a fins econômicos, presumem-se devidos juros, os quais, sob pena de redução, </a:t>
            </a:r>
            <a:r>
              <a:rPr lang="pt-BR" sz="2000" b="1" dirty="0"/>
              <a:t>não poderão exceder a taxa a que se refere o art. 406,</a:t>
            </a:r>
            <a:r>
              <a:rPr lang="pt-BR" sz="2000" dirty="0"/>
              <a:t> </a:t>
            </a:r>
            <a:r>
              <a:rPr lang="pt-BR" sz="2000" b="1" dirty="0"/>
              <a:t>permitida a capitalização anual</a:t>
            </a:r>
            <a:r>
              <a:rPr lang="pt-BR" sz="2000" dirty="0"/>
              <a:t>.</a:t>
            </a:r>
          </a:p>
          <a:p>
            <a:pPr marL="0" indent="0">
              <a:buNone/>
            </a:pPr>
            <a:endParaRPr lang="pt-BR" sz="2000" dirty="0"/>
          </a:p>
          <a:p>
            <a:pPr marL="0" indent="0">
              <a:buNone/>
            </a:pPr>
            <a:r>
              <a:rPr lang="pt-BR" sz="2000" dirty="0"/>
              <a:t>Dos Juros Legais</a:t>
            </a:r>
          </a:p>
          <a:p>
            <a:pPr marL="0" indent="0">
              <a:buNone/>
            </a:pPr>
            <a:r>
              <a:rPr lang="pt-BR" sz="2000" dirty="0"/>
              <a:t>Art. 406. Quando os juros moratórios não forem convencionados, ou o forem sem taxa estipulada, ou quando provierem de determinação da lei, serão fixados segundo a taxa que estiver em vigor para a mora do pagamento de impostos devidos à Fazenda Nacional.</a:t>
            </a:r>
          </a:p>
          <a:p>
            <a:pPr marL="0" indent="0">
              <a:buNone/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7443743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D72D4D1-076F-49D3-9889-EFC4F6D7CA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830D56E-CD37-9642-A4A7-84BDB98C5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pt-BR" dirty="0"/>
              <a:t>Capitalização de juros – Instituições Financeiras</a:t>
            </a:r>
            <a:endParaRPr lang="pt-BR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F3DDD6D-396B-D34B-9A11-2A57123D07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buNone/>
            </a:pPr>
            <a:r>
              <a:rPr lang="pt-BR" sz="2000" dirty="0"/>
              <a:t>      </a:t>
            </a:r>
          </a:p>
          <a:p>
            <a:pPr marL="0" indent="0">
              <a:buNone/>
            </a:pPr>
            <a:endParaRPr lang="pt-BR" sz="2000" dirty="0"/>
          </a:p>
          <a:p>
            <a:pPr marL="0" indent="0">
              <a:buNone/>
            </a:pPr>
            <a:endParaRPr lang="pt-BR" sz="2000" dirty="0"/>
          </a:p>
          <a:p>
            <a:pPr marL="0" indent="0">
              <a:buNone/>
            </a:pPr>
            <a:r>
              <a:rPr lang="pt-BR" sz="2000" dirty="0"/>
              <a:t>  Art. 5</a:t>
            </a:r>
            <a:r>
              <a:rPr lang="pt-BR" sz="2000" u="sng" baseline="30000" dirty="0"/>
              <a:t>o</a:t>
            </a:r>
            <a:r>
              <a:rPr lang="pt-BR" sz="2000" dirty="0"/>
              <a:t>  Nas operações realizadas pelas instituições integrantes do Sistema Financeiro Nacional, é admissível a capitalização de juros com periodicidade inferior a um ano. (MP 2170 – 36)</a:t>
            </a:r>
          </a:p>
          <a:p>
            <a:pPr marL="0" indent="0">
              <a:buNone/>
            </a:pPr>
            <a:endParaRPr lang="pt-BR" sz="2000" dirty="0"/>
          </a:p>
          <a:p>
            <a:pPr marL="0" indent="0">
              <a:buNone/>
            </a:pPr>
            <a:endParaRPr lang="pt-BR" sz="2000" dirty="0"/>
          </a:p>
          <a:p>
            <a:pPr marL="0" indent="0">
              <a:buNone/>
            </a:pPr>
            <a:r>
              <a:rPr lang="pt-BR" sz="2000" dirty="0"/>
              <a:t>Artigo 28, Lei 10931, § 1º Na Cédula de Crédito Bancário poderão ser pactuados:</a:t>
            </a:r>
          </a:p>
          <a:p>
            <a:pPr marL="0" indent="0">
              <a:buNone/>
            </a:pPr>
            <a:r>
              <a:rPr lang="pt-BR" sz="2000" dirty="0" err="1"/>
              <a:t>I</a:t>
            </a:r>
            <a:r>
              <a:rPr lang="pt-BR" sz="2000" dirty="0"/>
              <a:t> - os juros sobre a dívida, c</a:t>
            </a:r>
            <a:r>
              <a:rPr lang="pt-BR" sz="2000" b="1" dirty="0"/>
              <a:t>apitalizados ou não, os critérios de sua incidência e, se for o caso, a periodicidade de sua capitalização</a:t>
            </a:r>
            <a:r>
              <a:rPr lang="pt-BR" sz="2000" dirty="0"/>
              <a:t>, bem como as despesas e os demais encargos decorrentes da obrigação;</a:t>
            </a:r>
          </a:p>
          <a:p>
            <a:pPr marL="0" indent="0">
              <a:buNone/>
            </a:pPr>
            <a:br>
              <a:rPr lang="pt-BR" sz="2000" dirty="0"/>
            </a:br>
            <a:endParaRPr lang="pt-BR" sz="2000" dirty="0"/>
          </a:p>
          <a:p>
            <a:pPr marL="0" indent="0">
              <a:buNone/>
            </a:pPr>
            <a:endParaRPr lang="pt-BR" sz="2000" dirty="0"/>
          </a:p>
          <a:p>
            <a:pPr marL="0" indent="0">
              <a:buNone/>
            </a:pPr>
            <a:endParaRPr lang="pt-BR" sz="2000" dirty="0"/>
          </a:p>
          <a:p>
            <a:pPr marL="0" indent="0">
              <a:buNone/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4870406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65A66C-085B-D744-BCF1-A556A1D50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problema da capitalização dos juros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E7C11D63-84F1-0F4E-97FE-AC10B46106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6052" y="1825625"/>
            <a:ext cx="663989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0730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F39E56-56EC-144C-A433-4FD284E01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¨Juros compostos são a maior força do universo¨ (Albert Einstein)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BC9099C-C231-FD4D-A1E0-3ECA6BBBB6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sz="2400" dirty="0"/>
              <a:t>JUROS DE 15 % AO MÊS, POR 36 MESES, SOBRE EMPRÉSTIMO DE </a:t>
            </a:r>
            <a:r>
              <a:rPr lang="pt-BR" sz="2400" dirty="0" err="1"/>
              <a:t>R</a:t>
            </a:r>
            <a:r>
              <a:rPr lang="pt-BR" sz="2400" dirty="0"/>
              <a:t>$ 1 MIL</a:t>
            </a:r>
            <a:r>
              <a:rPr lang="pt-BR" dirty="0"/>
              <a:t>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F160F34-52E1-9345-9EFE-A790995DF5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1187" y="2258378"/>
            <a:ext cx="8235651" cy="4234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1660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112AC23-F046-4DC5-9B92-07CA6CC7C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75AAFE7-143D-45AC-B616-09521E0F55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BA5DB72-E109-4D37-B6DD-C328D53970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C34EE77-74D1-42B4-801B-40B35A68C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2152B4E-1BCF-43D1-814C-F560CEB522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5486774-B7FC-480F-9AAF-9F55F4C436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8FA6A4C-BA1F-4EF8-B3BD-F28CB66DE6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BF89DB3-EA73-4FD0-AACB-5FE32C1499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CBAB203A-25C6-422F-9DB6-C69F0EE9F6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574730A1-7A3A-4ACF-965D-A6DCEC7DBE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EB2D1A1F-B200-4444-AE01-EFC97AF7B5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4" y="1042604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0E4CB9D-2256-4786-8DDF-ADFBF3533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80841E3-DFCC-429A-B907-8B06EDB1E9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54698A1-0C53-4620-97E1-B4689288CF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DBDFF7F-BD40-4085-952D-F6EC5908D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F29CA06-4FE5-44A6-8D40-A9C36449CE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68E6F37-AE05-46BF-A77F-5505926E92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D6F5ECB-975C-4A38-BD48-A3C2B38E9E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8BF36011-C922-4FD6-B09D-781A87054B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F1FD3DC2-6A33-4C9E-B0F5-5D6209717F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0E4F800E-82BC-4AEF-9F07-7F95C8B8C3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AA327F9E-94A9-B445-B2B0-50299826B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0936"/>
            <a:ext cx="4989918" cy="5478640"/>
          </a:xfrm>
          <a:noFill/>
        </p:spPr>
        <p:txBody>
          <a:bodyPr anchor="ctr">
            <a:normAutofit/>
          </a:bodyPr>
          <a:lstStyle/>
          <a:p>
            <a:r>
              <a:rPr lang="pt-BR" sz="4800">
                <a:solidFill>
                  <a:schemeClr val="bg1"/>
                </a:solidFill>
              </a:rPr>
              <a:t>Juros Remuneratórios X Moratórios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8D9C5DD-B8B3-46A0-8FBC-EE462F96C4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801066" y="497785"/>
            <a:ext cx="5678424" cy="567484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chemeClr val="tx1"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79E36D3-88B6-834B-8D8B-5ACB622CB7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1946" y="630936"/>
            <a:ext cx="4982273" cy="5478672"/>
          </a:xfrm>
          <a:noFill/>
        </p:spPr>
        <p:txBody>
          <a:bodyPr anchor="ctr">
            <a:normAutofit/>
          </a:bodyPr>
          <a:lstStyle/>
          <a:p>
            <a:r>
              <a:rPr lang="pt-BR" sz="1800">
                <a:solidFill>
                  <a:schemeClr val="bg1"/>
                </a:solidFill>
              </a:rPr>
              <a:t>Função, taxas e períodos de fluência diferentes</a:t>
            </a:r>
          </a:p>
          <a:p>
            <a:endParaRPr lang="pt-BR" sz="1800">
              <a:solidFill>
                <a:schemeClr val="bg1"/>
              </a:solidFill>
            </a:endParaRPr>
          </a:p>
          <a:p>
            <a:r>
              <a:rPr lang="pt-BR" sz="1800">
                <a:solidFill>
                  <a:schemeClr val="bg1"/>
                </a:solidFill>
              </a:rPr>
              <a:t>Entendimento jurisprudencial prevalecente no sentido de que não são podem ser cumulados remuneratórios e moratórios</a:t>
            </a:r>
          </a:p>
          <a:p>
            <a:endParaRPr lang="pt-BR" sz="1800">
              <a:solidFill>
                <a:schemeClr val="bg1"/>
              </a:solidFill>
            </a:endParaRPr>
          </a:p>
          <a:p>
            <a:r>
              <a:rPr lang="pt-BR" sz="1800">
                <a:solidFill>
                  <a:schemeClr val="bg1"/>
                </a:solidFill>
              </a:rPr>
              <a:t>Sumúla 379 STJ: Nos contratos bancários não regidos por legislação específica, </a:t>
            </a:r>
            <a:r>
              <a:rPr lang="pt-BR" sz="1800" b="1" u="sng">
                <a:solidFill>
                  <a:schemeClr val="bg1"/>
                </a:solidFill>
              </a:rPr>
              <a:t>os juros moratórios poderão ser convencionados até o limite de 1% ao mês</a:t>
            </a:r>
            <a:r>
              <a:rPr lang="pt-BR" sz="180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974267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112AC23-F046-4DC5-9B92-07CA6CC7C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75AAFE7-143D-45AC-B616-09521E0F55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BA5DB72-E109-4D37-B6DD-C328D53970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C34EE77-74D1-42B4-801B-40B35A68C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2152B4E-1BCF-43D1-814C-F560CEB522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5486774-B7FC-480F-9AAF-9F55F4C436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8FA6A4C-BA1F-4EF8-B3BD-F28CB66DE6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BF89DB3-EA73-4FD0-AACB-5FE32C1499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CBAB203A-25C6-422F-9DB6-C69F0EE9F6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574730A1-7A3A-4ACF-965D-A6DCEC7DBE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EB2D1A1F-B200-4444-AE01-EFC97AF7B5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4" y="1042604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0E4CB9D-2256-4786-8DDF-ADFBF3533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80841E3-DFCC-429A-B907-8B06EDB1E9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54698A1-0C53-4620-97E1-B4689288CF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DBDFF7F-BD40-4085-952D-F6EC5908D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F29CA06-4FE5-44A6-8D40-A9C36449CE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68E6F37-AE05-46BF-A77F-5505926E92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D6F5ECB-975C-4A38-BD48-A3C2B38E9E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8BF36011-C922-4FD6-B09D-781A87054B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F1FD3DC2-6A33-4C9E-B0F5-5D6209717F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0E4F800E-82BC-4AEF-9F07-7F95C8B8C3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42FD2E26-71B4-2344-B20E-1B582F61D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0936"/>
            <a:ext cx="4989918" cy="5478640"/>
          </a:xfrm>
          <a:noFill/>
        </p:spPr>
        <p:txBody>
          <a:bodyPr anchor="ctr">
            <a:normAutofit fontScale="90000"/>
          </a:bodyPr>
          <a:lstStyle/>
          <a:p>
            <a:r>
              <a:rPr lang="pt-BR" sz="4800" dirty="0">
                <a:solidFill>
                  <a:schemeClr val="bg1"/>
                </a:solidFill>
              </a:rPr>
              <a:t>Poder Monetário do  Conselho Monetário Nacional e do Banco Central</a:t>
            </a:r>
            <a:br>
              <a:rPr lang="pt-BR" sz="4800" dirty="0">
                <a:solidFill>
                  <a:schemeClr val="bg1"/>
                </a:solidFill>
              </a:rPr>
            </a:br>
            <a:r>
              <a:rPr lang="pt-BR" sz="4800" dirty="0">
                <a:solidFill>
                  <a:schemeClr val="bg1"/>
                </a:solidFill>
              </a:rPr>
              <a:t>A liberdade de fixação da taxa de juros remuneratórios 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8D9C5DD-B8B3-46A0-8FBC-EE462F96C4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801066" y="497785"/>
            <a:ext cx="5678424" cy="567484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chemeClr val="tx1"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9B384A7-2413-F84D-A03C-B300B6D13D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1946" y="630936"/>
            <a:ext cx="4982273" cy="5478672"/>
          </a:xfrm>
          <a:noFill/>
        </p:spPr>
        <p:txBody>
          <a:bodyPr anchor="ctr">
            <a:normAutofit fontScale="92500" lnSpcReduction="10000"/>
          </a:bodyPr>
          <a:lstStyle/>
          <a:p>
            <a:pPr marL="0" indent="0">
              <a:buNone/>
            </a:pPr>
            <a:r>
              <a:rPr lang="pt-BR" sz="1700" dirty="0">
                <a:solidFill>
                  <a:schemeClr val="bg1"/>
                </a:solidFill>
              </a:rPr>
              <a:t>Artigo 4º, da Lei 4595, de 1964, define como competência do Conselho Monetário Nacional: ¨Limitar, sempre que necessário, as taxas de juros, descontos, comissões e qualquer outra forma de remuneração de operações e serviços bancários ou financeiros, inclusive os prestados pelo Banco Central da República do Brasil¨</a:t>
            </a:r>
          </a:p>
          <a:p>
            <a:pPr marL="0" indent="0">
              <a:buNone/>
            </a:pPr>
            <a:endParaRPr lang="pt-BR" sz="17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t-BR" sz="1700" dirty="0">
                <a:solidFill>
                  <a:schemeClr val="bg1"/>
                </a:solidFill>
              </a:rPr>
              <a:t>Raras são as limitações de juros. BACEN limitou a 8% juros do cartão de crédito recentemente</a:t>
            </a:r>
          </a:p>
          <a:p>
            <a:pPr marL="0" indent="0">
              <a:buNone/>
            </a:pPr>
            <a:br>
              <a:rPr lang="pt-BR" sz="1700" dirty="0">
                <a:solidFill>
                  <a:schemeClr val="bg1"/>
                </a:solidFill>
              </a:rPr>
            </a:br>
            <a:r>
              <a:rPr lang="pt-BR" sz="1700" dirty="0">
                <a:solidFill>
                  <a:schemeClr val="bg1"/>
                </a:solidFill>
              </a:rPr>
              <a:t>Súmula 596 STF, de 1976: As disposições do Decreto 22.626/33 não se aplicam às taxas de juros e aos outros encargos cobrados nas operações realizadas por instituições públicas ou privadas, que integram o sistema financeiro nacional.</a:t>
            </a:r>
          </a:p>
          <a:p>
            <a:pPr marL="0" indent="0">
              <a:buNone/>
            </a:pPr>
            <a:endParaRPr lang="pt-BR" sz="17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t-BR" sz="1700" dirty="0">
                <a:solidFill>
                  <a:schemeClr val="bg1"/>
                </a:solidFill>
              </a:rPr>
              <a:t>Art. 164 Constituição de 1988. A competência da União para emitir moeda será exercida exclusivamente pelo banco central.</a:t>
            </a:r>
          </a:p>
          <a:p>
            <a:pPr marL="0" indent="0">
              <a:buNone/>
            </a:pPr>
            <a:r>
              <a:rPr lang="pt-BR" sz="1700" dirty="0">
                <a:solidFill>
                  <a:schemeClr val="bg1"/>
                </a:solidFill>
              </a:rPr>
              <a:t>§ 2º O banco central poderá comprar e vender títulos de emissão do Tesouro Nacional, com o objetivo de regular a oferta de moeda ou a taxa de juros.</a:t>
            </a:r>
          </a:p>
          <a:p>
            <a:pPr marL="0" indent="0">
              <a:buNone/>
            </a:pPr>
            <a:endParaRPr lang="pt-BR" sz="1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1454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38F5530-DA31-4B62-8DF9-56A1A3B6B6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AEFAF95-013F-4375-AAF4-033AC93F55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8735E28-7236-42D8-A5E1-A0F302FE8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F3642881-D4B2-4CC2-A287-0FA0006F3A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01C50C6-CC43-4D9E-B2AB-F373712E4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6E7187D-0938-461D-BFC5-89EEF35062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34C951A-9754-438B-9D57-E6B93B6E4C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FCCC8FCE-0563-4147-B2A2-7C81702EBE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E68FC26-41A9-4C82-BE7F-E9344CDC4F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FBB336D1-2562-4680-B29B-E22C603C0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EED3885-4010-4FBE-A045-DC59CAE782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3D74F45-ED22-46E8-8A8C-85550ED981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7F675583-78ED-4BEC-8424-37068227E8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C9BD9726-207D-4725-AA6E-5147080D5B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B1A43941-4783-4A0B-9385-1952F9F89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B4806F9C-3233-4FC3-B300-D5AA58A5CD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0E3F9FC-BB7B-433D-8A4F-1BCFA582E0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1406F394-9D6F-4986-A3AF-6EF16DEDE6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4F98CF1-0C8F-435D-846B-D3C506378F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781ACDD-4A0F-4369-A468-3FEC355F8E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BB34D61-E762-4862-9DA8-702D97A362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8772A1AD-C28E-8247-9694-923475A53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0936"/>
            <a:ext cx="5465064" cy="5626947"/>
          </a:xfrm>
          <a:noFill/>
        </p:spPr>
        <p:txBody>
          <a:bodyPr anchor="ctr">
            <a:normAutofit/>
          </a:bodyPr>
          <a:lstStyle/>
          <a:p>
            <a:r>
              <a:rPr lang="pt-BR" sz="4800">
                <a:solidFill>
                  <a:schemeClr val="bg1"/>
                </a:solidFill>
              </a:rPr>
              <a:t>Cartão e crédito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1F72432-C0FE-DA45-81FE-8FD19F8818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2152" y="630936"/>
            <a:ext cx="4978592" cy="5626957"/>
          </a:xfrm>
          <a:noFill/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t-BR" sz="1800">
                <a:solidFill>
                  <a:schemeClr val="bg1"/>
                </a:solidFill>
              </a:rPr>
              <a:t>Súmula 283 STJ: </a:t>
            </a:r>
          </a:p>
          <a:p>
            <a:pPr marL="0" indent="0">
              <a:buNone/>
            </a:pPr>
            <a:endParaRPr lang="pt-BR" sz="180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pt-BR" sz="180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t-BR" sz="1800">
                <a:solidFill>
                  <a:schemeClr val="bg1"/>
                </a:solidFill>
              </a:rPr>
              <a:t>As empresas administradoras de cartão de crédito são instituições financeiras e, por isso, os juros remuneratórios por elas cobrados não sofrem as limitações da Lei de Usura.</a:t>
            </a:r>
          </a:p>
        </p:txBody>
      </p:sp>
    </p:spTree>
    <p:extLst>
      <p:ext uri="{BB962C8B-B14F-4D97-AF65-F5344CB8AC3E}">
        <p14:creationId xmlns:p14="http://schemas.microsoft.com/office/powerpoint/2010/main" val="1023974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9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3B3E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3B8DD7D-A7C4-174B-9C5D-8D84A06FE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91260"/>
            <a:ext cx="6594189" cy="1625210"/>
          </a:xfrm>
        </p:spPr>
        <p:txBody>
          <a:bodyPr>
            <a:normAutofit/>
          </a:bodyPr>
          <a:lstStyle/>
          <a:p>
            <a:r>
              <a:rPr lang="pt-BR">
                <a:solidFill>
                  <a:srgbClr val="FFFFFF"/>
                </a:solidFill>
              </a:rPr>
              <a:t>Correção Monetária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938ABB9-E521-7944-B2DD-DDF5131203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262" r="-3" b="-3"/>
          <a:stretch/>
        </p:blipFill>
        <p:spPr>
          <a:xfrm>
            <a:off x="327546" y="2454903"/>
            <a:ext cx="3442801" cy="4080254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42DD9088-F409-A94E-954E-0770EF832E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620" r="18207" b="1"/>
          <a:stretch/>
        </p:blipFill>
        <p:spPr>
          <a:xfrm>
            <a:off x="3942260" y="2454901"/>
            <a:ext cx="3442803" cy="4080255"/>
          </a:xfrm>
          <a:prstGeom prst="rect">
            <a:avLst/>
          </a:prstGeom>
        </p:spPr>
      </p:pic>
      <p:sp>
        <p:nvSpPr>
          <p:cNvPr id="28" name="Rectangle 11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30E34E0-E2BC-2742-BBBB-60DE6C01B4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57078" y="491260"/>
            <a:ext cx="4107375" cy="5772743"/>
          </a:xfrm>
        </p:spPr>
        <p:txBody>
          <a:bodyPr anchor="ctr">
            <a:normAutofit fontScale="70000" lnSpcReduction="20000"/>
          </a:bodyPr>
          <a:lstStyle/>
          <a:p>
            <a:pPr marL="0" indent="0">
              <a:buNone/>
            </a:pPr>
            <a:endParaRPr lang="pt-BR" sz="24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pt-BR" sz="2400" dirty="0">
                <a:solidFill>
                  <a:srgbClr val="FFFFFF"/>
                </a:solidFill>
              </a:rPr>
              <a:t>Princípio do Nominalismo</a:t>
            </a:r>
          </a:p>
          <a:p>
            <a:pPr marL="0" indent="0">
              <a:buNone/>
            </a:pPr>
            <a:endParaRPr lang="pt-BR" sz="24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pt-BR" sz="2400" dirty="0">
                <a:solidFill>
                  <a:srgbClr val="FFFFFF"/>
                </a:solidFill>
              </a:rPr>
              <a:t>Hiperinflação alemã: dívida de dinheiro vs. Dívida de valor (pensão, indenização, etc..)</a:t>
            </a:r>
          </a:p>
          <a:p>
            <a:pPr marL="0" indent="0">
              <a:buNone/>
            </a:pPr>
            <a:endParaRPr lang="pt-BR" sz="2400" dirty="0">
              <a:solidFill>
                <a:srgbClr val="FFFFFF"/>
              </a:solidFill>
            </a:endParaRPr>
          </a:p>
          <a:p>
            <a:pPr>
              <a:buNone/>
              <a:defRPr/>
            </a:pPr>
            <a:r>
              <a:rPr lang="pt-BR" altLang="pt-BR" sz="2400" dirty="0">
                <a:solidFill>
                  <a:srgbClr val="FFFFFF"/>
                </a:solidFill>
              </a:rPr>
              <a:t>A institucionalização da correção monetária: a Lei 4357/64 ORTN</a:t>
            </a:r>
          </a:p>
          <a:p>
            <a:pPr>
              <a:buNone/>
              <a:defRPr/>
            </a:pPr>
            <a:endParaRPr lang="pt-BR" b="1" dirty="0"/>
          </a:p>
          <a:p>
            <a:pPr marL="0" indent="0" fontAlgn="base">
              <a:buNone/>
            </a:pPr>
            <a:r>
              <a:rPr lang="pt-BR" sz="2400" dirty="0">
                <a:solidFill>
                  <a:schemeClr val="bg1"/>
                </a:solidFill>
              </a:rPr>
              <a:t>Lei 6899, de 1981. “</a:t>
            </a:r>
            <a:r>
              <a:rPr lang="pt-BR" sz="2400" b="1" dirty="0">
                <a:solidFill>
                  <a:schemeClr val="bg1"/>
                </a:solidFill>
              </a:rPr>
              <a:t>Art. 1º –</a:t>
            </a:r>
            <a:r>
              <a:rPr lang="pt-BR" sz="2400" dirty="0">
                <a:solidFill>
                  <a:schemeClr val="bg1"/>
                </a:solidFill>
              </a:rPr>
              <a:t> A correção monetária incide sobre qualquer débito resultante de decisão judicial, inclusive sobre custas e honorários advocatícios.”</a:t>
            </a:r>
          </a:p>
          <a:p>
            <a:pPr marL="0" indent="0" fontAlgn="base">
              <a:buNone/>
            </a:pPr>
            <a:endParaRPr lang="pt-BR" sz="2400" dirty="0">
              <a:solidFill>
                <a:schemeClr val="bg1"/>
              </a:solidFill>
            </a:endParaRPr>
          </a:p>
          <a:p>
            <a:pPr marL="0" indent="0" fontAlgn="base">
              <a:buNone/>
            </a:pPr>
            <a:r>
              <a:rPr lang="pt-BR" sz="2400" dirty="0">
                <a:solidFill>
                  <a:schemeClr val="bg1"/>
                </a:solidFill>
              </a:rPr>
              <a:t>¨Enquanto nesses países (vizinhos) se observava muita dolarização e fuga de capitais (...) o Brasil experimentou tais fenômenos numa escala muito menor, pela disseminação da correção monetária¨ (Gustavo Franco)</a:t>
            </a:r>
          </a:p>
          <a:p>
            <a:pPr marL="0" indent="0" fontAlgn="base">
              <a:buNone/>
            </a:pPr>
            <a:endParaRPr lang="pt-BR" sz="2400" dirty="0">
              <a:solidFill>
                <a:schemeClr val="bg1"/>
              </a:solidFill>
            </a:endParaRPr>
          </a:p>
          <a:p>
            <a:pPr marL="0" indent="0" fontAlgn="base">
              <a:buNone/>
            </a:pPr>
            <a:r>
              <a:rPr lang="pt-BR" sz="2400" dirty="0">
                <a:solidFill>
                  <a:schemeClr val="bg1"/>
                </a:solidFill>
              </a:rPr>
              <a:t>Criamos uma grande sistema de divida pública interna.</a:t>
            </a:r>
          </a:p>
          <a:p>
            <a:pPr>
              <a:buNone/>
              <a:defRPr/>
            </a:pPr>
            <a:endParaRPr lang="pt-BR" sz="24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pt-BR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1536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69DFCD37-0EF5-9B4F-B51A-46EEBE2897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0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8D252D8-0836-A64D-8570-DC5C7830D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Limitação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constitucional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da taxa de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juros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remuneratórios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?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01449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38F5530-DA31-4B62-8DF9-56A1A3B6B6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AEFAF95-013F-4375-AAF4-033AC93F55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8735E28-7236-42D8-A5E1-A0F302FE8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F3642881-D4B2-4CC2-A287-0FA0006F3A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01C50C6-CC43-4D9E-B2AB-F373712E4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6E7187D-0938-461D-BFC5-89EEF35062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34C951A-9754-438B-9D57-E6B93B6E4C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FCCC8FCE-0563-4147-B2A2-7C81702EBE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E68FC26-41A9-4C82-BE7F-E9344CDC4F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FBB336D1-2562-4680-B29B-E22C603C0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EED3885-4010-4FBE-A045-DC59CAE782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3D74F45-ED22-46E8-8A8C-85550ED981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7F675583-78ED-4BEC-8424-37068227E8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C9BD9726-207D-4725-AA6E-5147080D5B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B1A43941-4783-4A0B-9385-1952F9F89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B4806F9C-3233-4FC3-B300-D5AA58A5CD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0E3F9FC-BB7B-433D-8A4F-1BCFA582E0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1406F394-9D6F-4986-A3AF-6EF16DEDE6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4F98CF1-0C8F-435D-846B-D3C506378F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781ACDD-4A0F-4369-A468-3FEC355F8E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BB34D61-E762-4862-9DA8-702D97A362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069B758B-4F57-2645-8923-223C3E1FB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0936"/>
            <a:ext cx="5465064" cy="5626947"/>
          </a:xfrm>
          <a:noFill/>
        </p:spPr>
        <p:txBody>
          <a:bodyPr anchor="ctr">
            <a:normAutofit/>
          </a:bodyPr>
          <a:lstStyle/>
          <a:p>
            <a:r>
              <a:rPr lang="pt-BR" sz="4800">
                <a:solidFill>
                  <a:schemeClr val="bg1"/>
                </a:solidFill>
              </a:rPr>
              <a:t>O texto original da Constituição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41F7CA7-54B0-3840-8118-70B280F62A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2152" y="630936"/>
            <a:ext cx="4978592" cy="5626957"/>
          </a:xfrm>
          <a:noFill/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t-BR" sz="1700" dirty="0">
                <a:solidFill>
                  <a:schemeClr val="bg1"/>
                </a:solidFill>
              </a:rPr>
              <a:t>DO SISTEMA FINANCEIRO NACIONAL</a:t>
            </a:r>
          </a:p>
          <a:p>
            <a:pPr marL="0" indent="0">
              <a:buNone/>
            </a:pPr>
            <a:r>
              <a:rPr lang="pt-BR" sz="1700" dirty="0">
                <a:solidFill>
                  <a:schemeClr val="bg1"/>
                </a:solidFill>
              </a:rPr>
              <a:t>Art. 192. O sistema financeiro nacional, estruturado de forma a promover o desenvolvimento equilibrado do País e a servir aos interesses da coletividade, será regulado em </a:t>
            </a:r>
            <a:r>
              <a:rPr lang="pt-BR" sz="1700" b="1" dirty="0">
                <a:solidFill>
                  <a:schemeClr val="bg1"/>
                </a:solidFill>
              </a:rPr>
              <a:t>lei complementar</a:t>
            </a:r>
            <a:r>
              <a:rPr lang="pt-BR" sz="1700" dirty="0">
                <a:solidFill>
                  <a:schemeClr val="bg1"/>
                </a:solidFill>
              </a:rPr>
              <a:t>, que disporá, inclusive, sobre:</a:t>
            </a:r>
          </a:p>
          <a:p>
            <a:pPr marL="0" indent="0">
              <a:buNone/>
            </a:pPr>
            <a:endParaRPr lang="pt-BR" sz="17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t-BR" sz="1700" dirty="0">
                <a:solidFill>
                  <a:schemeClr val="bg1"/>
                </a:solidFill>
              </a:rPr>
              <a:t>§ 3º </a:t>
            </a:r>
            <a:r>
              <a:rPr lang="pt-BR" sz="1700" b="1" dirty="0">
                <a:solidFill>
                  <a:schemeClr val="bg1"/>
                </a:solidFill>
              </a:rPr>
              <a:t>As taxas de juros reais</a:t>
            </a:r>
            <a:r>
              <a:rPr lang="pt-BR" sz="1700" dirty="0">
                <a:solidFill>
                  <a:schemeClr val="bg1"/>
                </a:solidFill>
              </a:rPr>
              <a:t>, nelas incluídas comissões e quaisquer outras remunerações direta ou indiretamente referidas à concessão de crédito, </a:t>
            </a:r>
            <a:r>
              <a:rPr lang="pt-BR" sz="1700" b="1" dirty="0">
                <a:solidFill>
                  <a:schemeClr val="bg1"/>
                </a:solidFill>
              </a:rPr>
              <a:t>não poderão ser superiores a doze por cento ao ano</a:t>
            </a:r>
            <a:r>
              <a:rPr lang="pt-BR" sz="1700" dirty="0">
                <a:solidFill>
                  <a:schemeClr val="bg1"/>
                </a:solidFill>
              </a:rPr>
              <a:t>; a cobrança acima deste limite será conceituada como crime de usura, punido, em todas as suas modalidades, nos termos que a lei determinar.</a:t>
            </a:r>
          </a:p>
          <a:p>
            <a:pPr marL="0" indent="0" algn="just">
              <a:buNone/>
            </a:pPr>
            <a:endParaRPr lang="pt-BR" sz="1700" b="1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pt-BR" sz="1700" b="1" u="sng" dirty="0">
                <a:solidFill>
                  <a:schemeClr val="bg1"/>
                </a:solidFill>
              </a:rPr>
              <a:t>STF entendeu que não era autoaplicável sem uma lei complementar única. Posteriormente, reformada a norma  constitucional para prever LEIS COMPLEMENTARES, e suprimir a previsão do limite de juros</a:t>
            </a:r>
          </a:p>
          <a:p>
            <a:endParaRPr lang="pt-BR" sz="1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9069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61FE081-1560-484B-94CF-CEA775380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É correto fixar teto para taxa de juros?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1CD53277-4D92-B84C-B011-5D2611C392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14788" y="559619"/>
            <a:ext cx="7119606" cy="4930987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5FE66DF4-A1F9-0C41-9DD6-86112424BDAB}"/>
              </a:ext>
            </a:extLst>
          </p:cNvPr>
          <p:cNvSpPr txBox="1"/>
          <p:nvPr/>
        </p:nvSpPr>
        <p:spPr>
          <a:xfrm>
            <a:off x="4014788" y="5972175"/>
            <a:ext cx="6057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A situação é a mesma de qualquer congelamento de preços.</a:t>
            </a:r>
          </a:p>
          <a:p>
            <a:r>
              <a:rPr lang="pt-BR" dirty="0"/>
              <a:t>E pode implicar falta de crédito para os mais pobres.</a:t>
            </a:r>
          </a:p>
        </p:txBody>
      </p:sp>
    </p:spTree>
    <p:extLst>
      <p:ext uri="{BB962C8B-B14F-4D97-AF65-F5344CB8AC3E}">
        <p14:creationId xmlns:p14="http://schemas.microsoft.com/office/powerpoint/2010/main" val="12269653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CF4F3F40-4E35-344C-9CB9-42353AE71C61}"/>
              </a:ext>
            </a:extLst>
          </p:cNvPr>
          <p:cNvSpPr txBox="1"/>
          <p:nvPr/>
        </p:nvSpPr>
        <p:spPr>
          <a:xfrm>
            <a:off x="439387" y="59376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0F35AB8C-540C-5F4A-9EA8-ED417ED7E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 lição do Direito Comparado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E7931F98-8541-024B-B739-1F67DDA7F7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60400" indent="-660400">
              <a:lnSpc>
                <a:spcPct val="80000"/>
              </a:lnSpc>
              <a:buFont typeface="Wingdings" pitchFamily="2" charset="2"/>
              <a:buNone/>
            </a:pPr>
            <a:endParaRPr lang="pt-BR" altLang="pt-BR" sz="2500" b="1" u="sng" dirty="0"/>
          </a:p>
          <a:p>
            <a:pPr marL="457200" lvl="1" indent="0">
              <a:lnSpc>
                <a:spcPct val="80000"/>
              </a:lnSpc>
              <a:buNone/>
            </a:pPr>
            <a:r>
              <a:rPr lang="pt-BR" altLang="pt-BR" dirty="0"/>
              <a:t>TETOS LEGAIS DE JUROS REMUNERATÓRIOS</a:t>
            </a:r>
          </a:p>
          <a:p>
            <a:pPr marL="1409700" lvl="2" indent="-495300">
              <a:lnSpc>
                <a:spcPct val="80000"/>
              </a:lnSpc>
              <a:buClr>
                <a:schemeClr val="tx1"/>
              </a:buClr>
              <a:buFontTx/>
              <a:buAutoNum type="alphaLcPeriod"/>
            </a:pPr>
            <a:endParaRPr lang="pt-BR" altLang="pt-BR" dirty="0"/>
          </a:p>
          <a:p>
            <a:pPr marL="1409700" lvl="2" indent="-495300">
              <a:lnSpc>
                <a:spcPct val="80000"/>
              </a:lnSpc>
              <a:buClr>
                <a:schemeClr val="tx1"/>
              </a:buClr>
              <a:buFontTx/>
              <a:buAutoNum type="alphaLcPeriod"/>
            </a:pPr>
            <a:r>
              <a:rPr lang="pt-BR" altLang="pt-BR" sz="2200" dirty="0"/>
              <a:t>Inexistência de Limitações no Crédito ao Consumidor na Ampla Maioria dos Países Industrializados. Exceções:</a:t>
            </a:r>
          </a:p>
          <a:p>
            <a:pPr marL="2241550" lvl="4" indent="-412750">
              <a:lnSpc>
                <a:spcPct val="80000"/>
              </a:lnSpc>
              <a:buClr>
                <a:schemeClr val="tx1"/>
              </a:buClr>
              <a:buFontTx/>
              <a:buAutoNum type="romanLcPeriod"/>
            </a:pPr>
            <a:r>
              <a:rPr lang="pt-BR" altLang="pt-BR" sz="2200" dirty="0"/>
              <a:t>Estados Unidos, França e Bélgica</a:t>
            </a:r>
          </a:p>
          <a:p>
            <a:pPr marL="1784350" lvl="3" indent="-412750">
              <a:lnSpc>
                <a:spcPct val="80000"/>
              </a:lnSpc>
              <a:buClr>
                <a:schemeClr val="tx1"/>
              </a:buClr>
              <a:buFontTx/>
              <a:buAutoNum type="romanLcPeriod"/>
            </a:pPr>
            <a:endParaRPr lang="pt-BR" altLang="pt-BR" sz="2200" dirty="0"/>
          </a:p>
          <a:p>
            <a:pPr marL="1409700" lvl="2" indent="-495300">
              <a:lnSpc>
                <a:spcPct val="80000"/>
              </a:lnSpc>
              <a:buClr>
                <a:schemeClr val="tx1"/>
              </a:buClr>
              <a:buFontTx/>
              <a:buAutoNum type="alphaLcPeriod"/>
            </a:pPr>
            <a:r>
              <a:rPr lang="pt-BR" altLang="pt-BR" sz="2200" dirty="0"/>
              <a:t>Estados Unidos</a:t>
            </a:r>
          </a:p>
          <a:p>
            <a:pPr marL="2241550" lvl="4" indent="-412750">
              <a:lnSpc>
                <a:spcPct val="80000"/>
              </a:lnSpc>
              <a:buClr>
                <a:schemeClr val="tx1"/>
              </a:buClr>
              <a:buFontTx/>
              <a:buAutoNum type="romanLcPeriod"/>
            </a:pPr>
            <a:r>
              <a:rPr lang="pt-BR" altLang="pt-BR" sz="2200" dirty="0"/>
              <a:t>Isenções do Teto para Financiamento Imobiliário, Pequenos Empréstimos e Créditos a Varejo</a:t>
            </a:r>
          </a:p>
          <a:p>
            <a:pPr marL="2241550" lvl="4" indent="-412750">
              <a:lnSpc>
                <a:spcPct val="80000"/>
              </a:lnSpc>
              <a:buClr>
                <a:schemeClr val="tx1"/>
              </a:buClr>
              <a:buFontTx/>
              <a:buAutoNum type="romanLcPeriod"/>
            </a:pPr>
            <a:r>
              <a:rPr lang="pt-BR" altLang="pt-BR" sz="2200" dirty="0"/>
              <a:t>Contorno das Restrições pela “Exportação” de Altas Taxas e Cobranças Indiretas</a:t>
            </a:r>
          </a:p>
          <a:p>
            <a:pPr marL="1409700" lvl="2" indent="-495300">
              <a:lnSpc>
                <a:spcPct val="80000"/>
              </a:lnSpc>
              <a:buClr>
                <a:schemeClr val="tx1"/>
              </a:buClr>
              <a:buFontTx/>
              <a:buAutoNum type="alphaLcPeriod"/>
            </a:pPr>
            <a:endParaRPr lang="pt-BR" altLang="pt-BR" sz="2200" dirty="0"/>
          </a:p>
          <a:p>
            <a:pPr marL="660400" indent="-660400">
              <a:lnSpc>
                <a:spcPct val="80000"/>
              </a:lnSpc>
              <a:buFont typeface="Wingdings" pitchFamily="2" charset="2"/>
              <a:buNone/>
            </a:pPr>
            <a:endParaRPr lang="pt-BR" altLang="pt-BR" sz="2100" u="sng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352792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>
            <a:extLst>
              <a:ext uri="{FF2B5EF4-FFF2-40B4-BE49-F238E27FC236}">
                <a16:creationId xmlns:a16="http://schemas.microsoft.com/office/drawing/2014/main" id="{B4CACF79-5724-E94B-8505-2A36114A31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3" r="-2" b="-2"/>
          <a:stretch/>
        </p:blipFill>
        <p:spPr bwMode="auto">
          <a:xfrm>
            <a:off x="466343" y="448055"/>
            <a:ext cx="9180576" cy="5952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12738" y="448055"/>
            <a:ext cx="1920339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12740" y="4419227"/>
            <a:ext cx="1920338" cy="1979852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9275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378F9B78-D928-9E47-8B66-879C2550E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8913"/>
            <a:ext cx="8569325" cy="165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28ECD4A5-8226-B84A-B107-E03ED00CFD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44675"/>
            <a:ext cx="8569325" cy="482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98688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id="{FCE87294-11AE-F44B-AA13-F5E92C61C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8913"/>
            <a:ext cx="8569325" cy="165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D0C9F193-404C-7F43-BB11-4AF960DF5B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44675"/>
            <a:ext cx="8569325" cy="482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89917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04E3D1-5126-F742-867E-858AA1177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Rever taxas de juros não é tabelar, sobretudo quando a referência é às taxas praticadas no mercado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C0C532B-8950-7741-ADF1-9553C899E2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pt-BR" dirty="0"/>
              <a:t>PROCESSO CIVIL. DIREITO BANCÁRIO. RECURSO ESPECIAL. ARTS. 421 DO CC E 5º DA LINDB. FALTA DE PREQUESTIONAMENTO. EMBARGOS À EXECUÇÃO. TAXA DE JUROS REMUNERATÓRIOS. ANÁLISE DE ABUSIVIDADE DE CLÁUSULAS CONTRATUAIS. POSSIBILIDADE 3. A Segunda Seção, por ocasião do julgamento do </a:t>
            </a:r>
            <a:r>
              <a:rPr lang="pt-BR" dirty="0" err="1"/>
              <a:t>REsp</a:t>
            </a:r>
            <a:r>
              <a:rPr lang="pt-BR" dirty="0"/>
              <a:t> 1.061.530/RS, submetido ao rito previsto no art. 543-C do CPC, relatora Ministra Nancy </a:t>
            </a:r>
            <a:r>
              <a:rPr lang="pt-BR" dirty="0" err="1"/>
              <a:t>Andrighi</a:t>
            </a:r>
            <a:r>
              <a:rPr lang="pt-BR" dirty="0"/>
              <a:t>, </a:t>
            </a:r>
            <a:r>
              <a:rPr lang="pt-BR" dirty="0" err="1"/>
              <a:t>DJe</a:t>
            </a:r>
            <a:r>
              <a:rPr lang="pt-BR" dirty="0"/>
              <a:t> 10.3.2009, consolidou o entendimento de que "é admitida a revisão das taxas de juros remuneratórios em situações excepcionais, desde que caracterizada a relação de consumo e que a abusividade (capaz de colocar o consumidor em desvantagem exagerada - art. 51, § 1º, do CDC) fique cabalmente demonstrada ante as peculiaridades do julgamento em concreto". 4. No caso, </a:t>
            </a:r>
            <a:r>
              <a:rPr lang="pt-BR" sz="3800" b="1" dirty="0"/>
              <a:t>o recorrente - pessoa física - celebrou contrato de mútuo bancário em 1993, cujo valor original era de aproximadamente </a:t>
            </a:r>
            <a:r>
              <a:rPr lang="pt-BR" sz="3800" b="1" dirty="0" err="1"/>
              <a:t>R</a:t>
            </a:r>
            <a:r>
              <a:rPr lang="pt-BR" sz="3800" b="1" dirty="0"/>
              <a:t>$ 6.600,00 - valor de um carro popular à época; tendo dobrado em apenas um mês; alcançado o montante absurdo de </a:t>
            </a:r>
            <a:r>
              <a:rPr lang="pt-BR" sz="3800" b="1" dirty="0" err="1"/>
              <a:t>R</a:t>
            </a:r>
            <a:r>
              <a:rPr lang="pt-BR" sz="3800" b="1" dirty="0"/>
              <a:t>$ 8.882.063,58 em 2001; e atingido a cifra de mais de 1 bilhão e 200 milhões de reais em 2007, ou seja, o valor equivalente a 55.180 carros populares. </a:t>
            </a:r>
            <a:r>
              <a:rPr lang="pt-BR" dirty="0"/>
              <a:t>5. Ressoa manifesto, portanto, que a instância ordinária deveria ter revisado o contrato de adesão, atendendo o pedido formulado nos embargos à execução, de modo a aferir a existência de abusividade na taxa de juros remuneratórios pactuada, nos moldes do art. 51, inc. IV, do Código de Defesa do Consumidor. 6. Recurso especial provido.(STJ - </a:t>
            </a:r>
            <a:r>
              <a:rPr lang="pt-BR" dirty="0" err="1"/>
              <a:t>REsp</a:t>
            </a:r>
            <a:r>
              <a:rPr lang="pt-BR" dirty="0"/>
              <a:t>: 1148247 PB 2009/0131060-2, Relator: Ministro LUIS FELIPE SALOMÃO, Data de Julgamento: 04/02/2014, T4 - QUARTA TURMA, Data de Publicação: </a:t>
            </a:r>
            <a:r>
              <a:rPr lang="pt-BR" dirty="0" err="1"/>
              <a:t>DJe</a:t>
            </a:r>
            <a:r>
              <a:rPr lang="pt-BR" dirty="0"/>
              <a:t> 07/04/2014)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128200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8CA5B0-5E04-2848-B2E7-910368A33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Súmula 379 STJ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F9DE327-E7E1-1D44-A2DC-883533C401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/>
              <a:t>SÚMULA N. 379 Nos contratos bancários não regidos por legislação específica, os juros moratórios poderão ser convencionados até o limite de 1% ao mês.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Vencida a obrigação, podem ser cumulados juros moratórios e remuneratórios, se previsto no contrato.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Juros remuneratórios cessam, uma vez ajuizada  a ação de cobrança (fluem apenas os encargos moratórios).</a:t>
            </a:r>
          </a:p>
        </p:txBody>
      </p:sp>
    </p:spTree>
    <p:extLst>
      <p:ext uri="{BB962C8B-B14F-4D97-AF65-F5344CB8AC3E}">
        <p14:creationId xmlns:p14="http://schemas.microsoft.com/office/powerpoint/2010/main" val="27476820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8433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CA142EA0-6A33-FA4D-9816-FE345965975F}"/>
              </a:ext>
            </a:extLst>
          </p:cNvPr>
          <p:cNvSpPr txBox="1">
            <a:spLocks/>
          </p:cNvSpPr>
          <p:nvPr/>
        </p:nvSpPr>
        <p:spPr>
          <a:xfrm>
            <a:off x="804672" y="640080"/>
            <a:ext cx="3282696" cy="525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Afinal, qual é a taxa dos juros de mora? O que diz o Código Civil?</a:t>
            </a:r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765A7FE7-63CE-6D46-A69C-E38E8812C5EB}"/>
              </a:ext>
            </a:extLst>
          </p:cNvPr>
          <p:cNvSpPr txBox="1">
            <a:spLocks/>
          </p:cNvSpPr>
          <p:nvPr/>
        </p:nvSpPr>
        <p:spPr>
          <a:xfrm>
            <a:off x="5358384" y="640081"/>
            <a:ext cx="6024654" cy="525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en-US" sz="2200"/>
              <a:t>Dos Juros Legais</a:t>
            </a:r>
          </a:p>
          <a:p>
            <a:pPr marL="0"/>
            <a:r>
              <a:rPr lang="en-US" sz="2200"/>
              <a:t>Art. 406. </a:t>
            </a:r>
            <a:r>
              <a:rPr lang="en-US" sz="2200" b="1"/>
              <a:t>Quando os juros moratórios não forem convencionados, ou o forem sem taxa estipulada, </a:t>
            </a:r>
            <a:r>
              <a:rPr lang="en-US" sz="2200"/>
              <a:t>ou quando provierem de determinação da lei, serão fixados </a:t>
            </a:r>
            <a:r>
              <a:rPr lang="en-US" sz="2200" b="1"/>
              <a:t>segundo a taxa que estiver em vigor para a mora do pagamento de impostos devidos à Fazenda Nacional</a:t>
            </a:r>
            <a:r>
              <a:rPr lang="en-US" sz="2200"/>
              <a:t>.</a:t>
            </a:r>
          </a:p>
          <a:p>
            <a:pPr marL="0"/>
            <a:r>
              <a:rPr lang="en-US" sz="2200"/>
              <a:t>Art. 407. </a:t>
            </a:r>
            <a:r>
              <a:rPr lang="en-US" sz="2200" b="1"/>
              <a:t>Ainda que se não alegue prejuízo</a:t>
            </a:r>
            <a:r>
              <a:rPr lang="en-US" sz="2200"/>
              <a:t>, é obrigado o devedor aos juros da mora que se contarão assim às dívidas em dinheiro, como às prestações de outra natureza, uma vez que lhes esteja fixado o valor pecuniário por sentença judicial, arbitramento, ou acordo entre as partes.</a:t>
            </a:r>
          </a:p>
          <a:p>
            <a:pPr marL="0"/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257581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ráfico em documento com caneta">
            <a:extLst>
              <a:ext uri="{FF2B5EF4-FFF2-40B4-BE49-F238E27FC236}">
                <a16:creationId xmlns:a16="http://schemas.microsoft.com/office/drawing/2014/main" id="{5EE53D47-C9FA-40DF-881F-D5C325C7BD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1510" b="1422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878DE78-8278-3448-B48F-3947A69A2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>
            <a:normAutofit/>
          </a:bodyPr>
          <a:lstStyle/>
          <a:p>
            <a:pPr algn="r"/>
            <a:r>
              <a:rPr lang="pt-BR" sz="4000">
                <a:solidFill>
                  <a:srgbClr val="FFFFFF"/>
                </a:solidFill>
              </a:rPr>
              <a:t>Código Civil de 2002 trata da CM, ao contrário do Código Bevilaqua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BF886C5-71EF-D649-877D-FB6DD1EF36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5379" y="1065862"/>
            <a:ext cx="5744685" cy="4726276"/>
          </a:xfrm>
        </p:spPr>
        <p:txBody>
          <a:bodyPr anchor="ctr">
            <a:normAutofit/>
          </a:bodyPr>
          <a:lstStyle/>
          <a:p>
            <a:pPr marL="0" indent="0" fontAlgn="base">
              <a:buNone/>
            </a:pPr>
            <a:r>
              <a:rPr lang="pt-BR" sz="1900">
                <a:solidFill>
                  <a:srgbClr val="FFFFFF"/>
                </a:solidFill>
              </a:rPr>
              <a:t>“</a:t>
            </a:r>
            <a:r>
              <a:rPr lang="pt-BR" sz="1900" b="1">
                <a:solidFill>
                  <a:srgbClr val="FFFFFF"/>
                </a:solidFill>
              </a:rPr>
              <a:t>Art. 389.</a:t>
            </a:r>
            <a:r>
              <a:rPr lang="pt-BR" sz="1900">
                <a:solidFill>
                  <a:srgbClr val="FFFFFF"/>
                </a:solidFill>
              </a:rPr>
              <a:t> Não cumprida a obrigação, responde o devedor por perdas e danos, mais juros e atualização monetária segundo índices oficiais regularmente estabelecidos, e honorários de advogado.”</a:t>
            </a:r>
          </a:p>
          <a:p>
            <a:pPr marL="0" indent="0" fontAlgn="base">
              <a:buNone/>
            </a:pPr>
            <a:endParaRPr lang="pt-BR" sz="1900">
              <a:solidFill>
                <a:srgbClr val="FFFFFF"/>
              </a:solidFill>
            </a:endParaRPr>
          </a:p>
          <a:p>
            <a:pPr marL="0" indent="0" fontAlgn="base">
              <a:buNone/>
            </a:pPr>
            <a:r>
              <a:rPr lang="pt-BR" sz="1900">
                <a:solidFill>
                  <a:srgbClr val="FFFFFF"/>
                </a:solidFill>
              </a:rPr>
              <a:t>“</a:t>
            </a:r>
            <a:r>
              <a:rPr lang="pt-BR" sz="1900" b="1">
                <a:solidFill>
                  <a:srgbClr val="FFFFFF"/>
                </a:solidFill>
              </a:rPr>
              <a:t>Art. 395.</a:t>
            </a:r>
            <a:r>
              <a:rPr lang="pt-BR" sz="1900">
                <a:solidFill>
                  <a:srgbClr val="FFFFFF"/>
                </a:solidFill>
              </a:rPr>
              <a:t> Responde o devedor pelos prejuízos a que sua mora der causa, mais juros, atualização dos valores monetários segundo índices oficiais regularmente estabelecidos, e honorários de advogado.”</a:t>
            </a:r>
          </a:p>
          <a:p>
            <a:pPr marL="0" indent="0" fontAlgn="base">
              <a:buNone/>
            </a:pPr>
            <a:endParaRPr lang="pt-BR" sz="1900">
              <a:solidFill>
                <a:srgbClr val="FFFFFF"/>
              </a:solidFill>
            </a:endParaRPr>
          </a:p>
          <a:p>
            <a:pPr marL="0" indent="0" fontAlgn="base">
              <a:buNone/>
            </a:pPr>
            <a:r>
              <a:rPr lang="pt-BR" sz="1900">
                <a:solidFill>
                  <a:srgbClr val="FFFFFF"/>
                </a:solidFill>
              </a:rPr>
              <a:t>“</a:t>
            </a:r>
            <a:r>
              <a:rPr lang="pt-BR" sz="1900" b="1">
                <a:solidFill>
                  <a:srgbClr val="FFFFFF"/>
                </a:solidFill>
              </a:rPr>
              <a:t>Art. 404.</a:t>
            </a:r>
            <a:r>
              <a:rPr lang="pt-BR" sz="1900">
                <a:solidFill>
                  <a:srgbClr val="FFFFFF"/>
                </a:solidFill>
              </a:rPr>
              <a:t> As perdas e danos, nas obrigações de pagamento em dinheiro, serão pagas com atualização monetária segundo índices oficiais regularmente estabelecidos, abrangendo juros, custas e honorários de advogado, sem prejuízo da pena convencional.</a:t>
            </a:r>
          </a:p>
          <a:p>
            <a:endParaRPr lang="pt-BR" sz="19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0435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9BE8696E-24F6-264C-B043-481EA46E0841}"/>
              </a:ext>
            </a:extLst>
          </p:cNvPr>
          <p:cNvSpPr txBox="1">
            <a:spLocks/>
          </p:cNvSpPr>
          <p:nvPr/>
        </p:nvSpPr>
        <p:spPr>
          <a:xfrm>
            <a:off x="546351" y="433545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5400">
                <a:solidFill>
                  <a:srgbClr val="FFFFFF"/>
                </a:solidFill>
              </a:rPr>
              <a:t>Que taxa é essa? A SELIC?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1B7C3F9B-04DC-DC4F-BF87-79A6FCF646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419" y="2426818"/>
            <a:ext cx="5402212" cy="3997637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>
            <a:extLst>
              <a:ext uri="{FF2B5EF4-FFF2-40B4-BE49-F238E27FC236}">
                <a16:creationId xmlns:a16="http://schemas.microsoft.com/office/drawing/2014/main" id="{A12124B7-8CAE-714A-B915-F33A7FC908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45073" y="2676411"/>
            <a:ext cx="5455917" cy="34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48354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8433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3A6E12F-468D-6449-B307-BC783737CDAD}"/>
              </a:ext>
            </a:extLst>
          </p:cNvPr>
          <p:cNvSpPr txBox="1">
            <a:spLocks/>
          </p:cNvSpPr>
          <p:nvPr/>
        </p:nvSpPr>
        <p:spPr>
          <a:xfrm>
            <a:off x="804672" y="640080"/>
            <a:ext cx="3282696" cy="525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Há acórdãos de todos os ministros do STJ adotando a  SELIC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33BABA7-BE21-E64F-B5B8-300289C5A1D4}"/>
              </a:ext>
            </a:extLst>
          </p:cNvPr>
          <p:cNvSpPr txBox="1">
            <a:spLocks/>
          </p:cNvSpPr>
          <p:nvPr/>
        </p:nvSpPr>
        <p:spPr>
          <a:xfrm>
            <a:off x="5358384" y="640081"/>
            <a:ext cx="6024654" cy="525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/>
              <a:t>Entendem que a SELIC abrange e incorpora a correção monetária</a:t>
            </a:r>
          </a:p>
          <a:p>
            <a:pPr marL="0"/>
            <a:endParaRPr lang="en-US" sz="2400"/>
          </a:p>
          <a:p>
            <a:r>
              <a:rPr lang="en-US" sz="2400"/>
              <a:t>Entendem que a SELIC deve ser calculada de modo simples, e não composto</a:t>
            </a:r>
          </a:p>
          <a:p>
            <a:endParaRPr lang="en-US" sz="2400"/>
          </a:p>
          <a:p>
            <a:r>
              <a:rPr lang="en-US" sz="2400"/>
              <a:t>Nos termos dos </a:t>
            </a:r>
            <a:r>
              <a:rPr lang="en-US" sz="2400" b="1"/>
              <a:t>Temas</a:t>
            </a:r>
            <a:r>
              <a:rPr lang="en-US" sz="2400"/>
              <a:t> </a:t>
            </a:r>
            <a:r>
              <a:rPr lang="en-US" sz="2400" b="1"/>
              <a:t>99</a:t>
            </a:r>
            <a:r>
              <a:rPr lang="en-US" sz="2400"/>
              <a:t> e </a:t>
            </a:r>
            <a:r>
              <a:rPr lang="en-US" sz="2400" b="1"/>
              <a:t>112</a:t>
            </a:r>
            <a:r>
              <a:rPr lang="en-US" sz="2400"/>
              <a:t>/</a:t>
            </a:r>
            <a:r>
              <a:rPr lang="en-US" sz="2400" b="1"/>
              <a:t>STJ, sobre correção das diferenças de FGTS, fixou-se que </a:t>
            </a:r>
            <a:r>
              <a:rPr lang="en-US" sz="2400"/>
              <a:t>, a taxa de juros moratórios a que se refere o art. 406 do Código Civil é a taxa referencial do Sistema Especial de Liquidação e Custódia - SELIC, vedada a acumulação com correção monetária.</a:t>
            </a:r>
          </a:p>
        </p:txBody>
      </p:sp>
    </p:spTree>
    <p:extLst>
      <p:ext uri="{BB962C8B-B14F-4D97-AF65-F5344CB8AC3E}">
        <p14:creationId xmlns:p14="http://schemas.microsoft.com/office/powerpoint/2010/main" val="35280415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0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Espaço Reservado para Conteúdo 6">
            <a:extLst>
              <a:ext uri="{FF2B5EF4-FFF2-40B4-BE49-F238E27FC236}">
                <a16:creationId xmlns:a16="http://schemas.microsoft.com/office/drawing/2014/main" id="{62BAEF4C-F22E-2E43-B6A6-46CB3A1E5F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6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51AA5BB9-9173-4C47-A961-EA38748EAD40}"/>
              </a:ext>
            </a:extLst>
          </p:cNvPr>
          <p:cNvSpPr txBox="1">
            <a:spLocks/>
          </p:cNvSpPr>
          <p:nvPr/>
        </p:nvSpPr>
        <p:spPr>
          <a:xfrm>
            <a:off x="5297762" y="2706624"/>
            <a:ext cx="6251110" cy="3483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>
                <a:latin typeface="+mn-lt"/>
                <a:ea typeface="+mn-ea"/>
                <a:cs typeface="+mn-cs"/>
              </a:rPr>
              <a:t>Há acórdãos de todos os Tribunais estaduais utilizando inflação (IPCA ou INPC) e juros de 1% ao mês, nas dívidas empresariais</a:t>
            </a:r>
          </a:p>
        </p:txBody>
      </p:sp>
    </p:spTree>
    <p:extLst>
      <p:ext uri="{BB962C8B-B14F-4D97-AF65-F5344CB8AC3E}">
        <p14:creationId xmlns:p14="http://schemas.microsoft.com/office/powerpoint/2010/main" val="18470820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0DF07E-631D-7E4F-A242-E7D0B070F7EF}"/>
              </a:ext>
            </a:extLst>
          </p:cNvPr>
          <p:cNvSpPr txBox="1">
            <a:spLocks/>
          </p:cNvSpPr>
          <p:nvPr/>
        </p:nvSpPr>
        <p:spPr>
          <a:xfrm>
            <a:off x="914400" y="1371600"/>
            <a:ext cx="10363200" cy="131444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/>
              <a:t>Atualmente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80DB868-628E-4040-A34A-856D6E6FE545}"/>
              </a:ext>
            </a:extLst>
          </p:cNvPr>
          <p:cNvSpPr txBox="1">
            <a:spLocks/>
          </p:cNvSpPr>
          <p:nvPr/>
        </p:nvSpPr>
        <p:spPr>
          <a:xfrm>
            <a:off x="914399" y="2853369"/>
            <a:ext cx="10363200" cy="30884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b="1" dirty="0"/>
              <a:t>SELIC: 13,75% ao ano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pt-BR" b="1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t-BR" b="1" dirty="0"/>
              <a:t>INPC mais 1% ao mês: 21%</a:t>
            </a:r>
          </a:p>
        </p:txBody>
      </p:sp>
    </p:spTree>
    <p:extLst>
      <p:ext uri="{BB962C8B-B14F-4D97-AF65-F5344CB8AC3E}">
        <p14:creationId xmlns:p14="http://schemas.microsoft.com/office/powerpoint/2010/main" val="16655374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7">
            <a:extLst>
              <a:ext uri="{FF2B5EF4-FFF2-40B4-BE49-F238E27FC236}">
                <a16:creationId xmlns:a16="http://schemas.microsoft.com/office/drawing/2014/main" id="{91EF3A98-C716-1941-9580-557E3AD7B1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E1513ADB-AA52-7449-A17C-FDAC8C3ED9C2}"/>
              </a:ext>
            </a:extLst>
          </p:cNvPr>
          <p:cNvSpPr txBox="1">
            <a:spLocks/>
          </p:cNvSpPr>
          <p:nvPr/>
        </p:nvSpPr>
        <p:spPr>
          <a:xfrm>
            <a:off x="914401" y="914400"/>
            <a:ext cx="4688957" cy="4144684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/>
              <a:t>Uma diferença brutal...</a:t>
            </a:r>
            <a:endParaRPr lang="pt-BR" dirty="0"/>
          </a:p>
        </p:txBody>
      </p:sp>
      <p:cxnSp>
        <p:nvCxnSpPr>
          <p:cNvPr id="4" name="Straight Connector 9">
            <a:extLst>
              <a:ext uri="{FF2B5EF4-FFF2-40B4-BE49-F238E27FC236}">
                <a16:creationId xmlns:a16="http://schemas.microsoft.com/office/drawing/2014/main" id="{621CF4BA-52C4-DC4C-862B-F78C578904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90600" y="5831258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56310038-9C9E-024B-85DA-90B2D0BECE65}"/>
              </a:ext>
            </a:extLst>
          </p:cNvPr>
          <p:cNvSpPr txBox="1">
            <a:spLocks/>
          </p:cNvSpPr>
          <p:nvPr/>
        </p:nvSpPr>
        <p:spPr>
          <a:xfrm>
            <a:off x="6405995" y="960120"/>
            <a:ext cx="4795405" cy="4831080"/>
          </a:xfrm>
          <a:prstGeom prst="rect">
            <a:avLst/>
          </a:prstGeom>
        </p:spPr>
        <p:txBody>
          <a:bodyPr anchor="t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pt-BR" b="1"/>
              <a:t>R$ 10.000 devidos desde 1 de janeiro de 2006 seriam hoje:</a:t>
            </a:r>
          </a:p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endParaRPr lang="pt-BR" b="1"/>
          </a:p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pt-BR" b="1"/>
              <a:t>R$ 24.566 corrigidos pela SELIC SIMPLES</a:t>
            </a:r>
          </a:p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endParaRPr lang="pt-BR" b="1"/>
          </a:p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pt-BR" b="1"/>
              <a:t>R$ 42.645 corrigidos pela SELIC CAPITALIZADA</a:t>
            </a:r>
          </a:p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endParaRPr lang="pt-BR" b="1"/>
          </a:p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pt-BR" b="1"/>
              <a:t>R$ 67,843, corrigidos pelo INPC mais 1% ao mês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9466126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Slide background fill">
            <a:extLst>
              <a:ext uri="{FF2B5EF4-FFF2-40B4-BE49-F238E27FC236}">
                <a16:creationId xmlns:a16="http://schemas.microsoft.com/office/drawing/2014/main" id="{8DF67618-B87B-4195-8E24-3B126F79F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Color 2">
            <a:extLst>
              <a:ext uri="{FF2B5EF4-FFF2-40B4-BE49-F238E27FC236}">
                <a16:creationId xmlns:a16="http://schemas.microsoft.com/office/drawing/2014/main" id="{64960379-9FF9-400A-A8A8-F5AB633FD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C491629-AE25-486B-9B22-2CE4EE8F7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6218159" cy="6858000"/>
            <a:chOff x="651279" y="598259"/>
            <a:chExt cx="10889442" cy="5680742"/>
          </a:xfrm>
        </p:grpSpPr>
        <p:sp>
          <p:nvSpPr>
            <p:cNvPr id="16" name="Color">
              <a:extLst>
                <a:ext uri="{FF2B5EF4-FFF2-40B4-BE49-F238E27FC236}">
                  <a16:creationId xmlns:a16="http://schemas.microsoft.com/office/drawing/2014/main" id="{590EB173-7DC2-4BE8-BC08-19BC09DBD9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Color">
              <a:extLst>
                <a:ext uri="{FF2B5EF4-FFF2-40B4-BE49-F238E27FC236}">
                  <a16:creationId xmlns:a16="http://schemas.microsoft.com/office/drawing/2014/main" id="{0731E2C9-2CF0-48B4-9CEA-35B2199AF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4" name="Título 3">
            <a:extLst>
              <a:ext uri="{FF2B5EF4-FFF2-40B4-BE49-F238E27FC236}">
                <a16:creationId xmlns:a16="http://schemas.microsoft.com/office/drawing/2014/main" id="{901A8B25-FD2C-0D47-BE8A-CC4E7BDF1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8"/>
            <a:ext cx="5129600" cy="534009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 </a:t>
            </a:r>
            <a:r>
              <a:rPr lang="en-US" sz="48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questão</a:t>
            </a:r>
            <a:r>
              <a:rPr lang="en-US" sz="4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sob o </a:t>
            </a:r>
            <a:r>
              <a:rPr lang="en-US" sz="48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prisma</a:t>
            </a:r>
            <a:r>
              <a:rPr lang="en-US" sz="4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econômico</a:t>
            </a:r>
            <a:r>
              <a:rPr lang="en-US" sz="4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não</a:t>
            </a:r>
            <a:r>
              <a:rPr lang="en-US" sz="4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é</a:t>
            </a:r>
            <a:r>
              <a:rPr lang="en-US" sz="4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simples</a:t>
            </a:r>
          </a:p>
        </p:txBody>
      </p:sp>
      <p:graphicFrame>
        <p:nvGraphicFramePr>
          <p:cNvPr id="7" name="CaixaDeTexto 2">
            <a:extLst>
              <a:ext uri="{FF2B5EF4-FFF2-40B4-BE49-F238E27FC236}">
                <a16:creationId xmlns:a16="http://schemas.microsoft.com/office/drawing/2014/main" id="{9AC22F65-F4B8-42F5-B40A-6E9761DEE8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13327613"/>
              </p:ext>
            </p:extLst>
          </p:nvPr>
        </p:nvGraphicFramePr>
        <p:xfrm>
          <a:off x="6525628" y="529388"/>
          <a:ext cx="4828172" cy="5651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389553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 fill">
            <a:extLst>
              <a:ext uri="{FF2B5EF4-FFF2-40B4-BE49-F238E27FC236}">
                <a16:creationId xmlns:a16="http://schemas.microsoft.com/office/drawing/2014/main" id="{8DF67618-B87B-4195-8E24-3B126F79F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olor 2">
            <a:extLst>
              <a:ext uri="{FF2B5EF4-FFF2-40B4-BE49-F238E27FC236}">
                <a16:creationId xmlns:a16="http://schemas.microsoft.com/office/drawing/2014/main" id="{64960379-9FF9-400A-A8A8-F5AB633FD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C491629-AE25-486B-9B22-2CE4EE8F7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6218159" cy="6858000"/>
            <a:chOff x="651279" y="598259"/>
            <a:chExt cx="10889442" cy="5680742"/>
          </a:xfrm>
        </p:grpSpPr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590EB173-7DC2-4BE8-BC08-19BC09DBD9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Color">
              <a:extLst>
                <a:ext uri="{FF2B5EF4-FFF2-40B4-BE49-F238E27FC236}">
                  <a16:creationId xmlns:a16="http://schemas.microsoft.com/office/drawing/2014/main" id="{0731E2C9-2CF0-48B4-9CEA-35B2199AF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3" name="Título 1">
            <a:extLst>
              <a:ext uri="{FF2B5EF4-FFF2-40B4-BE49-F238E27FC236}">
                <a16:creationId xmlns:a16="http://schemas.microsoft.com/office/drawing/2014/main" id="{2AEF6A1F-ACBE-3342-B1D2-42124676D22C}"/>
              </a:ext>
            </a:extLst>
          </p:cNvPr>
          <p:cNvSpPr txBox="1">
            <a:spLocks/>
          </p:cNvSpPr>
          <p:nvPr/>
        </p:nvSpPr>
        <p:spPr>
          <a:xfrm>
            <a:off x="786385" y="841248"/>
            <a:ext cx="5129600" cy="53400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4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Conclusão</a:t>
            </a:r>
          </a:p>
        </p:txBody>
      </p:sp>
      <p:graphicFrame>
        <p:nvGraphicFramePr>
          <p:cNvPr id="6" name="Espaço Reservado para Conteúdo 2">
            <a:extLst>
              <a:ext uri="{FF2B5EF4-FFF2-40B4-BE49-F238E27FC236}">
                <a16:creationId xmlns:a16="http://schemas.microsoft.com/office/drawing/2014/main" id="{3ED09023-78DB-4A55-8F35-B109C149F2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55168869"/>
              </p:ext>
            </p:extLst>
          </p:nvPr>
        </p:nvGraphicFramePr>
        <p:xfrm>
          <a:off x="6525628" y="529388"/>
          <a:ext cx="4828172" cy="5651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82926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D72D4D1-076F-49D3-9889-EFC4F6D7CA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B07A4C-146A-4242-AC0B-42524E135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pt-BR" dirty="0"/>
              <a:t>Código de Processo Civil de 2015</a:t>
            </a:r>
            <a:endParaRPr lang="pt-BR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9C70D64-7788-4D4B-B633-6357A6F684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t-BR" sz="2400"/>
              <a:t> </a:t>
            </a:r>
          </a:p>
          <a:p>
            <a:pPr marL="0" indent="0">
              <a:buNone/>
            </a:pPr>
            <a:endParaRPr lang="pt-BR" sz="2400"/>
          </a:p>
          <a:p>
            <a:pPr marL="0" indent="0">
              <a:buNone/>
            </a:pPr>
            <a:r>
              <a:rPr lang="pt-BR" sz="2400"/>
              <a:t>Art. 491. Na ação relativa à obrigação de pagar quantia, ainda que formulado pedido genérico, a decisão definirá desde logo a extensão da obrigação, o índice de correção monetária, a taxa de juros, o termo inicial de ambos e a periodicidade da capitalização dos juros (...)</a:t>
            </a:r>
          </a:p>
        </p:txBody>
      </p:sp>
    </p:spTree>
    <p:extLst>
      <p:ext uri="{BB962C8B-B14F-4D97-AF65-F5344CB8AC3E}">
        <p14:creationId xmlns:p14="http://schemas.microsoft.com/office/powerpoint/2010/main" val="7867890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D72D4D1-076F-49D3-9889-EFC4F6D7CA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AB6B3688-88E2-9949-8861-793A6D9E22DE}"/>
              </a:ext>
            </a:extLst>
          </p:cNvPr>
          <p:cNvSpPr txBox="1">
            <a:spLocks noChangeArrowheads="1"/>
          </p:cNvSpPr>
          <p:nvPr/>
        </p:nvSpPr>
        <p:spPr>
          <a:xfrm>
            <a:off x="838200" y="963877"/>
            <a:ext cx="3494362" cy="49302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Aft>
                <a:spcPts val="600"/>
              </a:spcAft>
              <a:defRPr/>
            </a:pPr>
            <a:r>
              <a:rPr lang="en-US" altLang="pt-BR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Fatores de Correção Monetária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3">
            <a:extLst>
              <a:ext uri="{FF2B5EF4-FFF2-40B4-BE49-F238E27FC236}">
                <a16:creationId xmlns:a16="http://schemas.microsoft.com/office/drawing/2014/main" id="{EF2E5444-1E5C-0D45-9786-E64387E1503B}"/>
              </a:ext>
            </a:extLst>
          </p:cNvPr>
          <p:cNvSpPr txBox="1">
            <a:spLocks noChangeArrowheads="1"/>
          </p:cNvSpPr>
          <p:nvPr/>
        </p:nvSpPr>
        <p:spPr>
          <a:xfrm>
            <a:off x="4976031" y="963877"/>
            <a:ext cx="6377769" cy="49302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pt-BR" sz="2400"/>
              <a:t>Pode:</a:t>
            </a:r>
          </a:p>
          <a:p>
            <a:pPr>
              <a:defRPr/>
            </a:pPr>
            <a:r>
              <a:rPr lang="en-US" altLang="pt-BR" sz="2400"/>
              <a:t>	- Índices Gerais ou Setoriais</a:t>
            </a:r>
          </a:p>
          <a:p>
            <a:pPr>
              <a:defRPr/>
            </a:pPr>
            <a:r>
              <a:rPr lang="en-US" altLang="pt-BR" sz="2400"/>
              <a:t>	- TR (súmula 295 STJ)</a:t>
            </a:r>
          </a:p>
          <a:p>
            <a:pPr>
              <a:defRPr/>
            </a:pPr>
            <a:r>
              <a:rPr lang="en-US" altLang="pt-BR" sz="2400"/>
              <a:t>	- TJLP </a:t>
            </a:r>
          </a:p>
          <a:p>
            <a:pPr>
              <a:defRPr/>
            </a:pPr>
            <a:r>
              <a:rPr lang="en-US" altLang="pt-BR" sz="2400"/>
              <a:t>Não pode:</a:t>
            </a:r>
          </a:p>
          <a:p>
            <a:pPr>
              <a:defRPr/>
            </a:pPr>
            <a:r>
              <a:rPr lang="en-US" altLang="pt-BR" sz="2400"/>
              <a:t>	- Ouro ou Moeda Estrangeira</a:t>
            </a:r>
          </a:p>
          <a:p>
            <a:pPr>
              <a:defRPr/>
            </a:pPr>
            <a:r>
              <a:rPr lang="en-US" altLang="pt-BR" sz="2400"/>
              <a:t>	- TBF (súmula 287 STJ)</a:t>
            </a:r>
          </a:p>
          <a:p>
            <a:pPr>
              <a:defRPr/>
            </a:pPr>
            <a:r>
              <a:rPr lang="en-US" altLang="pt-BR" sz="2400"/>
              <a:t>	- CDI (súmula 176 STJ)</a:t>
            </a:r>
          </a:p>
        </p:txBody>
      </p:sp>
    </p:spTree>
    <p:extLst>
      <p:ext uri="{BB962C8B-B14F-4D97-AF65-F5344CB8AC3E}">
        <p14:creationId xmlns:p14="http://schemas.microsoft.com/office/powerpoint/2010/main" val="41996159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7A57295-2710-4920-B99A-4D1FA03A62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8067929-4D33-4306-9E2F-67C49CDDB5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3400" y="465745"/>
            <a:ext cx="11125200" cy="56394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07AE1-3995-0141-8544-E570ADDF78E9}"/>
              </a:ext>
            </a:extLst>
          </p:cNvPr>
          <p:cNvSpPr txBox="1">
            <a:spLocks noChangeArrowheads="1"/>
          </p:cNvSpPr>
          <p:nvPr/>
        </p:nvSpPr>
        <p:spPr>
          <a:xfrm>
            <a:off x="838200" y="894027"/>
            <a:ext cx="3494362" cy="47828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Aft>
                <a:spcPts val="600"/>
              </a:spcAft>
              <a:defRPr/>
            </a:pPr>
            <a:r>
              <a:rPr lang="en-US" altLang="pt-BR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Comissão de Permanência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E4CAEBE6-89B7-334A-9473-6DF311326985}"/>
              </a:ext>
            </a:extLst>
          </p:cNvPr>
          <p:cNvSpPr txBox="1">
            <a:spLocks noChangeArrowheads="1"/>
          </p:cNvSpPr>
          <p:nvPr/>
        </p:nvSpPr>
        <p:spPr>
          <a:xfrm>
            <a:off x="4976032" y="894027"/>
            <a:ext cx="6377768" cy="47828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pt-BR" sz="1700" dirty="0" err="1"/>
              <a:t>Criada</a:t>
            </a:r>
            <a:r>
              <a:rPr lang="en-US" altLang="pt-BR" sz="1700" dirty="0"/>
              <a:t> </a:t>
            </a:r>
            <a:r>
              <a:rPr lang="en-US" altLang="pt-BR" sz="1700" dirty="0" err="1"/>
              <a:t>em</a:t>
            </a:r>
            <a:r>
              <a:rPr lang="en-US" altLang="pt-BR" sz="1700" dirty="0"/>
              <a:t> 1986 para </a:t>
            </a:r>
            <a:r>
              <a:rPr lang="en-US" altLang="pt-BR" sz="1700" dirty="0" err="1"/>
              <a:t>compensar</a:t>
            </a:r>
            <a:r>
              <a:rPr lang="en-US" altLang="pt-BR" sz="1700" dirty="0"/>
              <a:t> o </a:t>
            </a:r>
            <a:r>
              <a:rPr lang="en-US" altLang="pt-BR" sz="1700" dirty="0" err="1"/>
              <a:t>custo</a:t>
            </a:r>
            <a:r>
              <a:rPr lang="en-US" altLang="pt-BR" sz="1700" dirty="0"/>
              <a:t> de </a:t>
            </a:r>
            <a:r>
              <a:rPr lang="en-US" altLang="pt-BR" sz="1700" dirty="0" err="1"/>
              <a:t>oportunidade</a:t>
            </a:r>
            <a:r>
              <a:rPr lang="en-US" altLang="pt-BR" sz="1700" dirty="0"/>
              <a:t> do banco que </a:t>
            </a:r>
            <a:r>
              <a:rPr lang="en-US" altLang="pt-BR" sz="1700" dirty="0" err="1"/>
              <a:t>não</a:t>
            </a:r>
            <a:r>
              <a:rPr lang="en-US" altLang="pt-BR" sz="1700" dirty="0"/>
              <a:t> podia </a:t>
            </a:r>
            <a:r>
              <a:rPr lang="en-US" altLang="pt-BR" sz="1700" dirty="0" err="1"/>
              <a:t>emprestar</a:t>
            </a:r>
            <a:r>
              <a:rPr lang="en-US" altLang="pt-BR" sz="1700" dirty="0"/>
              <a:t> </a:t>
            </a:r>
            <a:r>
              <a:rPr lang="en-US" altLang="pt-BR" sz="1700" dirty="0" err="1"/>
              <a:t>novamente</a:t>
            </a:r>
            <a:r>
              <a:rPr lang="en-US" altLang="pt-BR" sz="1700" dirty="0"/>
              <a:t> </a:t>
            </a:r>
            <a:r>
              <a:rPr lang="en-US" altLang="pt-BR" sz="1700" dirty="0" err="1"/>
              <a:t>os</a:t>
            </a:r>
            <a:r>
              <a:rPr lang="en-US" altLang="pt-BR" sz="1700" dirty="0"/>
              <a:t> </a:t>
            </a:r>
            <a:r>
              <a:rPr lang="en-US" altLang="pt-BR" sz="1700" dirty="0" err="1"/>
              <a:t>recursos</a:t>
            </a:r>
            <a:r>
              <a:rPr lang="en-US" altLang="pt-BR" sz="1700" dirty="0"/>
              <a:t>, </a:t>
            </a:r>
            <a:r>
              <a:rPr lang="en-US" altLang="pt-BR" sz="1700" dirty="0" err="1"/>
              <a:t>porque</a:t>
            </a:r>
            <a:r>
              <a:rPr lang="en-US" altLang="pt-BR" sz="1700" dirty="0"/>
              <a:t> </a:t>
            </a:r>
            <a:r>
              <a:rPr lang="en-US" altLang="pt-BR" sz="1700" dirty="0" err="1"/>
              <a:t>havia</a:t>
            </a:r>
            <a:r>
              <a:rPr lang="en-US" altLang="pt-BR" sz="1700" dirty="0"/>
              <a:t> </a:t>
            </a:r>
            <a:r>
              <a:rPr lang="en-US" altLang="pt-BR" sz="1700" dirty="0" err="1"/>
              <a:t>atraso</a:t>
            </a:r>
            <a:r>
              <a:rPr lang="en-US" altLang="pt-BR" sz="1700" dirty="0"/>
              <a:t> no </a:t>
            </a:r>
            <a:r>
              <a:rPr lang="en-US" altLang="pt-BR" sz="1700" dirty="0" err="1"/>
              <a:t>pagamento</a:t>
            </a:r>
            <a:r>
              <a:rPr lang="en-US" altLang="pt-BR" sz="1700" dirty="0"/>
              <a:t> da </a:t>
            </a:r>
            <a:r>
              <a:rPr lang="en-US" altLang="pt-BR" sz="1700" dirty="0" err="1"/>
              <a:t>dívida</a:t>
            </a:r>
            <a:r>
              <a:rPr lang="en-US" altLang="pt-BR" sz="1700" dirty="0"/>
              <a:t> (que </a:t>
            </a:r>
            <a:r>
              <a:rPr lang="en-US" altLang="pt-BR" sz="1700" dirty="0" err="1"/>
              <a:t>permanecia</a:t>
            </a:r>
            <a:r>
              <a:rPr lang="en-US" altLang="pt-BR" sz="1700" dirty="0"/>
              <a:t> </a:t>
            </a:r>
            <a:r>
              <a:rPr lang="en-US" altLang="pt-BR" sz="1700" dirty="0" err="1"/>
              <a:t>em</a:t>
            </a:r>
            <a:r>
              <a:rPr lang="en-US" altLang="pt-BR" sz="1700" dirty="0"/>
              <a:t> </a:t>
            </a:r>
            <a:r>
              <a:rPr lang="en-US" altLang="pt-BR" sz="1700" dirty="0" err="1"/>
              <a:t>carteira</a:t>
            </a:r>
            <a:r>
              <a:rPr lang="en-US" altLang="pt-BR" sz="1700" dirty="0"/>
              <a:t>)</a:t>
            </a:r>
          </a:p>
          <a:p>
            <a:pPr>
              <a:defRPr/>
            </a:pPr>
            <a:r>
              <a:rPr lang="en-US" altLang="pt-BR" sz="1700" dirty="0" err="1"/>
              <a:t>Súmula</a:t>
            </a:r>
            <a:r>
              <a:rPr lang="en-US" altLang="pt-BR" sz="1700" dirty="0"/>
              <a:t> 294: </a:t>
            </a:r>
            <a:r>
              <a:rPr lang="en-US" sz="1700" dirty="0" err="1"/>
              <a:t>Não</a:t>
            </a:r>
            <a:r>
              <a:rPr lang="en-US" sz="1700" dirty="0"/>
              <a:t> </a:t>
            </a:r>
            <a:r>
              <a:rPr lang="en-US" sz="1700" dirty="0" err="1"/>
              <a:t>é</a:t>
            </a:r>
            <a:r>
              <a:rPr lang="en-US" sz="1700" dirty="0"/>
              <a:t> </a:t>
            </a:r>
            <a:r>
              <a:rPr lang="en-US" sz="1700" dirty="0" err="1"/>
              <a:t>potestativa</a:t>
            </a:r>
            <a:r>
              <a:rPr lang="en-US" sz="1700" dirty="0"/>
              <a:t> a </a:t>
            </a:r>
            <a:r>
              <a:rPr lang="en-US" sz="1700" dirty="0" err="1"/>
              <a:t>cláusula</a:t>
            </a:r>
            <a:r>
              <a:rPr lang="en-US" sz="1700" dirty="0"/>
              <a:t> </a:t>
            </a:r>
            <a:r>
              <a:rPr lang="en-US" sz="1700" dirty="0" err="1"/>
              <a:t>contratual</a:t>
            </a:r>
            <a:r>
              <a:rPr lang="en-US" sz="1700" dirty="0"/>
              <a:t> que </a:t>
            </a:r>
            <a:r>
              <a:rPr lang="en-US" sz="1700" dirty="0" err="1"/>
              <a:t>prevê</a:t>
            </a:r>
            <a:r>
              <a:rPr lang="en-US" sz="1700" dirty="0"/>
              <a:t> a </a:t>
            </a:r>
            <a:r>
              <a:rPr lang="en-US" sz="1700" dirty="0" err="1"/>
              <a:t>comissão</a:t>
            </a:r>
            <a:r>
              <a:rPr lang="en-US" sz="1700" dirty="0"/>
              <a:t> de </a:t>
            </a:r>
            <a:r>
              <a:rPr lang="en-US" sz="1700" dirty="0" err="1"/>
              <a:t>permanência</a:t>
            </a:r>
            <a:r>
              <a:rPr lang="en-US" sz="1700" dirty="0"/>
              <a:t>, </a:t>
            </a:r>
            <a:r>
              <a:rPr lang="en-US" sz="1700" dirty="0" err="1"/>
              <a:t>calculada</a:t>
            </a:r>
            <a:r>
              <a:rPr lang="en-US" sz="1700" dirty="0"/>
              <a:t> pela taxa </a:t>
            </a:r>
            <a:r>
              <a:rPr lang="en-US" sz="1700" dirty="0" err="1"/>
              <a:t>média</a:t>
            </a:r>
            <a:r>
              <a:rPr lang="en-US" sz="1700" dirty="0"/>
              <a:t> de mercado </a:t>
            </a:r>
            <a:r>
              <a:rPr lang="en-US" sz="1700" dirty="0" err="1"/>
              <a:t>apurada</a:t>
            </a:r>
            <a:r>
              <a:rPr lang="en-US" sz="1700" dirty="0"/>
              <a:t> </a:t>
            </a:r>
            <a:r>
              <a:rPr lang="en-US" sz="1700" dirty="0" err="1"/>
              <a:t>pelo</a:t>
            </a:r>
            <a:r>
              <a:rPr lang="en-US" sz="1700" dirty="0"/>
              <a:t> Banco Central.</a:t>
            </a:r>
            <a:endParaRPr lang="en-US" altLang="pt-BR" sz="1700" dirty="0"/>
          </a:p>
          <a:p>
            <a:pPr>
              <a:defRPr/>
            </a:pPr>
            <a:r>
              <a:rPr lang="en-US" altLang="pt-BR" sz="1700" dirty="0" err="1"/>
              <a:t>Não</a:t>
            </a:r>
            <a:r>
              <a:rPr lang="en-US" altLang="pt-BR" sz="1700" dirty="0"/>
              <a:t> se </a:t>
            </a:r>
            <a:r>
              <a:rPr lang="en-US" altLang="pt-BR" sz="1700" dirty="0" err="1"/>
              <a:t>cumula</a:t>
            </a:r>
            <a:r>
              <a:rPr lang="en-US" altLang="pt-BR" sz="1700" dirty="0"/>
              <a:t> com:</a:t>
            </a:r>
          </a:p>
          <a:p>
            <a:pPr lvl="1">
              <a:defRPr/>
            </a:pPr>
            <a:r>
              <a:rPr lang="en-US" altLang="pt-BR" sz="1700" dirty="0"/>
              <a:t> </a:t>
            </a:r>
            <a:r>
              <a:rPr lang="en-US" altLang="pt-BR" sz="1700" dirty="0" err="1"/>
              <a:t>Correção</a:t>
            </a:r>
            <a:r>
              <a:rPr lang="en-US" altLang="pt-BR" sz="1700" dirty="0"/>
              <a:t> </a:t>
            </a:r>
            <a:r>
              <a:rPr lang="en-US" altLang="pt-BR" sz="1700" dirty="0" err="1"/>
              <a:t>Monetária</a:t>
            </a:r>
            <a:r>
              <a:rPr lang="en-US" altLang="pt-BR" sz="1700" dirty="0"/>
              <a:t> (</a:t>
            </a:r>
            <a:r>
              <a:rPr lang="en-US" altLang="pt-BR" sz="1700" dirty="0" err="1"/>
              <a:t>súmula</a:t>
            </a:r>
            <a:r>
              <a:rPr lang="en-US" altLang="pt-BR" sz="1700" dirty="0"/>
              <a:t> 30)</a:t>
            </a:r>
          </a:p>
          <a:p>
            <a:pPr lvl="1">
              <a:defRPr/>
            </a:pPr>
            <a:r>
              <a:rPr lang="en-US" altLang="pt-BR" sz="1700" dirty="0" err="1"/>
              <a:t>Juros</a:t>
            </a:r>
            <a:r>
              <a:rPr lang="en-US" altLang="pt-BR" sz="1700" dirty="0"/>
              <a:t> </a:t>
            </a:r>
            <a:r>
              <a:rPr lang="en-US" altLang="pt-BR" sz="1700" dirty="0" err="1"/>
              <a:t>Remuneratórios</a:t>
            </a:r>
            <a:r>
              <a:rPr lang="en-US" altLang="pt-BR" sz="1700" dirty="0"/>
              <a:t> (</a:t>
            </a:r>
            <a:r>
              <a:rPr lang="en-US" altLang="pt-BR" sz="1700" dirty="0" err="1"/>
              <a:t>súmula</a:t>
            </a:r>
            <a:r>
              <a:rPr lang="en-US" altLang="pt-BR" sz="1700" dirty="0"/>
              <a:t> 296)</a:t>
            </a:r>
          </a:p>
          <a:p>
            <a:pPr lvl="1">
              <a:defRPr/>
            </a:pPr>
            <a:r>
              <a:rPr lang="en-US" altLang="pt-BR" sz="1700" dirty="0" err="1"/>
              <a:t>Multa</a:t>
            </a:r>
            <a:r>
              <a:rPr lang="en-US" altLang="pt-BR" sz="1700" dirty="0"/>
              <a:t> </a:t>
            </a:r>
            <a:r>
              <a:rPr lang="en-US" altLang="pt-BR" sz="1700" dirty="0" err="1"/>
              <a:t>ou</a:t>
            </a:r>
            <a:r>
              <a:rPr lang="en-US" altLang="pt-BR" sz="1700" dirty="0"/>
              <a:t> </a:t>
            </a:r>
            <a:r>
              <a:rPr lang="en-US" altLang="pt-BR" sz="1700" dirty="0" err="1"/>
              <a:t>Juros</a:t>
            </a:r>
            <a:r>
              <a:rPr lang="en-US" altLang="pt-BR" sz="1700" dirty="0"/>
              <a:t> </a:t>
            </a:r>
            <a:r>
              <a:rPr lang="en-US" altLang="pt-BR" sz="1700" dirty="0" err="1"/>
              <a:t>Moratórios</a:t>
            </a:r>
            <a:endParaRPr lang="en-US" altLang="pt-BR" sz="1700" dirty="0"/>
          </a:p>
          <a:p>
            <a:r>
              <a:rPr lang="en-US" sz="1700" dirty="0" err="1"/>
              <a:t>súmula</a:t>
            </a:r>
            <a:r>
              <a:rPr lang="en-US" sz="1700" dirty="0"/>
              <a:t> 472:“a </a:t>
            </a:r>
            <a:r>
              <a:rPr lang="en-US" sz="1700" dirty="0" err="1"/>
              <a:t>cobrança</a:t>
            </a:r>
            <a:r>
              <a:rPr lang="en-US" sz="1700" dirty="0"/>
              <a:t> de </a:t>
            </a:r>
            <a:r>
              <a:rPr lang="en-US" sz="1700" dirty="0" err="1"/>
              <a:t>comissão</a:t>
            </a:r>
            <a:r>
              <a:rPr lang="en-US" sz="1700" dirty="0"/>
              <a:t> de </a:t>
            </a:r>
            <a:r>
              <a:rPr lang="en-US" sz="1700" dirty="0" err="1"/>
              <a:t>permanência</a:t>
            </a:r>
            <a:r>
              <a:rPr lang="en-US" sz="1700" dirty="0"/>
              <a:t> – </a:t>
            </a:r>
            <a:r>
              <a:rPr lang="en-US" sz="1700" dirty="0" err="1"/>
              <a:t>cujo</a:t>
            </a:r>
            <a:r>
              <a:rPr lang="en-US" sz="1700" dirty="0"/>
              <a:t> valor </a:t>
            </a:r>
            <a:r>
              <a:rPr lang="en-US" sz="1700" dirty="0" err="1"/>
              <a:t>não</a:t>
            </a:r>
            <a:r>
              <a:rPr lang="en-US" sz="1700" dirty="0"/>
              <a:t> </a:t>
            </a:r>
            <a:r>
              <a:rPr lang="en-US" sz="1700" dirty="0" err="1"/>
              <a:t>pode</a:t>
            </a:r>
            <a:r>
              <a:rPr lang="en-US" sz="1700" dirty="0"/>
              <a:t> </a:t>
            </a:r>
            <a:r>
              <a:rPr lang="en-US" sz="1700" dirty="0" err="1"/>
              <a:t>ultrapassar</a:t>
            </a:r>
            <a:r>
              <a:rPr lang="en-US" sz="1700" dirty="0"/>
              <a:t> a soma dos </a:t>
            </a:r>
            <a:r>
              <a:rPr lang="en-US" sz="1700" dirty="0" err="1"/>
              <a:t>encargos</a:t>
            </a:r>
            <a:r>
              <a:rPr lang="en-US" sz="1700" dirty="0"/>
              <a:t> </a:t>
            </a:r>
            <a:r>
              <a:rPr lang="en-US" sz="1700" dirty="0" err="1"/>
              <a:t>remuneratórios</a:t>
            </a:r>
            <a:r>
              <a:rPr lang="en-US" sz="1700" dirty="0"/>
              <a:t> e </a:t>
            </a:r>
            <a:r>
              <a:rPr lang="en-US" sz="1700" dirty="0" err="1"/>
              <a:t>moratórios</a:t>
            </a:r>
            <a:r>
              <a:rPr lang="en-US" sz="1700" dirty="0"/>
              <a:t> </a:t>
            </a:r>
            <a:r>
              <a:rPr lang="en-US" sz="1700" dirty="0" err="1"/>
              <a:t>previstos</a:t>
            </a:r>
            <a:r>
              <a:rPr lang="en-US" sz="1700" dirty="0"/>
              <a:t> no </a:t>
            </a:r>
            <a:r>
              <a:rPr lang="en-US" sz="1700" dirty="0" err="1"/>
              <a:t>contrato</a:t>
            </a:r>
            <a:r>
              <a:rPr lang="en-US" sz="1700" dirty="0"/>
              <a:t> – </a:t>
            </a:r>
            <a:r>
              <a:rPr lang="en-US" sz="1700" dirty="0" err="1"/>
              <a:t>exclui</a:t>
            </a:r>
            <a:r>
              <a:rPr lang="en-US" sz="1700" dirty="0"/>
              <a:t> a </a:t>
            </a:r>
            <a:r>
              <a:rPr lang="en-US" sz="1700" dirty="0" err="1"/>
              <a:t>exigibilidade</a:t>
            </a:r>
            <a:r>
              <a:rPr lang="en-US" sz="1700" dirty="0"/>
              <a:t> dos </a:t>
            </a:r>
            <a:r>
              <a:rPr lang="en-US" sz="1700" dirty="0" err="1"/>
              <a:t>juros</a:t>
            </a:r>
            <a:r>
              <a:rPr lang="en-US" sz="1700" dirty="0"/>
              <a:t> </a:t>
            </a:r>
            <a:r>
              <a:rPr lang="en-US" sz="1700" dirty="0" err="1"/>
              <a:t>remuneratórios</a:t>
            </a:r>
            <a:r>
              <a:rPr lang="en-US" sz="1700" dirty="0"/>
              <a:t>, </a:t>
            </a:r>
            <a:r>
              <a:rPr lang="en-US" sz="1700" dirty="0" err="1"/>
              <a:t>moratórios</a:t>
            </a:r>
            <a:r>
              <a:rPr lang="en-US" sz="1700" dirty="0"/>
              <a:t> e da </a:t>
            </a:r>
            <a:r>
              <a:rPr lang="en-US" sz="1700" dirty="0" err="1"/>
              <a:t>multa</a:t>
            </a:r>
            <a:r>
              <a:rPr lang="en-US" sz="1700" dirty="0"/>
              <a:t> </a:t>
            </a:r>
            <a:r>
              <a:rPr lang="en-US" sz="1700" dirty="0" err="1"/>
              <a:t>contratual</a:t>
            </a:r>
            <a:r>
              <a:rPr lang="en-US" sz="1700" dirty="0"/>
              <a:t>”.</a:t>
            </a:r>
            <a:br>
              <a:rPr lang="en-US" sz="1700" dirty="0"/>
            </a:br>
            <a:endParaRPr lang="en-US" altLang="pt-BR" sz="1700" dirty="0"/>
          </a:p>
        </p:txBody>
      </p:sp>
    </p:spTree>
    <p:extLst>
      <p:ext uri="{BB962C8B-B14F-4D97-AF65-F5344CB8AC3E}">
        <p14:creationId xmlns:p14="http://schemas.microsoft.com/office/powerpoint/2010/main" val="174246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A3EFF7B1-6CB7-47D1-AD37-B870CA2B21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FA2962B-21B6-4689-A95D-A8FF6ADE4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745280D-ED36-41FE-8EB1-CE597C99CF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117348" y="774914"/>
            <a:ext cx="304800" cy="429768"/>
            <a:chOff x="215328" y="-46937"/>
            <a:chExt cx="304800" cy="2773841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D26CEB3-5AE4-4088-AD63-396DB50F28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AA9279A-AD34-474C-834E-6BF658144A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3589559-7D9A-4ECD-90BB-A5565E2DAE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701B1A71-DCEA-4EB2-8133-98A2CD6F09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0E95A5C-1E97-41C3-9DEC-245FF6DEB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8D3C3374-C720-4FCD-B6CD-AEF1D1A61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7639E2EF-4D23-4EA3-B29E-D6362FF722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730820A4-6CEA-4BF7-8DE4-F5B2D2EB23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F320E002-8AED-4D4F-A104-0585FFFB9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6A0BF3F3-3A09-42CE-9483-114BD01DD9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B233BD5C-DFC7-4EB7-B348-7C9B5B8D0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A00D2CE1-35C1-46E6-BD59-CEE668BD90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58DCE86-9AE1-46D1-96D6-04B8B3EDF6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89B74739-D423-4F25-A976-0A6CD86D17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6018E700-FF08-42AA-9237-24E7A74AD3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46B3488A-8A55-403E-B9C9-75AFA0CF53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15089B9D-BA8D-4A64-B95F-33940D9D68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Rectangle 46">
            <a:extLst>
              <a:ext uri="{FF2B5EF4-FFF2-40B4-BE49-F238E27FC236}">
                <a16:creationId xmlns:a16="http://schemas.microsoft.com/office/drawing/2014/main" id="{E18403B7-F2C7-4C07-8522-21C319109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23B58CC6-A99E-43AF-A467-256F19287F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8FE97852-3A18-4317-B17E-8C45174F9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F9D0BC6E-6D0B-4589-B1BF-372BAA3839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530B892E-E062-4B0A-B79E-E55D36EC9A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8D1A4DF9-C28A-4C0A-B273-702F0C4880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063D1892-C9BD-0D4F-AD6E-31C8F20D4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95992"/>
            <a:ext cx="4195140" cy="5638831"/>
          </a:xfrm>
          <a:noFill/>
        </p:spPr>
        <p:txBody>
          <a:bodyPr anchor="ctr">
            <a:normAutofit/>
          </a:bodyPr>
          <a:lstStyle/>
          <a:p>
            <a:r>
              <a:rPr lang="pt-BR" sz="4800"/>
              <a:t>Juros - Natureza</a:t>
            </a:r>
          </a:p>
        </p:txBody>
      </p:sp>
      <p:graphicFrame>
        <p:nvGraphicFramePr>
          <p:cNvPr id="17" name="Espaço Reservado para Conteúdo 2">
            <a:extLst>
              <a:ext uri="{FF2B5EF4-FFF2-40B4-BE49-F238E27FC236}">
                <a16:creationId xmlns:a16="http://schemas.microsoft.com/office/drawing/2014/main" id="{EC60609F-C172-4A64-8B80-7F8D371935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8555572"/>
              </p:ext>
            </p:extLst>
          </p:nvPr>
        </p:nvGraphicFramePr>
        <p:xfrm>
          <a:off x="4915947" y="866585"/>
          <a:ext cx="6253722" cy="5056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518372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8FADFB3-ADF1-5D41-8D11-3DA8BCBCF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Afinal, por que os juros bancários são tão altos? 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0058B2E6-FB6D-B04D-A9C0-5CA0A85CFF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45958" y="492573"/>
            <a:ext cx="4969272" cy="588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002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>
            <a:extLst>
              <a:ext uri="{FF2B5EF4-FFF2-40B4-BE49-F238E27FC236}">
                <a16:creationId xmlns:a16="http://schemas.microsoft.com/office/drawing/2014/main" id="{42A44BF1-3128-824B-BD60-4C899DA65F23}"/>
              </a:ext>
            </a:extLst>
          </p:cNvPr>
          <p:cNvSpPr txBox="1">
            <a:spLocks/>
          </p:cNvSpPr>
          <p:nvPr/>
        </p:nvSpPr>
        <p:spPr>
          <a:xfrm>
            <a:off x="100361" y="512957"/>
            <a:ext cx="7833299" cy="4571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/>
              <a:t>Hipótese 1 – Todo mundo paga</a:t>
            </a:r>
            <a:endParaRPr lang="pt-BR" dirty="0"/>
          </a:p>
        </p:txBody>
      </p:sp>
      <p:graphicFrame>
        <p:nvGraphicFramePr>
          <p:cNvPr id="12" name="Espaço Reservado para Conteúdo 3">
            <a:extLst>
              <a:ext uri="{FF2B5EF4-FFF2-40B4-BE49-F238E27FC236}">
                <a16:creationId xmlns:a16="http://schemas.microsoft.com/office/drawing/2014/main" id="{69F3236F-E88E-E246-8409-BD4847F0C06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8918113"/>
              </p:ext>
            </p:extLst>
          </p:nvPr>
        </p:nvGraphicFramePr>
        <p:xfrm>
          <a:off x="514349" y="1842053"/>
          <a:ext cx="3900523" cy="34061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89059">
                  <a:extLst>
                    <a:ext uri="{9D8B030D-6E8A-4147-A177-3AD203B41FA5}">
                      <a16:colId xmlns:a16="http://schemas.microsoft.com/office/drawing/2014/main" val="2916573291"/>
                    </a:ext>
                  </a:extLst>
                </a:gridCol>
                <a:gridCol w="1480606">
                  <a:extLst>
                    <a:ext uri="{9D8B030D-6E8A-4147-A177-3AD203B41FA5}">
                      <a16:colId xmlns:a16="http://schemas.microsoft.com/office/drawing/2014/main" val="4020883841"/>
                    </a:ext>
                  </a:extLst>
                </a:gridCol>
                <a:gridCol w="1830858">
                  <a:extLst>
                    <a:ext uri="{9D8B030D-6E8A-4147-A177-3AD203B41FA5}">
                      <a16:colId xmlns:a16="http://schemas.microsoft.com/office/drawing/2014/main" val="428792231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 err="1">
                          <a:effectLst/>
                        </a:rPr>
                        <a:t>Emprest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Pago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6" marB="0" anchor="b"/>
                </a:tc>
                <a:extLst>
                  <a:ext uri="{0D108BD9-81ED-4DB2-BD59-A6C34878D82A}">
                    <a16:rowId xmlns:a16="http://schemas.microsoft.com/office/drawing/2014/main" val="26780427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>
                          <a:effectLst/>
                        </a:rPr>
                        <a:t>1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     100,00 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      104,00 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6" marB="0" anchor="b"/>
                </a:tc>
                <a:extLst>
                  <a:ext uri="{0D108BD9-81ED-4DB2-BD59-A6C34878D82A}">
                    <a16:rowId xmlns:a16="http://schemas.microsoft.com/office/drawing/2014/main" val="30565993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>
                          <a:effectLst/>
                        </a:rPr>
                        <a:t>2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     100,00 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      104,00 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6" marB="0" anchor="b"/>
                </a:tc>
                <a:extLst>
                  <a:ext uri="{0D108BD9-81ED-4DB2-BD59-A6C34878D82A}">
                    <a16:rowId xmlns:a16="http://schemas.microsoft.com/office/drawing/2014/main" val="42460283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>
                          <a:effectLst/>
                        </a:rPr>
                        <a:t>3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     100,00 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      104,00 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6" marB="0" anchor="b"/>
                </a:tc>
                <a:extLst>
                  <a:ext uri="{0D108BD9-81ED-4DB2-BD59-A6C34878D82A}">
                    <a16:rowId xmlns:a16="http://schemas.microsoft.com/office/drawing/2014/main" val="21995765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>
                          <a:effectLst/>
                        </a:rPr>
                        <a:t>4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     100,00 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      104,00 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6" marB="0" anchor="b"/>
                </a:tc>
                <a:extLst>
                  <a:ext uri="{0D108BD9-81ED-4DB2-BD59-A6C34878D82A}">
                    <a16:rowId xmlns:a16="http://schemas.microsoft.com/office/drawing/2014/main" val="33546126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>
                          <a:effectLst/>
                        </a:rPr>
                        <a:t>5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     100,00 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      104,00 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6" marB="0" anchor="b"/>
                </a:tc>
                <a:extLst>
                  <a:ext uri="{0D108BD9-81ED-4DB2-BD59-A6C34878D82A}">
                    <a16:rowId xmlns:a16="http://schemas.microsoft.com/office/drawing/2014/main" val="28685814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>
                          <a:effectLst/>
                        </a:rPr>
                        <a:t>6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     100,00 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      104,00 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6" marB="0" anchor="b"/>
                </a:tc>
                <a:extLst>
                  <a:ext uri="{0D108BD9-81ED-4DB2-BD59-A6C34878D82A}">
                    <a16:rowId xmlns:a16="http://schemas.microsoft.com/office/drawing/2014/main" val="19698929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>
                          <a:effectLst/>
                        </a:rPr>
                        <a:t>7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     100,00 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      104,00 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6" marB="0" anchor="b"/>
                </a:tc>
                <a:extLst>
                  <a:ext uri="{0D108BD9-81ED-4DB2-BD59-A6C34878D82A}">
                    <a16:rowId xmlns:a16="http://schemas.microsoft.com/office/drawing/2014/main" val="33933086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>
                          <a:effectLst/>
                        </a:rPr>
                        <a:t>8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     100,00 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      104,00 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6" marB="0" anchor="b"/>
                </a:tc>
                <a:extLst>
                  <a:ext uri="{0D108BD9-81ED-4DB2-BD59-A6C34878D82A}">
                    <a16:rowId xmlns:a16="http://schemas.microsoft.com/office/drawing/2014/main" val="26749023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>
                          <a:effectLst/>
                        </a:rPr>
                        <a:t>9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     100,00 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      104,00 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6" marB="0" anchor="b"/>
                </a:tc>
                <a:extLst>
                  <a:ext uri="{0D108BD9-81ED-4DB2-BD59-A6C34878D82A}">
                    <a16:rowId xmlns:a16="http://schemas.microsoft.com/office/drawing/2014/main" val="28981612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>
                          <a:effectLst/>
                        </a:rPr>
                        <a:t>10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     100,00 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      104,00 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6" marB="0" anchor="b"/>
                </a:tc>
                <a:extLst>
                  <a:ext uri="{0D108BD9-81ED-4DB2-BD59-A6C34878D82A}">
                    <a16:rowId xmlns:a16="http://schemas.microsoft.com/office/drawing/2014/main" val="2500860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>
                          <a:effectLst/>
                        </a:rPr>
                        <a:t>Total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  1.000,00 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   1.040,00 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6" marB="0" anchor="b"/>
                </a:tc>
                <a:extLst>
                  <a:ext uri="{0D108BD9-81ED-4DB2-BD59-A6C34878D82A}">
                    <a16:rowId xmlns:a16="http://schemas.microsoft.com/office/drawing/2014/main" val="2534027167"/>
                  </a:ext>
                </a:extLst>
              </a:tr>
            </a:tbl>
          </a:graphicData>
        </a:graphic>
      </p:graphicFrame>
      <p:sp>
        <p:nvSpPr>
          <p:cNvPr id="13" name="CaixaDeTexto 12">
            <a:extLst>
              <a:ext uri="{FF2B5EF4-FFF2-40B4-BE49-F238E27FC236}">
                <a16:creationId xmlns:a16="http://schemas.microsoft.com/office/drawing/2014/main" id="{FE2DE32E-2D6D-F24F-A627-3AA724350F5A}"/>
              </a:ext>
            </a:extLst>
          </p:cNvPr>
          <p:cNvSpPr txBox="1"/>
          <p:nvPr/>
        </p:nvSpPr>
        <p:spPr>
          <a:xfrm>
            <a:off x="5234610" y="2372140"/>
            <a:ext cx="34700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Empresta: 	1.000,00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4CAAF9F0-F9D8-4144-82D8-4894BD05C484}"/>
              </a:ext>
            </a:extLst>
          </p:cNvPr>
          <p:cNvSpPr txBox="1"/>
          <p:nvPr/>
        </p:nvSpPr>
        <p:spPr>
          <a:xfrm>
            <a:off x="5234608" y="2833804"/>
            <a:ext cx="3494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Recebe: 	</a:t>
            </a:r>
            <a:r>
              <a:rPr lang="pt-BR" sz="2400" b="1" dirty="0"/>
              <a:t>1.040,00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110CF93C-4D92-C444-9922-AA1C62F420E2}"/>
              </a:ext>
            </a:extLst>
          </p:cNvPr>
          <p:cNvSpPr txBox="1"/>
          <p:nvPr/>
        </p:nvSpPr>
        <p:spPr>
          <a:xfrm>
            <a:off x="5234610" y="3295469"/>
            <a:ext cx="3155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Remuneração: 4%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38BE5761-412D-4C4B-8DC3-D2F72B7C2C6B}"/>
              </a:ext>
            </a:extLst>
          </p:cNvPr>
          <p:cNvSpPr txBox="1"/>
          <p:nvPr/>
        </p:nvSpPr>
        <p:spPr>
          <a:xfrm>
            <a:off x="5234608" y="3746086"/>
            <a:ext cx="3283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Juros cobrados: 4%</a:t>
            </a:r>
          </a:p>
        </p:txBody>
      </p:sp>
    </p:spTree>
    <p:extLst>
      <p:ext uri="{BB962C8B-B14F-4D97-AF65-F5344CB8AC3E}">
        <p14:creationId xmlns:p14="http://schemas.microsoft.com/office/powerpoint/2010/main" val="422986996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c414ac8-549e-4ca5-81e3-16b3f3eb5c24">
      <Terms xmlns="http://schemas.microsoft.com/office/infopath/2007/PartnerControls"/>
    </lcf76f155ced4ddcb4097134ff3c332f>
    <TaxCatchAll xmlns="ebba5f7d-3b76-4a58-9735-74f0064eafba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E5DFEBCE2E50B4B8EF365B1600A6302" ma:contentTypeVersion="16" ma:contentTypeDescription="Crie um novo documento." ma:contentTypeScope="" ma:versionID="66f9a464c5f8b2bbfe198461755c292d">
  <xsd:schema xmlns:xsd="http://www.w3.org/2001/XMLSchema" xmlns:xs="http://www.w3.org/2001/XMLSchema" xmlns:p="http://schemas.microsoft.com/office/2006/metadata/properties" xmlns:ns2="4c414ac8-549e-4ca5-81e3-16b3f3eb5c24" xmlns:ns3="ebba5f7d-3b76-4a58-9735-74f0064eafba" targetNamespace="http://schemas.microsoft.com/office/2006/metadata/properties" ma:root="true" ma:fieldsID="039b16e6fac43b79a128687017738e6c" ns2:_="" ns3:_="">
    <xsd:import namespace="4c414ac8-549e-4ca5-81e3-16b3f3eb5c24"/>
    <xsd:import namespace="ebba5f7d-3b76-4a58-9735-74f0064eafb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414ac8-549e-4ca5-81e3-16b3f3eb5c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Marcações de imagem" ma:readOnly="false" ma:fieldId="{5cf76f15-5ced-4ddc-b409-7134ff3c332f}" ma:taxonomyMulti="true" ma:sspId="eb74ff96-4672-4cf9-94f6-964b0040e37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ba5f7d-3b76-4a58-9735-74f0064eafba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6f9f65b9-77c0-44a2-867b-74e860691405}" ma:internalName="TaxCatchAll" ma:showField="CatchAllData" ma:web="ebba5f7d-3b76-4a58-9735-74f0064eafb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2F4C3CB-1585-4AA8-8FA7-B421A432B3EC}">
  <ds:schemaRefs>
    <ds:schemaRef ds:uri="http://purl.org/dc/dcmitype/"/>
    <ds:schemaRef ds:uri="4c414ac8-549e-4ca5-81e3-16b3f3eb5c24"/>
    <ds:schemaRef ds:uri="ebba5f7d-3b76-4a58-9735-74f0064eafba"/>
    <ds:schemaRef ds:uri="http://purl.org/dc/elements/1.1/"/>
    <ds:schemaRef ds:uri="http://www.w3.org/XML/1998/namespace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5EDD0BDF-39CB-4E24-BF38-81226AC0CF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c414ac8-549e-4ca5-81e3-16b3f3eb5c24"/>
    <ds:schemaRef ds:uri="ebba5f7d-3b76-4a58-9735-74f0064eafb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491BB61-07F7-476F-86E7-C81C1012EB3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2498</Words>
  <Application>Microsoft Macintosh PowerPoint</Application>
  <PresentationFormat>Widescreen</PresentationFormat>
  <Paragraphs>290</Paragraphs>
  <Slides>36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42" baseType="lpstr">
      <vt:lpstr>Arial</vt:lpstr>
      <vt:lpstr>Calibri</vt:lpstr>
      <vt:lpstr>Calibri Light</vt:lpstr>
      <vt:lpstr>Cambria Math</vt:lpstr>
      <vt:lpstr>Wingdings</vt:lpstr>
      <vt:lpstr>Tema do Office</vt:lpstr>
      <vt:lpstr>Correção monetária, juros e encargos contratuais</vt:lpstr>
      <vt:lpstr>Correção Monetária</vt:lpstr>
      <vt:lpstr>Código Civil de 2002 trata da CM, ao contrário do Código Bevilaqua</vt:lpstr>
      <vt:lpstr>Código de Processo Civil de 2015</vt:lpstr>
      <vt:lpstr>Apresentação do PowerPoint</vt:lpstr>
      <vt:lpstr>Apresentação do PowerPoint</vt:lpstr>
      <vt:lpstr>Juros - Natureza</vt:lpstr>
      <vt:lpstr>Afinal, por que os juros bancários são tão altos? </vt:lpstr>
      <vt:lpstr>Apresentação do PowerPoint</vt:lpstr>
      <vt:lpstr>Apresentação do PowerPoint</vt:lpstr>
      <vt:lpstr>Apresentação do PowerPoint</vt:lpstr>
      <vt:lpstr>Lei da Usura de 1933</vt:lpstr>
      <vt:lpstr>Usura, Juros Simples e Juros Compostos no código civil: não se aplica a instituições financeiras</vt:lpstr>
      <vt:lpstr>Capitalização de juros – Instituições Financeiras</vt:lpstr>
      <vt:lpstr>O problema da capitalização dos juros</vt:lpstr>
      <vt:lpstr>¨Juros compostos são a maior força do universo¨ (Albert Einstein)</vt:lpstr>
      <vt:lpstr>Juros Remuneratórios X Moratórios</vt:lpstr>
      <vt:lpstr>Poder Monetário do  Conselho Monetário Nacional e do Banco Central A liberdade de fixação da taxa de juros remuneratórios </vt:lpstr>
      <vt:lpstr>Cartão e crédito</vt:lpstr>
      <vt:lpstr>Limitação constitucional da taxa de juros remuneratórios?</vt:lpstr>
      <vt:lpstr>O texto original da Constituição</vt:lpstr>
      <vt:lpstr>É correto fixar teto para taxa de juros?</vt:lpstr>
      <vt:lpstr>A lição do Direito Comparado</vt:lpstr>
      <vt:lpstr>Apresentação do PowerPoint</vt:lpstr>
      <vt:lpstr>Apresentação do PowerPoint</vt:lpstr>
      <vt:lpstr>Apresentação do PowerPoint</vt:lpstr>
      <vt:lpstr>Rever taxas de juros não é tabelar, sobretudo quando a referência é às taxas praticadas no mercado</vt:lpstr>
      <vt:lpstr>Súmula 379 STJ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 questão sob o prisma econômico não é simples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Correção monetária, juros e encargos contratuais</dc:title>
  <dc:creator>Ruy Pereira Camilo Junior</dc:creator>
  <cp:lastModifiedBy>Ruy Pereira Camilo Junior</cp:lastModifiedBy>
  <cp:revision>2</cp:revision>
  <dcterms:created xsi:type="dcterms:W3CDTF">2022-10-24T16:25:00Z</dcterms:created>
  <dcterms:modified xsi:type="dcterms:W3CDTF">2023-11-09T03:05:30Z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0x0101009E5DFEBCE2E50B4B8EF365B1600A6302</vt:lpwstr>
  </property>
</Properties>
</file>