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9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2.wmf" ContentType="image/x-wmf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8.jpeg" ContentType="image/jpeg"/>
  <Override PartName="/ppt/media/image6.png" ContentType="image/png"/>
  <Override PartName="/ppt/media/image9.jpeg" ContentType="image/jpeg"/>
  <Override PartName="/ppt/media/image10.png" ContentType="image/png"/>
  <Override PartName="/ppt/media/image13.png" ContentType="image/png"/>
  <Override PartName="/ppt/media/image14.jpeg" ContentType="image/jpeg"/>
  <Override PartName="/ppt/media/image15.png" ContentType="image/png"/>
  <Override PartName="/ppt/media/image16.wmf" ContentType="image/x-w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Times New Roman"/>
              </a:rPr>
              <a:t>Clique para mover o slide</a:t>
            </a:r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E89E425-3D68-4978-A656-AE6A644B9106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FBA944C-387D-402F-93DC-A2337036546D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9FA1CD2-5B0B-4A67-B22D-F4A8EF88451A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413AED9-B6FA-430F-861A-33DB6D058B88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7BDE968-6C1A-4F2E-9F0B-A4D0DF5EF6F4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pt-B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0" y="1707840"/>
            <a:ext cx="9146880" cy="0"/>
          </a:xfrm>
          <a:prstGeom prst="line">
            <a:avLst/>
          </a:prstGeom>
          <a:ln w="12600">
            <a:solidFill>
              <a:schemeClr val="bg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843120"/>
            <a:ext cx="2897280" cy="6014520"/>
          </a:xfrm>
          <a:custGeom>
            <a:avLst/>
            <a:gdLst/>
            <a:ahLst/>
            <a:rect l="l" t="t" r="r" b="b"/>
            <a:pathLst>
              <a:path w="2897505" h="6014720">
                <a:moveTo>
                  <a:pt x="-134" y="0"/>
                </a:moveTo>
                <a:cubicBezTo>
                  <a:pt x="1600200" y="0"/>
                  <a:pt x="2897505" y="2692701"/>
                  <a:pt x="2897505" y="6014720"/>
                </a:cubicBezTo>
                <a:moveTo>
                  <a:pt x="-134" y="0"/>
                </a:moveTo>
                <a:cubicBezTo>
                  <a:pt x="1600200" y="0"/>
                  <a:pt x="2897505" y="2692701"/>
                  <a:pt x="2897505" y="6014720"/>
                </a:cubicBezTo>
                <a:lnTo>
                  <a:pt x="0" y="601472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04920" y="6095880"/>
            <a:ext cx="1904760" cy="60912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581280" y="6095880"/>
            <a:ext cx="2895120" cy="60912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010280" y="6248520"/>
            <a:ext cx="1904760" cy="45684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pPr algn="r">
              <a:lnSpc>
                <a:spcPct val="100000"/>
              </a:lnSpc>
            </a:pPr>
            <a:fld id="{89710B9E-ECF7-47A0-AF91-9C6A0A510D4E}" type="slidenum"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Times New Roman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843120"/>
            <a:ext cx="2897280" cy="6014520"/>
          </a:xfrm>
          <a:custGeom>
            <a:avLst/>
            <a:gdLst/>
            <a:ahLst/>
            <a:rect l="l" t="t" r="r" b="b"/>
            <a:pathLst>
              <a:path w="2897505" h="6014720">
                <a:moveTo>
                  <a:pt x="-134" y="0"/>
                </a:moveTo>
                <a:cubicBezTo>
                  <a:pt x="1600200" y="0"/>
                  <a:pt x="2897505" y="2692701"/>
                  <a:pt x="2897505" y="6014720"/>
                </a:cubicBezTo>
                <a:moveTo>
                  <a:pt x="-134" y="0"/>
                </a:moveTo>
                <a:cubicBezTo>
                  <a:pt x="1600200" y="0"/>
                  <a:pt x="2897505" y="2692701"/>
                  <a:pt x="2897505" y="6014720"/>
                </a:cubicBezTo>
                <a:lnTo>
                  <a:pt x="0" y="601472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304920" y="6095880"/>
            <a:ext cx="1904760" cy="60912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3581280" y="6095880"/>
            <a:ext cx="2895120" cy="60912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7010280" y="6248520"/>
            <a:ext cx="1904760" cy="45684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pPr algn="r">
              <a:lnSpc>
                <a:spcPct val="100000"/>
              </a:lnSpc>
            </a:pPr>
            <a:fld id="{D2F45875-C2EF-4063-8F64-27DB31D02D63}" type="slidenum"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t-BR" sz="1800" spc="-1" strike="noStrike">
                <a:solidFill>
                  <a:srgbClr val="000000"/>
                </a:solidFill>
                <a:latin typeface="Times New Roman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843120"/>
            <a:ext cx="2897280" cy="6014520"/>
          </a:xfrm>
          <a:custGeom>
            <a:avLst/>
            <a:gdLst/>
            <a:ahLst/>
            <a:rect l="l" t="t" r="r" b="b"/>
            <a:pathLst>
              <a:path w="2897505" h="6014720">
                <a:moveTo>
                  <a:pt x="-134" y="0"/>
                </a:moveTo>
                <a:cubicBezTo>
                  <a:pt x="1600200" y="0"/>
                  <a:pt x="2897505" y="2692701"/>
                  <a:pt x="2897505" y="6014720"/>
                </a:cubicBezTo>
                <a:moveTo>
                  <a:pt x="-134" y="0"/>
                </a:moveTo>
                <a:cubicBezTo>
                  <a:pt x="1600200" y="0"/>
                  <a:pt x="2897505" y="2692701"/>
                  <a:pt x="2897505" y="6014720"/>
                </a:cubicBezTo>
                <a:lnTo>
                  <a:pt x="0" y="601472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lin ang="162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2438280" y="304920"/>
            <a:ext cx="6476760" cy="159984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Clique para editar o estilo do título mestre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2514600" y="2057400"/>
            <a:ext cx="6400440" cy="3962160"/>
          </a:xfrm>
          <a:prstGeom prst="rect">
            <a:avLst/>
          </a:prstGeom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Clique para editar os estilos do texto mestre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Segundo nível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575"/>
              </a:spcBef>
              <a:buClr>
                <a:srgbClr val="ff9966"/>
              </a:buClr>
              <a:buFont typeface="Wingdings" charset="2"/>
              <a:buChar char="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Arial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Symbol" charset="2"/>
              <a:buChar char="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79"/>
              </a:spcBef>
              <a:buClr>
                <a:srgbClr val="ff9966"/>
              </a:buClr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Arial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304920" y="6095880"/>
            <a:ext cx="1904760" cy="60912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3581280" y="6095880"/>
            <a:ext cx="2895120" cy="60912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7010280" y="6248520"/>
            <a:ext cx="1904760" cy="456840"/>
          </a:xfrm>
          <a:prstGeom prst="rect">
            <a:avLst/>
          </a:prstGeom>
        </p:spPr>
        <p:txBody>
          <a:bodyPr lIns="92160" rIns="92160" anchor="ctr">
            <a:noAutofit/>
          </a:bodyPr>
          <a:p>
            <a:pPr algn="r">
              <a:lnSpc>
                <a:spcPct val="100000"/>
              </a:lnSpc>
            </a:pPr>
            <a:fld id="{8B757772-BA88-4F24-9E8F-1E06FE438B4E}" type="slidenum">
              <a:rPr b="0" lang="pt-BR" sz="1400" spc="-1" strike="noStrike">
                <a:solidFill>
                  <a:srgbClr val="000000"/>
                </a:solidFill>
                <a:latin typeface="Arial"/>
                <a:ea typeface="Arial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pt.wikipedia.org/wiki/Experimentos_humanos_nazistas" TargetMode="Externa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7010280" y="6248520"/>
            <a:ext cx="19047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anchor="ctr">
            <a:noAutofit/>
          </a:bodyPr>
          <a:p>
            <a:pPr algn="r">
              <a:lnSpc>
                <a:spcPct val="100000"/>
              </a:lnSpc>
            </a:pPr>
            <a:fld id="{1409E982-2846-41DB-8FD9-D509D92424A3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935280" y="228600"/>
            <a:ext cx="7835400" cy="1523520"/>
          </a:xfrm>
          <a:prstGeom prst="rect">
            <a:avLst/>
          </a:prstGeom>
          <a:noFill/>
          <a:ln>
            <a:noFill/>
          </a:ln>
        </p:spPr>
        <p:txBody>
          <a:bodyPr lIns="92160" rIns="92160" anchor="b">
            <a:noAutofit/>
          </a:bodyPr>
          <a:p>
            <a:pPr>
              <a:lnSpc>
                <a:spcPct val="80000"/>
              </a:lnSpc>
            </a:pPr>
            <a:r>
              <a:rPr b="1" lang="pt-BR" sz="5400" spc="-1" strike="noStrike">
                <a:solidFill>
                  <a:srgbClr val="003399"/>
                </a:solidFill>
                <a:latin typeface="Arial Narrow"/>
                <a:ea typeface="Arial Narrow"/>
              </a:rPr>
              <a:t>Nutrição Experimental 2020</a:t>
            </a:r>
            <a:endParaRPr b="0" lang="pt-BR" sz="5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5" name="Imagem 4" descr=""/>
          <p:cNvPicPr/>
          <p:nvPr/>
        </p:nvPicPr>
        <p:blipFill>
          <a:blip r:embed="rId1"/>
          <a:stretch/>
        </p:blipFill>
        <p:spPr>
          <a:xfrm>
            <a:off x="1821240" y="2120760"/>
            <a:ext cx="5730480" cy="434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Modelos </a:t>
            </a:r>
            <a:r>
              <a:rPr b="1" i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In vitro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2514600" y="2057400"/>
            <a:ext cx="6400440" cy="3962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8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São modelos que utilizam células ou moléculas  isolados em ambiente controlado (tubo de ensaio ou placa de Petri).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Verificam em nível molecular ou celular as interações entre nutrientes e o organismo.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Picture 5" descr="noticia3"/>
          <p:cNvPicPr/>
          <p:nvPr/>
        </p:nvPicPr>
        <p:blipFill>
          <a:blip r:embed="rId1"/>
          <a:stretch/>
        </p:blipFill>
        <p:spPr>
          <a:xfrm>
            <a:off x="7237800" y="4378320"/>
            <a:ext cx="1463400" cy="2071800"/>
          </a:xfrm>
          <a:prstGeom prst="rect">
            <a:avLst/>
          </a:prstGeom>
          <a:ln>
            <a:noFill/>
          </a:ln>
        </p:spPr>
      </p:pic>
      <p:pic>
        <p:nvPicPr>
          <p:cNvPr id="161" name="Picture 9" descr="test-tube_00000"/>
          <p:cNvPicPr/>
          <p:nvPr/>
        </p:nvPicPr>
        <p:blipFill>
          <a:blip r:embed="rId2"/>
          <a:stretch/>
        </p:blipFill>
        <p:spPr>
          <a:xfrm>
            <a:off x="611640" y="3429000"/>
            <a:ext cx="2270880" cy="317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Modelos </a:t>
            </a:r>
            <a:r>
              <a:rPr b="1" i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In vitro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701640" y="1640160"/>
            <a:ext cx="8213400" cy="437940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8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Utilizados para: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8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Vias metabólicas específicas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8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Linhagens de células específicas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8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Estudos preliminares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Essencialmente químicos/moleculares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Celulares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Ex: resposta eritrocitária à TPP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8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  <a:ea typeface="Arial"/>
              </a:rPr>
              <a:t>Ex: digestão enzimática de proteínas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Modelo </a:t>
            </a:r>
            <a:r>
              <a:rPr b="1" i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In vivo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555480" y="1438200"/>
            <a:ext cx="8359560" cy="4673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São modelos em que os fenômenos são observados no organismo vivo como um todo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Mais próximos do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organismo humano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Rato nem sempre é o melhor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modelo animal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Macacos, cães e gatos são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usados com restrição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5" descr="5%20white%20rat"/>
          <p:cNvPicPr/>
          <p:nvPr/>
        </p:nvPicPr>
        <p:blipFill>
          <a:blip r:embed="rId1"/>
          <a:stretch/>
        </p:blipFill>
        <p:spPr>
          <a:xfrm>
            <a:off x="5659920" y="3300480"/>
            <a:ext cx="3058920" cy="295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Modelo </a:t>
            </a:r>
            <a:r>
              <a:rPr b="1" i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Ex Vivo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555480" y="1713240"/>
            <a:ext cx="8359560" cy="4673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São modelos em usados tecidos “mantidos” vivos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Por exemplo cultura de pele humana (Marco Andrey)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Cultura de Cérebro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(Adriano Sebolela)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Imagem 4" descr=""/>
          <p:cNvPicPr/>
          <p:nvPr/>
        </p:nvPicPr>
        <p:blipFill>
          <a:blip r:embed="rId1"/>
          <a:stretch/>
        </p:blipFill>
        <p:spPr>
          <a:xfrm>
            <a:off x="4572000" y="3775680"/>
            <a:ext cx="4343040" cy="2354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Modelo Alternativo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555480" y="1713240"/>
            <a:ext cx="8359560" cy="4673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São modelos usados em peixes Zebrafish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Imagem 3" descr=""/>
          <p:cNvPicPr/>
          <p:nvPr/>
        </p:nvPicPr>
        <p:blipFill>
          <a:blip r:embed="rId1"/>
          <a:stretch/>
        </p:blipFill>
        <p:spPr>
          <a:xfrm>
            <a:off x="2476440" y="2260440"/>
            <a:ext cx="4190760" cy="2619000"/>
          </a:xfrm>
          <a:prstGeom prst="rect">
            <a:avLst/>
          </a:prstGeom>
          <a:ln>
            <a:noFill/>
          </a:ln>
        </p:spPr>
      </p:pic>
      <p:pic>
        <p:nvPicPr>
          <p:cNvPr id="173" name="Imagem 5" descr=""/>
          <p:cNvPicPr/>
          <p:nvPr/>
        </p:nvPicPr>
        <p:blipFill>
          <a:blip r:embed="rId2"/>
          <a:stretch/>
        </p:blipFill>
        <p:spPr>
          <a:xfrm>
            <a:off x="1067040" y="4688280"/>
            <a:ext cx="6905160" cy="2153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Uso de animais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663120" y="1619280"/>
            <a:ext cx="8252280" cy="440028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O controle de qualidade dos lotes de vacinas fabricados no Rio pela Fiocruz é feito por meio de animais de laboratório. Sem poder usar animais as vacinas como a de hepatite B, raiva, meningite e BCG teria de ser interrompida, por falta de segurança.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Pesquisas de AIDS, Dengue, Câncer, entre outras seriam interrompidas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Proibições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4065120" y="2057400"/>
            <a:ext cx="4849920" cy="3962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Utilizar animais em aula práticas, exceto para prática de habilidades, por exemplo cirurgias.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Sempre quando possível usar modelos artificiais, de simulação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Rato de plástico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Imagem 3" descr=""/>
          <p:cNvPicPr/>
          <p:nvPr/>
        </p:nvPicPr>
        <p:blipFill>
          <a:blip r:embed="rId1"/>
          <a:stretch/>
        </p:blipFill>
        <p:spPr>
          <a:xfrm>
            <a:off x="590400" y="1790280"/>
            <a:ext cx="2750400" cy="422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792360" y="252720"/>
            <a:ext cx="8102160" cy="120420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Medline: Nutrição X Rato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576720" y="1449720"/>
            <a:ext cx="7632360" cy="475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Search results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Items: mais de 40.000 publicações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Rous P. J. The influence of diet on transplanted and spontaneous mouse tumors. Exp Med. 1914 Nov 1;20(5):433-51.</a:t>
            </a: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mes New Roman"/>
                <a:ea typeface="Arial"/>
              </a:rPr>
              <a:t>Chang WC, Yen CC, Cheng CP, Wu YT, Hsu MC. Chinese herbal decoction (Danggui Buxue Tang) supplementation augments physical performance and facilitates physiological adaptations in swimming rats. Pharm Biol. 2020;58(1):545-552. doi:10.1080/13880209.2020.1774622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010280" y="6248520"/>
            <a:ext cx="19047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anchor="ctr">
            <a:noAutofit/>
          </a:bodyPr>
          <a:p>
            <a:pPr algn="r">
              <a:lnSpc>
                <a:spcPct val="100000"/>
              </a:lnSpc>
            </a:pPr>
            <a:fld id="{B98BCA8D-C649-4BA8-8E67-3656A67AFAA9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Experimentação Animal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3" name="Picture 12" descr="rato"/>
          <p:cNvPicPr/>
          <p:nvPr/>
        </p:nvPicPr>
        <p:blipFill>
          <a:blip r:embed="rId1"/>
          <a:stretch/>
        </p:blipFill>
        <p:spPr>
          <a:xfrm>
            <a:off x="2895480" y="2244600"/>
            <a:ext cx="5943240" cy="350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7010280" y="6248520"/>
            <a:ext cx="19047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anchor="ctr">
            <a:noAutofit/>
          </a:bodyPr>
          <a:p>
            <a:pPr algn="r">
              <a:lnSpc>
                <a:spcPct val="100000"/>
              </a:lnSpc>
            </a:pPr>
            <a:fld id="{04719669-F910-43C4-8B5E-1F0826710FB8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755640" y="304920"/>
            <a:ext cx="815940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Avaliação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TextShape 3"/>
          <p:cNvSpPr txBox="1"/>
          <p:nvPr/>
        </p:nvSpPr>
        <p:spPr>
          <a:xfrm>
            <a:off x="935280" y="2057400"/>
            <a:ext cx="7128720" cy="3962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5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Seminários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Curso Online Moodle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Curso de Ética no Uso de Animais e Segurança no Ambiente de Trabalho 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010280" y="6248520"/>
            <a:ext cx="19047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anchor="ctr">
            <a:noAutofit/>
          </a:bodyPr>
          <a:p>
            <a:pPr algn="r">
              <a:lnSpc>
                <a:spcPct val="100000"/>
              </a:lnSpc>
            </a:pPr>
            <a:fld id="{E374ADAB-6F43-4250-AB6D-B88038274FA2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Introdução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TextShape 3"/>
          <p:cNvSpPr txBox="1"/>
          <p:nvPr/>
        </p:nvSpPr>
        <p:spPr>
          <a:xfrm>
            <a:off x="2198880" y="1603440"/>
            <a:ext cx="6705360" cy="237024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7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1" lang="pt-BR" sz="2800" spc="-1" strike="noStrike">
                <a:solidFill>
                  <a:srgbClr val="ff0000"/>
                </a:solidFill>
                <a:latin typeface="Arial"/>
                <a:ea typeface="Arial"/>
              </a:rPr>
              <a:t>Necessidade do uso de animais?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7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Ética em Experimentação Animal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7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Metodologia Científica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5" descr=""/>
          <p:cNvPicPr/>
          <p:nvPr/>
        </p:nvPicPr>
        <p:blipFill>
          <a:blip r:embed="rId1"/>
          <a:stretch/>
        </p:blipFill>
        <p:spPr>
          <a:xfrm>
            <a:off x="179640" y="4196160"/>
            <a:ext cx="4125240" cy="2661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7010280" y="6248520"/>
            <a:ext cx="190476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anchor="ctr">
            <a:noAutofit/>
          </a:bodyPr>
          <a:p>
            <a:pPr algn="r">
              <a:lnSpc>
                <a:spcPct val="100000"/>
              </a:lnSpc>
            </a:pPr>
            <a:fld id="{BBA9E215-4B46-4F94-8DDD-49BFDBF0F6DB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latin typeface="Arial"/>
            </a:endParaRPr>
          </a:p>
        </p:txBody>
      </p:sp>
      <p:sp>
        <p:nvSpPr>
          <p:cNvPr id="188" name="TextShape 2"/>
          <p:cNvSpPr txBox="1"/>
          <p:nvPr/>
        </p:nvSpPr>
        <p:spPr>
          <a:xfrm>
            <a:off x="1079640" y="304920"/>
            <a:ext cx="783540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Textos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9" name="Imagem 4" descr=""/>
          <p:cNvPicPr/>
          <p:nvPr/>
        </p:nvPicPr>
        <p:blipFill>
          <a:blip r:embed="rId1"/>
          <a:stretch/>
        </p:blipFill>
        <p:spPr>
          <a:xfrm>
            <a:off x="5743440" y="112320"/>
            <a:ext cx="2533320" cy="3584880"/>
          </a:xfrm>
          <a:prstGeom prst="rect">
            <a:avLst/>
          </a:prstGeom>
          <a:ln>
            <a:noFill/>
          </a:ln>
        </p:spPr>
      </p:pic>
      <p:pic>
        <p:nvPicPr>
          <p:cNvPr id="190" name="Imagem 5" descr=""/>
          <p:cNvPicPr/>
          <p:nvPr/>
        </p:nvPicPr>
        <p:blipFill>
          <a:blip r:embed="rId2"/>
          <a:stretch/>
        </p:blipFill>
        <p:spPr>
          <a:xfrm>
            <a:off x="344520" y="3697560"/>
            <a:ext cx="7575120" cy="255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História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457200" y="1268640"/>
            <a:ext cx="6305040" cy="526392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4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experimentação com animais – sec. XIX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4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Eijkman - Holanda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4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1888 – “inoculando sangue ou microorganismos infectados com beriberi”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4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1889 – galinhas com dieta a base de arroz polido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4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Arial"/>
              </a:rPr>
              <a:t>Descoberta da tiamina (1ª vitamina) – Prêmio Nobel de Medicina em 1929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5" descr="Christiaan Eijkman"/>
          <p:cNvPicPr/>
          <p:nvPr/>
        </p:nvPicPr>
        <p:blipFill>
          <a:blip r:embed="rId1"/>
          <a:stretch/>
        </p:blipFill>
        <p:spPr>
          <a:xfrm>
            <a:off x="6835680" y="0"/>
            <a:ext cx="2154240" cy="287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Evolução Científica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2514600" y="2057400"/>
            <a:ext cx="6400440" cy="3962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4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Necessidade de explicações para novas descobertas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4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1900 – 1950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4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Descoberta e papel dos nutrientes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4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pesquisas quali e quantitativas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4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Cães, porcos, macacos, ratos, coelhos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Evolução Científica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665640" y="1640160"/>
            <a:ext cx="8478000" cy="492840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Pós 2ª Guerra Mundial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Código de Nüremberg – 1946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Os 3 R’s - replacement, reduction and refinement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Refinamento experimental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Padronização de dietas e animais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 u="sng">
                <a:solidFill>
                  <a:srgbClr val="ff9966"/>
                </a:solidFill>
                <a:uFillTx/>
                <a:latin typeface="Arial"/>
                <a:ea typeface="Arial"/>
                <a:hlinkClick r:id="rId1"/>
              </a:rPr>
              <a:t>http://pt.wikipedia.org/wiki/Experimentos_humanos_nazistas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http://www.youtube.com/watch?v=CLvLSu0oiQI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Evolução Científica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3184560" y="2151360"/>
            <a:ext cx="5730480" cy="386820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1960 – 1980 – modelos “fabricados”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1982 – camundongo transgênico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Modelos moleculares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5" descr="mouse15"/>
          <p:cNvPicPr/>
          <p:nvPr/>
        </p:nvPicPr>
        <p:blipFill>
          <a:blip r:embed="rId1"/>
          <a:stretch/>
        </p:blipFill>
        <p:spPr>
          <a:xfrm>
            <a:off x="190440" y="2698920"/>
            <a:ext cx="2604960" cy="352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Era ÔMICA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3768840" y="2297520"/>
            <a:ext cx="5146200" cy="372204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Interação de nutrientes X genes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NUTRIGENÔMICA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Nutrientes e metabolismo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METABOLÔMICA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Picture 5" descr="23Khp1a"/>
          <p:cNvPicPr/>
          <p:nvPr/>
        </p:nvPicPr>
        <p:blipFill>
          <a:blip r:embed="rId1"/>
          <a:stretch/>
        </p:blipFill>
        <p:spPr>
          <a:xfrm>
            <a:off x="0" y="3828960"/>
            <a:ext cx="2765160" cy="3028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Modelos Experimentais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2514600" y="2057400"/>
            <a:ext cx="6400440" cy="396216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Matemáticos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i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In vitro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i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In vivo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i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Ex vivo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i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Métodos alternativos (zebrafish)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2438280" y="304920"/>
            <a:ext cx="6476760" cy="1599840"/>
          </a:xfrm>
          <a:prstGeom prst="rect">
            <a:avLst/>
          </a:prstGeom>
          <a:noFill/>
          <a:ln>
            <a:noFill/>
          </a:ln>
        </p:spPr>
        <p:txBody>
          <a:bodyPr lIns="92160" rIns="92160" anchor="ctr">
            <a:noAutofit/>
          </a:bodyPr>
          <a:p>
            <a:pPr>
              <a:lnSpc>
                <a:spcPct val="70000"/>
              </a:lnSpc>
            </a:pPr>
            <a:r>
              <a:rPr b="1" lang="pt-BR" sz="4800" spc="-1" strike="noStrike">
                <a:solidFill>
                  <a:srgbClr val="0000ff"/>
                </a:solidFill>
                <a:latin typeface="Arial Narrow"/>
                <a:ea typeface="Arial Narrow"/>
              </a:rPr>
              <a:t>Modelos Matemáticos</a:t>
            </a:r>
            <a:endParaRPr b="0" lang="pt-BR" sz="4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6059520" cy="4530240"/>
          </a:xfrm>
          <a:prstGeom prst="rect">
            <a:avLst/>
          </a:prstGeom>
          <a:noFill/>
          <a:ln>
            <a:noFill/>
          </a:ln>
        </p:spPr>
        <p:txBody>
          <a:bodyPr lIns="92160" rIns="92160">
            <a:noAutofit/>
          </a:bodyPr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São representações numéricas que buscam mimetizar ou prever interações entre nutrientes no organismo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621"/>
              </a:spcBef>
              <a:buClr>
                <a:srgbClr val="0000ff"/>
              </a:buClr>
              <a:buFont typeface="Wingdings" charset="2"/>
              <a:buChar char=""/>
            </a:pPr>
            <a:r>
              <a:rPr b="0" lang="pt-BR" sz="2600" spc="-1" strike="noStrike">
                <a:solidFill>
                  <a:srgbClr val="000000"/>
                </a:solidFill>
                <a:latin typeface="Arial"/>
                <a:ea typeface="Arial"/>
              </a:rPr>
              <a:t>Ex: interação X absorção de nutrientes no trato digestivo</a:t>
            </a:r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endParaRPr b="0" lang="pt-BR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9966"/>
              </a:buClr>
              <a:buFont typeface="Wingdings" charset="2"/>
              <a:buChar char="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Teóricos (não levam em conta variabilidades organismos vivos)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5" descr="matematica"/>
          <p:cNvPicPr/>
          <p:nvPr/>
        </p:nvPicPr>
        <p:blipFill>
          <a:blip r:embed="rId1"/>
          <a:stretch/>
        </p:blipFill>
        <p:spPr>
          <a:xfrm>
            <a:off x="6142320" y="2771640"/>
            <a:ext cx="2771280" cy="237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ff"/>
      </a:dk2>
      <a:lt2>
        <a:srgbClr val="010000"/>
      </a:lt2>
      <a:accent1>
        <a:srgbClr val="ccecff"/>
      </a:accent1>
      <a:accent2>
        <a:srgbClr val="ffffcc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f9966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ff"/>
      </a:dk2>
      <a:lt2>
        <a:srgbClr val="010000"/>
      </a:lt2>
      <a:accent1>
        <a:srgbClr val="ccecff"/>
      </a:accent1>
      <a:accent2>
        <a:srgbClr val="ffffcc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f9966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ff"/>
      </a:dk2>
      <a:lt2>
        <a:srgbClr val="010000"/>
      </a:lt2>
      <a:accent1>
        <a:srgbClr val="ccecff"/>
      </a:accent1>
      <a:accent2>
        <a:srgbClr val="ffffcc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f9966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ff"/>
      </a:dk2>
      <a:lt2>
        <a:srgbClr val="010000"/>
      </a:lt2>
      <a:accent1>
        <a:srgbClr val="ccecff"/>
      </a:accent1>
      <a:accent2>
        <a:srgbClr val="ffffcc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ff9966"/>
      </a:hlink>
      <a:folHlink>
        <a:srgbClr val="ffcc6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Application>LibreOffice/6.3.5.2$Windows_X86_64 LibreOffice_project/dd0751754f11728f69b42ee2af66670068624673</Application>
  <Words>472</Words>
  <Paragraphs>118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2018-08-06T00:38:30Z</dcterms:created>
  <dc:creator>Paula-Alceu</dc:creator>
  <dc:description/>
  <dc:language>pt-BR</dc:language>
  <cp:lastModifiedBy/>
  <dcterms:modified xsi:type="dcterms:W3CDTF">2020-08-04T15:09:48Z</dcterms:modified>
  <cp:revision>9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