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0" r:id="rId1"/>
  </p:sldMasterIdLst>
  <p:notesMasterIdLst>
    <p:notesMasterId r:id="rId41"/>
  </p:notesMasterIdLst>
  <p:handoutMasterIdLst>
    <p:handoutMasterId r:id="rId42"/>
  </p:handoutMasterIdLst>
  <p:sldIdLst>
    <p:sldId id="1678" r:id="rId2"/>
    <p:sldId id="1680" r:id="rId3"/>
    <p:sldId id="386" r:id="rId4"/>
    <p:sldId id="387" r:id="rId5"/>
    <p:sldId id="388" r:id="rId6"/>
    <p:sldId id="392" r:id="rId7"/>
    <p:sldId id="389" r:id="rId8"/>
    <p:sldId id="390" r:id="rId9"/>
    <p:sldId id="391" r:id="rId10"/>
    <p:sldId id="393" r:id="rId11"/>
    <p:sldId id="394" r:id="rId12"/>
    <p:sldId id="395" r:id="rId13"/>
    <p:sldId id="396" r:id="rId14"/>
    <p:sldId id="397" r:id="rId15"/>
    <p:sldId id="398" r:id="rId16"/>
    <p:sldId id="399" r:id="rId17"/>
    <p:sldId id="400" r:id="rId18"/>
    <p:sldId id="401" r:id="rId19"/>
    <p:sldId id="403" r:id="rId20"/>
    <p:sldId id="404" r:id="rId21"/>
    <p:sldId id="405" r:id="rId22"/>
    <p:sldId id="1681" r:id="rId23"/>
    <p:sldId id="406" r:id="rId24"/>
    <p:sldId id="407" r:id="rId25"/>
    <p:sldId id="408" r:id="rId26"/>
    <p:sldId id="409" r:id="rId27"/>
    <p:sldId id="410" r:id="rId28"/>
    <p:sldId id="411" r:id="rId29"/>
    <p:sldId id="412" r:id="rId30"/>
    <p:sldId id="413" r:id="rId31"/>
    <p:sldId id="414" r:id="rId32"/>
    <p:sldId id="415" r:id="rId33"/>
    <p:sldId id="1682" r:id="rId34"/>
    <p:sldId id="422" r:id="rId35"/>
    <p:sldId id="423" r:id="rId36"/>
    <p:sldId id="424" r:id="rId37"/>
    <p:sldId id="425" r:id="rId38"/>
    <p:sldId id="426" r:id="rId39"/>
    <p:sldId id="427" r:id="rId40"/>
  </p:sldIdLst>
  <p:sldSz cx="9144000" cy="6858000" type="screen4x3"/>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86" autoAdjust="0"/>
    <p:restoredTop sz="88615" autoAdjust="0"/>
  </p:normalViewPr>
  <p:slideViewPr>
    <p:cSldViewPr>
      <p:cViewPr varScale="1">
        <p:scale>
          <a:sx n="99" d="100"/>
          <a:sy n="99" d="100"/>
        </p:scale>
        <p:origin x="576" y="176"/>
      </p:cViewPr>
      <p:guideLst>
        <p:guide orient="horz" pos="2160"/>
        <p:guide pos="2880"/>
      </p:guideLst>
    </p:cSldViewPr>
  </p:slideViewPr>
  <p:outlineViewPr>
    <p:cViewPr>
      <p:scale>
        <a:sx n="33" d="100"/>
        <a:sy n="33" d="100"/>
      </p:scale>
      <p:origin x="0" y="-36600"/>
    </p:cViewPr>
  </p:outlineViewPr>
  <p:notesTextViewPr>
    <p:cViewPr>
      <p:scale>
        <a:sx n="1" d="1"/>
        <a:sy n="1" d="1"/>
      </p:scale>
      <p:origin x="0" y="0"/>
    </p:cViewPr>
  </p:notesTextViewPr>
  <p:notesViewPr>
    <p:cSldViewPr>
      <p:cViewPr varScale="1">
        <p:scale>
          <a:sx n="55" d="100"/>
          <a:sy n="55" d="100"/>
        </p:scale>
        <p:origin x="199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pt-BR"/>
          </a:p>
        </p:txBody>
      </p:sp>
      <p:sp>
        <p:nvSpPr>
          <p:cNvPr id="3" name="Espaço Reservado para Data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BCFEFF7-3D73-46A0-87D3-D8259C54CB06}" type="datetimeFigureOut">
              <a:rPr lang="pt-BR" smtClean="0"/>
              <a:pPr/>
              <a:t>05/10/2020</a:t>
            </a:fld>
            <a:endParaRPr lang="pt-BR"/>
          </a:p>
        </p:txBody>
      </p:sp>
      <p:sp>
        <p:nvSpPr>
          <p:cNvPr id="4" name="Espaço Reservado para Rodapé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AC6A0-912F-4AA9-9D0E-F2C46BF3C253}" type="slidenum">
              <a:rPr lang="pt-BR" smtClean="0"/>
              <a:pPr/>
              <a:t>‹nº›</a:t>
            </a:fld>
            <a:endParaRPr lang="pt-BR"/>
          </a:p>
        </p:txBody>
      </p:sp>
    </p:spTree>
    <p:extLst>
      <p:ext uri="{BB962C8B-B14F-4D97-AF65-F5344CB8AC3E}">
        <p14:creationId xmlns:p14="http://schemas.microsoft.com/office/powerpoint/2010/main" val="3515983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970339" y="1"/>
            <a:ext cx="3038475" cy="465138"/>
          </a:xfrm>
          <a:prstGeom prst="rect">
            <a:avLst/>
          </a:prstGeom>
        </p:spPr>
        <p:txBody>
          <a:bodyPr vert="horz" lIns="91440" tIns="45720" rIns="91440" bIns="45720" rtlCol="0"/>
          <a:lstStyle>
            <a:lvl1pPr algn="r">
              <a:defRPr sz="1200"/>
            </a:lvl1pPr>
          </a:lstStyle>
          <a:p>
            <a:fld id="{C048DF87-94AD-4585-9112-FB5739434767}" type="datetimeFigureOut">
              <a:rPr lang="pt-BR" smtClean="0"/>
              <a:pPr/>
              <a:t>05/10/2020</a:t>
            </a:fld>
            <a:endParaRPr lang="pt-BR"/>
          </a:p>
        </p:txBody>
      </p:sp>
      <p:sp>
        <p:nvSpPr>
          <p:cNvPr id="4" name="Espaço Reservado para Imagem de Slide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01676" y="4416426"/>
            <a:ext cx="5607050" cy="4183063"/>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AFA1A587-0A0E-4D80-947E-55F253A39C1A}" type="slidenum">
              <a:rPr lang="pt-BR" smtClean="0"/>
              <a:pPr/>
              <a:t>‹nº›</a:t>
            </a:fld>
            <a:endParaRPr lang="pt-BR"/>
          </a:p>
        </p:txBody>
      </p:sp>
    </p:spTree>
    <p:extLst>
      <p:ext uri="{BB962C8B-B14F-4D97-AF65-F5344CB8AC3E}">
        <p14:creationId xmlns:p14="http://schemas.microsoft.com/office/powerpoint/2010/main" val="1344436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37972351-A09C-44D5-9DD0-0622ACA34EF6}" type="slidenum">
              <a:rPr lang="pt-BR" smtClean="0"/>
              <a:pPr/>
              <a:t>1</a:t>
            </a:fld>
            <a:endParaRPr lang="pt-BR"/>
          </a:p>
        </p:txBody>
      </p:sp>
    </p:spTree>
    <p:extLst>
      <p:ext uri="{BB962C8B-B14F-4D97-AF65-F5344CB8AC3E}">
        <p14:creationId xmlns:p14="http://schemas.microsoft.com/office/powerpoint/2010/main" val="3629053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FA1A587-0A0E-4D80-947E-55F253A39C1A}" type="slidenum">
              <a:rPr lang="pt-BR" smtClean="0"/>
              <a:pPr/>
              <a:t>11</a:t>
            </a:fld>
            <a:endParaRPr lang="pt-BR"/>
          </a:p>
        </p:txBody>
      </p:sp>
    </p:spTree>
    <p:extLst>
      <p:ext uri="{BB962C8B-B14F-4D97-AF65-F5344CB8AC3E}">
        <p14:creationId xmlns:p14="http://schemas.microsoft.com/office/powerpoint/2010/main" val="309211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772400" y="6135089"/>
            <a:ext cx="766380" cy="370171"/>
          </a:xfrm>
          <a:prstGeom prst="rect">
            <a:avLst/>
          </a:prstGeom>
        </p:spPr>
        <p:txBody>
          <a:bodyPr/>
          <a:lstStyle/>
          <a:p>
            <a:endParaRPr lang="pt-BR"/>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pt-B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val="838901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itação">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332656"/>
            <a:ext cx="6589141" cy="5832648"/>
          </a:xfrm>
        </p:spPr>
        <p:txBody>
          <a:bodyPr anchor="ctr">
            <a:normAutofit/>
          </a:bodyPr>
          <a:lstStyle>
            <a:lvl1pPr marL="0" indent="0" algn="ctr">
              <a:lnSpc>
                <a:spcPct val="114000"/>
              </a:lnSpc>
              <a:spcBef>
                <a:spcPts val="0"/>
              </a:spcBef>
              <a:buFont typeface="Arial" panose="020B0604020202020204" pitchFamily="34" charset="0"/>
              <a:buNone/>
              <a:defRPr sz="2400" i="1">
                <a:solidFill>
                  <a:schemeClr val="tx1"/>
                </a:solidFill>
                <a:latin typeface="+mj-lt"/>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dirty="0"/>
              <a:t>Editar estilos de texto Mestre</a:t>
            </a:r>
          </a:p>
        </p:txBody>
      </p:sp>
      <p:sp>
        <p:nvSpPr>
          <p:cNvPr id="8" name="Espaço Reservado para Texto 7"/>
          <p:cNvSpPr>
            <a:spLocks noGrp="1"/>
          </p:cNvSpPr>
          <p:nvPr>
            <p:ph type="body" sz="quarter" idx="14"/>
          </p:nvPr>
        </p:nvSpPr>
        <p:spPr>
          <a:xfrm>
            <a:off x="1358414" y="6236543"/>
            <a:ext cx="7570480" cy="504825"/>
          </a:xfrm>
        </p:spPr>
        <p:txBody>
          <a:bodyPr>
            <a:normAutofit/>
          </a:bodyPr>
          <a:lstStyle>
            <a:lvl1pPr marL="0" indent="0" algn="r">
              <a:buFont typeface="Arial" panose="020B0604020202020204" pitchFamily="34" charset="0"/>
              <a:buNone/>
              <a:defRPr sz="1400">
                <a:solidFill>
                  <a:schemeClr val="tx1">
                    <a:lumMod val="65000"/>
                    <a:lumOff val="3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dirty="0"/>
              <a:t>Editar estilos de texto Mestre</a:t>
            </a:r>
          </a:p>
        </p:txBody>
      </p:sp>
      <p:sp>
        <p:nvSpPr>
          <p:cNvPr id="4" name="Freeform 11"/>
          <p:cNvSpPr/>
          <p:nvPr userDrawn="1"/>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32112171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5806752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6558192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1712098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6792932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41412946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83103982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90598063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17799215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7080186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195736" y="624110"/>
            <a:ext cx="6768752"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193056" y="2133600"/>
            <a:ext cx="6771614" cy="4535760"/>
          </a:xfrm>
        </p:spPr>
        <p:txBody>
          <a:bodyPr>
            <a:normAutofit/>
          </a:bodyPr>
          <a:lstStyle>
            <a:lvl1pPr>
              <a:spcBef>
                <a:spcPts val="600"/>
              </a:spcBef>
              <a:spcAft>
                <a:spcPts val="600"/>
              </a:spcAft>
              <a:defRPr sz="2400"/>
            </a:lvl1pPr>
            <a:lvl2pPr>
              <a:spcBef>
                <a:spcPts val="0"/>
              </a:spcBef>
              <a:defRPr sz="1800"/>
            </a:lvl2pPr>
            <a:lvl3pPr>
              <a:spcBef>
                <a:spcPts val="0"/>
              </a:spcBef>
              <a:defRPr sz="1600"/>
            </a:lvl3pPr>
            <a:lvl4pPr>
              <a:spcBef>
                <a:spcPts val="0"/>
              </a:spcBef>
              <a:defRPr sz="1400"/>
            </a:lvl4pPr>
            <a:lvl5pPr>
              <a:spcBef>
                <a:spcPts val="0"/>
              </a:spcBef>
              <a:defRPr sz="1400"/>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557814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401233275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91031587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46534110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00143972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37598450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7722816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53415315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04570627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7260738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2710800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772400" y="6135089"/>
            <a:ext cx="766380" cy="370171"/>
          </a:xfrm>
          <a:prstGeom prst="rect">
            <a:avLst/>
          </a:prstGeom>
        </p:spPr>
        <p:txBody>
          <a:bodyPr/>
          <a:lstStyle/>
          <a:p>
            <a:endParaRPr lang="pt-BR"/>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pt-BR"/>
          </a:p>
        </p:txBody>
      </p:sp>
      <p:sp>
        <p:nvSpPr>
          <p:cNvPr id="11" name="Freeform 11"/>
          <p:cNvSpPr/>
          <p:nvPr userDrawn="1"/>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235784565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3489212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32366566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80484785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3879674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426941142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68968908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53" y="260648"/>
            <a:ext cx="6845895" cy="5904656"/>
          </a:xfrm>
        </p:spPr>
        <p:txBody>
          <a:bodyPr anchor="ctr">
            <a:normAutofit/>
          </a:bodyPr>
          <a:lstStyle>
            <a:lvl1pPr marL="0" indent="0" algn="ctr">
              <a:buFont typeface="Arial" panose="020B0604020202020204" pitchFamily="34" charset="0"/>
              <a:buNone/>
              <a:defRPr sz="26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71287045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67043403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241925184"/>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1012623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pt-BR"/>
              <a:t>Clique para editar o título mestre</a:t>
            </a:r>
            <a:endParaRPr lang="en-US" dirty="0"/>
          </a:p>
        </p:txBody>
      </p:sp>
      <p:sp>
        <p:nvSpPr>
          <p:cNvPr id="3" name="Date Placeholder 2"/>
          <p:cNvSpPr>
            <a:spLocks noGrp="1"/>
          </p:cNvSpPr>
          <p:nvPr>
            <p:ph type="dt" sz="half" idx="10"/>
          </p:nvPr>
        </p:nvSpPr>
        <p:spPr>
          <a:xfrm>
            <a:off x="7772400" y="6135089"/>
            <a:ext cx="766380" cy="370171"/>
          </a:xfrm>
          <a:prstGeom prst="rect">
            <a:avLst/>
          </a:prstGeom>
        </p:spPr>
        <p:txBody>
          <a:bodyPr/>
          <a:lstStyle/>
          <a:p>
            <a:endParaRPr lang="pt-BR"/>
          </a:p>
        </p:txBody>
      </p:sp>
      <p:sp>
        <p:nvSpPr>
          <p:cNvPr id="4" name="Footer Placeholder 3"/>
          <p:cNvSpPr>
            <a:spLocks noGrp="1"/>
          </p:cNvSpPr>
          <p:nvPr>
            <p:ph type="ftr" sz="quarter" idx="11"/>
          </p:nvPr>
        </p:nvSpPr>
        <p:spPr>
          <a:xfrm>
            <a:off x="1942415" y="6135809"/>
            <a:ext cx="5716488" cy="365125"/>
          </a:xfrm>
          <a:prstGeom prst="rect">
            <a:avLst/>
          </a:prstGeom>
        </p:spPr>
        <p:txBody>
          <a:bodyPr/>
          <a:lstStyle/>
          <a:p>
            <a:endParaRPr lang="pt-B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2367198717"/>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60936674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733629479"/>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353667863"/>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700487576"/>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4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49000126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5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85863957"/>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6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71493707"/>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7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365717908"/>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8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355427254"/>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9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1803821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2400" y="6135089"/>
            <a:ext cx="766380" cy="370171"/>
          </a:xfrm>
          <a:prstGeom prst="rect">
            <a:avLst/>
          </a:prstGeom>
        </p:spPr>
        <p:txBody>
          <a:bodyPr/>
          <a:lstStyle/>
          <a:p>
            <a:endParaRPr lang="pt-BR"/>
          </a:p>
        </p:txBody>
      </p:sp>
      <p:sp>
        <p:nvSpPr>
          <p:cNvPr id="3" name="Footer Placeholder 2"/>
          <p:cNvSpPr>
            <a:spLocks noGrp="1"/>
          </p:cNvSpPr>
          <p:nvPr>
            <p:ph type="ftr" sz="quarter" idx="11"/>
          </p:nvPr>
        </p:nvSpPr>
        <p:spPr>
          <a:xfrm>
            <a:off x="1942415" y="6135809"/>
            <a:ext cx="5716488" cy="365125"/>
          </a:xfrm>
          <a:prstGeom prst="rect">
            <a:avLst/>
          </a:prstGeom>
        </p:spPr>
        <p:txBody>
          <a:bodyPr/>
          <a:lstStyle/>
          <a:p>
            <a:endParaRPr lang="pt-B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2027866246"/>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0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294520928"/>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4085863720"/>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2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30528841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3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362783361"/>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4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812257907"/>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5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39418948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6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584935555"/>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7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70" y="188640"/>
            <a:ext cx="7139061"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650995739"/>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8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016428092"/>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9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78298086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F5ABCC35-AE37-4B74-AFDC-2B5B2D807A04}" type="datetimeFigureOut">
              <a:rPr lang="en-US" smtClean="0"/>
              <a:t>10/5/20</a:t>
            </a:fld>
            <a:endParaRPr lang="en-US" dirty="0"/>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4972119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0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919183788"/>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1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493618514"/>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2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230178929"/>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3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848363498"/>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4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309245010"/>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5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763836050"/>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6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178482025"/>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7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825808949"/>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8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511612747"/>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9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7716610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772400" y="6135089"/>
            <a:ext cx="766380" cy="370171"/>
          </a:xfrm>
          <a:prstGeom prst="rect">
            <a:avLst/>
          </a:prstGeom>
        </p:spPr>
        <p:txBody>
          <a:bodyPr/>
          <a:lstStyle/>
          <a:p>
            <a:endParaRPr lang="pt-BR"/>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pt-B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1346963680"/>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0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130986050"/>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1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215086868"/>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2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632452839"/>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6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3056728047"/>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7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565594853"/>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8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658153141"/>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9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1225537925"/>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0_Citação com Marca d'água">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66" y="188640"/>
            <a:ext cx="7211069" cy="5976664"/>
          </a:xfrm>
        </p:spPr>
        <p:txBody>
          <a:bodyPr anchor="ctr">
            <a:normAutofit/>
          </a:bodyPr>
          <a:lstStyle>
            <a:lvl1pPr marL="0" indent="0" algn="ctr">
              <a:buFont typeface="Arial" panose="020B0604020202020204" pitchFamily="34" charset="0"/>
              <a:buNone/>
              <a:defRPr sz="2500" i="1">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a:t>Clique para editar o texto mestre</a:t>
            </a:r>
          </a:p>
        </p:txBody>
      </p:sp>
      <p:sp>
        <p:nvSpPr>
          <p:cNvPr id="8" name="Espaço Reservado para Texto 7"/>
          <p:cNvSpPr>
            <a:spLocks noGrp="1"/>
          </p:cNvSpPr>
          <p:nvPr>
            <p:ph type="body" sz="quarter" idx="14"/>
          </p:nvPr>
        </p:nvSpPr>
        <p:spPr>
          <a:xfrm>
            <a:off x="215107" y="6236543"/>
            <a:ext cx="8713787" cy="504825"/>
          </a:xfrm>
        </p:spPr>
        <p:txBody>
          <a:bodyPr>
            <a:normAutofit/>
          </a:bodyPr>
          <a:lstStyle>
            <a:lvl1pPr marL="0" indent="0" algn="ctr">
              <a:buFont typeface="Arial" panose="020B0604020202020204" pitchFamily="34" charset="0"/>
              <a:buNone/>
              <a:defRPr sz="1400">
                <a:solidFill>
                  <a:schemeClr val="tx1">
                    <a:lumMod val="75000"/>
                    <a:lumOff val="2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a:t>Clique para editar o texto mestre</a:t>
            </a:r>
          </a:p>
        </p:txBody>
      </p:sp>
    </p:spTree>
    <p:extLst>
      <p:ext uri="{BB962C8B-B14F-4D97-AF65-F5344CB8AC3E}">
        <p14:creationId xmlns:p14="http://schemas.microsoft.com/office/powerpoint/2010/main" val="2567647388"/>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itação com título">
    <p:spTree>
      <p:nvGrpSpPr>
        <p:cNvPr id="1" name=""/>
        <p:cNvGrpSpPr/>
        <p:nvPr/>
      </p:nvGrpSpPr>
      <p:grpSpPr>
        <a:xfrm>
          <a:off x="0" y="0"/>
          <a:ext cx="0" cy="0"/>
          <a:chOff x="0" y="0"/>
          <a:chExt cx="0" cy="0"/>
        </a:xfrm>
      </p:grpSpPr>
      <p:sp>
        <p:nvSpPr>
          <p:cNvPr id="2" name="Title 1"/>
          <p:cNvSpPr>
            <a:spLocks noGrp="1"/>
          </p:cNvSpPr>
          <p:nvPr>
            <p:ph type="title"/>
          </p:nvPr>
        </p:nvSpPr>
        <p:spPr>
          <a:xfrm>
            <a:off x="768096" y="1911048"/>
            <a:ext cx="8090154" cy="4358134"/>
          </a:xfrm>
          <a:ln>
            <a:noFill/>
          </a:ln>
        </p:spPr>
        <p:txBody>
          <a:bodyPr anchor="t">
            <a:normAutofit/>
          </a:bodyPr>
          <a:lstStyle>
            <a:lvl1pPr algn="l">
              <a:lnSpc>
                <a:spcPct val="114000"/>
              </a:lnSpc>
              <a:defRPr sz="2400" i="1" cap="none">
                <a:latin typeface="+mn-lt"/>
                <a:cs typeface="Kalinga" panose="020B0502040204020203" pitchFamily="34" charset="0"/>
              </a:defRPr>
            </a:lvl1pPr>
          </a:lstStyle>
          <a:p>
            <a:r>
              <a:rPr lang="pt-BR" dirty="0"/>
              <a:t>Clique para editar o título mestre</a:t>
            </a:r>
            <a:endParaRPr lang="en-US" dirty="0"/>
          </a:p>
        </p:txBody>
      </p:sp>
      <p:sp>
        <p:nvSpPr>
          <p:cNvPr id="9" name="Text Placeholder 2"/>
          <p:cNvSpPr>
            <a:spLocks noGrp="1"/>
          </p:cNvSpPr>
          <p:nvPr>
            <p:ph type="body" idx="1"/>
          </p:nvPr>
        </p:nvSpPr>
        <p:spPr>
          <a:xfrm>
            <a:off x="115910" y="6350000"/>
            <a:ext cx="8742340" cy="427181"/>
          </a:xfrm>
        </p:spPr>
        <p:txBody>
          <a:bodyPr lIns="91440" rIns="91440" anchor="ctr">
            <a:normAutofit/>
          </a:bodyPr>
          <a:lstStyle>
            <a:lvl1pPr marL="0" indent="0" algn="r">
              <a:lnSpc>
                <a:spcPct val="100000"/>
              </a:lnSpc>
              <a:spcBef>
                <a:spcPts val="0"/>
              </a:spcBef>
              <a:buNone/>
              <a:defRPr sz="1200">
                <a:solidFill>
                  <a:srgbClr val="595959"/>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5" name="Title 1"/>
          <p:cNvSpPr txBox="1">
            <a:spLocks/>
          </p:cNvSpPr>
          <p:nvPr userDrawn="1"/>
        </p:nvSpPr>
        <p:spPr>
          <a:xfrm>
            <a:off x="768096" y="810380"/>
            <a:ext cx="8090154" cy="93133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endParaRPr lang="en-US" sz="2800" b="0" i="0" dirty="0">
              <a:latin typeface="+mn-lt"/>
            </a:endParaRPr>
          </a:p>
        </p:txBody>
      </p:sp>
      <p:sp>
        <p:nvSpPr>
          <p:cNvPr id="10" name="Text Placeholder 9"/>
          <p:cNvSpPr>
            <a:spLocks noGrp="1"/>
          </p:cNvSpPr>
          <p:nvPr>
            <p:ph type="body" sz="quarter" idx="10" hasCustomPrompt="1"/>
          </p:nvPr>
        </p:nvSpPr>
        <p:spPr>
          <a:xfrm>
            <a:off x="768350" y="809625"/>
            <a:ext cx="8089900" cy="931863"/>
          </a:xfrm>
        </p:spPr>
        <p:txBody>
          <a:bodyPr anchor="ctr">
            <a:normAutofit/>
          </a:bodyPr>
          <a:lstStyle>
            <a:lvl1pPr marL="0" indent="0">
              <a:buNone/>
              <a:defRPr sz="2800">
                <a:latin typeface="+mj-lt"/>
              </a:defRPr>
            </a:lvl1pPr>
          </a:lstStyle>
          <a:p>
            <a:pPr lvl="0"/>
            <a:r>
              <a:rPr lang="x-none" dirty="0"/>
              <a:t>CLICK TO EDIT MASTER TEXT STYLES</a:t>
            </a:r>
          </a:p>
        </p:txBody>
      </p:sp>
    </p:spTree>
    <p:extLst>
      <p:ext uri="{BB962C8B-B14F-4D97-AF65-F5344CB8AC3E}">
        <p14:creationId xmlns:p14="http://schemas.microsoft.com/office/powerpoint/2010/main" val="50237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772400" y="6135089"/>
            <a:ext cx="766380" cy="370171"/>
          </a:xfrm>
          <a:prstGeom prst="rect">
            <a:avLst/>
          </a:prstGeom>
        </p:spPr>
        <p:txBody>
          <a:bodyPr/>
          <a:lstStyle/>
          <a:p>
            <a:endParaRPr lang="pt-BR"/>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pt-B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89553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endParaRPr lang="pt-BR"/>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pt-B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789744948"/>
      </p:ext>
    </p:extLst>
  </p:cSld>
  <p:clrMapOvr>
    <a:masterClrMapping/>
  </p:clrMapOvr>
  <p:hf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95736" y="624110"/>
            <a:ext cx="6768570" cy="1280890"/>
          </a:xfrm>
          <a:prstGeom prst="rect">
            <a:avLst/>
          </a:prstGeom>
        </p:spPr>
        <p:txBody>
          <a:bodyPr vert="horz" lIns="91440" tIns="45720" rIns="91440" bIns="45720" rtlCol="0" anchor="ctr">
            <a:normAutofit/>
          </a:bodyPr>
          <a:lstStyle/>
          <a:p>
            <a:r>
              <a:rPr lang="pt-BR" dirty="0"/>
              <a:t>Clique para editar o título mestre</a:t>
            </a:r>
            <a:endParaRPr lang="en-US" dirty="0"/>
          </a:p>
        </p:txBody>
      </p:sp>
      <p:sp>
        <p:nvSpPr>
          <p:cNvPr id="3" name="Text Placeholder 2"/>
          <p:cNvSpPr>
            <a:spLocks noGrp="1"/>
          </p:cNvSpPr>
          <p:nvPr>
            <p:ph type="body" idx="1"/>
          </p:nvPr>
        </p:nvSpPr>
        <p:spPr>
          <a:xfrm>
            <a:off x="2193057" y="2133600"/>
            <a:ext cx="6771431" cy="446674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Tree>
    <p:extLst>
      <p:ext uri="{BB962C8B-B14F-4D97-AF65-F5344CB8AC3E}">
        <p14:creationId xmlns:p14="http://schemas.microsoft.com/office/powerpoint/2010/main" val="266898210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6" r:id="rId4"/>
    <p:sldLayoutId id="2147484037" r:id="rId5"/>
    <p:sldLayoutId id="2147484039" r:id="rId6"/>
    <p:sldLayoutId id="2147484040" r:id="rId7"/>
    <p:sldLayoutId id="2147484041" r:id="rId8"/>
    <p:sldLayoutId id="2147484042" r:id="rId9"/>
    <p:sldLayoutId id="2147484047" r:id="rId10"/>
    <p:sldLayoutId id="2147484053" r:id="rId11"/>
    <p:sldLayoutId id="2147484054" r:id="rId12"/>
    <p:sldLayoutId id="2147484055" r:id="rId13"/>
    <p:sldLayoutId id="2147484056" r:id="rId14"/>
    <p:sldLayoutId id="2147484057" r:id="rId15"/>
    <p:sldLayoutId id="2147484058" r:id="rId16"/>
    <p:sldLayoutId id="2147484059" r:id="rId17"/>
    <p:sldLayoutId id="2147484060" r:id="rId18"/>
    <p:sldLayoutId id="2147484061" r:id="rId19"/>
    <p:sldLayoutId id="2147484062" r:id="rId20"/>
    <p:sldLayoutId id="2147484063" r:id="rId21"/>
    <p:sldLayoutId id="2147484064" r:id="rId22"/>
    <p:sldLayoutId id="2147484065" r:id="rId23"/>
    <p:sldLayoutId id="2147484066" r:id="rId24"/>
    <p:sldLayoutId id="2147484067" r:id="rId25"/>
    <p:sldLayoutId id="2147484068" r:id="rId26"/>
    <p:sldLayoutId id="2147484069" r:id="rId27"/>
    <p:sldLayoutId id="2147484070" r:id="rId28"/>
    <p:sldLayoutId id="2147484071" r:id="rId29"/>
    <p:sldLayoutId id="2147484072" r:id="rId30"/>
    <p:sldLayoutId id="2147484073" r:id="rId31"/>
    <p:sldLayoutId id="2147484074" r:id="rId32"/>
    <p:sldLayoutId id="2147484075" r:id="rId33"/>
    <p:sldLayoutId id="2147484076" r:id="rId34"/>
    <p:sldLayoutId id="2147484077" r:id="rId35"/>
    <p:sldLayoutId id="2147484078" r:id="rId36"/>
    <p:sldLayoutId id="2147484079" r:id="rId37"/>
    <p:sldLayoutId id="2147484080" r:id="rId38"/>
    <p:sldLayoutId id="2147484081" r:id="rId39"/>
    <p:sldLayoutId id="2147484082" r:id="rId40"/>
    <p:sldLayoutId id="2147484083" r:id="rId41"/>
    <p:sldLayoutId id="2147484084" r:id="rId42"/>
    <p:sldLayoutId id="2147484085" r:id="rId43"/>
    <p:sldLayoutId id="2147484086" r:id="rId44"/>
    <p:sldLayoutId id="2147484087" r:id="rId45"/>
    <p:sldLayoutId id="2147484088" r:id="rId46"/>
    <p:sldLayoutId id="2147484089" r:id="rId47"/>
    <p:sldLayoutId id="2147484090" r:id="rId48"/>
    <p:sldLayoutId id="2147484091" r:id="rId49"/>
    <p:sldLayoutId id="2147484092" r:id="rId50"/>
    <p:sldLayoutId id="2147484093" r:id="rId51"/>
    <p:sldLayoutId id="2147484094" r:id="rId52"/>
    <p:sldLayoutId id="2147484095" r:id="rId53"/>
    <p:sldLayoutId id="2147484096" r:id="rId54"/>
    <p:sldLayoutId id="2147484097" r:id="rId55"/>
    <p:sldLayoutId id="2147484098" r:id="rId56"/>
    <p:sldLayoutId id="2147484099" r:id="rId57"/>
    <p:sldLayoutId id="2147484100" r:id="rId58"/>
    <p:sldLayoutId id="2147484101" r:id="rId59"/>
    <p:sldLayoutId id="2147484102" r:id="rId60"/>
    <p:sldLayoutId id="2147484103" r:id="rId61"/>
    <p:sldLayoutId id="2147484104" r:id="rId62"/>
    <p:sldLayoutId id="2147484105" r:id="rId63"/>
    <p:sldLayoutId id="2147484106" r:id="rId64"/>
    <p:sldLayoutId id="2147484107" r:id="rId65"/>
    <p:sldLayoutId id="2147484108" r:id="rId66"/>
    <p:sldLayoutId id="2147484109" r:id="rId67"/>
    <p:sldLayoutId id="2147484110" r:id="rId68"/>
    <p:sldLayoutId id="2147484111" r:id="rId69"/>
    <p:sldLayoutId id="2147484112" r:id="rId70"/>
    <p:sldLayoutId id="2147484113" r:id="rId71"/>
    <p:sldLayoutId id="2147484114" r:id="rId72"/>
    <p:sldLayoutId id="2147484118" r:id="rId73"/>
    <p:sldLayoutId id="2147484119" r:id="rId74"/>
    <p:sldLayoutId id="2147484120" r:id="rId75"/>
    <p:sldLayoutId id="2147484121" r:id="rId76"/>
    <p:sldLayoutId id="2147484122" r:id="rId77"/>
    <p:sldLayoutId id="2147484123" r:id="rId78"/>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5"/>
          <p:cNvSpPr>
            <a:spLocks noGrp="1"/>
          </p:cNvSpPr>
          <p:nvPr>
            <p:ph type="ctrTitle"/>
          </p:nvPr>
        </p:nvSpPr>
        <p:spPr>
          <a:xfrm>
            <a:off x="1942416" y="548680"/>
            <a:ext cx="6600451" cy="4896544"/>
          </a:xfrm>
        </p:spPr>
        <p:txBody>
          <a:bodyPr>
            <a:normAutofit/>
          </a:bodyPr>
          <a:lstStyle/>
          <a:p>
            <a:r>
              <a:rPr lang="pt-BR" dirty="0">
                <a:solidFill>
                  <a:srgbClr val="002060"/>
                </a:solidFill>
              </a:rPr>
              <a:t>Independência: liberalismo, federalismo e centralização</a:t>
            </a:r>
          </a:p>
        </p:txBody>
      </p:sp>
      <p:sp>
        <p:nvSpPr>
          <p:cNvPr id="3" name="Subtítulo 2"/>
          <p:cNvSpPr>
            <a:spLocks noGrp="1"/>
          </p:cNvSpPr>
          <p:nvPr>
            <p:ph type="subTitle" idx="1"/>
          </p:nvPr>
        </p:nvSpPr>
        <p:spPr>
          <a:xfrm>
            <a:off x="1942416" y="5445224"/>
            <a:ext cx="6600451" cy="1224136"/>
          </a:xfrm>
        </p:spPr>
        <p:txBody>
          <a:bodyPr/>
          <a:lstStyle/>
          <a:p>
            <a:r>
              <a:rPr lang="pt-BR" dirty="0"/>
              <a:t>Do final do período colonial</a:t>
            </a:r>
          </a:p>
        </p:txBody>
      </p:sp>
    </p:spTree>
    <p:extLst>
      <p:ext uri="{BB962C8B-B14F-4D97-AF65-F5344CB8AC3E}">
        <p14:creationId xmlns:p14="http://schemas.microsoft.com/office/powerpoint/2010/main" val="70716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7" name="Espaço Reservado para Texto 2"/>
          <p:cNvSpPr txBox="1">
            <a:spLocks noGrp="1"/>
          </p:cNvSpPr>
          <p:nvPr>
            <p:ph type="body" sz="quarter" idx="14"/>
          </p:nvPr>
        </p:nvSpPr>
        <p:spPr/>
        <p:txBody>
          <a:bodyPr vert="horz" lIns="91440" tIns="45720" rIns="91440" bIns="45720" rtlCol="0" anchor="ctr">
            <a:normAutofit lnSpcReduction="10000"/>
          </a:bodyPr>
          <a:lstStyle/>
          <a:p>
            <a:r>
              <a:rPr lang="pt-BR"/>
              <a:t>MACEDO, Jorge. Portugal e a economia “pombalina”: temas e hipóteses Revista de História (19): 81-99, 1954, p. 90.</a:t>
            </a:r>
            <a:endParaRPr lang="pt-BR" dirty="0"/>
          </a:p>
        </p:txBody>
      </p:sp>
      <p:sp>
        <p:nvSpPr>
          <p:cNvPr id="7" name="Título 1">
            <a:extLst>
              <a:ext uri="{FF2B5EF4-FFF2-40B4-BE49-F238E27FC236}">
                <a16:creationId xmlns:a16="http://schemas.microsoft.com/office/drawing/2014/main" id="{327EF6A3-4F1B-1446-8CB9-530595C107A8}"/>
              </a:ext>
            </a:extLst>
          </p:cNvPr>
          <p:cNvSpPr>
            <a:spLocks noGrp="1"/>
          </p:cNvSpPr>
          <p:nvPr>
            <p:ph idx="1"/>
          </p:nvPr>
        </p:nvSpPr>
        <p:spPr/>
        <p:txBody>
          <a:bodyPr>
            <a:normAutofit fontScale="97500"/>
          </a:bodyPr>
          <a:lstStyle/>
          <a:p>
            <a:r>
              <a:rPr lang="pt-BR" dirty="0"/>
              <a:t>Crise particularmente grave, pois surge ao mesmo tempo em numerosos produtos: afetava a mineração das Minas Gerais (1760-1780); o açúcar [...] (1749-1776); os diamantes (1760-1780) e o mercado escravo, a partir de 1760. Outros problemas econômicos, como a concorrência dos vinhos, a crise do trigo (1757) e da mão-de-obra, a crise das pescarias (1749-1776), etc. </a:t>
            </a:r>
            <a:r>
              <a:rPr lang="pt-BR" dirty="0" err="1"/>
              <a:t>ampliavam-lhe</a:t>
            </a:r>
            <a:r>
              <a:rPr lang="pt-BR" dirty="0"/>
              <a:t> a projeção.</a:t>
            </a:r>
          </a:p>
        </p:txBody>
      </p:sp>
    </p:spTree>
    <p:extLst>
      <p:ext uri="{BB962C8B-B14F-4D97-AF65-F5344CB8AC3E}">
        <p14:creationId xmlns:p14="http://schemas.microsoft.com/office/powerpoint/2010/main" val="313294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As reformas</a:t>
            </a:r>
          </a:p>
        </p:txBody>
      </p:sp>
      <p:sp>
        <p:nvSpPr>
          <p:cNvPr id="3" name="Content Placeholder 2"/>
          <p:cNvSpPr>
            <a:spLocks noGrp="1"/>
          </p:cNvSpPr>
          <p:nvPr>
            <p:ph idx="1"/>
          </p:nvPr>
        </p:nvSpPr>
        <p:spPr/>
        <p:txBody>
          <a:bodyPr>
            <a:normAutofit fontScale="92500" lnSpcReduction="20000"/>
          </a:bodyPr>
          <a:lstStyle/>
          <a:p>
            <a:r>
              <a:rPr lang="pt-BR" dirty="0"/>
              <a:t>Começam ainda na administração pombalina</a:t>
            </a:r>
          </a:p>
          <a:p>
            <a:r>
              <a:rPr lang="pt-BR" dirty="0"/>
              <a:t>O desenvolvimento manufatureiro volta a ser privilegiado</a:t>
            </a:r>
          </a:p>
          <a:p>
            <a:r>
              <a:rPr lang="pt-BR" dirty="0"/>
              <a:t>A iniciativa perde força com a saída do ministro (1777)</a:t>
            </a:r>
          </a:p>
          <a:p>
            <a:r>
              <a:rPr lang="pt-BR" dirty="0"/>
              <a:t>As propostas de D. Rodrigo de Souza Coutinho</a:t>
            </a:r>
          </a:p>
          <a:p>
            <a:pPr lvl="1"/>
            <a:r>
              <a:rPr lang="pt-BR" dirty="0"/>
              <a:t>Ministro da Marinha e do Ultramar (1795)</a:t>
            </a:r>
          </a:p>
          <a:p>
            <a:pPr lvl="1"/>
            <a:r>
              <a:rPr lang="pt-BR" dirty="0"/>
              <a:t>Ministro e secretário de Estado dos Negócios da Guerra e Estrangeiros (1812)</a:t>
            </a:r>
          </a:p>
          <a:p>
            <a:r>
              <a:rPr lang="pt-BR" dirty="0"/>
              <a:t>Programa de reformas para a fiscalidade do reino e dos domínios ultramarinos (1799)</a:t>
            </a:r>
          </a:p>
          <a:p>
            <a:pPr lvl="1"/>
            <a:r>
              <a:rPr lang="pt-BR" dirty="0"/>
              <a:t>Necessidade de aumentar a receita ordinária portuguesa</a:t>
            </a:r>
          </a:p>
          <a:p>
            <a:pPr lvl="1"/>
            <a:r>
              <a:rPr lang="pt-BR" dirty="0"/>
              <a:t>Buscar recursos extraordinários para despesas da marinha e exército</a:t>
            </a:r>
          </a:p>
        </p:txBody>
      </p:sp>
    </p:spTree>
    <p:extLst>
      <p:ext uri="{BB962C8B-B14F-4D97-AF65-F5344CB8AC3E}">
        <p14:creationId xmlns:p14="http://schemas.microsoft.com/office/powerpoint/2010/main" val="79510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propostas de </a:t>
            </a:r>
            <a:r>
              <a:rPr lang="pt-BR" dirty="0" err="1"/>
              <a:t>coutinho</a:t>
            </a:r>
            <a:endParaRPr lang="pt-BR" dirty="0"/>
          </a:p>
        </p:txBody>
      </p:sp>
      <p:sp>
        <p:nvSpPr>
          <p:cNvPr id="3" name="Content Placeholder 2"/>
          <p:cNvSpPr>
            <a:spLocks noGrp="1"/>
          </p:cNvSpPr>
          <p:nvPr>
            <p:ph idx="1"/>
          </p:nvPr>
        </p:nvSpPr>
        <p:spPr/>
        <p:txBody>
          <a:bodyPr>
            <a:normAutofit fontScale="92500" lnSpcReduction="20000"/>
          </a:bodyPr>
          <a:lstStyle/>
          <a:p>
            <a:r>
              <a:rPr lang="pt-BR" dirty="0"/>
              <a:t>Desonerar as exportações, inclusive de produtos coloniais</a:t>
            </a:r>
          </a:p>
          <a:p>
            <a:r>
              <a:rPr lang="pt-BR" dirty="0"/>
              <a:t>Não taxar a produção de grãos e tampouco as manufaturas nacionais</a:t>
            </a:r>
          </a:p>
          <a:p>
            <a:r>
              <a:rPr lang="pt-BR" dirty="0"/>
              <a:t>Reduzir os privilégios eclesiásticos</a:t>
            </a:r>
          </a:p>
          <a:p>
            <a:r>
              <a:rPr lang="pt-BR" dirty="0"/>
              <a:t>Aumentar arrecadação nos domínios ultramarinos a fim de não onerar os súditos metropolitanos</a:t>
            </a:r>
          </a:p>
          <a:p>
            <a:pPr lvl="1"/>
            <a:r>
              <a:rPr lang="pt-BR" dirty="0"/>
              <a:t>Reforma dos monopólios</a:t>
            </a:r>
          </a:p>
          <a:p>
            <a:pPr lvl="1"/>
            <a:r>
              <a:rPr lang="pt-BR" dirty="0"/>
              <a:t>Reformulação do sistema de contratos (administração régia); cobrança dos inadimplentes</a:t>
            </a:r>
          </a:p>
          <a:p>
            <a:pPr lvl="1"/>
            <a:r>
              <a:rPr lang="pt-BR" dirty="0"/>
              <a:t>Dificultar a circulação de ouro em pó na região das Minas</a:t>
            </a:r>
          </a:p>
          <a:p>
            <a:pPr lvl="1"/>
            <a:r>
              <a:rPr lang="pt-BR" dirty="0"/>
              <a:t>Criação de novos impostos e taxas</a:t>
            </a:r>
          </a:p>
          <a:p>
            <a:pPr lvl="1"/>
            <a:r>
              <a:rPr lang="pt-BR" dirty="0"/>
              <a:t>Modernizar e reorganizar as formas de tributação e cobrança</a:t>
            </a:r>
          </a:p>
          <a:p>
            <a:endParaRPr lang="pt-BR" dirty="0"/>
          </a:p>
        </p:txBody>
      </p:sp>
    </p:spTree>
    <p:extLst>
      <p:ext uri="{BB962C8B-B14F-4D97-AF65-F5344CB8AC3E}">
        <p14:creationId xmlns:p14="http://schemas.microsoft.com/office/powerpoint/2010/main" val="310415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2"/>
          <p:cNvSpPr>
            <a:spLocks noGrp="1"/>
          </p:cNvSpPr>
          <p:nvPr>
            <p:ph type="body" sz="quarter" idx="14"/>
          </p:nvPr>
        </p:nvSpPr>
        <p:spPr/>
        <p:txBody>
          <a:bodyPr>
            <a:noAutofit/>
          </a:bodyPr>
          <a:lstStyle/>
          <a:p>
            <a:pPr lvl="1" algn="r"/>
            <a:r>
              <a:rPr lang="pt-BR" sz="1200" dirty="0"/>
              <a:t>COSTA, Wilma Peres. Do domínio à nação: os impasses da fiscalidade no processo de independência, p. 168.</a:t>
            </a:r>
            <a:endParaRPr lang="pt-BR" sz="1400" dirty="0"/>
          </a:p>
        </p:txBody>
      </p:sp>
      <p:sp>
        <p:nvSpPr>
          <p:cNvPr id="6" name="Title 4">
            <a:extLst>
              <a:ext uri="{FF2B5EF4-FFF2-40B4-BE49-F238E27FC236}">
                <a16:creationId xmlns:a16="http://schemas.microsoft.com/office/drawing/2014/main" id="{D0B16902-553F-DB47-9F4B-C01D583684E3}"/>
              </a:ext>
            </a:extLst>
          </p:cNvPr>
          <p:cNvSpPr>
            <a:spLocks noGrp="1"/>
          </p:cNvSpPr>
          <p:nvPr>
            <p:ph idx="1"/>
          </p:nvPr>
        </p:nvSpPr>
        <p:spPr/>
        <p:txBody>
          <a:bodyPr>
            <a:normAutofit fontScale="97500"/>
          </a:bodyPr>
          <a:lstStyle/>
          <a:p>
            <a:r>
              <a:rPr lang="pt-BR" dirty="0"/>
              <a:t>O estanco do sal, as altas tarifas alfandegárias, e os direitos exagerados sobre os escravos são os alvos principais de suas críticas, por se mostrarem impeditivos do desenvolvimento das atividades produtivas da colônia. A redução desses impostos deveria ser complementada com a criação de um importante conjunto de novos tributos, que deveriam formar o cerne da arrecadação [...]</a:t>
            </a:r>
          </a:p>
        </p:txBody>
      </p:sp>
    </p:spTree>
    <p:extLst>
      <p:ext uri="{BB962C8B-B14F-4D97-AF65-F5344CB8AC3E}">
        <p14:creationId xmlns:p14="http://schemas.microsoft.com/office/powerpoint/2010/main" val="153114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A corte no Brasil e a independência</a:t>
            </a:r>
          </a:p>
        </p:txBody>
      </p:sp>
      <p:sp>
        <p:nvSpPr>
          <p:cNvPr id="3" name="Text Placeholder 2"/>
          <p:cNvSpPr>
            <a:spLocks noGrp="1"/>
          </p:cNvSpPr>
          <p:nvPr>
            <p:ph type="body" idx="1"/>
          </p:nvPr>
        </p:nvSpPr>
        <p:spPr/>
        <p:txBody>
          <a:bodyPr/>
          <a:lstStyle/>
          <a:p>
            <a:r>
              <a:rPr lang="pt-BR" dirty="0"/>
              <a:t>As novas necessidades fiscais e a formação do estado nacional</a:t>
            </a:r>
          </a:p>
        </p:txBody>
      </p:sp>
    </p:spTree>
    <p:extLst>
      <p:ext uri="{BB962C8B-B14F-4D97-AF65-F5344CB8AC3E}">
        <p14:creationId xmlns:p14="http://schemas.microsoft.com/office/powerpoint/2010/main" val="188952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2"/>
          <p:cNvSpPr>
            <a:spLocks noGrp="1"/>
          </p:cNvSpPr>
          <p:nvPr>
            <p:ph type="body" sz="quarter" idx="14"/>
          </p:nvPr>
        </p:nvSpPr>
        <p:spPr/>
        <p:txBody>
          <a:bodyPr>
            <a:noAutofit/>
          </a:bodyPr>
          <a:lstStyle/>
          <a:p>
            <a:pPr lvl="1" algn="r"/>
            <a:r>
              <a:rPr lang="pt-BR" sz="1200" dirty="0"/>
              <a:t>COSTA, Wilma Peres. Do domínio à nação: os impasses da fiscalidade no processo de independência, pp. 169-170.</a:t>
            </a:r>
            <a:endParaRPr lang="pt-BR" sz="1400" dirty="0"/>
          </a:p>
        </p:txBody>
      </p:sp>
      <p:sp>
        <p:nvSpPr>
          <p:cNvPr id="6" name="Title 4">
            <a:extLst>
              <a:ext uri="{FF2B5EF4-FFF2-40B4-BE49-F238E27FC236}">
                <a16:creationId xmlns:a16="http://schemas.microsoft.com/office/drawing/2014/main" id="{E57FB66B-15C1-1444-A13E-98D33D5D280A}"/>
              </a:ext>
            </a:extLst>
          </p:cNvPr>
          <p:cNvSpPr>
            <a:spLocks noGrp="1"/>
          </p:cNvSpPr>
          <p:nvPr>
            <p:ph idx="1"/>
          </p:nvPr>
        </p:nvSpPr>
        <p:spPr/>
        <p:txBody>
          <a:bodyPr>
            <a:normAutofit fontScale="97500"/>
          </a:bodyPr>
          <a:lstStyle/>
          <a:p>
            <a:r>
              <a:rPr lang="pt-BR" dirty="0"/>
              <a:t>A dificuldade em estabelecer periodizações significativas entre o “período colonial” e a “fase nacional” deriva, em grande parte, das peculiaridades que cercaram a Independência do Brasil e os passos iniciais da construção do Estado. A vinda da família real para o Brasil em 1808, a elevação do Brasil à categoria de Reino Unido (1816) foram fundamentais para o desenvolvimento, na América portuguesa, de um projeto de transformação do vínculo colonial sem romper a unidade da “nação portuguesa” [...] </a:t>
            </a:r>
          </a:p>
        </p:txBody>
      </p:sp>
    </p:spTree>
    <p:extLst>
      <p:ext uri="{BB962C8B-B14F-4D97-AF65-F5344CB8AC3E}">
        <p14:creationId xmlns:p14="http://schemas.microsoft.com/office/powerpoint/2010/main" val="2266705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2"/>
          <p:cNvSpPr>
            <a:spLocks noGrp="1"/>
          </p:cNvSpPr>
          <p:nvPr>
            <p:ph type="body" sz="quarter" idx="14"/>
          </p:nvPr>
        </p:nvSpPr>
        <p:spPr/>
        <p:txBody>
          <a:bodyPr>
            <a:noAutofit/>
          </a:bodyPr>
          <a:lstStyle/>
          <a:p>
            <a:pPr lvl="1" algn="r"/>
            <a:r>
              <a:rPr lang="pt-BR" sz="1200" dirty="0"/>
              <a:t>COSTA, Wilma Peres. Do domínio à nação: os impasses da fiscalidade no processo de independência, p. 171.</a:t>
            </a:r>
            <a:endParaRPr lang="pt-BR" sz="1400" dirty="0"/>
          </a:p>
        </p:txBody>
      </p:sp>
      <p:sp>
        <p:nvSpPr>
          <p:cNvPr id="6" name="Title 4">
            <a:extLst>
              <a:ext uri="{FF2B5EF4-FFF2-40B4-BE49-F238E27FC236}">
                <a16:creationId xmlns:a16="http://schemas.microsoft.com/office/drawing/2014/main" id="{9A55144A-3F7B-814A-A500-470801CDA3AA}"/>
              </a:ext>
            </a:extLst>
          </p:cNvPr>
          <p:cNvSpPr>
            <a:spLocks noGrp="1"/>
          </p:cNvSpPr>
          <p:nvPr>
            <p:ph idx="1"/>
          </p:nvPr>
        </p:nvSpPr>
        <p:spPr/>
        <p:txBody>
          <a:bodyPr>
            <a:normAutofit fontScale="97500"/>
          </a:bodyPr>
          <a:lstStyle/>
          <a:p>
            <a:r>
              <a:rPr lang="pt-BR" dirty="0"/>
              <a:t>A nova situação permitiu a D. Rodrigo pôr em prática o plano de estabelecimento dos novos impostos internos longamente acalentados. Esta foi a mais duradoura das modificações da fiscalidade brasileira do século XIX. Com poucas alterações a estrutura fiscal aí criada permaneceu em vigor durante todo o período imperial e mesmo depois dele.</a:t>
            </a:r>
          </a:p>
        </p:txBody>
      </p:sp>
    </p:spTree>
    <p:extLst>
      <p:ext uri="{BB962C8B-B14F-4D97-AF65-F5344CB8AC3E}">
        <p14:creationId xmlns:p14="http://schemas.microsoft.com/office/powerpoint/2010/main" val="2215219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Novos impostos</a:t>
            </a:r>
          </a:p>
        </p:txBody>
      </p:sp>
      <p:sp>
        <p:nvSpPr>
          <p:cNvPr id="3" name="Content Placeholder 2"/>
          <p:cNvSpPr>
            <a:spLocks noGrp="1"/>
          </p:cNvSpPr>
          <p:nvPr>
            <p:ph idx="1"/>
          </p:nvPr>
        </p:nvSpPr>
        <p:spPr/>
        <p:txBody>
          <a:bodyPr>
            <a:normAutofit fontScale="85000" lnSpcReduction="20000"/>
          </a:bodyPr>
          <a:lstStyle/>
          <a:p>
            <a:r>
              <a:rPr lang="pt-BR" dirty="0"/>
              <a:t>Décima urbana: rendimento sobre os prédios urbanos</a:t>
            </a:r>
          </a:p>
          <a:p>
            <a:r>
              <a:rPr lang="pt-BR" dirty="0"/>
              <a:t>Imposto do selo</a:t>
            </a:r>
          </a:p>
          <a:p>
            <a:r>
              <a:rPr lang="pt-BR" dirty="0"/>
              <a:t>Imposto de transmissão de propriedade, a </a:t>
            </a:r>
            <a:r>
              <a:rPr lang="pt-BR" i="1" dirty="0"/>
              <a:t>sisa</a:t>
            </a:r>
            <a:r>
              <a:rPr lang="pt-BR" dirty="0"/>
              <a:t> (10%)</a:t>
            </a:r>
          </a:p>
          <a:p>
            <a:r>
              <a:rPr lang="pt-BR" dirty="0"/>
              <a:t>A </a:t>
            </a:r>
            <a:r>
              <a:rPr lang="pt-BR" i="1" dirty="0"/>
              <a:t>meia-sisa </a:t>
            </a:r>
            <a:r>
              <a:rPr lang="pt-BR" dirty="0"/>
              <a:t>(5%) sobre a compra e venda de escravos ladinos</a:t>
            </a:r>
          </a:p>
          <a:p>
            <a:r>
              <a:rPr lang="pt-BR" dirty="0"/>
              <a:t>Décima de heranças e legados: 10% ou 20% conforme grau de parentesco</a:t>
            </a:r>
          </a:p>
          <a:p>
            <a:r>
              <a:rPr lang="pt-BR" dirty="0"/>
              <a:t>Imposto de indústria e profissões: 12$000 sobre qualquer tipo de comércio, também conhecido como </a:t>
            </a:r>
            <a:r>
              <a:rPr lang="pt-BR" i="1" dirty="0"/>
              <a:t>imposto do banco</a:t>
            </a:r>
          </a:p>
          <a:p>
            <a:r>
              <a:rPr lang="pt-BR" dirty="0"/>
              <a:t>Introduzidos de maneira uniforme em todas as províncias</a:t>
            </a:r>
          </a:p>
        </p:txBody>
      </p:sp>
    </p:spTree>
    <p:extLst>
      <p:ext uri="{BB962C8B-B14F-4D97-AF65-F5344CB8AC3E}">
        <p14:creationId xmlns:p14="http://schemas.microsoft.com/office/powerpoint/2010/main" val="4159777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IMG_6992.JPG"/>
          <p:cNvPicPr>
            <a:picLocks noChangeAspect="1"/>
          </p:cNvPicPr>
          <p:nvPr/>
        </p:nvPicPr>
        <p:blipFill rotWithShape="1">
          <a:blip r:embed="rId2" cstate="print">
            <a:biLevel thresh="50000"/>
            <a:extLst>
              <a:ext uri="{28A0092B-C50C-407E-A947-70E740481C1C}">
                <a14:useLocalDpi xmlns:a14="http://schemas.microsoft.com/office/drawing/2010/main" val="0"/>
              </a:ext>
            </a:extLst>
          </a:blip>
          <a:srcRect l="7936" t="6046" r="13977" b="2314"/>
          <a:stretch/>
        </p:blipFill>
        <p:spPr>
          <a:xfrm>
            <a:off x="865805" y="207327"/>
            <a:ext cx="7412391" cy="6524133"/>
          </a:xfrm>
          <a:prstGeom prst="rect">
            <a:avLst/>
          </a:prstGeom>
        </p:spPr>
      </p:pic>
    </p:spTree>
    <p:extLst>
      <p:ext uri="{BB962C8B-B14F-4D97-AF65-F5344CB8AC3E}">
        <p14:creationId xmlns:p14="http://schemas.microsoft.com/office/powerpoint/2010/main" val="2918602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A4CA8708-0B71-DF43-AD17-3FE48606A588}"/>
              </a:ext>
            </a:extLst>
          </p:cNvPr>
          <p:cNvSpPr>
            <a:spLocks noGrp="1"/>
          </p:cNvSpPr>
          <p:nvPr>
            <p:ph idx="1"/>
          </p:nvPr>
        </p:nvSpPr>
        <p:spPr/>
        <p:txBody>
          <a:bodyPr/>
          <a:lstStyle/>
          <a:p>
            <a:r>
              <a:rPr lang="pt-BR" dirty="0"/>
              <a:t>[...] o processo de construção do fisco nacional, depois de 1822, foi uma transformação conflitiva que se dá em sinergia com estruturas e instituições coloniais. Assim, a peculiaridade do nosso processo de independência e a continuidade dinástica que a caracterizou imprimiram sua marca sobre a fiscalidade do Estado nascente [...]</a:t>
            </a:r>
          </a:p>
        </p:txBody>
      </p:sp>
      <p:sp>
        <p:nvSpPr>
          <p:cNvPr id="8" name="Espaço Reservado para Texto 2"/>
          <p:cNvSpPr>
            <a:spLocks noGrp="1"/>
          </p:cNvSpPr>
          <p:nvPr>
            <p:ph type="body" sz="quarter" idx="14"/>
          </p:nvPr>
        </p:nvSpPr>
        <p:spPr/>
        <p:txBody>
          <a:bodyPr>
            <a:noAutofit/>
          </a:bodyPr>
          <a:lstStyle/>
          <a:p>
            <a:pPr lvl="1" algn="r"/>
            <a:r>
              <a:rPr lang="pt-BR" sz="1200" dirty="0"/>
              <a:t>COSTA, Wilma Peres. Do domínio à nação: os impasses da fiscalidade no processo de independência, p. 181.</a:t>
            </a:r>
            <a:endParaRPr lang="pt-BR" sz="1400" dirty="0"/>
          </a:p>
        </p:txBody>
      </p:sp>
    </p:spTree>
    <p:extLst>
      <p:ext uri="{BB962C8B-B14F-4D97-AF65-F5344CB8AC3E}">
        <p14:creationId xmlns:p14="http://schemas.microsoft.com/office/powerpoint/2010/main" val="336230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Panorama geral no final </a:t>
            </a:r>
            <a:br>
              <a:rPr lang="pt-BR"/>
            </a:br>
            <a:r>
              <a:rPr lang="pt-BR"/>
              <a:t>dos Setecentos</a:t>
            </a:r>
            <a:endParaRPr lang="pt-BR" dirty="0"/>
          </a:p>
        </p:txBody>
      </p:sp>
      <p:sp>
        <p:nvSpPr>
          <p:cNvPr id="3" name="Espaço Reservado para Conteúdo 2"/>
          <p:cNvSpPr>
            <a:spLocks noGrp="1"/>
          </p:cNvSpPr>
          <p:nvPr>
            <p:ph idx="1"/>
          </p:nvPr>
        </p:nvSpPr>
        <p:spPr/>
        <p:txBody>
          <a:bodyPr anchor="ctr"/>
          <a:lstStyle/>
          <a:p>
            <a:r>
              <a:rPr lang="pt-BR" dirty="0"/>
              <a:t>Queda nas exportações</a:t>
            </a:r>
          </a:p>
          <a:p>
            <a:pPr lvl="1"/>
            <a:r>
              <a:rPr lang="pt-BR" dirty="0"/>
              <a:t>1760: +/-  5 milhões de libras</a:t>
            </a:r>
          </a:p>
          <a:p>
            <a:pPr lvl="1"/>
            <a:r>
              <a:rPr lang="pt-BR" dirty="0"/>
              <a:t>1775-1800: +/-  3 milhões</a:t>
            </a:r>
          </a:p>
          <a:p>
            <a:r>
              <a:rPr lang="pt-BR" dirty="0"/>
              <a:t>Queda no preço do açúcar</a:t>
            </a:r>
          </a:p>
          <a:p>
            <a:r>
              <a:rPr lang="pt-BR" dirty="0"/>
              <a:t>Diminuição das extrações de ouro (+/- 500 mil libras)</a:t>
            </a:r>
          </a:p>
          <a:p>
            <a:r>
              <a:rPr lang="pt-BR" dirty="0"/>
              <a:t>Aumento populacional</a:t>
            </a:r>
          </a:p>
        </p:txBody>
      </p:sp>
    </p:spTree>
    <p:extLst>
      <p:ext uri="{BB962C8B-B14F-4D97-AF65-F5344CB8AC3E}">
        <p14:creationId xmlns:p14="http://schemas.microsoft.com/office/powerpoint/2010/main" val="230991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24110"/>
            <a:ext cx="6768752" cy="1280890"/>
          </a:xfrm>
        </p:spPr>
        <p:txBody>
          <a:bodyPr/>
          <a:lstStyle/>
          <a:p>
            <a:r>
              <a:rPr lang="pt-BR" dirty="0"/>
              <a:t>Independência</a:t>
            </a:r>
          </a:p>
        </p:txBody>
      </p:sp>
      <p:sp>
        <p:nvSpPr>
          <p:cNvPr id="3" name="Content Placeholder 2"/>
          <p:cNvSpPr>
            <a:spLocks noGrp="1"/>
          </p:cNvSpPr>
          <p:nvPr>
            <p:ph idx="1"/>
          </p:nvPr>
        </p:nvSpPr>
        <p:spPr>
          <a:xfrm>
            <a:off x="2193056" y="2133600"/>
            <a:ext cx="6771614" cy="4535760"/>
          </a:xfrm>
        </p:spPr>
        <p:txBody>
          <a:bodyPr>
            <a:normAutofit fontScale="92500" lnSpcReduction="10000"/>
          </a:bodyPr>
          <a:lstStyle/>
          <a:p>
            <a:r>
              <a:rPr lang="pt-BR" dirty="0"/>
              <a:t>Continuidade dinástica e províncias já estabelecidas como unidades administrativas e fiscais</a:t>
            </a:r>
          </a:p>
          <a:p>
            <a:r>
              <a:rPr lang="pt-BR" dirty="0"/>
              <a:t>Período 1808-1830: adequação das instituições vinculadas ao antigo sistema colonial para as necessidades do Estado nacional</a:t>
            </a:r>
          </a:p>
          <a:p>
            <a:r>
              <a:rPr lang="pt-BR" dirty="0"/>
              <a:t>Problema central: equilíbrio entre províncias e governo central (a questão das ‘sobras’)</a:t>
            </a:r>
          </a:p>
          <a:p>
            <a:r>
              <a:rPr lang="pt-BR" dirty="0"/>
              <a:t>A discussão sobre a fiscalidade fica em segundo plano, em detrimento de questões ligadas à consolidação do poder político regional</a:t>
            </a:r>
          </a:p>
        </p:txBody>
      </p:sp>
    </p:spTree>
    <p:extLst>
      <p:ext uri="{BB962C8B-B14F-4D97-AF65-F5344CB8AC3E}">
        <p14:creationId xmlns:p14="http://schemas.microsoft.com/office/powerpoint/2010/main" val="2125135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2"/>
          <p:cNvSpPr>
            <a:spLocks noGrp="1"/>
          </p:cNvSpPr>
          <p:nvPr>
            <p:ph type="body" sz="quarter" idx="14"/>
          </p:nvPr>
        </p:nvSpPr>
        <p:spPr/>
        <p:txBody>
          <a:bodyPr>
            <a:noAutofit/>
          </a:bodyPr>
          <a:lstStyle/>
          <a:p>
            <a:pPr lvl="1" algn="r"/>
            <a:r>
              <a:rPr lang="pt-BR" sz="1200" dirty="0"/>
              <a:t>COSTA, Wilma Peres. Do domínio à nação: os impasses da fiscalidade no processo de independência, p. 183.</a:t>
            </a:r>
            <a:endParaRPr lang="pt-BR" sz="1400" dirty="0"/>
          </a:p>
        </p:txBody>
      </p:sp>
      <p:sp>
        <p:nvSpPr>
          <p:cNvPr id="6" name="Title 4">
            <a:extLst>
              <a:ext uri="{FF2B5EF4-FFF2-40B4-BE49-F238E27FC236}">
                <a16:creationId xmlns:a16="http://schemas.microsoft.com/office/drawing/2014/main" id="{EBEA1FCA-60DA-CD4C-9A5A-09E6D76C900D}"/>
              </a:ext>
            </a:extLst>
          </p:cNvPr>
          <p:cNvSpPr>
            <a:spLocks noGrp="1"/>
          </p:cNvSpPr>
          <p:nvPr>
            <p:ph idx="1"/>
          </p:nvPr>
        </p:nvSpPr>
        <p:spPr/>
        <p:txBody>
          <a:bodyPr>
            <a:normAutofit fontScale="97500"/>
          </a:bodyPr>
          <a:lstStyle/>
          <a:p>
            <a:r>
              <a:rPr lang="pt-BR" dirty="0"/>
              <a:t>A Constituição outorgada em 1824 mantinha todos os impostos vigentes (artigo 171), 0 que firmava vivo contraste com o fato de que a competência fiscal passava a radicar no parlamento do império. Consagrando a centralização pretendida, mas distante de ser alcançada, a Constituição também proibia os Conselhos Gerais das Províncias de deliberarem sobre imposições (artigo 83).</a:t>
            </a:r>
          </a:p>
        </p:txBody>
      </p:sp>
    </p:spTree>
    <p:extLst>
      <p:ext uri="{BB962C8B-B14F-4D97-AF65-F5344CB8AC3E}">
        <p14:creationId xmlns:p14="http://schemas.microsoft.com/office/powerpoint/2010/main" val="3137357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Título 1"/>
          <p:cNvSpPr>
            <a:spLocks noGrp="1"/>
          </p:cNvSpPr>
          <p:nvPr>
            <p:ph idx="1"/>
          </p:nvPr>
        </p:nvSpPr>
        <p:spPr/>
        <p:txBody>
          <a:bodyPr/>
          <a:lstStyle/>
          <a:p>
            <a:r>
              <a:rPr lang="pt-BR"/>
              <a:t>A renda per capita, ao terminar o século, provavelmente não seria superior a 50 dólares de poder aquisitivo atual – admitida uma população livre de dois milhões – sendo esse provavelmente o nível de renda mais baixo que haja conhecido o Brasil em todo o período colonial.</a:t>
            </a:r>
            <a:endParaRPr lang="pt-BR" dirty="0"/>
          </a:p>
        </p:txBody>
      </p:sp>
      <p:sp>
        <p:nvSpPr>
          <p:cNvPr id="11" name="Espaço Reservado para Texto 2"/>
          <p:cNvSpPr>
            <a:spLocks noGrp="1"/>
          </p:cNvSpPr>
          <p:nvPr>
            <p:ph type="body" sz="quarter" idx="14"/>
          </p:nvPr>
        </p:nvSpPr>
        <p:spPr/>
        <p:txBody>
          <a:bodyPr>
            <a:normAutofit lnSpcReduction="10000"/>
          </a:bodyPr>
          <a:lstStyle/>
          <a:p>
            <a:r>
              <a:rPr lang="pt-BR"/>
              <a:t>FURTADO, Celso. Formação Econômica do Brasil. 25ª. ed. São Paulo: São Paulo: Editora Nacional, 1995. Capítulo 16, pp. 89-90.</a:t>
            </a:r>
            <a:endParaRPr lang="pt-BR" dirty="0"/>
          </a:p>
        </p:txBody>
      </p:sp>
    </p:spTree>
    <p:extLst>
      <p:ext uri="{BB962C8B-B14F-4D97-AF65-F5344CB8AC3E}">
        <p14:creationId xmlns:p14="http://schemas.microsoft.com/office/powerpoint/2010/main" val="2276104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lstStyle/>
          <a:p>
            <a:r>
              <a:rPr lang="pt-BR" dirty="0"/>
              <a:t>A Independência do Brasil</a:t>
            </a:r>
          </a:p>
        </p:txBody>
      </p:sp>
      <p:sp>
        <p:nvSpPr>
          <p:cNvPr id="3" name="Text Placeholder 2"/>
          <p:cNvSpPr>
            <a:spLocks noGrp="1"/>
          </p:cNvSpPr>
          <p:nvPr>
            <p:ph type="body" idx="1"/>
          </p:nvPr>
        </p:nvSpPr>
        <p:spPr>
          <a:xfrm>
            <a:off x="1942415" y="3581400"/>
            <a:ext cx="6591985" cy="860400"/>
          </a:xfrm>
        </p:spPr>
        <p:txBody>
          <a:bodyPr/>
          <a:lstStyle/>
          <a:p>
            <a:r>
              <a:rPr lang="pt-BR" dirty="0"/>
              <a:t>O processo de emancipação política e o arranjo institucional do Império</a:t>
            </a:r>
          </a:p>
        </p:txBody>
      </p:sp>
    </p:spTree>
    <p:extLst>
      <p:ext uri="{BB962C8B-B14F-4D97-AF65-F5344CB8AC3E}">
        <p14:creationId xmlns:p14="http://schemas.microsoft.com/office/powerpoint/2010/main" val="3496495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ptura de Tela 2017-08-17 às 14.22.03.png"/>
          <p:cNvPicPr>
            <a:picLocks noChangeAspect="1"/>
          </p:cNvPicPr>
          <p:nvPr/>
        </p:nvPicPr>
        <p:blipFill rotWithShape="1">
          <a:blip r:embed="rId2">
            <a:extLst>
              <a:ext uri="{28A0092B-C50C-407E-A947-70E740481C1C}">
                <a14:useLocalDpi xmlns:a14="http://schemas.microsoft.com/office/drawing/2010/main" val="0"/>
              </a:ext>
            </a:extLst>
          </a:blip>
          <a:srcRect l="9637" r="3490" b="2426"/>
          <a:stretch/>
        </p:blipFill>
        <p:spPr>
          <a:xfrm>
            <a:off x="1979712" y="233439"/>
            <a:ext cx="7043890" cy="6525926"/>
          </a:xfrm>
          <a:prstGeom prst="rect">
            <a:avLst/>
          </a:prstGeom>
        </p:spPr>
      </p:pic>
    </p:spTree>
    <p:extLst>
      <p:ext uri="{BB962C8B-B14F-4D97-AF65-F5344CB8AC3E}">
        <p14:creationId xmlns:p14="http://schemas.microsoft.com/office/powerpoint/2010/main" val="2815810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5736" y="624110"/>
            <a:ext cx="6768752" cy="1280890"/>
          </a:xfrm>
        </p:spPr>
        <p:txBody>
          <a:bodyPr/>
          <a:lstStyle/>
          <a:p>
            <a:r>
              <a:rPr lang="pt-BR" dirty="0"/>
              <a:t>Alternativas institucionais</a:t>
            </a:r>
          </a:p>
        </p:txBody>
      </p:sp>
      <p:sp>
        <p:nvSpPr>
          <p:cNvPr id="4" name="Content Placeholder 3"/>
          <p:cNvSpPr>
            <a:spLocks noGrp="1"/>
          </p:cNvSpPr>
          <p:nvPr>
            <p:ph idx="1"/>
          </p:nvPr>
        </p:nvSpPr>
        <p:spPr>
          <a:xfrm>
            <a:off x="2193056" y="2133600"/>
            <a:ext cx="6771614" cy="4535760"/>
          </a:xfrm>
        </p:spPr>
        <p:txBody>
          <a:bodyPr>
            <a:normAutofit fontScale="77500" lnSpcReduction="20000"/>
          </a:bodyPr>
          <a:lstStyle/>
          <a:p>
            <a:r>
              <a:rPr lang="pt-BR" dirty="0"/>
              <a:t>República ou Monarquia? Estado Unitário ou Federação?</a:t>
            </a:r>
          </a:p>
          <a:p>
            <a:r>
              <a:rPr lang="pt-BR" dirty="0"/>
              <a:t>Federalismo: poder dividido entre os governos regionais e o governo central</a:t>
            </a:r>
          </a:p>
          <a:p>
            <a:pPr lvl="1"/>
            <a:r>
              <a:rPr lang="pt-BR" dirty="0"/>
              <a:t>Visto com reservas, pela chance de colocar em risco a unidade do Império</a:t>
            </a:r>
          </a:p>
          <a:p>
            <a:pPr lvl="1"/>
            <a:r>
              <a:rPr lang="pt-BR" dirty="0"/>
              <a:t>A plena autonomia provincial vista como caminho para a república</a:t>
            </a:r>
          </a:p>
          <a:p>
            <a:r>
              <a:rPr lang="pt-BR" dirty="0"/>
              <a:t>Confederação: poder central muito fraco e até mesmo nulo (estados como fonte da soberania)</a:t>
            </a:r>
          </a:p>
          <a:p>
            <a:pPr lvl="1"/>
            <a:r>
              <a:rPr lang="pt-BR" dirty="0"/>
              <a:t>Os conceitos de federação e confederação muitas vezes empregados nos discursos como sinônimos</a:t>
            </a:r>
          </a:p>
          <a:p>
            <a:r>
              <a:rPr lang="pt-BR" dirty="0"/>
              <a:t>A imprecisão no momento da independência</a:t>
            </a:r>
          </a:p>
          <a:p>
            <a:r>
              <a:rPr lang="pt-BR" dirty="0"/>
              <a:t>O rio-centrismo na historiografia</a:t>
            </a:r>
          </a:p>
          <a:p>
            <a:pPr lvl="1"/>
            <a:r>
              <a:rPr lang="pt-BR" dirty="0"/>
              <a:t>A Confederação do Equador e os questionamentos em torno da centralização no Rio de Janeiro</a:t>
            </a:r>
          </a:p>
          <a:p>
            <a:pPr lvl="1"/>
            <a:r>
              <a:rPr lang="pt-BR" dirty="0"/>
              <a:t>Bahia e Pernambuco: a Bahia, ocupada pelos portugueses, sobrando apenas Pernambuco com condições de questionar as decisões tomadas no espaço fluminense</a:t>
            </a:r>
          </a:p>
        </p:txBody>
      </p:sp>
    </p:spTree>
    <p:extLst>
      <p:ext uri="{BB962C8B-B14F-4D97-AF65-F5344CB8AC3E}">
        <p14:creationId xmlns:p14="http://schemas.microsoft.com/office/powerpoint/2010/main" val="2506013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data:image/jpeg;base64,/9j/4AAQSkZJRgABAQAAAQABAAD/2wCEAAkGBxMSEhUSExIVFhUXGBUaGBgXGBUVFxcXGBcXGBUVFRUYHSggGBolHRcXITEiJSkrLi4uFx8zODMtNygtLisBCgoKDg0OGhAQGy0lHiUtLS0tLS0tLS0tLS0tLS0tLS0tLS0tLS0tLS0tLS0tLS0tLS0tLS0tLS0tLS0tLS0tLf/AABEIALUBFgMBIgACEQEDEQH/xAAcAAABBQEBAQAAAAAAAAAAAAAFAAIDBAYBBwj/xABDEAABAwIDBAYFCwEJAQEBAAABAAIRAyEEEjEFBkFREyJhcYGRMkKhscEHFCMzUmJygrLR8CQ0Q1N0g5Ki4fHCsxX/xAAZAQADAQEBAAAAAAAAAAAAAAABAgMABAX/xAApEQACAgICAgEDAwUAAAAAAAAAAQIRAyESMUFRBBMiMnHB8BRCYYHR/9oADAMBAAIRAxEAPwDzhyheVZqBVnhKiaJ8AbHv+ARCmh2z+PeiVMJJdlo9FtqZi/QPcpWBMxTeoe5TKATaJs3+cAh8oviMOHxflp3LlPBNHCe9VjNJAlF2N2Q6x/Ez3rbYc9VvcFisVim0xlaAXWMaAcbqN23K5tnIHIAD4JXBydjc0o0ehsKt0H3C882ZvBVY6XkuZxsJ8CtnsnadOsJY641GhHgllFoCZ68E5NYngKlExAJLsJIGElC7C6sGzkLkJ0LhWNZwhJczLmdAJ1cK7KaSsY4ksjit9hnc2nSBAJAc50TB1AA08U+nvY/U0m+Dj8QovPBeSywZPQN+VdvUwn+YHsY4/BZam4wIIJ6sECPtf4TiTx0ju1RvfraHzplDK3KadYOMkGxBZY85cLGEDFOQczWn0JANMzrE5g3/AJX+KTmpbTK44OOpIs4U2vrNW0uPqNm0An80KVosB911vz1vVH7puEbYDQEvEGeOQaAmfE+Ke3SOGV1tPWqn0RdQZ1LoY4WP4WdpH0TeGjU6tcnT0q88fVBvy7lzgQbWpiDMfVcGju4p7xf81WLx6nAD3lYwyn6QH3qHC/o8BoExo6v5Dp+M6uVikOsOU0OMD0ftesowyWaeqfuj0uWqxig8i/WbrFzEa29MXv2d3FJPqVJHpNsY1jw+sF/Hw4rqrZAxlVqqVAieIZCoVQu9HltDtmC7vD4opTCF7KPWcOwfFGGBTn2Vj0WGpYhnVKfTTnNkEJCgHbcDuHuSrWaSNYMJzdk1T/eADsClfsHqmXucYMDti3tTKvYG7M5QZndBdE6kkD2kgLYbE3Pa9oqOrNez7NMh3eC/u5ALN7Cwbqj4YQCBxAPsK2uxsOW1XNNRrYpnNdrQfvRpxhLnyNaTL/HwprlJaJsdQwb6RpUskwQIBmRwk6lYbAYs0Xh4sQdOziPgvRcFsV4cX5yWGTFi2/KywW82B6Gu4gdV3WHxHmkwSVuPsf5MHSl6PpPD1A5rXC4IBHaCJCnQrdnCupYWhTddzaTAe8NCKBdCOFjkkl0ImOLq6kgY4VFVKlKr1Cgwohe5VjUPNS1iq7kgyLFGsUH3u2x0VLI0w98gdjfWd8PFWauJFMFxMALz7auNNeq6odNGjk0afv4qWbJxjRfBi5St9IqUwrdIKFgVimF50meoTGmCI/lrj2qjEA3eIyz9ZI1nLnDrX4Tr5EqYUNemQ4kGCcvAnQn7w9hCbDLdEsq1ZzBAZWmbF8d/1fBoE+zySpNgcuqeTONXxTsJwB16Vs3jjS73HxT6LbaEDKeGUelU4lWYi6GsHYRJp/dn6N3E3Oia8ST+KpoCdafEm58E5mrY50dBm1Y7VxTw2/O/O/1fDgFgnGNgj/Q1udD6vBMy2HdxudSp2i4/0dO46nimU4jleO3jqSiAGGt95h4STA0FvrNfHwSUragiekbykmBo231ouOU+CSoRMniKeqHVQjeIZqhNduq7UzzWiLZX1h7vijbWoJsz638p+COsCWfY8Oiamp2hRMapmBIUJITw1NCkCwADTpmhiyRYO63gdfJajZQBrvL2AuGhy5uWhkRbmgm8RIYxzQSQ8aCYEGfBEt3sfDukMEdvxUcy/uO3407XE07WOMkDKNOUjnl4ceJQ3GspuHRZWuLnxeHZWthzpHCQIn7wV8Yw1bNGvcfGyo4bDZa9b6MtzdGQ83D2Zcog9jmvt29qjijcv0KZpuMP1PTqHoN7h7kO2bt5lZ+RoEggOhwOUkSARGqJUR1B+Ee5YTdykDijmF21KbmZmMbE03NLqbhd+sSdJheieUehpJNXSiYSSUrMHfKnnJFJ5w7X9G7EjL0YfMaTJZJAziyDZkjSPKruU0g3Fwfb3KOo1ZhKdQqB6tupqvWpmDCShjGb2Y+T0QNvW/ZZ1rm/ab5hWd4tzKtV7nl5knw8pQjC/J9XJMVGj8TT7wueWJTdtnXDNwVJBRj2/ab/ALh+6tUiDoQe4j91n9ubmYrDUXV3PpOawCcpfmuQ0Q0tjV3NB93NgYiu8spNY4hofdzRAsPO4t2FI/iJq+RRfKfo9DpUz2qHHU8zYgG4MHKAfFwI8wsltjYGNwuRzxkDnNa0tqA9YmAOrcaqzsz5/wCs85Pvh7yQZuzKMx01BU/6VxppjLOpao0WAsANOuIEtAsKMRl1A/lk6izSB6vBt/rKnElcw7iDTubkzJDSZdh2zcZjqdYKloDTj1eTnf3rhx70Rl0NEEtkjXD6kn1H8BolRv8A8TpAu0DTUqxRaerrrQ+y37QTKNhPHKzQybEDU2WMOLTA7m62FhwCbl6p19JuggXHuTwYHbDuOY2BTqjLGZ9Jn6X8O8BYUEtq2M1G66yRNhzqCI/gCSsF5i1QXj7Q/TUCScRGZxDUHxAuUfxTdUExTbldqPNB+A+tHcVoKSz+GtWb3n3FaGlqhMaHRZapqYUTQtLuS9nTljolzerPE3JA8EhQr4Pd+vUAIZlHNxj2a+xFKO6NQ61GjnAJWzdTgKTo4bHmjQtmRwe7QaQS7Mc1uAsCWnzhHau5WFc7OxvRO+5Zp7CzTyhEDTuOwolRdwOqaME9M3OUdozWC3WNJxLnN6Pm0HNE3sRb2q/iNnMPUyDK2AzjbK34yj4uENjrOHAQBHCw/db6UYLQZZZTeyjh6zg405uIjtbw+I8E6jgabSHCm0EXESPcYUmJpddr+It3jkfep3BZCjmYhB9696GYOiagaHvkBrZjvJPIIjWEDvleR7+Oe6q8GYDZHgTPsPsRsCQI2vvrjMSTNYtaZ6rOq3uga+KFDGwbuMmYAk6CSL6oSahBhHdhbwOoNexuUZxDjlbmIiMuaJjslCS8lsdPSDuwd+K+HhrarHsGjHkga6CRI8F6zu9t+njGy1paQGyCREmZDTMmCDeAvEcPtY5XzlId6QIBBsRoR2nzWx+TTDdJWY9zT9GwlhuA0udJjnLDpdTjJ3RbLiSjZ6fUCiVhwVN2qsziJDQB4KJ+GDbwrNLgq+1JykDiCPYs1oKPKtu710cRLKlRzac+gOkGhtnLfSPsS2Vt7B0iHU6z2u/1yO4gyCF55jHnOQeEgj3o47bzj81LWNHzem1jbTIaTd3MmVCWLzbOuEr0kjYb17abi6FNzR9XXoHMAcrg6o0WkagzI7RzhV8JGWM7IESQKIyxl9KHEGzh6QGvgKmFwgrYR2MNvpiC0WYfpKJz/l63mUUouIOjQctiHG8EawwOF5PH0jqcySd0kwxSTdE+FZBp3PpiSIAgBtQ3mIho0XaZlrTm9QevOtYch2pzXDLFg6K1hEyaYY30oPPgNPOSkDBgHQxdv+MCNPuiVGi6aO0GXGnp0vVJ0LhCYxpyyTNuIgfWxw7lYa11rH0gfSOgfI9hTBThuhENPMn66YvbRY1j8vDtqiwgREf/AEmPpn7PrUTc+f6ipHkSdda+rgNIPwTHAZW2Fsk3nSm+PaxYxUzAADPFuRvBI58ElK64HWv+AmbngWGEk5Kv5/EZnFhBcULo9jAguLF11o88DC1VnetFS1WddPSNjg4Hwm60mEpueQGtk8v53IyTYYsssC2O6OBe708OxhY7NSqEkufxggeiP5BUW6e7Wf6Ws0hoPVZxcRxd2e/3+gU6ccI8UiRRsho1gZzDKQJIPCO3iDwPYnBjzlgNgxMkgjiYEEH2KDaIuwDVxy9oDgQe8fsrrK4GYD1XQe8gO/8ApOKdqw2/HgpwOq08VQqGSEVoMsE0exWS0zIQ5g61T8UeQARFoQsD6SoPvD2tajI0RPbPh5FSPGi6BAXUgSCo29+Vu/isZvj83puHTOawuBgOMSNDHNbWubgc/cqG8WxqGMomhVbI1aRAcx3BzCdD77grUE+cts4FlJ56Ksyqw+iWnrAcnN591lRokZhmnLN8sZo45ZtPet7t3cYUg4Q9pEw43B7e49iwNakWktOoMFUW0L0ajAYLDOqMY/EEUgTmJZ0bg0TYg6OtBiYnitns/frD0a8NBbRBc2chIDWsYGFoaZPWzjuDV5I2o4nU3UrHGNTx4qbxoo8rke5Yb5VMA5gL6ha7iMjjx5iddfFYb5Qd7umqsOHxM0w24Y/L1pJkwb2gdkLy0HtT7xN4mJ7eSpRM22A3oLH5nF5bfq9K466CXHhe69P2XvjhG4akyri6JqNaA76Wm6LmBmzXgQPBfPWftPmU17u0+ZSuCuw8tUaXebo/nVY0nsfTc8ua5rgRDjmjwJI8FVbiAB6Q7pCCE9p8ykBP/vuR4jRyOPR7RjNoYKlsr5qzF4d1TonEhtRpmo45yBzuYHchuG29hSfr2DqEdd5ierZoqOcOEcNBqvJ1NRYCCONo1J7gBcpJYkwxytHqmJ3iwrGNPSUyBNmOa46kw0cr+wKCjvJhi4EkATN40LItB+1deVOF1ewhkQl+hFFI522em0tv4WCOkZMG5MXiNT2qydu4UHN01MDse0nUcAZ0B815h0a6KCH0V7Kc2eq4DbNKs4ilULiORdyMR45fLzIuqOvepHCc0RA1HmvNd3KMNqW4j3EhEzhs1ySQecn46qMoJOh1bRr8Tig2AagBi/VbOpvApuAHl4pLK0sEeB+CSFINBDGoNiTdGMaUFxS6jzgZmhxWk3Uw9XFVhQbWfSYBnqPpwHwLBrSdCSdexZPHGDKt4Ha2IwTiaT2gvAkwHWBJAuLXVPAq7PojDUA1oa1xEAC/WPjPvVyTE+5eZ/JxvjXxT6rK+V2VrXNLGEG5IM5fBeh0cQDwd4gj4KfTop2B9pbRjF4Zo49IddQGRMd5V7CYhrq9Rg1LWv7z6JPgAzzVivs6nUe2qWjO0ENdJsHRII0OgQutgH0a7cRILRIfB9R0Az3EB35UGFbD4pohTMAKmDdWWGypEVkguVRykVKk82kf7Rb2K406KrUPXee33AIyAhxTCQlmTQkCDtqY4U6lMEE5g74XVqlULoI9GP8AxZza2ErYnEUajajWUGky05s1Rv2xHAmw7L9i1FNrY4QP5oh5GBG9bZwzuMQfbr/Oa+ed4HNOIqZdJA8Q0B3tBX0Xt/atGhSc+tUDWaXEzNsuXjK8MrYWhkqGlEkuc08QJJa0ToBYIp0CrMuxpJtfX/tTCmY0PHgr1XZuIyZ3Mdly5gSOBEgjwVmrscGWsaZjiSdNbJpSo0Y8ujHtpn+Qu5D2eYVhmz3clN//ACnckbQOLKGTu8wuub2jzV6hs85hItK0uOwgZhH2E5DwQcqComLy9oUjcO/g1x/K4/BXN2R/VUu8/pcvRQEJSo0Y2eUELVbrYR7BUz0nNnKWuc0jnYSPFAdo08leq3k9/lmMLeNxQ+bU3kwMjSZ/CJWk9Gijz/alLLVePvH23+K5hHXVrbRD6heySCBwOoQ9hIMpgLTDJHFRiqQ6FFTxzYgz5KOpiGnifIoUdDmq7NnuxBZU5y33FFMAR12HnZZndbaFNrXhzgLjUa2RvDY2mKwcHtg63C5ZxfJl4yXFFivVypKbGAEy0g9xB9y6plENxqD4lFMa5Ca67DygPtLip6mLayoxzqbXjJo6YmdbKHaKg2hdtM9ke4p14AHdnbdcKzHYdjaDhIOUkipmIhrwdRy716tu3vK2uMrjkqDVhPtaeLf/AArwjZ1SHjkbef8AAj1Su4kODiHgy1wsR5apZ9jx0fQFKtZWGvXlm6+++XLTxRAOgeND38ivQ8JjWvEtcCDpCQagj8FNSxbLjMJESBcidJA0WY3l2+zC0wS5oc9wa2e2bx3AodsbabA41aUOD4D9JebxB53KWWXg0Uhhc02jdnEgDQ+z4qicWPEmTxiTMd6Y95e2BLZF+fcu5CJIAJ74+Fk7kSSHVMextszWnkSC7/aLoNtbbbfqmCoXvs3qPF/xEQBxnsTNoY+swxkDB90AyTMDMbHwCEYnE1iekLyIsYygt4xbwUJZ0joj8dy8o2GHokw593QJiw8ParRss1g9vOYAaha5pcxoNmulxDW/ddci1vFFxtWk6k6s2o0sAdJnTL6QdyI4g3CrCakrRKeOUXTPJvlj2lmq06ANmguPebN+KwuCrFuswdOR7lZ3i2mcTiKtY6OcSJ4NHojyWg+UrDCm7B0G26PDjzJgnvJaVVeibjqwMd66/QiiSC0UxT09UNDR7AFsNzmCtiHtiQKLz49X915xWoBrGniXPHgBTi3ifNen/JoP6mpJ/uKndqxJkq0UxL7ZAJmzW8lMcCI0RFoXXCyU1gU7Oby4qLeNkYWp3H4Iw8WKEb0u/pand8QigGN3UH9XS73focvRDqvPd0v7XS/P/wDm5b2u+Cmn2CBgd6mZcVU7cp82j4yiJqZtnjsEeT7eyFW30b9O082N9hcP2Vzdd2ag5p4PPkQD+6PhA8szXSHmonOJRfeHBtYQWiJQZOLZ1JcSWAXdn6HvCuZlSwGhVpYZMsGq5sZSRImxjjHwSTYkAkxw0k6lcS6Gd+Db4w2Qms5AHbSrf4h9iYcfU+2fZ+y3EmXdoqGremzw9yqPxDjqfcrTL0v5wKNUYic2BZE6NbMAf5KHNuiewsG0tdUrPLaQexktALszg4jUwGw0km/Baa0GDK+MBcQAJ/7RDZG2cXhSCzMW/ZIJH/S2Wyd02ZgWV2ubN5jMB90gw6edtVq24GiwgGnYDlZT5aoamec7xbXbXYytNZzi5udj2Q1nVIIY7LpJ5lbzc/BmlhqbnsyucOpT+yDoT94i5UGLxNKrUFHo2lou42iBw7bo/s4Gq4VDobMHJvF3ilpMoptKg1hmw0KxCbFl1qYQobTwwqNEkjKcwIue2BxMSsxSw5aRDT1s5MknrF0Zb8JdHgVsMQ1C3YeHZokAQAOHKB2X8SVDJj5Mviy8VQEpbNAa1z2Gq0OnqFwdTc0wYbbNBFxAII46LF70U2YGlUp0H1MuKaJaQcoh3WMn1otHI9y2+ztqRjquHPrsFQdrmw1x7y0t/wBi5vtsP5zhnMEB9nMJ4OHbwBEjxVIxUeuhJScnbPE9lUekr02HR72N/wBzgPitFvvjRX2jXcIy04pN/J6X/PMg2Ez4TEB9SmQ6k4OAOhc27DOhGaNFHhDaXGTcuJ4k3JPaqv2Klo7telFKi77T68dzRQHvlb35MXf1dT/L1PfTWb35wPQ4fZzCIcaVZ7hxDqj2PIPdmjwR75Knf1dT/L1P1U0sl0NF6kSBddomhdOiApC7QoHvS7+lf4e8I6s7vY7+nd3t94RQGZrdH+10+5/6CttiysVuf/am9z/0lbPH6IzBAym+FzSd2OHuP7rm6dS1UfhPvB+CdvHek08n+8FCtlYgs6QjXIfMEfuUV+Isuy7vDimu6oMkG/Yga69xJk8VxOKJJJJYxbwWhVprlUwehVhExLmSTCEkBrHGmm5FYcoyiTTI8qs0KwAhQuTAVuxiw0gGOHBENn48MZUpuaDTqZZ5se2clQd2YgjiHHkgwcZVkO4rUDp2XsLUrB+Snma4HgTbuI4LU0K1VrZr4mo/7pcQ0fi59xssnhdoPaID4sADAMAaNk6D9lM6oYOd3W4FwDgf52KTRRG43Pd09SoAZDiASODW3cB3yB4L1DZ1PU6ADKPj8F5/8mtDJhzUIlznQO28ADxXpVGllaG8te08T5oILJmJlTRwCkYo6lp8EWBA2jinOJaeGq6akBA8RtduFrPp1pmoc7HR1YJgtn7Q/ZTY6vEOB6pU7KUZLb+O6HauFqEwJyE/de0tv4uleiY0NyEuMAC57F4Zv9j+kr5QfRARnaW+tbE4WnQyFtQAdM/1SBZrrXE65eYgSna0BKwbvltYYmsGM+qp3HedJ52Ue6uyTicTTpR1B1qnLI0jNPfZv5kGqVYEcLkk6k8ytt8nu8eCw9J3SPyVnk5iQYygnI1pHCL95KNaNaG/LQfpML+Ct+qml8k5/rKn+Xqfqpob8qO2aWJqYc0jIa2oCbcSyIv2FQblbZbhKz6riADSe2XSRJLSNOPVWfSNHpmgBsukrE1t7zwJ8GgfqVGvvTUIgA+Lj7gtxYto3rqoGpA7yAsrvZjGOpFrXAkuGl7d6zVXa9Q8h4fEqpUruOriUyiK2S4Gs+m/NTdlcAb28dbK7iNvV3NLHPaZ4gAHwLUJShNQLL9fahdS6MtHC8mbc1Sp1CJjiCPApqSwBJJJLGEkkksYs4PQqy0qDBMJBU7mEImH57ri4wJLBssuKYnFMKwiOFMITk1YY5Ce0rhSWMdzJ9OuRbVvI/DkoSpsJRL3tYASXOa0AakkwAPNAKPdvk+wf0NIR1abAT2vcLDwEnyW0Q7YGz+goMp+sBLj946+HDwRFqmhmPmygfUnwSxeIDGlx0AJPgq2EnJmcOs6XEcuQ8BAQZijvPsgYqg5os8CWOsYdFpnUHQryfC7yYnIaYb6Ig5WyWkTMycrfEr2zD3bHZHkvnveqrU+dV2OLgG1akNmw65iBppC3GxlPiR1jTBLqjg5xM5WEPcT96qeqD3SqlbGZhAGUfZGneZuT2lU3VI4qFz57k6ikBzbO1a06KJzlI2mCndAUwhAFdxDTl/naq1ZhESjODwfSy3kCeen/qSTqiuNWmZABODURp4EKy3CNHAJrE4gcUik6kRqjAZ/DYKnjNOC1mcaKtFkmFO7DQq1KpBlTvxJPAIgVHBSVYNVxtcQe5Q0mSsFoiLUsqmqMTRCwKI8qWQqQuXIWNRb2eyxvxCuAjlP87FFsloh3eFdgcEjeysY6K/VGjPaUlKWOOnsSWsPEjBUTk8phTnMNXJXSmIhHSkVyUpWMII3ujtVmExLMQ+l0gZJyzBBNszeBcATAKBkq1sygalVjANT7OKD62PFNukfSOwNv0MYzPReDzaeq9v4mm/joiwWE3bwApNBiDz/AGV7a++NPC03moZcGksA1eRADe+SL8p5LmhlUtFsmHj0Wtv4uXZfUYA4/eeT1B3DXy5IzS9HwXm+D2384w9J7oz1HtL45h8GPKPJej0XSAqEmQbIqSzuJHkS33heK/KjRy7RqRbOKbvNuU/pXr2w6nXr0/s1JHc4Aj2hy8z+WXCZcVSq8H048WOM+x4RiZmLpbIcbyPCXe5VcXh+jdCI7MxuTquPVOh5HkVFjz0pzUwXc7FFN3sNJrRNsHCCoHTFiNe3/wARY4KNP55IBgBUZLg5re8/ASVbrY9/GqTzyDLb8ThPsCnJNsrCLrorbawuUgkxMwInlMmbK1h8WylJY7O4sNshygmLTM+xD+laJy0x3kFx75dx8EypiXOEXjlw8tE9WqClV7/co0sfFnC/85qdu0xpC61oHqg+SkAZGU02xPIe8QfamdCKL9lc409iq1iTqjBoUC4HJlEeqRrz68pvzNknKLXiQL8pQUkZ4p9AegySrHzcIth8GQC9opGBcdTNHGGm/sUwqWzHDDKNSWHt1dAHJZy9CqNdmexFONE2i1aLE1KDwIptaeIif4FA2lSj0WeRlbl/gPFX2A6oTCjNTCNOjWpjcK37A8pR5A4MEZksyNtwjOLG+KTm0h6gPcPityD9L2yvsptnd47UQZTAvZU+mj0GhvcmhhOspWrGUlFUlZdOKaNDPckoaeCJSQqI3LJ4RXc5NJSSVjjGFKEklgnQEkkljDOK2vydYBrnuqnUQB70klD5H4M6PjfmeoY2pkp2XiO39ovr1nuedCWgcAAYt70klL46+5ls/wCCCe5+LcXil6oDyOywd72e0r27ZdYuY0nkupLofZyeAbsuqRj6reDqYce9rgB+srNfLTSHQUH8RVLfBzHE/pCSSEews8jDlaNVzgASY5cJOphJJNIfA90VzxklNERN/NJJZDT0y3isJkpU6kzn4Xt4zdLF4UM6PjnAPER7bpJLL/pNyYQo7CBqNZnsWZvR7YgXVnBbuNdXfTL+qyD6NyDwkm3kkkpOTHX7ixWw6bK7acuLXNJ9UEERxi+vJDNl4ZtSv0ckNki0TAPOI9iSSZbX+gOTT17JNsltKqadMOEakuDp7hlEeag+fPYIBMGbSY8tFxJFRTSLRnKpOx4xOanBayxGjWtPm0AqbD0GVHNblLZMGHTM6QHAwkkkk66LRxxmla8Em39lDDPa0OzZmzMQReItqqbXug30/YnhHJcSTx2lZxS+16InVwTds35qaphxcSbAHgkktLXRsUnK7IjThNFkklkOy9g3HmkkkpS7Kx6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4" descr="data:image/jpeg;base64,/9j/4AAQSkZJRgABAQAAAQABAAD/2wCEAAkGBxMSEhUSExIVFhUXGBUaGBgXGBUVFxcXGBcXGBUVFRUYHSggGBolHRcXITEiJSkrLi4uFx8zODMtNygtLisBCgoKDg0OGhAQGy0lHiUtLS0tLS0tLS0tLS0tLS0tLS0tLS0tLS0tLS0tLS0tLS0tLS0tLS0tLS0tLS0tLS0tLf/AABEIALUBFgMBIgACEQEDEQH/xAAcAAABBQEBAQAAAAAAAAAAAAAFAAIDBAYBBwj/xABDEAABAwIDBAYFCwEJAQEBAAABAAIRAyEEEjEFBkFREyJhcYGRMkKhscEHFCMzUmJygrLR8CQ0Q1N0g5Ki4fHCsxX/xAAZAQADAQEBAAAAAAAAAAAAAAABAgMABAX/xAApEQACAgICAgEDAwUAAAAAAAAAAQIRAyESMUFRBBMiMnHB8BRCYYHR/9oADAMBAAIRAxEAPwDzhyheVZqBVnhKiaJ8AbHv+ARCmh2z+PeiVMJJdlo9FtqZi/QPcpWBMxTeoe5TKATaJs3+cAh8oviMOHxflp3LlPBNHCe9VjNJAlF2N2Q6x/Ez3rbYc9VvcFisVim0xlaAXWMaAcbqN23K5tnIHIAD4JXBydjc0o0ehsKt0H3C882ZvBVY6XkuZxsJ8CtnsnadOsJY641GhHgllFoCZ68E5NYngKlExAJLsJIGElC7C6sGzkLkJ0LhWNZwhJczLmdAJ1cK7KaSsY4ksjit9hnc2nSBAJAc50TB1AA08U+nvY/U0m+Dj8QovPBeSywZPQN+VdvUwn+YHsY4/BZam4wIIJ6sECPtf4TiTx0ju1RvfraHzplDK3KadYOMkGxBZY85cLGEDFOQczWn0JANMzrE5g3/AJX+KTmpbTK44OOpIs4U2vrNW0uPqNm0An80KVosB911vz1vVH7puEbYDQEvEGeOQaAmfE+Ke3SOGV1tPWqn0RdQZ1LoY4WP4WdpH0TeGjU6tcnT0q88fVBvy7lzgQbWpiDMfVcGju4p7xf81WLx6nAD3lYwyn6QH3qHC/o8BoExo6v5Dp+M6uVikOsOU0OMD0ftesowyWaeqfuj0uWqxig8i/WbrFzEa29MXv2d3FJPqVJHpNsY1jw+sF/Hw4rqrZAxlVqqVAieIZCoVQu9HltDtmC7vD4opTCF7KPWcOwfFGGBTn2Vj0WGpYhnVKfTTnNkEJCgHbcDuHuSrWaSNYMJzdk1T/eADsClfsHqmXucYMDti3tTKvYG7M5QZndBdE6kkD2kgLYbE3Pa9oqOrNez7NMh3eC/u5ALN7Cwbqj4YQCBxAPsK2uxsOW1XNNRrYpnNdrQfvRpxhLnyNaTL/HwprlJaJsdQwb6RpUskwQIBmRwk6lYbAYs0Xh4sQdOziPgvRcFsV4cX5yWGTFi2/KywW82B6Gu4gdV3WHxHmkwSVuPsf5MHSl6PpPD1A5rXC4IBHaCJCnQrdnCupYWhTddzaTAe8NCKBdCOFjkkl0ImOLq6kgY4VFVKlKr1Cgwohe5VjUPNS1iq7kgyLFGsUH3u2x0VLI0w98gdjfWd8PFWauJFMFxMALz7auNNeq6odNGjk0afv4qWbJxjRfBi5St9IqUwrdIKFgVimF50meoTGmCI/lrj2qjEA3eIyz9ZI1nLnDrX4Tr5EqYUNemQ4kGCcvAnQn7w9hCbDLdEsq1ZzBAZWmbF8d/1fBoE+zySpNgcuqeTONXxTsJwB16Vs3jjS73HxT6LbaEDKeGUelU4lWYi6GsHYRJp/dn6N3E3Oia8ST+KpoCdafEm58E5mrY50dBm1Y7VxTw2/O/O/1fDgFgnGNgj/Q1udD6vBMy2HdxudSp2i4/0dO46nimU4jleO3jqSiAGGt95h4STA0FvrNfHwSUragiekbykmBo231ouOU+CSoRMniKeqHVQjeIZqhNduq7UzzWiLZX1h7vijbWoJsz638p+COsCWfY8Oiamp2hRMapmBIUJITw1NCkCwADTpmhiyRYO63gdfJajZQBrvL2AuGhy5uWhkRbmgm8RIYxzQSQ8aCYEGfBEt3sfDukMEdvxUcy/uO3407XE07WOMkDKNOUjnl4ceJQ3GspuHRZWuLnxeHZWthzpHCQIn7wV8Yw1bNGvcfGyo4bDZa9b6MtzdGQ83D2Zcog9jmvt29qjijcv0KZpuMP1PTqHoN7h7kO2bt5lZ+RoEggOhwOUkSARGqJUR1B+Ee5YTdykDijmF21KbmZmMbE03NLqbhd+sSdJheieUehpJNXSiYSSUrMHfKnnJFJ5w7X9G7EjL0YfMaTJZJAziyDZkjSPKruU0g3Fwfb3KOo1ZhKdQqB6tupqvWpmDCShjGb2Y+T0QNvW/ZZ1rm/ab5hWd4tzKtV7nl5knw8pQjC/J9XJMVGj8TT7wueWJTdtnXDNwVJBRj2/ab/ALh+6tUiDoQe4j91n9ubmYrDUXV3PpOawCcpfmuQ0Q0tjV3NB93NgYiu8spNY4hofdzRAsPO4t2FI/iJq+RRfKfo9DpUz2qHHU8zYgG4MHKAfFwI8wsltjYGNwuRzxkDnNa0tqA9YmAOrcaqzsz5/wCs85Pvh7yQZuzKMx01BU/6VxppjLOpao0WAsANOuIEtAsKMRl1A/lk6izSB6vBt/rKnElcw7iDTubkzJDSZdh2zcZjqdYKloDTj1eTnf3rhx70Rl0NEEtkjXD6kn1H8BolRv8A8TpAu0DTUqxRaerrrQ+y37QTKNhPHKzQybEDU2WMOLTA7m62FhwCbl6p19JuggXHuTwYHbDuOY2BTqjLGZ9Jn6X8O8BYUEtq2M1G66yRNhzqCI/gCSsF5i1QXj7Q/TUCScRGZxDUHxAuUfxTdUExTbldqPNB+A+tHcVoKSz+GtWb3n3FaGlqhMaHRZapqYUTQtLuS9nTljolzerPE3JA8EhQr4Pd+vUAIZlHNxj2a+xFKO6NQ61GjnAJWzdTgKTo4bHmjQtmRwe7QaQS7Mc1uAsCWnzhHau5WFc7OxvRO+5Zp7CzTyhEDTuOwolRdwOqaME9M3OUdozWC3WNJxLnN6Pm0HNE3sRb2q/iNnMPUyDK2AzjbK34yj4uENjrOHAQBHCw/db6UYLQZZZTeyjh6zg405uIjtbw+I8E6jgabSHCm0EXESPcYUmJpddr+It3jkfep3BZCjmYhB9696GYOiagaHvkBrZjvJPIIjWEDvleR7+Oe6q8GYDZHgTPsPsRsCQI2vvrjMSTNYtaZ6rOq3uga+KFDGwbuMmYAk6CSL6oSahBhHdhbwOoNexuUZxDjlbmIiMuaJjslCS8lsdPSDuwd+K+HhrarHsGjHkga6CRI8F6zu9t+njGy1paQGyCREmZDTMmCDeAvEcPtY5XzlId6QIBBsRoR2nzWx+TTDdJWY9zT9GwlhuA0udJjnLDpdTjJ3RbLiSjZ6fUCiVhwVN2qsziJDQB4KJ+GDbwrNLgq+1JykDiCPYs1oKPKtu710cRLKlRzac+gOkGhtnLfSPsS2Vt7B0iHU6z2u/1yO4gyCF55jHnOQeEgj3o47bzj81LWNHzem1jbTIaTd3MmVCWLzbOuEr0kjYb17abi6FNzR9XXoHMAcrg6o0WkagzI7RzhV8JGWM7IESQKIyxl9KHEGzh6QGvgKmFwgrYR2MNvpiC0WYfpKJz/l63mUUouIOjQctiHG8EawwOF5PH0jqcySd0kwxSTdE+FZBp3PpiSIAgBtQ3mIho0XaZlrTm9QevOtYch2pzXDLFg6K1hEyaYY30oPPgNPOSkDBgHQxdv+MCNPuiVGi6aO0GXGnp0vVJ0LhCYxpyyTNuIgfWxw7lYa11rH0gfSOgfI9hTBThuhENPMn66YvbRY1j8vDtqiwgREf/AEmPpn7PrUTc+f6ipHkSdda+rgNIPwTHAZW2Fsk3nSm+PaxYxUzAADPFuRvBI58ElK64HWv+AmbngWGEk5Kv5/EZnFhBcULo9jAguLF11o88DC1VnetFS1WddPSNjg4Hwm60mEpueQGtk8v53IyTYYsssC2O6OBe708OxhY7NSqEkufxggeiP5BUW6e7Wf6Ws0hoPVZxcRxd2e/3+gU6ccI8UiRRsho1gZzDKQJIPCO3iDwPYnBjzlgNgxMkgjiYEEH2KDaIuwDVxy9oDgQe8fsrrK4GYD1XQe8gO/8ApOKdqw2/HgpwOq08VQqGSEVoMsE0exWS0zIQ5g61T8UeQARFoQsD6SoPvD2tajI0RPbPh5FSPGi6BAXUgSCo29+Vu/isZvj83puHTOawuBgOMSNDHNbWubgc/cqG8WxqGMomhVbI1aRAcx3BzCdD77grUE+cts4FlJ56Ksyqw+iWnrAcnN591lRokZhmnLN8sZo45ZtPet7t3cYUg4Q9pEw43B7e49iwNakWktOoMFUW0L0ajAYLDOqMY/EEUgTmJZ0bg0TYg6OtBiYnitns/frD0a8NBbRBc2chIDWsYGFoaZPWzjuDV5I2o4nU3UrHGNTx4qbxoo8rke5Yb5VMA5gL6ha7iMjjx5iddfFYb5Qd7umqsOHxM0w24Y/L1pJkwb2gdkLy0HtT7xN4mJ7eSpRM22A3oLH5nF5bfq9K466CXHhe69P2XvjhG4akyri6JqNaA76Wm6LmBmzXgQPBfPWftPmU17u0+ZSuCuw8tUaXebo/nVY0nsfTc8ua5rgRDjmjwJI8FVbiAB6Q7pCCE9p8ykBP/vuR4jRyOPR7RjNoYKlsr5qzF4d1TonEhtRpmo45yBzuYHchuG29hSfr2DqEdd5ierZoqOcOEcNBqvJ1NRYCCONo1J7gBcpJYkwxytHqmJ3iwrGNPSUyBNmOa46kw0cr+wKCjvJhi4EkATN40LItB+1deVOF1ewhkQl+hFFI522em0tv4WCOkZMG5MXiNT2qydu4UHN01MDse0nUcAZ0B815h0a6KCH0V7Kc2eq4DbNKs4ilULiORdyMR45fLzIuqOvepHCc0RA1HmvNd3KMNqW4j3EhEzhs1ySQecn46qMoJOh1bRr8Tig2AagBi/VbOpvApuAHl4pLK0sEeB+CSFINBDGoNiTdGMaUFxS6jzgZmhxWk3Uw9XFVhQbWfSYBnqPpwHwLBrSdCSdexZPHGDKt4Ha2IwTiaT2gvAkwHWBJAuLXVPAq7PojDUA1oa1xEAC/WPjPvVyTE+5eZ/JxvjXxT6rK+V2VrXNLGEG5IM5fBeh0cQDwd4gj4KfTop2B9pbRjF4Zo49IddQGRMd5V7CYhrq9Rg1LWv7z6JPgAzzVivs6nUe2qWjO0ENdJsHRII0OgQutgH0a7cRILRIfB9R0Az3EB35UGFbD4pohTMAKmDdWWGypEVkguVRykVKk82kf7Rb2K406KrUPXee33AIyAhxTCQlmTQkCDtqY4U6lMEE5g74XVqlULoI9GP8AxZza2ErYnEUajajWUGky05s1Rv2xHAmw7L9i1FNrY4QP5oh5GBG9bZwzuMQfbr/Oa+ed4HNOIqZdJA8Q0B3tBX0Xt/atGhSc+tUDWaXEzNsuXjK8MrYWhkqGlEkuc08QJJa0ToBYIp0CrMuxpJtfX/tTCmY0PHgr1XZuIyZ3Mdly5gSOBEgjwVmrscGWsaZjiSdNbJpSo0Y8ujHtpn+Qu5D2eYVhmz3clN//ACnckbQOLKGTu8wuub2jzV6hs85hItK0uOwgZhH2E5DwQcqComLy9oUjcO/g1x/K4/BXN2R/VUu8/pcvRQEJSo0Y2eUELVbrYR7BUz0nNnKWuc0jnYSPFAdo08leq3k9/lmMLeNxQ+bU3kwMjSZ/CJWk9Gijz/alLLVePvH23+K5hHXVrbRD6heySCBwOoQ9hIMpgLTDJHFRiqQ6FFTxzYgz5KOpiGnifIoUdDmq7NnuxBZU5y33FFMAR12HnZZndbaFNrXhzgLjUa2RvDY2mKwcHtg63C5ZxfJl4yXFFivVypKbGAEy0g9xB9y6plENxqD4lFMa5Ca67DygPtLip6mLayoxzqbXjJo6YmdbKHaKg2hdtM9ke4p14AHdnbdcKzHYdjaDhIOUkipmIhrwdRy716tu3vK2uMrjkqDVhPtaeLf/AArwjZ1SHjkbef8AAj1Su4kODiHgy1wsR5apZ9jx0fQFKtZWGvXlm6+++XLTxRAOgeND38ivQ8JjWvEtcCDpCQagj8FNSxbLjMJESBcidJA0WY3l2+zC0wS5oc9wa2e2bx3AodsbabA41aUOD4D9JebxB53KWWXg0Uhhc02jdnEgDQ+z4qicWPEmTxiTMd6Y95e2BLZF+fcu5CJIAJ74+Fk7kSSHVMextszWnkSC7/aLoNtbbbfqmCoXvs3qPF/xEQBxnsTNoY+swxkDB90AyTMDMbHwCEYnE1iekLyIsYygt4xbwUJZ0joj8dy8o2GHokw593QJiw8ParRss1g9vOYAaha5pcxoNmulxDW/ddci1vFFxtWk6k6s2o0sAdJnTL6QdyI4g3CrCakrRKeOUXTPJvlj2lmq06ANmguPebN+KwuCrFuswdOR7lZ3i2mcTiKtY6OcSJ4NHojyWg+UrDCm7B0G26PDjzJgnvJaVVeibjqwMd66/QiiSC0UxT09UNDR7AFsNzmCtiHtiQKLz49X915xWoBrGniXPHgBTi3ifNen/JoP6mpJ/uKndqxJkq0UxL7ZAJmzW8lMcCI0RFoXXCyU1gU7Oby4qLeNkYWp3H4Iw8WKEb0u/pand8QigGN3UH9XS73focvRDqvPd0v7XS/P/wDm5b2u+Cmn2CBgd6mZcVU7cp82j4yiJqZtnjsEeT7eyFW30b9O082N9hcP2Vzdd2ag5p4PPkQD+6PhA8szXSHmonOJRfeHBtYQWiJQZOLZ1JcSWAXdn6HvCuZlSwGhVpYZMsGq5sZSRImxjjHwSTYkAkxw0k6lcS6Gd+Db4w2Qms5AHbSrf4h9iYcfU+2fZ+y3EmXdoqGremzw9yqPxDjqfcrTL0v5wKNUYic2BZE6NbMAf5KHNuiewsG0tdUrPLaQexktALszg4jUwGw0km/Baa0GDK+MBcQAJ/7RDZG2cXhSCzMW/ZIJH/S2Wyd02ZgWV2ubN5jMB90gw6edtVq24GiwgGnYDlZT5aoamec7xbXbXYytNZzi5udj2Q1nVIIY7LpJ5lbzc/BmlhqbnsyucOpT+yDoT94i5UGLxNKrUFHo2lou42iBw7bo/s4Gq4VDobMHJvF3ilpMoptKg1hmw0KxCbFl1qYQobTwwqNEkjKcwIue2BxMSsxSw5aRDT1s5MknrF0Zb8JdHgVsMQ1C3YeHZokAQAOHKB2X8SVDJj5Mviy8VQEpbNAa1z2Gq0OnqFwdTc0wYbbNBFxAII46LF70U2YGlUp0H1MuKaJaQcoh3WMn1otHI9y2+ztqRjquHPrsFQdrmw1x7y0t/wBi5vtsP5zhnMEB9nMJ4OHbwBEjxVIxUeuhJScnbPE9lUekr02HR72N/wBzgPitFvvjRX2jXcIy04pN/J6X/PMg2Ez4TEB9SmQ6k4OAOhc27DOhGaNFHhDaXGTcuJ4k3JPaqv2Klo7telFKi77T68dzRQHvlb35MXf1dT/L1PfTWb35wPQ4fZzCIcaVZ7hxDqj2PIPdmjwR75Knf1dT/L1P1U0sl0NF6kSBddomhdOiApC7QoHvS7+lf4e8I6s7vY7+nd3t94RQGZrdH+10+5/6CttiysVuf/am9z/0lbPH6IzBAym+FzSd2OHuP7rm6dS1UfhPvB+CdvHek08n+8FCtlYgs6QjXIfMEfuUV+Isuy7vDimu6oMkG/Yga69xJk8VxOKJJJJYxbwWhVprlUwehVhExLmSTCEkBrHGmm5FYcoyiTTI8qs0KwAhQuTAVuxiw0gGOHBENn48MZUpuaDTqZZ5se2clQd2YgjiHHkgwcZVkO4rUDp2XsLUrB+Snma4HgTbuI4LU0K1VrZr4mo/7pcQ0fi59xssnhdoPaID4sADAMAaNk6D9lM6oYOd3W4FwDgf52KTRRG43Pd09SoAZDiASODW3cB3yB4L1DZ1PU6ADKPj8F5/8mtDJhzUIlznQO28ADxXpVGllaG8te08T5oILJmJlTRwCkYo6lp8EWBA2jinOJaeGq6akBA8RtduFrPp1pmoc7HR1YJgtn7Q/ZTY6vEOB6pU7KUZLb+O6HauFqEwJyE/de0tv4uleiY0NyEuMAC57F4Zv9j+kr5QfRARnaW+tbE4WnQyFtQAdM/1SBZrrXE65eYgSna0BKwbvltYYmsGM+qp3HedJ52Ue6uyTicTTpR1B1qnLI0jNPfZv5kGqVYEcLkk6k8ytt8nu8eCw9J3SPyVnk5iQYygnI1pHCL95KNaNaG/LQfpML+Ct+qml8k5/rKn+Xqfqpob8qO2aWJqYc0jIa2oCbcSyIv2FQblbZbhKz6riADSe2XSRJLSNOPVWfSNHpmgBsukrE1t7zwJ8GgfqVGvvTUIgA+Lj7gtxYto3rqoGpA7yAsrvZjGOpFrXAkuGl7d6zVXa9Q8h4fEqpUruOriUyiK2S4Gs+m/NTdlcAb28dbK7iNvV3NLHPaZ4gAHwLUJShNQLL9fahdS6MtHC8mbc1Sp1CJjiCPApqSwBJJJLGEkkksYs4PQqy0qDBMJBU7mEImH57ri4wJLBssuKYnFMKwiOFMITk1YY5Ce0rhSWMdzJ9OuRbVvI/DkoSpsJRL3tYASXOa0AakkwAPNAKPdvk+wf0NIR1abAT2vcLDwEnyW0Q7YGz+goMp+sBLj946+HDwRFqmhmPmygfUnwSxeIDGlx0AJPgq2EnJmcOs6XEcuQ8BAQZijvPsgYqg5os8CWOsYdFpnUHQryfC7yYnIaYb6Ig5WyWkTMycrfEr2zD3bHZHkvnveqrU+dV2OLgG1akNmw65iBppC3GxlPiR1jTBLqjg5xM5WEPcT96qeqD3SqlbGZhAGUfZGneZuT2lU3VI4qFz57k6ikBzbO1a06KJzlI2mCndAUwhAFdxDTl/naq1ZhESjODwfSy3kCeen/qSTqiuNWmZABODURp4EKy3CNHAJrE4gcUik6kRqjAZ/DYKnjNOC1mcaKtFkmFO7DQq1KpBlTvxJPAIgVHBSVYNVxtcQe5Q0mSsFoiLUsqmqMTRCwKI8qWQqQuXIWNRb2eyxvxCuAjlP87FFsloh3eFdgcEjeysY6K/VGjPaUlKWOOnsSWsPEjBUTk8phTnMNXJXSmIhHSkVyUpWMII3ujtVmExLMQ+l0gZJyzBBNszeBcATAKBkq1sygalVjANT7OKD62PFNukfSOwNv0MYzPReDzaeq9v4mm/joiwWE3bwApNBiDz/AGV7a++NPC03moZcGksA1eRADe+SL8p5LmhlUtFsmHj0Wtv4uXZfUYA4/eeT1B3DXy5IzS9HwXm+D2384w9J7oz1HtL45h8GPKPJej0XSAqEmQbIqSzuJHkS33heK/KjRy7RqRbOKbvNuU/pXr2w6nXr0/s1JHc4Aj2hy8z+WXCZcVSq8H048WOM+x4RiZmLpbIcbyPCXe5VcXh+jdCI7MxuTquPVOh5HkVFjz0pzUwXc7FFN3sNJrRNsHCCoHTFiNe3/wARY4KNP55IBgBUZLg5re8/ASVbrY9/GqTzyDLb8ThPsCnJNsrCLrorbawuUgkxMwInlMmbK1h8WylJY7O4sNshygmLTM+xD+laJy0x3kFx75dx8EypiXOEXjlw8tE9WqClV7/co0sfFnC/85qdu0xpC61oHqg+SkAZGU02xPIe8QfamdCKL9lc409iq1iTqjBoUC4HJlEeqRrz68pvzNknKLXiQL8pQUkZ4p9AegySrHzcIth8GQC9opGBcdTNHGGm/sUwqWzHDDKNSWHt1dAHJZy9CqNdmexFONE2i1aLE1KDwIptaeIif4FA2lSj0WeRlbl/gPFX2A6oTCjNTCNOjWpjcK37A8pR5A4MEZksyNtwjOLG+KTm0h6gPcPityD9L2yvsptnd47UQZTAvZU+mj0GhvcmhhOspWrGUlFUlZdOKaNDPckoaeCJSQqI3LJ4RXc5NJSSVjjGFKEklgnQEkkljDOK2vydYBrnuqnUQB70klD5H4M6PjfmeoY2pkp2XiO39ovr1nuedCWgcAAYt70klL46+5ls/wCCCe5+LcXil6oDyOywd72e0r27ZdYuY0nkupLofZyeAbsuqRj6reDqYce9rgB+srNfLTSHQUH8RVLfBzHE/pCSSEews8jDlaNVzgASY5cJOphJJNIfA90VzxklNERN/NJJZDT0y3isJkpU6kzn4Xt4zdLF4UM6PjnAPER7bpJLL/pNyYQo7CBqNZnsWZvR7YgXVnBbuNdXfTL+qyD6NyDwkm3kkkpOTHX7ixWw6bK7acuLXNJ9UEERxi+vJDNl4ZtSv0ckNki0TAPOI9iSSZbX+gOTT17JNsltKqadMOEakuDp7hlEeag+fPYIBMGbSY8tFxJFRTSLRnKpOx4xOanBayxGjWtPm0AqbD0GVHNblLZMGHTM6QHAwkkkk66LRxxmla8Em39lDDPa0OzZmzMQReItqqbXug30/YnhHJcSTx2lZxS+16InVwTds35qaphxcSbAHgkktLXRsUnK7IjThNFkklkOy9g3HmkkkpS7Kx6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1" name="Espaço Reservado para Texto 2"/>
          <p:cNvSpPr>
            <a:spLocks noGrp="1"/>
          </p:cNvSpPr>
          <p:nvPr>
            <p:ph type="body" sz="quarter" idx="14"/>
          </p:nvPr>
        </p:nvSpPr>
        <p:spPr/>
        <p:txBody>
          <a:bodyPr>
            <a:normAutofit lnSpcReduction="10000"/>
          </a:bodyPr>
          <a:lstStyle/>
          <a:p>
            <a:r>
              <a:rPr lang="pt-BR" dirty="0"/>
              <a:t>COSER, Ivo. Visconde do Uruguai. Centralização e federalismo no Brasil, 1823-1866. Belo Horizonte: Editora UFMG; Rio de Janeiro: IUPERJ, 2008, pp. 40-41. </a:t>
            </a:r>
          </a:p>
        </p:txBody>
      </p:sp>
      <p:sp>
        <p:nvSpPr>
          <p:cNvPr id="12" name="Título 5">
            <a:extLst>
              <a:ext uri="{FF2B5EF4-FFF2-40B4-BE49-F238E27FC236}">
                <a16:creationId xmlns:a16="http://schemas.microsoft.com/office/drawing/2014/main" id="{7F0D5925-3D10-8147-990C-35C41A48BF37}"/>
              </a:ext>
            </a:extLst>
          </p:cNvPr>
          <p:cNvSpPr>
            <a:spLocks noGrp="1"/>
          </p:cNvSpPr>
          <p:nvPr>
            <p:ph idx="1"/>
          </p:nvPr>
        </p:nvSpPr>
        <p:spPr/>
        <p:txBody>
          <a:bodyPr/>
          <a:lstStyle/>
          <a:p>
            <a:r>
              <a:rPr lang="pt-BR" dirty="0"/>
              <a:t>A corrente federalista, na Constituinte de 1823, enfatizava que a estratégia para esvaziar o republicanismo, atuante principalmente no nordeste do país, seria conferir a liberdade de organização provincial característica do federalismo.</a:t>
            </a:r>
          </a:p>
        </p:txBody>
      </p:sp>
    </p:spTree>
    <p:extLst>
      <p:ext uri="{BB962C8B-B14F-4D97-AF65-F5344CB8AC3E}">
        <p14:creationId xmlns:p14="http://schemas.microsoft.com/office/powerpoint/2010/main" val="1415220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Texto 2"/>
          <p:cNvSpPr>
            <a:spLocks noGrp="1"/>
          </p:cNvSpPr>
          <p:nvPr>
            <p:ph type="body" sz="quarter" idx="14"/>
          </p:nvPr>
        </p:nvSpPr>
        <p:spPr/>
        <p:txBody>
          <a:bodyPr>
            <a:normAutofit lnSpcReduction="10000"/>
          </a:bodyPr>
          <a:lstStyle/>
          <a:p>
            <a:r>
              <a:rPr lang="pt-BR"/>
              <a:t>MELLO, Evaldo Cabral de. A outra independência: o federalismo pernambucano de 1817 a 1824. São Paulo: Editora 34, 2004, p. 13.</a:t>
            </a:r>
            <a:endParaRPr lang="pt-BR" dirty="0"/>
          </a:p>
        </p:txBody>
      </p:sp>
      <p:sp>
        <p:nvSpPr>
          <p:cNvPr id="8" name="Título 1">
            <a:extLst>
              <a:ext uri="{FF2B5EF4-FFF2-40B4-BE49-F238E27FC236}">
                <a16:creationId xmlns:a16="http://schemas.microsoft.com/office/drawing/2014/main" id="{721E8076-81A7-2542-9AB6-82359AAD4AD1}"/>
              </a:ext>
            </a:extLst>
          </p:cNvPr>
          <p:cNvSpPr>
            <a:spLocks noGrp="1"/>
          </p:cNvSpPr>
          <p:nvPr>
            <p:ph idx="1"/>
          </p:nvPr>
        </p:nvSpPr>
        <p:spPr/>
        <p:txBody>
          <a:bodyPr>
            <a:normAutofit fontScale="97500"/>
          </a:bodyPr>
          <a:lstStyle/>
          <a:p>
            <a:r>
              <a:rPr lang="pt-BR" dirty="0"/>
              <a:t>Uma das consequências do rio-centrismo da historiografia da Independência consistiu em limitar o processo emancipacionista ao triênio 1820-1822. Na realidade, 1823 e 1824, marcados pela dissolução da Constituinte e pela Confederação do Equador, foram anos cruciais para a consolidação do Império, na medida em que ambos os episódios permitiram ao Rio resolver a contento a questão fundamental da distribuição do poder no novo Estado. </a:t>
            </a:r>
          </a:p>
        </p:txBody>
      </p:sp>
    </p:spTree>
    <p:extLst>
      <p:ext uri="{BB962C8B-B14F-4D97-AF65-F5344CB8AC3E}">
        <p14:creationId xmlns:p14="http://schemas.microsoft.com/office/powerpoint/2010/main" val="2102544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24110"/>
            <a:ext cx="6768752" cy="1280890"/>
          </a:xfrm>
        </p:spPr>
        <p:txBody>
          <a:bodyPr/>
          <a:lstStyle/>
          <a:p>
            <a:r>
              <a:rPr lang="pt-BR"/>
              <a:t>Debates parlamentares</a:t>
            </a:r>
            <a:endParaRPr lang="pt-BR" dirty="0"/>
          </a:p>
        </p:txBody>
      </p:sp>
      <p:sp>
        <p:nvSpPr>
          <p:cNvPr id="3" name="Content Placeholder 2"/>
          <p:cNvSpPr>
            <a:spLocks noGrp="1"/>
          </p:cNvSpPr>
          <p:nvPr>
            <p:ph idx="1"/>
          </p:nvPr>
        </p:nvSpPr>
        <p:spPr>
          <a:xfrm>
            <a:off x="2193056" y="2133600"/>
            <a:ext cx="6771614" cy="4535760"/>
          </a:xfrm>
        </p:spPr>
        <p:txBody>
          <a:bodyPr/>
          <a:lstStyle/>
          <a:p>
            <a:r>
              <a:rPr lang="pt-BR" dirty="0"/>
              <a:t>Paulistas e fluminenses versus baianos e pernambucanos</a:t>
            </a:r>
          </a:p>
          <a:p>
            <a:r>
              <a:rPr lang="pt-BR" dirty="0"/>
              <a:t>A centralização no Rio de Janeiro vista como novo pacto colonial</a:t>
            </a:r>
          </a:p>
          <a:p>
            <a:r>
              <a:rPr lang="pt-BR" dirty="0"/>
              <a:t>Os pernambucanos e a defesa do projeto federalista: as revoltas de 1817 e 1824</a:t>
            </a:r>
          </a:p>
          <a:p>
            <a:r>
              <a:rPr lang="pt-BR" dirty="0"/>
              <a:t>O Brasil independente e o Brasil efetivamente constituído</a:t>
            </a:r>
          </a:p>
        </p:txBody>
      </p:sp>
      <p:sp>
        <p:nvSpPr>
          <p:cNvPr id="4" name="Slide Number Placeholder 3"/>
          <p:cNvSpPr>
            <a:spLocks noGrp="1"/>
          </p:cNvSpPr>
          <p:nvPr>
            <p:ph type="sldNum" sz="quarter" idx="4294967295"/>
          </p:nvPr>
        </p:nvSpPr>
        <p:spPr>
          <a:xfrm>
            <a:off x="8413750" y="6470650"/>
            <a:ext cx="730250" cy="27463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D2C864-9362-43C7-A136-D9C41D93A96D}" type="slidenum">
              <a:rPr lang="en-US" smtClean="0"/>
              <a:pPr/>
              <a:t>28</a:t>
            </a:fld>
            <a:endParaRPr lang="pt-BR"/>
          </a:p>
        </p:txBody>
      </p:sp>
    </p:spTree>
    <p:extLst>
      <p:ext uri="{BB962C8B-B14F-4D97-AF65-F5344CB8AC3E}">
        <p14:creationId xmlns:p14="http://schemas.microsoft.com/office/powerpoint/2010/main" val="4214108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2339752" y="332656"/>
            <a:ext cx="6589141" cy="5832648"/>
          </a:xfrm>
        </p:spPr>
        <p:txBody>
          <a:bodyPr/>
          <a:lstStyle/>
          <a:p>
            <a:r>
              <a:rPr lang="pt-BR" dirty="0"/>
              <a:t>[...] o federalismo pernambucano [...] pretendia que, desfeita a unidade do Reino de Portugal, Brasil e Algarves, a soberania revertesse às províncias, onde propriamente residia, as quais poderiam negociar um pacto constitucional, e, caso este não lhes conviesse, usar de seu direito a constituírem-se separadamente, sob o sistema que melhor lhes parecesse. </a:t>
            </a:r>
          </a:p>
        </p:txBody>
      </p:sp>
      <p:sp>
        <p:nvSpPr>
          <p:cNvPr id="11" name="Espaço Reservado para Texto 2"/>
          <p:cNvSpPr>
            <a:spLocks noGrp="1"/>
          </p:cNvSpPr>
          <p:nvPr>
            <p:ph type="body" sz="quarter" idx="14"/>
          </p:nvPr>
        </p:nvSpPr>
        <p:spPr>
          <a:xfrm>
            <a:off x="1358414" y="6236543"/>
            <a:ext cx="7570480" cy="504825"/>
          </a:xfrm>
        </p:spPr>
        <p:txBody>
          <a:bodyPr>
            <a:normAutofit/>
          </a:bodyPr>
          <a:lstStyle/>
          <a:p>
            <a:r>
              <a:rPr lang="pt-BR" dirty="0"/>
              <a:t>MELLO, Evaldo Cabral de. A outra independência. São Paulo: Editora 34, 2004, p. 14.</a:t>
            </a:r>
          </a:p>
        </p:txBody>
      </p:sp>
    </p:spTree>
    <p:extLst>
      <p:ext uri="{BB962C8B-B14F-4D97-AF65-F5344CB8AC3E}">
        <p14:creationId xmlns:p14="http://schemas.microsoft.com/office/powerpoint/2010/main" val="371377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195736" y="624110"/>
            <a:ext cx="6768752" cy="1280890"/>
          </a:xfrm>
        </p:spPr>
        <p:txBody>
          <a:bodyPr/>
          <a:lstStyle/>
          <a:p>
            <a:r>
              <a:rPr lang="pt-BR" dirty="0"/>
              <a:t>Crise do antigo sistema colonial</a:t>
            </a:r>
          </a:p>
        </p:txBody>
      </p:sp>
      <p:sp>
        <p:nvSpPr>
          <p:cNvPr id="5" name="Espaço Reservado para Conteúdo 4"/>
          <p:cNvSpPr>
            <a:spLocks noGrp="1"/>
          </p:cNvSpPr>
          <p:nvPr>
            <p:ph idx="1"/>
          </p:nvPr>
        </p:nvSpPr>
        <p:spPr>
          <a:xfrm>
            <a:off x="2193056" y="2133600"/>
            <a:ext cx="6771614" cy="4535760"/>
          </a:xfrm>
        </p:spPr>
        <p:txBody>
          <a:bodyPr>
            <a:normAutofit/>
          </a:bodyPr>
          <a:lstStyle/>
          <a:p>
            <a:r>
              <a:rPr lang="pt-BR" dirty="0"/>
              <a:t>O longo processo de transição feudalismo-capitalismo se manifesta também no campo fiscal</a:t>
            </a:r>
          </a:p>
          <a:p>
            <a:r>
              <a:rPr lang="pt-BR" dirty="0" err="1"/>
              <a:t>Dominium</a:t>
            </a:r>
            <a:r>
              <a:rPr lang="pt-BR" dirty="0"/>
              <a:t> </a:t>
            </a:r>
            <a:r>
              <a:rPr lang="pt-BR" dirty="0" err="1"/>
              <a:t>state</a:t>
            </a:r>
            <a:r>
              <a:rPr lang="pt-BR" dirty="0"/>
              <a:t> X </a:t>
            </a:r>
            <a:r>
              <a:rPr lang="pt-BR" dirty="0" err="1"/>
              <a:t>Tax</a:t>
            </a:r>
            <a:r>
              <a:rPr lang="pt-BR" dirty="0"/>
              <a:t> </a:t>
            </a:r>
            <a:r>
              <a:rPr lang="pt-BR" dirty="0" err="1"/>
              <a:t>state</a:t>
            </a:r>
            <a:endParaRPr lang="pt-BR" dirty="0"/>
          </a:p>
          <a:p>
            <a:r>
              <a:rPr lang="pt-BR" dirty="0"/>
              <a:t>O caso de Portugal: tendências contraditórias</a:t>
            </a:r>
          </a:p>
          <a:p>
            <a:r>
              <a:rPr lang="pt-BR" dirty="0"/>
              <a:t>Rendas coloniais fortaleciam o Estado português, ao mesmo tempo que retardavam o aparecimento instituições secundárias</a:t>
            </a:r>
          </a:p>
          <a:p>
            <a:endParaRPr lang="pt-BR" dirty="0"/>
          </a:p>
          <a:p>
            <a:endParaRPr lang="pt-BR" dirty="0"/>
          </a:p>
        </p:txBody>
      </p:sp>
    </p:spTree>
    <p:extLst>
      <p:ext uri="{BB962C8B-B14F-4D97-AF65-F5344CB8AC3E}">
        <p14:creationId xmlns:p14="http://schemas.microsoft.com/office/powerpoint/2010/main" val="3701939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2415" y="4800600"/>
            <a:ext cx="6591985" cy="566738"/>
          </a:xfrm>
        </p:spPr>
        <p:txBody>
          <a:bodyPr>
            <a:normAutofit/>
          </a:bodyPr>
          <a:lstStyle/>
          <a:p>
            <a:r>
              <a:rPr lang="pt-BR" dirty="0"/>
              <a:t>A acomodação federalista</a:t>
            </a:r>
          </a:p>
        </p:txBody>
      </p:sp>
      <p:pic>
        <p:nvPicPr>
          <p:cNvPr id="12" name="Picture Placeholder 11" descr="ABr260813_DSC6571.jpg"/>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6587" b="6587"/>
          <a:stretch/>
        </p:blipFill>
        <p:spPr>
          <a:xfrm>
            <a:off x="1942415" y="634965"/>
            <a:ext cx="6591985" cy="3854970"/>
          </a:xfrm>
        </p:spPr>
      </p:pic>
      <p:sp>
        <p:nvSpPr>
          <p:cNvPr id="3" name="Text Placeholder 2"/>
          <p:cNvSpPr>
            <a:spLocks noGrp="1"/>
          </p:cNvSpPr>
          <p:nvPr>
            <p:ph type="body" sz="half" idx="2"/>
          </p:nvPr>
        </p:nvSpPr>
        <p:spPr>
          <a:xfrm>
            <a:off x="1942415" y="5367338"/>
            <a:ext cx="6591985" cy="493712"/>
          </a:xfrm>
        </p:spPr>
        <p:txBody>
          <a:bodyPr/>
          <a:lstStyle/>
          <a:p>
            <a:r>
              <a:rPr lang="pt-BR" dirty="0"/>
              <a:t>Da Constituição ao Ato Adicional de 1834</a:t>
            </a:r>
          </a:p>
        </p:txBody>
      </p:sp>
    </p:spTree>
    <p:extLst>
      <p:ext uri="{BB962C8B-B14F-4D97-AF65-F5344CB8AC3E}">
        <p14:creationId xmlns:p14="http://schemas.microsoft.com/office/powerpoint/2010/main" val="770902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24110"/>
            <a:ext cx="6768752" cy="1280890"/>
          </a:xfrm>
        </p:spPr>
        <p:txBody>
          <a:bodyPr/>
          <a:lstStyle/>
          <a:p>
            <a:r>
              <a:rPr lang="pt-BR"/>
              <a:t>A unificação</a:t>
            </a:r>
            <a:endParaRPr lang="pt-BR" dirty="0"/>
          </a:p>
        </p:txBody>
      </p:sp>
      <p:sp>
        <p:nvSpPr>
          <p:cNvPr id="3" name="Content Placeholder 2"/>
          <p:cNvSpPr>
            <a:spLocks noGrp="1"/>
          </p:cNvSpPr>
          <p:nvPr>
            <p:ph idx="1"/>
          </p:nvPr>
        </p:nvSpPr>
        <p:spPr>
          <a:xfrm>
            <a:off x="2193056" y="2133600"/>
            <a:ext cx="6771614" cy="4535760"/>
          </a:xfrm>
        </p:spPr>
        <p:txBody>
          <a:bodyPr>
            <a:noAutofit/>
          </a:bodyPr>
          <a:lstStyle/>
          <a:p>
            <a:r>
              <a:rPr lang="pt-BR" dirty="0"/>
              <a:t>Constituição promulgada após fechamento da assembleia constituinte</a:t>
            </a:r>
          </a:p>
          <a:p>
            <a:r>
              <a:rPr lang="pt-BR" dirty="0"/>
              <a:t>Centralização do poder e um Estado unitário</a:t>
            </a:r>
          </a:p>
          <a:p>
            <a:r>
              <a:rPr lang="pt-BR" dirty="0"/>
              <a:t>Poder moderador no centro da organização política do Estado</a:t>
            </a:r>
          </a:p>
          <a:p>
            <a:r>
              <a:rPr lang="pt-BR" dirty="0"/>
              <a:t>As reformas liberais da década de 1830</a:t>
            </a:r>
          </a:p>
          <a:p>
            <a:r>
              <a:rPr lang="pt-BR" dirty="0"/>
              <a:t>O regresso conservador e a manutenção da autonomia administrativa</a:t>
            </a:r>
          </a:p>
        </p:txBody>
      </p:sp>
    </p:spTree>
    <p:extLst>
      <p:ext uri="{BB962C8B-B14F-4D97-AF65-F5344CB8AC3E}">
        <p14:creationId xmlns:p14="http://schemas.microsoft.com/office/powerpoint/2010/main" val="2497629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data:image/jpeg;base64,/9j/4AAQSkZJRgABAQAAAQABAAD/2wCEAAkGBxMSEhUSExIVFhUXGBUaGBgXGBUVFxcXGBcXGBUVFRUYHSggGBolHRcXITEiJSkrLi4uFx8zODMtNygtLisBCgoKDg0OGhAQGy0lHiUtLS0tLS0tLS0tLS0tLS0tLS0tLS0tLS0tLS0tLS0tLS0tLS0tLS0tLS0tLS0tLS0tLf/AABEIALUBFgMBIgACEQEDEQH/xAAcAAABBQEBAQAAAAAAAAAAAAAFAAIDBAYBBwj/xABDEAABAwIDBAYFCwEJAQEBAAABAAIRAyEEEjEFBkFREyJhcYGRMkKhscEHFCMzUmJygrLR8CQ0Q1N0g5Ki4fHCsxX/xAAZAQADAQEBAAAAAAAAAAAAAAABAgMABAX/xAApEQACAgICAgEDAwUAAAAAAAAAAQIRAyESMUFRBBMiMnHB8BRCYYHR/9oADAMBAAIRAxEAPwDzhyheVZqBVnhKiaJ8AbHv+ARCmh2z+PeiVMJJdlo9FtqZi/QPcpWBMxTeoe5TKATaJs3+cAh8oviMOHxflp3LlPBNHCe9VjNJAlF2N2Q6x/Ez3rbYc9VvcFisVim0xlaAXWMaAcbqN23K5tnIHIAD4JXBydjc0o0ehsKt0H3C882ZvBVY6XkuZxsJ8CtnsnadOsJY641GhHgllFoCZ68E5NYngKlExAJLsJIGElC7C6sGzkLkJ0LhWNZwhJczLmdAJ1cK7KaSsY4ksjit9hnc2nSBAJAc50TB1AA08U+nvY/U0m+Dj8QovPBeSywZPQN+VdvUwn+YHsY4/BZam4wIIJ6sECPtf4TiTx0ju1RvfraHzplDK3KadYOMkGxBZY85cLGEDFOQczWn0JANMzrE5g3/AJX+KTmpbTK44OOpIs4U2vrNW0uPqNm0An80KVosB911vz1vVH7puEbYDQEvEGeOQaAmfE+Ke3SOGV1tPWqn0RdQZ1LoY4WP4WdpH0TeGjU6tcnT0q88fVBvy7lzgQbWpiDMfVcGju4p7xf81WLx6nAD3lYwyn6QH3qHC/o8BoExo6v5Dp+M6uVikOsOU0OMD0ftesowyWaeqfuj0uWqxig8i/WbrFzEa29MXv2d3FJPqVJHpNsY1jw+sF/Hw4rqrZAxlVqqVAieIZCoVQu9HltDtmC7vD4opTCF7KPWcOwfFGGBTn2Vj0WGpYhnVKfTTnNkEJCgHbcDuHuSrWaSNYMJzdk1T/eADsClfsHqmXucYMDti3tTKvYG7M5QZndBdE6kkD2kgLYbE3Pa9oqOrNez7NMh3eC/u5ALN7Cwbqj4YQCBxAPsK2uxsOW1XNNRrYpnNdrQfvRpxhLnyNaTL/HwprlJaJsdQwb6RpUskwQIBmRwk6lYbAYs0Xh4sQdOziPgvRcFsV4cX5yWGTFi2/KywW82B6Gu4gdV3WHxHmkwSVuPsf5MHSl6PpPD1A5rXC4IBHaCJCnQrdnCupYWhTddzaTAe8NCKBdCOFjkkl0ImOLq6kgY4VFVKlKr1Cgwohe5VjUPNS1iq7kgyLFGsUH3u2x0VLI0w98gdjfWd8PFWauJFMFxMALz7auNNeq6odNGjk0afv4qWbJxjRfBi5St9IqUwrdIKFgVimF50meoTGmCI/lrj2qjEA3eIyz9ZI1nLnDrX4Tr5EqYUNemQ4kGCcvAnQn7w9hCbDLdEsq1ZzBAZWmbF8d/1fBoE+zySpNgcuqeTONXxTsJwB16Vs3jjS73HxT6LbaEDKeGUelU4lWYi6GsHYRJp/dn6N3E3Oia8ST+KpoCdafEm58E5mrY50dBm1Y7VxTw2/O/O/1fDgFgnGNgj/Q1udD6vBMy2HdxudSp2i4/0dO46nimU4jleO3jqSiAGGt95h4STA0FvrNfHwSUragiekbykmBo231ouOU+CSoRMniKeqHVQjeIZqhNduq7UzzWiLZX1h7vijbWoJsz638p+COsCWfY8Oiamp2hRMapmBIUJITw1NCkCwADTpmhiyRYO63gdfJajZQBrvL2AuGhy5uWhkRbmgm8RIYxzQSQ8aCYEGfBEt3sfDukMEdvxUcy/uO3407XE07WOMkDKNOUjnl4ceJQ3GspuHRZWuLnxeHZWthzpHCQIn7wV8Yw1bNGvcfGyo4bDZa9b6MtzdGQ83D2Zcog9jmvt29qjijcv0KZpuMP1PTqHoN7h7kO2bt5lZ+RoEggOhwOUkSARGqJUR1B+Ee5YTdykDijmF21KbmZmMbE03NLqbhd+sSdJheieUehpJNXSiYSSUrMHfKnnJFJ5w7X9G7EjL0YfMaTJZJAziyDZkjSPKruU0g3Fwfb3KOo1ZhKdQqB6tupqvWpmDCShjGb2Y+T0QNvW/ZZ1rm/ab5hWd4tzKtV7nl5knw8pQjC/J9XJMVGj8TT7wueWJTdtnXDNwVJBRj2/ab/ALh+6tUiDoQe4j91n9ubmYrDUXV3PpOawCcpfmuQ0Q0tjV3NB93NgYiu8spNY4hofdzRAsPO4t2FI/iJq+RRfKfo9DpUz2qHHU8zYgG4MHKAfFwI8wsltjYGNwuRzxkDnNa0tqA9YmAOrcaqzsz5/wCs85Pvh7yQZuzKMx01BU/6VxppjLOpao0WAsANOuIEtAsKMRl1A/lk6izSB6vBt/rKnElcw7iDTubkzJDSZdh2zcZjqdYKloDTj1eTnf3rhx70Rl0NEEtkjXD6kn1H8BolRv8A8TpAu0DTUqxRaerrrQ+y37QTKNhPHKzQybEDU2WMOLTA7m62FhwCbl6p19JuggXHuTwYHbDuOY2BTqjLGZ9Jn6X8O8BYUEtq2M1G66yRNhzqCI/gCSsF5i1QXj7Q/TUCScRGZxDUHxAuUfxTdUExTbldqPNB+A+tHcVoKSz+GtWb3n3FaGlqhMaHRZapqYUTQtLuS9nTljolzerPE3JA8EhQr4Pd+vUAIZlHNxj2a+xFKO6NQ61GjnAJWzdTgKTo4bHmjQtmRwe7QaQS7Mc1uAsCWnzhHau5WFc7OxvRO+5Zp7CzTyhEDTuOwolRdwOqaME9M3OUdozWC3WNJxLnN6Pm0HNE3sRb2q/iNnMPUyDK2AzjbK34yj4uENjrOHAQBHCw/db6UYLQZZZTeyjh6zg405uIjtbw+I8E6jgabSHCm0EXESPcYUmJpddr+It3jkfep3BZCjmYhB9696GYOiagaHvkBrZjvJPIIjWEDvleR7+Oe6q8GYDZHgTPsPsRsCQI2vvrjMSTNYtaZ6rOq3uga+KFDGwbuMmYAk6CSL6oSahBhHdhbwOoNexuUZxDjlbmIiMuaJjslCS8lsdPSDuwd+K+HhrarHsGjHkga6CRI8F6zu9t+njGy1paQGyCREmZDTMmCDeAvEcPtY5XzlId6QIBBsRoR2nzWx+TTDdJWY9zT9GwlhuA0udJjnLDpdTjJ3RbLiSjZ6fUCiVhwVN2qsziJDQB4KJ+GDbwrNLgq+1JykDiCPYs1oKPKtu710cRLKlRzac+gOkGhtnLfSPsS2Vt7B0iHU6z2u/1yO4gyCF55jHnOQeEgj3o47bzj81LWNHzem1jbTIaTd3MmVCWLzbOuEr0kjYb17abi6FNzR9XXoHMAcrg6o0WkagzI7RzhV8JGWM7IESQKIyxl9KHEGzh6QGvgKmFwgrYR2MNvpiC0WYfpKJz/l63mUUouIOjQctiHG8EawwOF5PH0jqcySd0kwxSTdE+FZBp3PpiSIAgBtQ3mIho0XaZlrTm9QevOtYch2pzXDLFg6K1hEyaYY30oPPgNPOSkDBgHQxdv+MCNPuiVGi6aO0GXGnp0vVJ0LhCYxpyyTNuIgfWxw7lYa11rH0gfSOgfI9hTBThuhENPMn66YvbRY1j8vDtqiwgREf/AEmPpn7PrUTc+f6ipHkSdda+rgNIPwTHAZW2Fsk3nSm+PaxYxUzAADPFuRvBI58ElK64HWv+AmbngWGEk5Kv5/EZnFhBcULo9jAguLF11o88DC1VnetFS1WddPSNjg4Hwm60mEpueQGtk8v53IyTYYsssC2O6OBe708OxhY7NSqEkufxggeiP5BUW6e7Wf6Ws0hoPVZxcRxd2e/3+gU6ccI8UiRRsho1gZzDKQJIPCO3iDwPYnBjzlgNgxMkgjiYEEH2KDaIuwDVxy9oDgQe8fsrrK4GYD1XQe8gO/8ApOKdqw2/HgpwOq08VQqGSEVoMsE0exWS0zIQ5g61T8UeQARFoQsD6SoPvD2tajI0RPbPh5FSPGi6BAXUgSCo29+Vu/isZvj83puHTOawuBgOMSNDHNbWubgc/cqG8WxqGMomhVbI1aRAcx3BzCdD77grUE+cts4FlJ56Ksyqw+iWnrAcnN591lRokZhmnLN8sZo45ZtPet7t3cYUg4Q9pEw43B7e49iwNakWktOoMFUW0L0ajAYLDOqMY/EEUgTmJZ0bg0TYg6OtBiYnitns/frD0a8NBbRBc2chIDWsYGFoaZPWzjuDV5I2o4nU3UrHGNTx4qbxoo8rke5Yb5VMA5gL6ha7iMjjx5iddfFYb5Qd7umqsOHxM0w24Y/L1pJkwb2gdkLy0HtT7xN4mJ7eSpRM22A3oLH5nF5bfq9K466CXHhe69P2XvjhG4akyri6JqNaA76Wm6LmBmzXgQPBfPWftPmU17u0+ZSuCuw8tUaXebo/nVY0nsfTc8ua5rgRDjmjwJI8FVbiAB6Q7pCCE9p8ykBP/vuR4jRyOPR7RjNoYKlsr5qzF4d1TonEhtRpmo45yBzuYHchuG29hSfr2DqEdd5ierZoqOcOEcNBqvJ1NRYCCONo1J7gBcpJYkwxytHqmJ3iwrGNPSUyBNmOa46kw0cr+wKCjvJhi4EkATN40LItB+1deVOF1ewhkQl+hFFI522em0tv4WCOkZMG5MXiNT2qydu4UHN01MDse0nUcAZ0B815h0a6KCH0V7Kc2eq4DbNKs4ilULiORdyMR45fLzIuqOvepHCc0RA1HmvNd3KMNqW4j3EhEzhs1ySQecn46qMoJOh1bRr8Tig2AagBi/VbOpvApuAHl4pLK0sEeB+CSFINBDGoNiTdGMaUFxS6jzgZmhxWk3Uw9XFVhQbWfSYBnqPpwHwLBrSdCSdexZPHGDKt4Ha2IwTiaT2gvAkwHWBJAuLXVPAq7PojDUA1oa1xEAC/WPjPvVyTE+5eZ/JxvjXxT6rK+V2VrXNLGEG5IM5fBeh0cQDwd4gj4KfTop2B9pbRjF4Zo49IddQGRMd5V7CYhrq9Rg1LWv7z6JPgAzzVivs6nUe2qWjO0ENdJsHRII0OgQutgH0a7cRILRIfB9R0Az3EB35UGFbD4pohTMAKmDdWWGypEVkguVRykVKk82kf7Rb2K406KrUPXee33AIyAhxTCQlmTQkCDtqY4U6lMEE5g74XVqlULoI9GP8AxZza2ErYnEUajajWUGky05s1Rv2xHAmw7L9i1FNrY4QP5oh5GBG9bZwzuMQfbr/Oa+ed4HNOIqZdJA8Q0B3tBX0Xt/atGhSc+tUDWaXEzNsuXjK8MrYWhkqGlEkuc08QJJa0ToBYIp0CrMuxpJtfX/tTCmY0PHgr1XZuIyZ3Mdly5gSOBEgjwVmrscGWsaZjiSdNbJpSo0Y8ujHtpn+Qu5D2eYVhmz3clN//ACnckbQOLKGTu8wuub2jzV6hs85hItK0uOwgZhH2E5DwQcqComLy9oUjcO/g1x/K4/BXN2R/VUu8/pcvRQEJSo0Y2eUELVbrYR7BUz0nNnKWuc0jnYSPFAdo08leq3k9/lmMLeNxQ+bU3kwMjSZ/CJWk9Gijz/alLLVePvH23+K5hHXVrbRD6heySCBwOoQ9hIMpgLTDJHFRiqQ6FFTxzYgz5KOpiGnifIoUdDmq7NnuxBZU5y33FFMAR12HnZZndbaFNrXhzgLjUa2RvDY2mKwcHtg63C5ZxfJl4yXFFivVypKbGAEy0g9xB9y6plENxqD4lFMa5Ca67DygPtLip6mLayoxzqbXjJo6YmdbKHaKg2hdtM9ke4p14AHdnbdcKzHYdjaDhIOUkipmIhrwdRy716tu3vK2uMrjkqDVhPtaeLf/AArwjZ1SHjkbef8AAj1Su4kODiHgy1wsR5apZ9jx0fQFKtZWGvXlm6+++XLTxRAOgeND38ivQ8JjWvEtcCDpCQagj8FNSxbLjMJESBcidJA0WY3l2+zC0wS5oc9wa2e2bx3AodsbabA41aUOD4D9JebxB53KWWXg0Uhhc02jdnEgDQ+z4qicWPEmTxiTMd6Y95e2BLZF+fcu5CJIAJ74+Fk7kSSHVMextszWnkSC7/aLoNtbbbfqmCoXvs3qPF/xEQBxnsTNoY+swxkDB90AyTMDMbHwCEYnE1iekLyIsYygt4xbwUJZ0joj8dy8o2GHokw593QJiw8ParRss1g9vOYAaha5pcxoNmulxDW/ddci1vFFxtWk6k6s2o0sAdJnTL6QdyI4g3CrCakrRKeOUXTPJvlj2lmq06ANmguPebN+KwuCrFuswdOR7lZ3i2mcTiKtY6OcSJ4NHojyWg+UrDCm7B0G26PDjzJgnvJaVVeibjqwMd66/QiiSC0UxT09UNDR7AFsNzmCtiHtiQKLz49X915xWoBrGniXPHgBTi3ifNen/JoP6mpJ/uKndqxJkq0UxL7ZAJmzW8lMcCI0RFoXXCyU1gU7Oby4qLeNkYWp3H4Iw8WKEb0u/pand8QigGN3UH9XS73focvRDqvPd0v7XS/P/wDm5b2u+Cmn2CBgd6mZcVU7cp82j4yiJqZtnjsEeT7eyFW30b9O082N9hcP2Vzdd2ag5p4PPkQD+6PhA8szXSHmonOJRfeHBtYQWiJQZOLZ1JcSWAXdn6HvCuZlSwGhVpYZMsGq5sZSRImxjjHwSTYkAkxw0k6lcS6Gd+Db4w2Qms5AHbSrf4h9iYcfU+2fZ+y3EmXdoqGremzw9yqPxDjqfcrTL0v5wKNUYic2BZE6NbMAf5KHNuiewsG0tdUrPLaQexktALszg4jUwGw0km/Baa0GDK+MBcQAJ/7RDZG2cXhSCzMW/ZIJH/S2Wyd02ZgWV2ubN5jMB90gw6edtVq24GiwgGnYDlZT5aoamec7xbXbXYytNZzi5udj2Q1nVIIY7LpJ5lbzc/BmlhqbnsyucOpT+yDoT94i5UGLxNKrUFHo2lou42iBw7bo/s4Gq4VDobMHJvF3ilpMoptKg1hmw0KxCbFl1qYQobTwwqNEkjKcwIue2BxMSsxSw5aRDT1s5MknrF0Zb8JdHgVsMQ1C3YeHZokAQAOHKB2X8SVDJj5Mviy8VQEpbNAa1z2Gq0OnqFwdTc0wYbbNBFxAII46LF70U2YGlUp0H1MuKaJaQcoh3WMn1otHI9y2+ztqRjquHPrsFQdrmw1x7y0t/wBi5vtsP5zhnMEB9nMJ4OHbwBEjxVIxUeuhJScnbPE9lUekr02HR72N/wBzgPitFvvjRX2jXcIy04pN/J6X/PMg2Ez4TEB9SmQ6k4OAOhc27DOhGaNFHhDaXGTcuJ4k3JPaqv2Klo7telFKi77T68dzRQHvlb35MXf1dT/L1PfTWb35wPQ4fZzCIcaVZ7hxDqj2PIPdmjwR75Knf1dT/L1P1U0sl0NF6kSBddomhdOiApC7QoHvS7+lf4e8I6s7vY7+nd3t94RQGZrdH+10+5/6CttiysVuf/am9z/0lbPH6IzBAym+FzSd2OHuP7rm6dS1UfhPvB+CdvHek08n+8FCtlYgs6QjXIfMEfuUV+Isuy7vDimu6oMkG/Yga69xJk8VxOKJJJJYxbwWhVprlUwehVhExLmSTCEkBrHGmm5FYcoyiTTI8qs0KwAhQuTAVuxiw0gGOHBENn48MZUpuaDTqZZ5se2clQd2YgjiHHkgwcZVkO4rUDp2XsLUrB+Snma4HgTbuI4LU0K1VrZr4mo/7pcQ0fi59xssnhdoPaID4sADAMAaNk6D9lM6oYOd3W4FwDgf52KTRRG43Pd09SoAZDiASODW3cB3yB4L1DZ1PU6ADKPj8F5/8mtDJhzUIlznQO28ADxXpVGllaG8te08T5oILJmJlTRwCkYo6lp8EWBA2jinOJaeGq6akBA8RtduFrPp1pmoc7HR1YJgtn7Q/ZTY6vEOB6pU7KUZLb+O6HauFqEwJyE/de0tv4uleiY0NyEuMAC57F4Zv9j+kr5QfRARnaW+tbE4WnQyFtQAdM/1SBZrrXE65eYgSna0BKwbvltYYmsGM+qp3HedJ52Ue6uyTicTTpR1B1qnLI0jNPfZv5kGqVYEcLkk6k8ytt8nu8eCw9J3SPyVnk5iQYygnI1pHCL95KNaNaG/LQfpML+Ct+qml8k5/rKn+Xqfqpob8qO2aWJqYc0jIa2oCbcSyIv2FQblbZbhKz6riADSe2XSRJLSNOPVWfSNHpmgBsukrE1t7zwJ8GgfqVGvvTUIgA+Lj7gtxYto3rqoGpA7yAsrvZjGOpFrXAkuGl7d6zVXa9Q8h4fEqpUruOriUyiK2S4Gs+m/NTdlcAb28dbK7iNvV3NLHPaZ4gAHwLUJShNQLL9fahdS6MtHC8mbc1Sp1CJjiCPApqSwBJJJLGEkkksYs4PQqy0qDBMJBU7mEImH57ri4wJLBssuKYnFMKwiOFMITk1YY5Ce0rhSWMdzJ9OuRbVvI/DkoSpsJRL3tYASXOa0AakkwAPNAKPdvk+wf0NIR1abAT2vcLDwEnyW0Q7YGz+goMp+sBLj946+HDwRFqmhmPmygfUnwSxeIDGlx0AJPgq2EnJmcOs6XEcuQ8BAQZijvPsgYqg5os8CWOsYdFpnUHQryfC7yYnIaYb6Ig5WyWkTMycrfEr2zD3bHZHkvnveqrU+dV2OLgG1akNmw65iBppC3GxlPiR1jTBLqjg5xM5WEPcT96qeqD3SqlbGZhAGUfZGneZuT2lU3VI4qFz57k6ikBzbO1a06KJzlI2mCndAUwhAFdxDTl/naq1ZhESjODwfSy3kCeen/qSTqiuNWmZABODURp4EKy3CNHAJrE4gcUik6kRqjAZ/DYKnjNOC1mcaKtFkmFO7DQq1KpBlTvxJPAIgVHBSVYNVxtcQe5Q0mSsFoiLUsqmqMTRCwKI8qWQqQuXIWNRb2eyxvxCuAjlP87FFsloh3eFdgcEjeysY6K/VGjPaUlKWOOnsSWsPEjBUTk8phTnMNXJXSmIhHSkVyUpWMII3ujtVmExLMQ+l0gZJyzBBNszeBcATAKBkq1sygalVjANT7OKD62PFNukfSOwNv0MYzPReDzaeq9v4mm/joiwWE3bwApNBiDz/AGV7a++NPC03moZcGksA1eRADe+SL8p5LmhlUtFsmHj0Wtv4uXZfUYA4/eeT1B3DXy5IzS9HwXm+D2384w9J7oz1HtL45h8GPKPJej0XSAqEmQbIqSzuJHkS33heK/KjRy7RqRbOKbvNuU/pXr2w6nXr0/s1JHc4Aj2hy8z+WXCZcVSq8H048WOM+x4RiZmLpbIcbyPCXe5VcXh+jdCI7MxuTquPVOh5HkVFjz0pzUwXc7FFN3sNJrRNsHCCoHTFiNe3/wARY4KNP55IBgBUZLg5re8/ASVbrY9/GqTzyDLb8ThPsCnJNsrCLrorbawuUgkxMwInlMmbK1h8WylJY7O4sNshygmLTM+xD+laJy0x3kFx75dx8EypiXOEXjlw8tE9WqClV7/co0sfFnC/85qdu0xpC61oHqg+SkAZGU02xPIe8QfamdCKL9lc409iq1iTqjBoUC4HJlEeqRrz68pvzNknKLXiQL8pQUkZ4p9AegySrHzcIth8GQC9opGBcdTNHGGm/sUwqWzHDDKNSWHt1dAHJZy9CqNdmexFONE2i1aLE1KDwIptaeIif4FA2lSj0WeRlbl/gPFX2A6oTCjNTCNOjWpjcK37A8pR5A4MEZksyNtwjOLG+KTm0h6gPcPityD9L2yvsptnd47UQZTAvZU+mj0GhvcmhhOspWrGUlFUlZdOKaNDPckoaeCJSQqI3LJ4RXc5NJSSVjjGFKEklgnQEkkljDOK2vydYBrnuqnUQB70klD5H4M6PjfmeoY2pkp2XiO39ovr1nuedCWgcAAYt70klL46+5ls/wCCCe5+LcXil6oDyOywd72e0r27ZdYuY0nkupLofZyeAbsuqRj6reDqYce9rgB+srNfLTSHQUH8RVLfBzHE/pCSSEews8jDlaNVzgASY5cJOphJJNIfA90VzxklNERN/NJJZDT0y3isJkpU6kzn4Xt4zdLF4UM6PjnAPER7bpJLL/pNyYQo7CBqNZnsWZvR7YgXVnBbuNdXfTL+qyD6NyDwkm3kkkpOTHX7ixWw6bK7acuLXNJ9UEERxi+vJDNl4ZtSv0ckNki0TAPOI9iSSZbX+gOTT17JNsltKqadMOEakuDp7hlEeag+fPYIBMGbSY8tFxJFRTSLRnKpOx4xOanBayxGjWtPm0AqbD0GVHNblLZMGHTM6QHAwkkkk66LRxxmla8Em39lDDPa0OzZmzMQReItqqbXug30/YnhHJcSTx2lZxS+16InVwTds35qaphxcSbAHgkktLXRsUnK7IjThNFkklkOy9g3HmkkkpS7Kx6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4" descr="data:image/jpeg;base64,/9j/4AAQSkZJRgABAQAAAQABAAD/2wCEAAkGBxMSEhUSExIVFhUXGBUaGBgXGBUVFxcXGBcXGBUVFRUYHSggGBolHRcXITEiJSkrLi4uFx8zODMtNygtLisBCgoKDg0OGhAQGy0lHiUtLS0tLS0tLS0tLS0tLS0tLS0tLS0tLS0tLS0tLS0tLS0tLS0tLS0tLS0tLS0tLS0tLf/AABEIALUBFgMBIgACEQEDEQH/xAAcAAABBQEBAQAAAAAAAAAAAAAFAAIDBAYBBwj/xABDEAABAwIDBAYFCwEJAQEBAAABAAIRAyEEEjEFBkFREyJhcYGRMkKhscEHFCMzUmJygrLR8CQ0Q1N0g5Ki4fHCsxX/xAAZAQADAQEBAAAAAAAAAAAAAAABAgMABAX/xAApEQACAgICAgEDAwUAAAAAAAAAAQIRAyESMUFRBBMiMnHB8BRCYYHR/9oADAMBAAIRAxEAPwDzhyheVZqBVnhKiaJ8AbHv+ARCmh2z+PeiVMJJdlo9FtqZi/QPcpWBMxTeoe5TKATaJs3+cAh8oviMOHxflp3LlPBNHCe9VjNJAlF2N2Q6x/Ez3rbYc9VvcFisVim0xlaAXWMaAcbqN23K5tnIHIAD4JXBydjc0o0ehsKt0H3C882ZvBVY6XkuZxsJ8CtnsnadOsJY641GhHgllFoCZ68E5NYngKlExAJLsJIGElC7C6sGzkLkJ0LhWNZwhJczLmdAJ1cK7KaSsY4ksjit9hnc2nSBAJAc50TB1AA08U+nvY/U0m+Dj8QovPBeSywZPQN+VdvUwn+YHsY4/BZam4wIIJ6sECPtf4TiTx0ju1RvfraHzplDK3KadYOMkGxBZY85cLGEDFOQczWn0JANMzrE5g3/AJX+KTmpbTK44OOpIs4U2vrNW0uPqNm0An80KVosB911vz1vVH7puEbYDQEvEGeOQaAmfE+Ke3SOGV1tPWqn0RdQZ1LoY4WP4WdpH0TeGjU6tcnT0q88fVBvy7lzgQbWpiDMfVcGju4p7xf81WLx6nAD3lYwyn6QH3qHC/o8BoExo6v5Dp+M6uVikOsOU0OMD0ftesowyWaeqfuj0uWqxig8i/WbrFzEa29MXv2d3FJPqVJHpNsY1jw+sF/Hw4rqrZAxlVqqVAieIZCoVQu9HltDtmC7vD4opTCF7KPWcOwfFGGBTn2Vj0WGpYhnVKfTTnNkEJCgHbcDuHuSrWaSNYMJzdk1T/eADsClfsHqmXucYMDti3tTKvYG7M5QZndBdE6kkD2kgLYbE3Pa9oqOrNez7NMh3eC/u5ALN7Cwbqj4YQCBxAPsK2uxsOW1XNNRrYpnNdrQfvRpxhLnyNaTL/HwprlJaJsdQwb6RpUskwQIBmRwk6lYbAYs0Xh4sQdOziPgvRcFsV4cX5yWGTFi2/KywW82B6Gu4gdV3WHxHmkwSVuPsf5MHSl6PpPD1A5rXC4IBHaCJCnQrdnCupYWhTddzaTAe8NCKBdCOFjkkl0ImOLq6kgY4VFVKlKr1Cgwohe5VjUPNS1iq7kgyLFGsUH3u2x0VLI0w98gdjfWd8PFWauJFMFxMALz7auNNeq6odNGjk0afv4qWbJxjRfBi5St9IqUwrdIKFgVimF50meoTGmCI/lrj2qjEA3eIyz9ZI1nLnDrX4Tr5EqYUNemQ4kGCcvAnQn7w9hCbDLdEsq1ZzBAZWmbF8d/1fBoE+zySpNgcuqeTONXxTsJwB16Vs3jjS73HxT6LbaEDKeGUelU4lWYi6GsHYRJp/dn6N3E3Oia8ST+KpoCdafEm58E5mrY50dBm1Y7VxTw2/O/O/1fDgFgnGNgj/Q1udD6vBMy2HdxudSp2i4/0dO46nimU4jleO3jqSiAGGt95h4STA0FvrNfHwSUragiekbykmBo231ouOU+CSoRMniKeqHVQjeIZqhNduq7UzzWiLZX1h7vijbWoJsz638p+COsCWfY8Oiamp2hRMapmBIUJITw1NCkCwADTpmhiyRYO63gdfJajZQBrvL2AuGhy5uWhkRbmgm8RIYxzQSQ8aCYEGfBEt3sfDukMEdvxUcy/uO3407XE07WOMkDKNOUjnl4ceJQ3GspuHRZWuLnxeHZWthzpHCQIn7wV8Yw1bNGvcfGyo4bDZa9b6MtzdGQ83D2Zcog9jmvt29qjijcv0KZpuMP1PTqHoN7h7kO2bt5lZ+RoEggOhwOUkSARGqJUR1B+Ee5YTdykDijmF21KbmZmMbE03NLqbhd+sSdJheieUehpJNXSiYSSUrMHfKnnJFJ5w7X9G7EjL0YfMaTJZJAziyDZkjSPKruU0g3Fwfb3KOo1ZhKdQqB6tupqvWpmDCShjGb2Y+T0QNvW/ZZ1rm/ab5hWd4tzKtV7nl5knw8pQjC/J9XJMVGj8TT7wueWJTdtnXDNwVJBRj2/ab/ALh+6tUiDoQe4j91n9ubmYrDUXV3PpOawCcpfmuQ0Q0tjV3NB93NgYiu8spNY4hofdzRAsPO4t2FI/iJq+RRfKfo9DpUz2qHHU8zYgG4MHKAfFwI8wsltjYGNwuRzxkDnNa0tqA9YmAOrcaqzsz5/wCs85Pvh7yQZuzKMx01BU/6VxppjLOpao0WAsANOuIEtAsKMRl1A/lk6izSB6vBt/rKnElcw7iDTubkzJDSZdh2zcZjqdYKloDTj1eTnf3rhx70Rl0NEEtkjXD6kn1H8BolRv8A8TpAu0DTUqxRaerrrQ+y37QTKNhPHKzQybEDU2WMOLTA7m62FhwCbl6p19JuggXHuTwYHbDuOY2BTqjLGZ9Jn6X8O8BYUEtq2M1G66yRNhzqCI/gCSsF5i1QXj7Q/TUCScRGZxDUHxAuUfxTdUExTbldqPNB+A+tHcVoKSz+GtWb3n3FaGlqhMaHRZapqYUTQtLuS9nTljolzerPE3JA8EhQr4Pd+vUAIZlHNxj2a+xFKO6NQ61GjnAJWzdTgKTo4bHmjQtmRwe7QaQS7Mc1uAsCWnzhHau5WFc7OxvRO+5Zp7CzTyhEDTuOwolRdwOqaME9M3OUdozWC3WNJxLnN6Pm0HNE3sRb2q/iNnMPUyDK2AzjbK34yj4uENjrOHAQBHCw/db6UYLQZZZTeyjh6zg405uIjtbw+I8E6jgabSHCm0EXESPcYUmJpddr+It3jkfep3BZCjmYhB9696GYOiagaHvkBrZjvJPIIjWEDvleR7+Oe6q8GYDZHgTPsPsRsCQI2vvrjMSTNYtaZ6rOq3uga+KFDGwbuMmYAk6CSL6oSahBhHdhbwOoNexuUZxDjlbmIiMuaJjslCS8lsdPSDuwd+K+HhrarHsGjHkga6CRI8F6zu9t+njGy1paQGyCREmZDTMmCDeAvEcPtY5XzlId6QIBBsRoR2nzWx+TTDdJWY9zT9GwlhuA0udJjnLDpdTjJ3RbLiSjZ6fUCiVhwVN2qsziJDQB4KJ+GDbwrNLgq+1JykDiCPYs1oKPKtu710cRLKlRzac+gOkGhtnLfSPsS2Vt7B0iHU6z2u/1yO4gyCF55jHnOQeEgj3o47bzj81LWNHzem1jbTIaTd3MmVCWLzbOuEr0kjYb17abi6FNzR9XXoHMAcrg6o0WkagzI7RzhV8JGWM7IESQKIyxl9KHEGzh6QGvgKmFwgrYR2MNvpiC0WYfpKJz/l63mUUouIOjQctiHG8EawwOF5PH0jqcySd0kwxSTdE+FZBp3PpiSIAgBtQ3mIho0XaZlrTm9QevOtYch2pzXDLFg6K1hEyaYY30oPPgNPOSkDBgHQxdv+MCNPuiVGi6aO0GXGnp0vVJ0LhCYxpyyTNuIgfWxw7lYa11rH0gfSOgfI9hTBThuhENPMn66YvbRY1j8vDtqiwgREf/AEmPpn7PrUTc+f6ipHkSdda+rgNIPwTHAZW2Fsk3nSm+PaxYxUzAADPFuRvBI58ElK64HWv+AmbngWGEk5Kv5/EZnFhBcULo9jAguLF11o88DC1VnetFS1WddPSNjg4Hwm60mEpueQGtk8v53IyTYYsssC2O6OBe708OxhY7NSqEkufxggeiP5BUW6e7Wf6Ws0hoPVZxcRxd2e/3+gU6ccI8UiRRsho1gZzDKQJIPCO3iDwPYnBjzlgNgxMkgjiYEEH2KDaIuwDVxy9oDgQe8fsrrK4GYD1XQe8gO/8ApOKdqw2/HgpwOq08VQqGSEVoMsE0exWS0zIQ5g61T8UeQARFoQsD6SoPvD2tajI0RPbPh5FSPGi6BAXUgSCo29+Vu/isZvj83puHTOawuBgOMSNDHNbWubgc/cqG8WxqGMomhVbI1aRAcx3BzCdD77grUE+cts4FlJ56Ksyqw+iWnrAcnN591lRokZhmnLN8sZo45ZtPet7t3cYUg4Q9pEw43B7e49iwNakWktOoMFUW0L0ajAYLDOqMY/EEUgTmJZ0bg0TYg6OtBiYnitns/frD0a8NBbRBc2chIDWsYGFoaZPWzjuDV5I2o4nU3UrHGNTx4qbxoo8rke5Yb5VMA5gL6ha7iMjjx5iddfFYb5Qd7umqsOHxM0w24Y/L1pJkwb2gdkLy0HtT7xN4mJ7eSpRM22A3oLH5nF5bfq9K466CXHhe69P2XvjhG4akyri6JqNaA76Wm6LmBmzXgQPBfPWftPmU17u0+ZSuCuw8tUaXebo/nVY0nsfTc8ua5rgRDjmjwJI8FVbiAB6Q7pCCE9p8ykBP/vuR4jRyOPR7RjNoYKlsr5qzF4d1TonEhtRpmo45yBzuYHchuG29hSfr2DqEdd5ierZoqOcOEcNBqvJ1NRYCCONo1J7gBcpJYkwxytHqmJ3iwrGNPSUyBNmOa46kw0cr+wKCjvJhi4EkATN40LItB+1deVOF1ewhkQl+hFFI522em0tv4WCOkZMG5MXiNT2qydu4UHN01MDse0nUcAZ0B815h0a6KCH0V7Kc2eq4DbNKs4ilULiORdyMR45fLzIuqOvepHCc0RA1HmvNd3KMNqW4j3EhEzhs1ySQecn46qMoJOh1bRr8Tig2AagBi/VbOpvApuAHl4pLK0sEeB+CSFINBDGoNiTdGMaUFxS6jzgZmhxWk3Uw9XFVhQbWfSYBnqPpwHwLBrSdCSdexZPHGDKt4Ha2IwTiaT2gvAkwHWBJAuLXVPAq7PojDUA1oa1xEAC/WPjPvVyTE+5eZ/JxvjXxT6rK+V2VrXNLGEG5IM5fBeh0cQDwd4gj4KfTop2B9pbRjF4Zo49IddQGRMd5V7CYhrq9Rg1LWv7z6JPgAzzVivs6nUe2qWjO0ENdJsHRII0OgQutgH0a7cRILRIfB9R0Az3EB35UGFbD4pohTMAKmDdWWGypEVkguVRykVKk82kf7Rb2K406KrUPXee33AIyAhxTCQlmTQkCDtqY4U6lMEE5g74XVqlULoI9GP8AxZza2ErYnEUajajWUGky05s1Rv2xHAmw7L9i1FNrY4QP5oh5GBG9bZwzuMQfbr/Oa+ed4HNOIqZdJA8Q0B3tBX0Xt/atGhSc+tUDWaXEzNsuXjK8MrYWhkqGlEkuc08QJJa0ToBYIp0CrMuxpJtfX/tTCmY0PHgr1XZuIyZ3Mdly5gSOBEgjwVmrscGWsaZjiSdNbJpSo0Y8ujHtpn+Qu5D2eYVhmz3clN//ACnckbQOLKGTu8wuub2jzV6hs85hItK0uOwgZhH2E5DwQcqComLy9oUjcO/g1x/K4/BXN2R/VUu8/pcvRQEJSo0Y2eUELVbrYR7BUz0nNnKWuc0jnYSPFAdo08leq3k9/lmMLeNxQ+bU3kwMjSZ/CJWk9Gijz/alLLVePvH23+K5hHXVrbRD6heySCBwOoQ9hIMpgLTDJHFRiqQ6FFTxzYgz5KOpiGnifIoUdDmq7NnuxBZU5y33FFMAR12HnZZndbaFNrXhzgLjUa2RvDY2mKwcHtg63C5ZxfJl4yXFFivVypKbGAEy0g9xB9y6plENxqD4lFMa5Ca67DygPtLip6mLayoxzqbXjJo6YmdbKHaKg2hdtM9ke4p14AHdnbdcKzHYdjaDhIOUkipmIhrwdRy716tu3vK2uMrjkqDVhPtaeLf/AArwjZ1SHjkbef8AAj1Su4kODiHgy1wsR5apZ9jx0fQFKtZWGvXlm6+++XLTxRAOgeND38ivQ8JjWvEtcCDpCQagj8FNSxbLjMJESBcidJA0WY3l2+zC0wS5oc9wa2e2bx3AodsbabA41aUOD4D9JebxB53KWWXg0Uhhc02jdnEgDQ+z4qicWPEmTxiTMd6Y95e2BLZF+fcu5CJIAJ74+Fk7kSSHVMextszWnkSC7/aLoNtbbbfqmCoXvs3qPF/xEQBxnsTNoY+swxkDB90AyTMDMbHwCEYnE1iekLyIsYygt4xbwUJZ0joj8dy8o2GHokw593QJiw8ParRss1g9vOYAaha5pcxoNmulxDW/ddci1vFFxtWk6k6s2o0sAdJnTL6QdyI4g3CrCakrRKeOUXTPJvlj2lmq06ANmguPebN+KwuCrFuswdOR7lZ3i2mcTiKtY6OcSJ4NHojyWg+UrDCm7B0G26PDjzJgnvJaVVeibjqwMd66/QiiSC0UxT09UNDR7AFsNzmCtiHtiQKLz49X915xWoBrGniXPHgBTi3ifNen/JoP6mpJ/uKndqxJkq0UxL7ZAJmzW8lMcCI0RFoXXCyU1gU7Oby4qLeNkYWp3H4Iw8WKEb0u/pand8QigGN3UH9XS73focvRDqvPd0v7XS/P/wDm5b2u+Cmn2CBgd6mZcVU7cp82j4yiJqZtnjsEeT7eyFW30b9O082N9hcP2Vzdd2ag5p4PPkQD+6PhA8szXSHmonOJRfeHBtYQWiJQZOLZ1JcSWAXdn6HvCuZlSwGhVpYZMsGq5sZSRImxjjHwSTYkAkxw0k6lcS6Gd+Db4w2Qms5AHbSrf4h9iYcfU+2fZ+y3EmXdoqGremzw9yqPxDjqfcrTL0v5wKNUYic2BZE6NbMAf5KHNuiewsG0tdUrPLaQexktALszg4jUwGw0km/Baa0GDK+MBcQAJ/7RDZG2cXhSCzMW/ZIJH/S2Wyd02ZgWV2ubN5jMB90gw6edtVq24GiwgGnYDlZT5aoamec7xbXbXYytNZzi5udj2Q1nVIIY7LpJ5lbzc/BmlhqbnsyucOpT+yDoT94i5UGLxNKrUFHo2lou42iBw7bo/s4Gq4VDobMHJvF3ilpMoptKg1hmw0KxCbFl1qYQobTwwqNEkjKcwIue2BxMSsxSw5aRDT1s5MknrF0Zb8JdHgVsMQ1C3YeHZokAQAOHKB2X8SVDJj5Mviy8VQEpbNAa1z2Gq0OnqFwdTc0wYbbNBFxAII46LF70U2YGlUp0H1MuKaJaQcoh3WMn1otHI9y2+ztqRjquHPrsFQdrmw1x7y0t/wBi5vtsP5zhnMEB9nMJ4OHbwBEjxVIxUeuhJScnbPE9lUekr02HR72N/wBzgPitFvvjRX2jXcIy04pN/J6X/PMg2Ez4TEB9SmQ6k4OAOhc27DOhGaNFHhDaXGTcuJ4k3JPaqv2Klo7telFKi77T68dzRQHvlb35MXf1dT/L1PfTWb35wPQ4fZzCIcaVZ7hxDqj2PIPdmjwR75Knf1dT/L1P1U0sl0NF6kSBddomhdOiApC7QoHvS7+lf4e8I6s7vY7+nd3t94RQGZrdH+10+5/6CttiysVuf/am9z/0lbPH6IzBAym+FzSd2OHuP7rm6dS1UfhPvB+CdvHek08n+8FCtlYgs6QjXIfMEfuUV+Isuy7vDimu6oMkG/Yga69xJk8VxOKJJJJYxbwWhVprlUwehVhExLmSTCEkBrHGmm5FYcoyiTTI8qs0KwAhQuTAVuxiw0gGOHBENn48MZUpuaDTqZZ5se2clQd2YgjiHHkgwcZVkO4rUDp2XsLUrB+Snma4HgTbuI4LU0K1VrZr4mo/7pcQ0fi59xssnhdoPaID4sADAMAaNk6D9lM6oYOd3W4FwDgf52KTRRG43Pd09SoAZDiASODW3cB3yB4L1DZ1PU6ADKPj8F5/8mtDJhzUIlznQO28ADxXpVGllaG8te08T5oILJmJlTRwCkYo6lp8EWBA2jinOJaeGq6akBA8RtduFrPp1pmoc7HR1YJgtn7Q/ZTY6vEOB6pU7KUZLb+O6HauFqEwJyE/de0tv4uleiY0NyEuMAC57F4Zv9j+kr5QfRARnaW+tbE4WnQyFtQAdM/1SBZrrXE65eYgSna0BKwbvltYYmsGM+qp3HedJ52Ue6uyTicTTpR1B1qnLI0jNPfZv5kGqVYEcLkk6k8ytt8nu8eCw9J3SPyVnk5iQYygnI1pHCL95KNaNaG/LQfpML+Ct+qml8k5/rKn+Xqfqpob8qO2aWJqYc0jIa2oCbcSyIv2FQblbZbhKz6riADSe2XSRJLSNOPVWfSNHpmgBsukrE1t7zwJ8GgfqVGvvTUIgA+Lj7gtxYto3rqoGpA7yAsrvZjGOpFrXAkuGl7d6zVXa9Q8h4fEqpUruOriUyiK2S4Gs+m/NTdlcAb28dbK7iNvV3NLHPaZ4gAHwLUJShNQLL9fahdS6MtHC8mbc1Sp1CJjiCPApqSwBJJJLGEkkksYs4PQqy0qDBMJBU7mEImH57ri4wJLBssuKYnFMKwiOFMITk1YY5Ce0rhSWMdzJ9OuRbVvI/DkoSpsJRL3tYASXOa0AakkwAPNAKPdvk+wf0NIR1abAT2vcLDwEnyW0Q7YGz+goMp+sBLj946+HDwRFqmhmPmygfUnwSxeIDGlx0AJPgq2EnJmcOs6XEcuQ8BAQZijvPsgYqg5os8CWOsYdFpnUHQryfC7yYnIaYb6Ig5WyWkTMycrfEr2zD3bHZHkvnveqrU+dV2OLgG1akNmw65iBppC3GxlPiR1jTBLqjg5xM5WEPcT96qeqD3SqlbGZhAGUfZGneZuT2lU3VI4qFz57k6ikBzbO1a06KJzlI2mCndAUwhAFdxDTl/naq1ZhESjODwfSy3kCeen/qSTqiuNWmZABODURp4EKy3CNHAJrE4gcUik6kRqjAZ/DYKnjNOC1mcaKtFkmFO7DQq1KpBlTvxJPAIgVHBSVYNVxtcQe5Q0mSsFoiLUsqmqMTRCwKI8qWQqQuXIWNRb2eyxvxCuAjlP87FFsloh3eFdgcEjeysY6K/VGjPaUlKWOOnsSWsPEjBUTk8phTnMNXJXSmIhHSkVyUpWMII3ujtVmExLMQ+l0gZJyzBBNszeBcATAKBkq1sygalVjANT7OKD62PFNukfSOwNv0MYzPReDzaeq9v4mm/joiwWE3bwApNBiDz/AGV7a++NPC03moZcGksA1eRADe+SL8p5LmhlUtFsmHj0Wtv4uXZfUYA4/eeT1B3DXy5IzS9HwXm+D2384w9J7oz1HtL45h8GPKPJej0XSAqEmQbIqSzuJHkS33heK/KjRy7RqRbOKbvNuU/pXr2w6nXr0/s1JHc4Aj2hy8z+WXCZcVSq8H048WOM+x4RiZmLpbIcbyPCXe5VcXh+jdCI7MxuTquPVOh5HkVFjz0pzUwXc7FFN3sNJrRNsHCCoHTFiNe3/wARY4KNP55IBgBUZLg5re8/ASVbrY9/GqTzyDLb8ThPsCnJNsrCLrorbawuUgkxMwInlMmbK1h8WylJY7O4sNshygmLTM+xD+laJy0x3kFx75dx8EypiXOEXjlw8tE9WqClV7/co0sfFnC/85qdu0xpC61oHqg+SkAZGU02xPIe8QfamdCKL9lc409iq1iTqjBoUC4HJlEeqRrz68pvzNknKLXiQL8pQUkZ4p9AegySrHzcIth8GQC9opGBcdTNHGGm/sUwqWzHDDKNSWHt1dAHJZy9CqNdmexFONE2i1aLE1KDwIptaeIif4FA2lSj0WeRlbl/gPFX2A6oTCjNTCNOjWpjcK37A8pR5A4MEZksyNtwjOLG+KTm0h6gPcPityD9L2yvsptnd47UQZTAvZU+mj0GhvcmhhOspWrGUlFUlZdOKaNDPckoaeCJSQqI3LJ4RXc5NJSSVjjGFKEklgnQEkkljDOK2vydYBrnuqnUQB70klD5H4M6PjfmeoY2pkp2XiO39ovr1nuedCWgcAAYt70klL46+5ls/wCCCe5+LcXil6oDyOywd72e0r27ZdYuY0nkupLofZyeAbsuqRj6reDqYce9rgB+srNfLTSHQUH8RVLfBzHE/pCSSEews8jDlaNVzgASY5cJOphJJNIfA90VzxklNERN/NJJZDT0y3isJkpU6kzn4Xt4zdLF4UM6PjnAPER7bpJLL/pNyYQo7CBqNZnsWZvR7YgXVnBbuNdXfTL+qyD6NyDwkm3kkkpOTHX7ixWw6bK7acuLXNJ9UEERxi+vJDNl4ZtSv0ckNki0TAPOI9iSSZbX+gOTT17JNsltKqadMOEakuDp7hlEeag+fPYIBMGbSY8tFxJFRTSLRnKpOx4xOanBayxGjWtPm0AqbD0GVHNblLZMGHTM6QHAwkkkk66LRxxmla8Em39lDDPa0OzZmzMQReItqqbXug30/YnhHJcSTx2lZxS+16InVwTds35qaphxcSbAHgkktLXRsUnK7IjThNFkklkOy9g3HmkkkpS7Kx6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Text Placeholder 9"/>
          <p:cNvSpPr>
            <a:spLocks noGrp="1"/>
          </p:cNvSpPr>
          <p:nvPr>
            <p:ph idx="1"/>
          </p:nvPr>
        </p:nvSpPr>
        <p:spPr/>
        <p:txBody>
          <a:bodyPr/>
          <a:lstStyle/>
          <a:p>
            <a:r>
              <a:rPr lang="pt-BR" dirty="0"/>
              <a:t>[...] a unidade de todo o território da ex-colônia portuguesa, sob um único governo, teria sido obra de uma elite cuja perspectiva ideológica a diferenciava das elites provinciais, comprometidas com seus interesses materiais e locais. A vitória da primeira teria significado a submissão dos grupos provinciais, que ficavam desta forma isolados em suas províncias. Essa vitória teria se materializado na imposição de um regime centralizado que neutralizava as demandas localistas das elites provinciais. </a:t>
            </a:r>
          </a:p>
        </p:txBody>
      </p:sp>
      <p:sp>
        <p:nvSpPr>
          <p:cNvPr id="14" name="Espaço Reservado para Texto 2"/>
          <p:cNvSpPr>
            <a:spLocks noGrp="1"/>
          </p:cNvSpPr>
          <p:nvPr>
            <p:ph type="body" sz="quarter" idx="14"/>
          </p:nvPr>
        </p:nvSpPr>
        <p:spPr/>
        <p:txBody>
          <a:bodyPr>
            <a:normAutofit lnSpcReduction="10000"/>
          </a:bodyPr>
          <a:lstStyle/>
          <a:p>
            <a:r>
              <a:rPr lang="pt-BR"/>
              <a:t>DOLHNIKOFF, Miriam. O pacto imperial. Origens do federalismo no Brasil. São Paulo: Editora Globo,2005, p. 13.</a:t>
            </a:r>
            <a:endParaRPr lang="pt-BR" dirty="0"/>
          </a:p>
        </p:txBody>
      </p:sp>
      <p:sp>
        <p:nvSpPr>
          <p:cNvPr id="12" name="Título 5">
            <a:extLst>
              <a:ext uri="{FF2B5EF4-FFF2-40B4-BE49-F238E27FC236}">
                <a16:creationId xmlns:a16="http://schemas.microsoft.com/office/drawing/2014/main" id="{1ABC1935-6069-274C-A1DD-9640267BAC33}"/>
              </a:ext>
            </a:extLst>
          </p:cNvPr>
          <p:cNvSpPr txBox="1">
            <a:spLocks/>
          </p:cNvSpPr>
          <p:nvPr/>
        </p:nvSpPr>
        <p:spPr>
          <a:xfrm>
            <a:off x="1054100" y="1911350"/>
            <a:ext cx="8089900" cy="435768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pt-BR" dirty="0"/>
          </a:p>
        </p:txBody>
      </p:sp>
    </p:spTree>
    <p:extLst>
      <p:ext uri="{BB962C8B-B14F-4D97-AF65-F5344CB8AC3E}">
        <p14:creationId xmlns:p14="http://schemas.microsoft.com/office/powerpoint/2010/main" val="2689643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data:image/jpeg;base64,/9j/4AAQSkZJRgABAQAAAQABAAD/2wCEAAkGBxMSEhUSExIVFhUXGBUaGBgXGBUVFxcXGBcXGBUVFRUYHSggGBolHRcXITEiJSkrLi4uFx8zODMtNygtLisBCgoKDg0OGhAQGy0lHiUtLS0tLS0tLS0tLS0tLS0tLS0tLS0tLS0tLS0tLS0tLS0tLS0tLS0tLS0tLS0tLS0tLf/AABEIALUBFgMBIgACEQEDEQH/xAAcAAABBQEBAQAAAAAAAAAAAAAFAAIDBAYBBwj/xABDEAABAwIDBAYFCwEJAQEBAAABAAIRAyEEEjEFBkFREyJhcYGRMkKhscEHFCMzUmJygrLR8CQ0Q1N0g5Ki4fHCsxX/xAAZAQADAQEBAAAAAAAAAAAAAAABAgMABAX/xAApEQACAgICAgEDAwUAAAAAAAAAAQIRAyESMUFRBBMiMnHB8BRCYYHR/9oADAMBAAIRAxEAPwDzhyheVZqBVnhKiaJ8AbHv+ARCmh2z+PeiVMJJdlo9FtqZi/QPcpWBMxTeoe5TKATaJs3+cAh8oviMOHxflp3LlPBNHCe9VjNJAlF2N2Q6x/Ez3rbYc9VvcFisVim0xlaAXWMaAcbqN23K5tnIHIAD4JXBydjc0o0ehsKt0H3C882ZvBVY6XkuZxsJ8CtnsnadOsJY641GhHgllFoCZ68E5NYngKlExAJLsJIGElC7C6sGzkLkJ0LhWNZwhJczLmdAJ1cK7KaSsY4ksjit9hnc2nSBAJAc50TB1AA08U+nvY/U0m+Dj8QovPBeSywZPQN+VdvUwn+YHsY4/BZam4wIIJ6sECPtf4TiTx0ju1RvfraHzplDK3KadYOMkGxBZY85cLGEDFOQczWn0JANMzrE5g3/AJX+KTmpbTK44OOpIs4U2vrNW0uPqNm0An80KVosB911vz1vVH7puEbYDQEvEGeOQaAmfE+Ke3SOGV1tPWqn0RdQZ1LoY4WP4WdpH0TeGjU6tcnT0q88fVBvy7lzgQbWpiDMfVcGju4p7xf81WLx6nAD3lYwyn6QH3qHC/o8BoExo6v5Dp+M6uVikOsOU0OMD0ftesowyWaeqfuj0uWqxig8i/WbrFzEa29MXv2d3FJPqVJHpNsY1jw+sF/Hw4rqrZAxlVqqVAieIZCoVQu9HltDtmC7vD4opTCF7KPWcOwfFGGBTn2Vj0WGpYhnVKfTTnNkEJCgHbcDuHuSrWaSNYMJzdk1T/eADsClfsHqmXucYMDti3tTKvYG7M5QZndBdE6kkD2kgLYbE3Pa9oqOrNez7NMh3eC/u5ALN7Cwbqj4YQCBxAPsK2uxsOW1XNNRrYpnNdrQfvRpxhLnyNaTL/HwprlJaJsdQwb6RpUskwQIBmRwk6lYbAYs0Xh4sQdOziPgvRcFsV4cX5yWGTFi2/KywW82B6Gu4gdV3WHxHmkwSVuPsf5MHSl6PpPD1A5rXC4IBHaCJCnQrdnCupYWhTddzaTAe8NCKBdCOFjkkl0ImOLq6kgY4VFVKlKr1Cgwohe5VjUPNS1iq7kgyLFGsUH3u2x0VLI0w98gdjfWd8PFWauJFMFxMALz7auNNeq6odNGjk0afv4qWbJxjRfBi5St9IqUwrdIKFgVimF50meoTGmCI/lrj2qjEA3eIyz9ZI1nLnDrX4Tr5EqYUNemQ4kGCcvAnQn7w9hCbDLdEsq1ZzBAZWmbF8d/1fBoE+zySpNgcuqeTONXxTsJwB16Vs3jjS73HxT6LbaEDKeGUelU4lWYi6GsHYRJp/dn6N3E3Oia8ST+KpoCdafEm58E5mrY50dBm1Y7VxTw2/O/O/1fDgFgnGNgj/Q1udD6vBMy2HdxudSp2i4/0dO46nimU4jleO3jqSiAGGt95h4STA0FvrNfHwSUragiekbykmBo231ouOU+CSoRMniKeqHVQjeIZqhNduq7UzzWiLZX1h7vijbWoJsz638p+COsCWfY8Oiamp2hRMapmBIUJITw1NCkCwADTpmhiyRYO63gdfJajZQBrvL2AuGhy5uWhkRbmgm8RIYxzQSQ8aCYEGfBEt3sfDukMEdvxUcy/uO3407XE07WOMkDKNOUjnl4ceJQ3GspuHRZWuLnxeHZWthzpHCQIn7wV8Yw1bNGvcfGyo4bDZa9b6MtzdGQ83D2Zcog9jmvt29qjijcv0KZpuMP1PTqHoN7h7kO2bt5lZ+RoEggOhwOUkSARGqJUR1B+Ee5YTdykDijmF21KbmZmMbE03NLqbhd+sSdJheieUehpJNXSiYSSUrMHfKnnJFJ5w7X9G7EjL0YfMaTJZJAziyDZkjSPKruU0g3Fwfb3KOo1ZhKdQqB6tupqvWpmDCShjGb2Y+T0QNvW/ZZ1rm/ab5hWd4tzKtV7nl5knw8pQjC/J9XJMVGj8TT7wueWJTdtnXDNwVJBRj2/ab/ALh+6tUiDoQe4j91n9ubmYrDUXV3PpOawCcpfmuQ0Q0tjV3NB93NgYiu8spNY4hofdzRAsPO4t2FI/iJq+RRfKfo9DpUz2qHHU8zYgG4MHKAfFwI8wsltjYGNwuRzxkDnNa0tqA9YmAOrcaqzsz5/wCs85Pvh7yQZuzKMx01BU/6VxppjLOpao0WAsANOuIEtAsKMRl1A/lk6izSB6vBt/rKnElcw7iDTubkzJDSZdh2zcZjqdYKloDTj1eTnf3rhx70Rl0NEEtkjXD6kn1H8BolRv8A8TpAu0DTUqxRaerrrQ+y37QTKNhPHKzQybEDU2WMOLTA7m62FhwCbl6p19JuggXHuTwYHbDuOY2BTqjLGZ9Jn6X8O8BYUEtq2M1G66yRNhzqCI/gCSsF5i1QXj7Q/TUCScRGZxDUHxAuUfxTdUExTbldqPNB+A+tHcVoKSz+GtWb3n3FaGlqhMaHRZapqYUTQtLuS9nTljolzerPE3JA8EhQr4Pd+vUAIZlHNxj2a+xFKO6NQ61GjnAJWzdTgKTo4bHmjQtmRwe7QaQS7Mc1uAsCWnzhHau5WFc7OxvRO+5Zp7CzTyhEDTuOwolRdwOqaME9M3OUdozWC3WNJxLnN6Pm0HNE3sRb2q/iNnMPUyDK2AzjbK34yj4uENjrOHAQBHCw/db6UYLQZZZTeyjh6zg405uIjtbw+I8E6jgabSHCm0EXESPcYUmJpddr+It3jkfep3BZCjmYhB9696GYOiagaHvkBrZjvJPIIjWEDvleR7+Oe6q8GYDZHgTPsPsRsCQI2vvrjMSTNYtaZ6rOq3uga+KFDGwbuMmYAk6CSL6oSahBhHdhbwOoNexuUZxDjlbmIiMuaJjslCS8lsdPSDuwd+K+HhrarHsGjHkga6CRI8F6zu9t+njGy1paQGyCREmZDTMmCDeAvEcPtY5XzlId6QIBBsRoR2nzWx+TTDdJWY9zT9GwlhuA0udJjnLDpdTjJ3RbLiSjZ6fUCiVhwVN2qsziJDQB4KJ+GDbwrNLgq+1JykDiCPYs1oKPKtu710cRLKlRzac+gOkGhtnLfSPsS2Vt7B0iHU6z2u/1yO4gyCF55jHnOQeEgj3o47bzj81LWNHzem1jbTIaTd3MmVCWLzbOuEr0kjYb17abi6FNzR9XXoHMAcrg6o0WkagzI7RzhV8JGWM7IESQKIyxl9KHEGzh6QGvgKmFwgrYR2MNvpiC0WYfpKJz/l63mUUouIOjQctiHG8EawwOF5PH0jqcySd0kwxSTdE+FZBp3PpiSIAgBtQ3mIho0XaZlrTm9QevOtYch2pzXDLFg6K1hEyaYY30oPPgNPOSkDBgHQxdv+MCNPuiVGi6aO0GXGnp0vVJ0LhCYxpyyTNuIgfWxw7lYa11rH0gfSOgfI9hTBThuhENPMn66YvbRY1j8vDtqiwgREf/AEmPpn7PrUTc+f6ipHkSdda+rgNIPwTHAZW2Fsk3nSm+PaxYxUzAADPFuRvBI58ElK64HWv+AmbngWGEk5Kv5/EZnFhBcULo9jAguLF11o88DC1VnetFS1WddPSNjg4Hwm60mEpueQGtk8v53IyTYYsssC2O6OBe708OxhY7NSqEkufxggeiP5BUW6e7Wf6Ws0hoPVZxcRxd2e/3+gU6ccI8UiRRsho1gZzDKQJIPCO3iDwPYnBjzlgNgxMkgjiYEEH2KDaIuwDVxy9oDgQe8fsrrK4GYD1XQe8gO/8ApOKdqw2/HgpwOq08VQqGSEVoMsE0exWS0zIQ5g61T8UeQARFoQsD6SoPvD2tajI0RPbPh5FSPGi6BAXUgSCo29+Vu/isZvj83puHTOawuBgOMSNDHNbWubgc/cqG8WxqGMomhVbI1aRAcx3BzCdD77grUE+cts4FlJ56Ksyqw+iWnrAcnN591lRokZhmnLN8sZo45ZtPet7t3cYUg4Q9pEw43B7e49iwNakWktOoMFUW0L0ajAYLDOqMY/EEUgTmJZ0bg0TYg6OtBiYnitns/frD0a8NBbRBc2chIDWsYGFoaZPWzjuDV5I2o4nU3UrHGNTx4qbxoo8rke5Yb5VMA5gL6ha7iMjjx5iddfFYb5Qd7umqsOHxM0w24Y/L1pJkwb2gdkLy0HtT7xN4mJ7eSpRM22A3oLH5nF5bfq9K466CXHhe69P2XvjhG4akyri6JqNaA76Wm6LmBmzXgQPBfPWftPmU17u0+ZSuCuw8tUaXebo/nVY0nsfTc8ua5rgRDjmjwJI8FVbiAB6Q7pCCE9p8ykBP/vuR4jRyOPR7RjNoYKlsr5qzF4d1TonEhtRpmo45yBzuYHchuG29hSfr2DqEdd5ierZoqOcOEcNBqvJ1NRYCCONo1J7gBcpJYkwxytHqmJ3iwrGNPSUyBNmOa46kw0cr+wKCjvJhi4EkATN40LItB+1deVOF1ewhkQl+hFFI522em0tv4WCOkZMG5MXiNT2qydu4UHN01MDse0nUcAZ0B815h0a6KCH0V7Kc2eq4DbNKs4ilULiORdyMR45fLzIuqOvepHCc0RA1HmvNd3KMNqW4j3EhEzhs1ySQecn46qMoJOh1bRr8Tig2AagBi/VbOpvApuAHl4pLK0sEeB+CSFINBDGoNiTdGMaUFxS6jzgZmhxWk3Uw9XFVhQbWfSYBnqPpwHwLBrSdCSdexZPHGDKt4Ha2IwTiaT2gvAkwHWBJAuLXVPAq7PojDUA1oa1xEAC/WPjPvVyTE+5eZ/JxvjXxT6rK+V2VrXNLGEG5IM5fBeh0cQDwd4gj4KfTop2B9pbRjF4Zo49IddQGRMd5V7CYhrq9Rg1LWv7z6JPgAzzVivs6nUe2qWjO0ENdJsHRII0OgQutgH0a7cRILRIfB9R0Az3EB35UGFbD4pohTMAKmDdWWGypEVkguVRykVKk82kf7Rb2K406KrUPXee33AIyAhxTCQlmTQkCDtqY4U6lMEE5g74XVqlULoI9GP8AxZza2ErYnEUajajWUGky05s1Rv2xHAmw7L9i1FNrY4QP5oh5GBG9bZwzuMQfbr/Oa+ed4HNOIqZdJA8Q0B3tBX0Xt/atGhSc+tUDWaXEzNsuXjK8MrYWhkqGlEkuc08QJJa0ToBYIp0CrMuxpJtfX/tTCmY0PHgr1XZuIyZ3Mdly5gSOBEgjwVmrscGWsaZjiSdNbJpSo0Y8ujHtpn+Qu5D2eYVhmz3clN//ACnckbQOLKGTu8wuub2jzV6hs85hItK0uOwgZhH2E5DwQcqComLy9oUjcO/g1x/K4/BXN2R/VUu8/pcvRQEJSo0Y2eUELVbrYR7BUz0nNnKWuc0jnYSPFAdo08leq3k9/lmMLeNxQ+bU3kwMjSZ/CJWk9Gijz/alLLVePvH23+K5hHXVrbRD6heySCBwOoQ9hIMpgLTDJHFRiqQ6FFTxzYgz5KOpiGnifIoUdDmq7NnuxBZU5y33FFMAR12HnZZndbaFNrXhzgLjUa2RvDY2mKwcHtg63C5ZxfJl4yXFFivVypKbGAEy0g9xB9y6plENxqD4lFMa5Ca67DygPtLip6mLayoxzqbXjJo6YmdbKHaKg2hdtM9ke4p14AHdnbdcKzHYdjaDhIOUkipmIhrwdRy716tu3vK2uMrjkqDVhPtaeLf/AArwjZ1SHjkbef8AAj1Su4kODiHgy1wsR5apZ9jx0fQFKtZWGvXlm6+++XLTxRAOgeND38ivQ8JjWvEtcCDpCQagj8FNSxbLjMJESBcidJA0WY3l2+zC0wS5oc9wa2e2bx3AodsbabA41aUOD4D9JebxB53KWWXg0Uhhc02jdnEgDQ+z4qicWPEmTxiTMd6Y95e2BLZF+fcu5CJIAJ74+Fk7kSSHVMextszWnkSC7/aLoNtbbbfqmCoXvs3qPF/xEQBxnsTNoY+swxkDB90AyTMDMbHwCEYnE1iekLyIsYygt4xbwUJZ0joj8dy8o2GHokw593QJiw8ParRss1g9vOYAaha5pcxoNmulxDW/ddci1vFFxtWk6k6s2o0sAdJnTL6QdyI4g3CrCakrRKeOUXTPJvlj2lmq06ANmguPebN+KwuCrFuswdOR7lZ3i2mcTiKtY6OcSJ4NHojyWg+UrDCm7B0G26PDjzJgnvJaVVeibjqwMd66/QiiSC0UxT09UNDR7AFsNzmCtiHtiQKLz49X915xWoBrGniXPHgBTi3ifNen/JoP6mpJ/uKndqxJkq0UxL7ZAJmzW8lMcCI0RFoXXCyU1gU7Oby4qLeNkYWp3H4Iw8WKEb0u/pand8QigGN3UH9XS73focvRDqvPd0v7XS/P/wDm5b2u+Cmn2CBgd6mZcVU7cp82j4yiJqZtnjsEeT7eyFW30b9O082N9hcP2Vzdd2ag5p4PPkQD+6PhA8szXSHmonOJRfeHBtYQWiJQZOLZ1JcSWAXdn6HvCuZlSwGhVpYZMsGq5sZSRImxjjHwSTYkAkxw0k6lcS6Gd+Db4w2Qms5AHbSrf4h9iYcfU+2fZ+y3EmXdoqGremzw9yqPxDjqfcrTL0v5wKNUYic2BZE6NbMAf5KHNuiewsG0tdUrPLaQexktALszg4jUwGw0km/Baa0GDK+MBcQAJ/7RDZG2cXhSCzMW/ZIJH/S2Wyd02ZgWV2ubN5jMB90gw6edtVq24GiwgGnYDlZT5aoamec7xbXbXYytNZzi5udj2Q1nVIIY7LpJ5lbzc/BmlhqbnsyucOpT+yDoT94i5UGLxNKrUFHo2lou42iBw7bo/s4Gq4VDobMHJvF3ilpMoptKg1hmw0KxCbFl1qYQobTwwqNEkjKcwIue2BxMSsxSw5aRDT1s5MknrF0Zb8JdHgVsMQ1C3YeHZokAQAOHKB2X8SVDJj5Mviy8VQEpbNAa1z2Gq0OnqFwdTc0wYbbNBFxAII46LF70U2YGlUp0H1MuKaJaQcoh3WMn1otHI9y2+ztqRjquHPrsFQdrmw1x7y0t/wBi5vtsP5zhnMEB9nMJ4OHbwBEjxVIxUeuhJScnbPE9lUekr02HR72N/wBzgPitFvvjRX2jXcIy04pN/J6X/PMg2Ez4TEB9SmQ6k4OAOhc27DOhGaNFHhDaXGTcuJ4k3JPaqv2Klo7telFKi77T68dzRQHvlb35MXf1dT/L1PfTWb35wPQ4fZzCIcaVZ7hxDqj2PIPdmjwR75Knf1dT/L1P1U0sl0NF6kSBddomhdOiApC7QoHvS7+lf4e8I6s7vY7+nd3t94RQGZrdH+10+5/6CttiysVuf/am9z/0lbPH6IzBAym+FzSd2OHuP7rm6dS1UfhPvB+CdvHek08n+8FCtlYgs6QjXIfMEfuUV+Isuy7vDimu6oMkG/Yga69xJk8VxOKJJJJYxbwWhVprlUwehVhExLmSTCEkBrHGmm5FYcoyiTTI8qs0KwAhQuTAVuxiw0gGOHBENn48MZUpuaDTqZZ5se2clQd2YgjiHHkgwcZVkO4rUDp2XsLUrB+Snma4HgTbuI4LU0K1VrZr4mo/7pcQ0fi59xssnhdoPaID4sADAMAaNk6D9lM6oYOd3W4FwDgf52KTRRG43Pd09SoAZDiASODW3cB3yB4L1DZ1PU6ADKPj8F5/8mtDJhzUIlznQO28ADxXpVGllaG8te08T5oILJmJlTRwCkYo6lp8EWBA2jinOJaeGq6akBA8RtduFrPp1pmoc7HR1YJgtn7Q/ZTY6vEOB6pU7KUZLb+O6HauFqEwJyE/de0tv4uleiY0NyEuMAC57F4Zv9j+kr5QfRARnaW+tbE4WnQyFtQAdM/1SBZrrXE65eYgSna0BKwbvltYYmsGM+qp3HedJ52Ue6uyTicTTpR1B1qnLI0jNPfZv5kGqVYEcLkk6k8ytt8nu8eCw9J3SPyVnk5iQYygnI1pHCL95KNaNaG/LQfpML+Ct+qml8k5/rKn+Xqfqpob8qO2aWJqYc0jIa2oCbcSyIv2FQblbZbhKz6riADSe2XSRJLSNOPVWfSNHpmgBsukrE1t7zwJ8GgfqVGvvTUIgA+Lj7gtxYto3rqoGpA7yAsrvZjGOpFrXAkuGl7d6zVXa9Q8h4fEqpUruOriUyiK2S4Gs+m/NTdlcAb28dbK7iNvV3NLHPaZ4gAHwLUJShNQLL9fahdS6MtHC8mbc1Sp1CJjiCPApqSwBJJJLGEkkksYs4PQqy0qDBMJBU7mEImH57ri4wJLBssuKYnFMKwiOFMITk1YY5Ce0rhSWMdzJ9OuRbVvI/DkoSpsJRL3tYASXOa0AakkwAPNAKPdvk+wf0NIR1abAT2vcLDwEnyW0Q7YGz+goMp+sBLj946+HDwRFqmhmPmygfUnwSxeIDGlx0AJPgq2EnJmcOs6XEcuQ8BAQZijvPsgYqg5os8CWOsYdFpnUHQryfC7yYnIaYb6Ig5WyWkTMycrfEr2zD3bHZHkvnveqrU+dV2OLgG1akNmw65iBppC3GxlPiR1jTBLqjg5xM5WEPcT96qeqD3SqlbGZhAGUfZGneZuT2lU3VI4qFz57k6ikBzbO1a06KJzlI2mCndAUwhAFdxDTl/naq1ZhESjODwfSy3kCeen/qSTqiuNWmZABODURp4EKy3CNHAJrE4gcUik6kRqjAZ/DYKnjNOC1mcaKtFkmFO7DQq1KpBlTvxJPAIgVHBSVYNVxtcQe5Q0mSsFoiLUsqmqMTRCwKI8qWQqQuXIWNRb2eyxvxCuAjlP87FFsloh3eFdgcEjeysY6K/VGjPaUlKWOOnsSWsPEjBUTk8phTnMNXJXSmIhHSkVyUpWMII3ujtVmExLMQ+l0gZJyzBBNszeBcATAKBkq1sygalVjANT7OKD62PFNukfSOwNv0MYzPReDzaeq9v4mm/joiwWE3bwApNBiDz/AGV7a++NPC03moZcGksA1eRADe+SL8p5LmhlUtFsmHj0Wtv4uXZfUYA4/eeT1B3DXy5IzS9HwXm+D2384w9J7oz1HtL45h8GPKPJej0XSAqEmQbIqSzuJHkS33heK/KjRy7RqRbOKbvNuU/pXr2w6nXr0/s1JHc4Aj2hy8z+WXCZcVSq8H048WOM+x4RiZmLpbIcbyPCXe5VcXh+jdCI7MxuTquPVOh5HkVFjz0pzUwXc7FFN3sNJrRNsHCCoHTFiNe3/wARY4KNP55IBgBUZLg5re8/ASVbrY9/GqTzyDLb8ThPsCnJNsrCLrorbawuUgkxMwInlMmbK1h8WylJY7O4sNshygmLTM+xD+laJy0x3kFx75dx8EypiXOEXjlw8tE9WqClV7/co0sfFnC/85qdu0xpC61oHqg+SkAZGU02xPIe8QfamdCKL9lc409iq1iTqjBoUC4HJlEeqRrz68pvzNknKLXiQL8pQUkZ4p9AegySrHzcIth8GQC9opGBcdTNHGGm/sUwqWzHDDKNSWHt1dAHJZy9CqNdmexFONE2i1aLE1KDwIptaeIif4FA2lSj0WeRlbl/gPFX2A6oTCjNTCNOjWpjcK37A8pR5A4MEZksyNtwjOLG+KTm0h6gPcPityD9L2yvsptnd47UQZTAvZU+mj0GhvcmhhOspWrGUlFUlZdOKaNDPckoaeCJSQqI3LJ4RXc5NJSSVjjGFKEklgnQEkkljDOK2vydYBrnuqnUQB70klD5H4M6PjfmeoY2pkp2XiO39ovr1nuedCWgcAAYt70klL46+5ls/wCCCe5+LcXil6oDyOywd72e0r27ZdYuY0nkupLofZyeAbsuqRj6reDqYce9rgB+srNfLTSHQUH8RVLfBzHE/pCSSEews8jDlaNVzgASY5cJOphJJNIfA90VzxklNERN/NJJZDT0y3isJkpU6kzn4Xt4zdLF4UM6PjnAPER7bpJLL/pNyYQo7CBqNZnsWZvR7YgXVnBbuNdXfTL+qyD6NyDwkm3kkkpOTHX7ixWw6bK7acuLXNJ9UEERxi+vJDNl4ZtSv0ckNki0TAPOI9iSSZbX+gOTT17JNsltKqadMOEakuDp7hlEeag+fPYIBMGbSY8tFxJFRTSLRnKpOx4xOanBayxGjWtPm0AqbD0GVHNblLZMGHTM6QHAwkkkk66LRxxmla8Em39lDDPa0OzZmzMQReItqqbXug30/YnhHJcSTx2lZxS+16InVwTds35qaphxcSbAHgkktLXRsUnK7IjThNFkklkOy9g3HmkkkpS7Kx6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4" descr="data:image/jpeg;base64,/9j/4AAQSkZJRgABAQAAAQABAAD/2wCEAAkGBxMSEhUSExIVFhUXGBUaGBgXGBUVFxcXGBcXGBUVFRUYHSggGBolHRcXITEiJSkrLi4uFx8zODMtNygtLisBCgoKDg0OGhAQGy0lHiUtLS0tLS0tLS0tLS0tLS0tLS0tLS0tLS0tLS0tLS0tLS0tLS0tLS0tLS0tLS0tLS0tLf/AABEIALUBFgMBIgACEQEDEQH/xAAcAAABBQEBAQAAAAAAAAAAAAAFAAIDBAYBBwj/xABDEAABAwIDBAYFCwEJAQEBAAABAAIRAyEEEjEFBkFREyJhcYGRMkKhscEHFCMzUmJygrLR8CQ0Q1N0g5Ki4fHCsxX/xAAZAQADAQEBAAAAAAAAAAAAAAABAgMABAX/xAApEQACAgICAgEDAwUAAAAAAAAAAQIRAyESMUFRBBMiMnHB8BRCYYHR/9oADAMBAAIRAxEAPwDzhyheVZqBVnhKiaJ8AbHv+ARCmh2z+PeiVMJJdlo9FtqZi/QPcpWBMxTeoe5TKATaJs3+cAh8oviMOHxflp3LlPBNHCe9VjNJAlF2N2Q6x/Ez3rbYc9VvcFisVim0xlaAXWMaAcbqN23K5tnIHIAD4JXBydjc0o0ehsKt0H3C882ZvBVY6XkuZxsJ8CtnsnadOsJY641GhHgllFoCZ68E5NYngKlExAJLsJIGElC7C6sGzkLkJ0LhWNZwhJczLmdAJ1cK7KaSsY4ksjit9hnc2nSBAJAc50TB1AA08U+nvY/U0m+Dj8QovPBeSywZPQN+VdvUwn+YHsY4/BZam4wIIJ6sECPtf4TiTx0ju1RvfraHzplDK3KadYOMkGxBZY85cLGEDFOQczWn0JANMzrE5g3/AJX+KTmpbTK44OOpIs4U2vrNW0uPqNm0An80KVosB911vz1vVH7puEbYDQEvEGeOQaAmfE+Ke3SOGV1tPWqn0RdQZ1LoY4WP4WdpH0TeGjU6tcnT0q88fVBvy7lzgQbWpiDMfVcGju4p7xf81WLx6nAD3lYwyn6QH3qHC/o8BoExo6v5Dp+M6uVikOsOU0OMD0ftesowyWaeqfuj0uWqxig8i/WbrFzEa29MXv2d3FJPqVJHpNsY1jw+sF/Hw4rqrZAxlVqqVAieIZCoVQu9HltDtmC7vD4opTCF7KPWcOwfFGGBTn2Vj0WGpYhnVKfTTnNkEJCgHbcDuHuSrWaSNYMJzdk1T/eADsClfsHqmXucYMDti3tTKvYG7M5QZndBdE6kkD2kgLYbE3Pa9oqOrNez7NMh3eC/u5ALN7Cwbqj4YQCBxAPsK2uxsOW1XNNRrYpnNdrQfvRpxhLnyNaTL/HwprlJaJsdQwb6RpUskwQIBmRwk6lYbAYs0Xh4sQdOziPgvRcFsV4cX5yWGTFi2/KywW82B6Gu4gdV3WHxHmkwSVuPsf5MHSl6PpPD1A5rXC4IBHaCJCnQrdnCupYWhTddzaTAe8NCKBdCOFjkkl0ImOLq6kgY4VFVKlKr1Cgwohe5VjUPNS1iq7kgyLFGsUH3u2x0VLI0w98gdjfWd8PFWauJFMFxMALz7auNNeq6odNGjk0afv4qWbJxjRfBi5St9IqUwrdIKFgVimF50meoTGmCI/lrj2qjEA3eIyz9ZI1nLnDrX4Tr5EqYUNemQ4kGCcvAnQn7w9hCbDLdEsq1ZzBAZWmbF8d/1fBoE+zySpNgcuqeTONXxTsJwB16Vs3jjS73HxT6LbaEDKeGUelU4lWYi6GsHYRJp/dn6N3E3Oia8ST+KpoCdafEm58E5mrY50dBm1Y7VxTw2/O/O/1fDgFgnGNgj/Q1udD6vBMy2HdxudSp2i4/0dO46nimU4jleO3jqSiAGGt95h4STA0FvrNfHwSUragiekbykmBo231ouOU+CSoRMniKeqHVQjeIZqhNduq7UzzWiLZX1h7vijbWoJsz638p+COsCWfY8Oiamp2hRMapmBIUJITw1NCkCwADTpmhiyRYO63gdfJajZQBrvL2AuGhy5uWhkRbmgm8RIYxzQSQ8aCYEGfBEt3sfDukMEdvxUcy/uO3407XE07WOMkDKNOUjnl4ceJQ3GspuHRZWuLnxeHZWthzpHCQIn7wV8Yw1bNGvcfGyo4bDZa9b6MtzdGQ83D2Zcog9jmvt29qjijcv0KZpuMP1PTqHoN7h7kO2bt5lZ+RoEggOhwOUkSARGqJUR1B+Ee5YTdykDijmF21KbmZmMbE03NLqbhd+sSdJheieUehpJNXSiYSSUrMHfKnnJFJ5w7X9G7EjL0YfMaTJZJAziyDZkjSPKruU0g3Fwfb3KOo1ZhKdQqB6tupqvWpmDCShjGb2Y+T0QNvW/ZZ1rm/ab5hWd4tzKtV7nl5knw8pQjC/J9XJMVGj8TT7wueWJTdtnXDNwVJBRj2/ab/ALh+6tUiDoQe4j91n9ubmYrDUXV3PpOawCcpfmuQ0Q0tjV3NB93NgYiu8spNY4hofdzRAsPO4t2FI/iJq+RRfKfo9DpUz2qHHU8zYgG4MHKAfFwI8wsltjYGNwuRzxkDnNa0tqA9YmAOrcaqzsz5/wCs85Pvh7yQZuzKMx01BU/6VxppjLOpao0WAsANOuIEtAsKMRl1A/lk6izSB6vBt/rKnElcw7iDTubkzJDSZdh2zcZjqdYKloDTj1eTnf3rhx70Rl0NEEtkjXD6kn1H8BolRv8A8TpAu0DTUqxRaerrrQ+y37QTKNhPHKzQybEDU2WMOLTA7m62FhwCbl6p19JuggXHuTwYHbDuOY2BTqjLGZ9Jn6X8O8BYUEtq2M1G66yRNhzqCI/gCSsF5i1QXj7Q/TUCScRGZxDUHxAuUfxTdUExTbldqPNB+A+tHcVoKSz+GtWb3n3FaGlqhMaHRZapqYUTQtLuS9nTljolzerPE3JA8EhQr4Pd+vUAIZlHNxj2a+xFKO6NQ61GjnAJWzdTgKTo4bHmjQtmRwe7QaQS7Mc1uAsCWnzhHau5WFc7OxvRO+5Zp7CzTyhEDTuOwolRdwOqaME9M3OUdozWC3WNJxLnN6Pm0HNE3sRb2q/iNnMPUyDK2AzjbK34yj4uENjrOHAQBHCw/db6UYLQZZZTeyjh6zg405uIjtbw+I8E6jgabSHCm0EXESPcYUmJpddr+It3jkfep3BZCjmYhB9696GYOiagaHvkBrZjvJPIIjWEDvleR7+Oe6q8GYDZHgTPsPsRsCQI2vvrjMSTNYtaZ6rOq3uga+KFDGwbuMmYAk6CSL6oSahBhHdhbwOoNexuUZxDjlbmIiMuaJjslCS8lsdPSDuwd+K+HhrarHsGjHkga6CRI8F6zu9t+njGy1paQGyCREmZDTMmCDeAvEcPtY5XzlId6QIBBsRoR2nzWx+TTDdJWY9zT9GwlhuA0udJjnLDpdTjJ3RbLiSjZ6fUCiVhwVN2qsziJDQB4KJ+GDbwrNLgq+1JykDiCPYs1oKPKtu710cRLKlRzac+gOkGhtnLfSPsS2Vt7B0iHU6z2u/1yO4gyCF55jHnOQeEgj3o47bzj81LWNHzem1jbTIaTd3MmVCWLzbOuEr0kjYb17abi6FNzR9XXoHMAcrg6o0WkagzI7RzhV8JGWM7IESQKIyxl9KHEGzh6QGvgKmFwgrYR2MNvpiC0WYfpKJz/l63mUUouIOjQctiHG8EawwOF5PH0jqcySd0kwxSTdE+FZBp3PpiSIAgBtQ3mIho0XaZlrTm9QevOtYch2pzXDLFg6K1hEyaYY30oPPgNPOSkDBgHQxdv+MCNPuiVGi6aO0GXGnp0vVJ0LhCYxpyyTNuIgfWxw7lYa11rH0gfSOgfI9hTBThuhENPMn66YvbRY1j8vDtqiwgREf/AEmPpn7PrUTc+f6ipHkSdda+rgNIPwTHAZW2Fsk3nSm+PaxYxUzAADPFuRvBI58ElK64HWv+AmbngWGEk5Kv5/EZnFhBcULo9jAguLF11o88DC1VnetFS1WddPSNjg4Hwm60mEpueQGtk8v53IyTYYsssC2O6OBe708OxhY7NSqEkufxggeiP5BUW6e7Wf6Ws0hoPVZxcRxd2e/3+gU6ccI8UiRRsho1gZzDKQJIPCO3iDwPYnBjzlgNgxMkgjiYEEH2KDaIuwDVxy9oDgQe8fsrrK4GYD1XQe8gO/8ApOKdqw2/HgpwOq08VQqGSEVoMsE0exWS0zIQ5g61T8UeQARFoQsD6SoPvD2tajI0RPbPh5FSPGi6BAXUgSCo29+Vu/isZvj83puHTOawuBgOMSNDHNbWubgc/cqG8WxqGMomhVbI1aRAcx3BzCdD77grUE+cts4FlJ56Ksyqw+iWnrAcnN591lRokZhmnLN8sZo45ZtPet7t3cYUg4Q9pEw43B7e49iwNakWktOoMFUW0L0ajAYLDOqMY/EEUgTmJZ0bg0TYg6OtBiYnitns/frD0a8NBbRBc2chIDWsYGFoaZPWzjuDV5I2o4nU3UrHGNTx4qbxoo8rke5Yb5VMA5gL6ha7iMjjx5iddfFYb5Qd7umqsOHxM0w24Y/L1pJkwb2gdkLy0HtT7xN4mJ7eSpRM22A3oLH5nF5bfq9K466CXHhe69P2XvjhG4akyri6JqNaA76Wm6LmBmzXgQPBfPWftPmU17u0+ZSuCuw8tUaXebo/nVY0nsfTc8ua5rgRDjmjwJI8FVbiAB6Q7pCCE9p8ykBP/vuR4jRyOPR7RjNoYKlsr5qzF4d1TonEhtRpmo45yBzuYHchuG29hSfr2DqEdd5ierZoqOcOEcNBqvJ1NRYCCONo1J7gBcpJYkwxytHqmJ3iwrGNPSUyBNmOa46kw0cr+wKCjvJhi4EkATN40LItB+1deVOF1ewhkQl+hFFI522em0tv4WCOkZMG5MXiNT2qydu4UHN01MDse0nUcAZ0B815h0a6KCH0V7Kc2eq4DbNKs4ilULiORdyMR45fLzIuqOvepHCc0RA1HmvNd3KMNqW4j3EhEzhs1ySQecn46qMoJOh1bRr8Tig2AagBi/VbOpvApuAHl4pLK0sEeB+CSFINBDGoNiTdGMaUFxS6jzgZmhxWk3Uw9XFVhQbWfSYBnqPpwHwLBrSdCSdexZPHGDKt4Ha2IwTiaT2gvAkwHWBJAuLXVPAq7PojDUA1oa1xEAC/WPjPvVyTE+5eZ/JxvjXxT6rK+V2VrXNLGEG5IM5fBeh0cQDwd4gj4KfTop2B9pbRjF4Zo49IddQGRMd5V7CYhrq9Rg1LWv7z6JPgAzzVivs6nUe2qWjO0ENdJsHRII0OgQutgH0a7cRILRIfB9R0Az3EB35UGFbD4pohTMAKmDdWWGypEVkguVRykVKk82kf7Rb2K406KrUPXee33AIyAhxTCQlmTQkCDtqY4U6lMEE5g74XVqlULoI9GP8AxZza2ErYnEUajajWUGky05s1Rv2xHAmw7L9i1FNrY4QP5oh5GBG9bZwzuMQfbr/Oa+ed4HNOIqZdJA8Q0B3tBX0Xt/atGhSc+tUDWaXEzNsuXjK8MrYWhkqGlEkuc08QJJa0ToBYIp0CrMuxpJtfX/tTCmY0PHgr1XZuIyZ3Mdly5gSOBEgjwVmrscGWsaZjiSdNbJpSo0Y8ujHtpn+Qu5D2eYVhmz3clN//ACnckbQOLKGTu8wuub2jzV6hs85hItK0uOwgZhH2E5DwQcqComLy9oUjcO/g1x/K4/BXN2R/VUu8/pcvRQEJSo0Y2eUELVbrYR7BUz0nNnKWuc0jnYSPFAdo08leq3k9/lmMLeNxQ+bU3kwMjSZ/CJWk9Gijz/alLLVePvH23+K5hHXVrbRD6heySCBwOoQ9hIMpgLTDJHFRiqQ6FFTxzYgz5KOpiGnifIoUdDmq7NnuxBZU5y33FFMAR12HnZZndbaFNrXhzgLjUa2RvDY2mKwcHtg63C5ZxfJl4yXFFivVypKbGAEy0g9xB9y6plENxqD4lFMa5Ca67DygPtLip6mLayoxzqbXjJo6YmdbKHaKg2hdtM9ke4p14AHdnbdcKzHYdjaDhIOUkipmIhrwdRy716tu3vK2uMrjkqDVhPtaeLf/AArwjZ1SHjkbef8AAj1Su4kODiHgy1wsR5apZ9jx0fQFKtZWGvXlm6+++XLTxRAOgeND38ivQ8JjWvEtcCDpCQagj8FNSxbLjMJESBcidJA0WY3l2+zC0wS5oc9wa2e2bx3AodsbabA41aUOD4D9JebxB53KWWXg0Uhhc02jdnEgDQ+z4qicWPEmTxiTMd6Y95e2BLZF+fcu5CJIAJ74+Fk7kSSHVMextszWnkSC7/aLoNtbbbfqmCoXvs3qPF/xEQBxnsTNoY+swxkDB90AyTMDMbHwCEYnE1iekLyIsYygt4xbwUJZ0joj8dy8o2GHokw593QJiw8ParRss1g9vOYAaha5pcxoNmulxDW/ddci1vFFxtWk6k6s2o0sAdJnTL6QdyI4g3CrCakrRKeOUXTPJvlj2lmq06ANmguPebN+KwuCrFuswdOR7lZ3i2mcTiKtY6OcSJ4NHojyWg+UrDCm7B0G26PDjzJgnvJaVVeibjqwMd66/QiiSC0UxT09UNDR7AFsNzmCtiHtiQKLz49X915xWoBrGniXPHgBTi3ifNen/JoP6mpJ/uKndqxJkq0UxL7ZAJmzW8lMcCI0RFoXXCyU1gU7Oby4qLeNkYWp3H4Iw8WKEb0u/pand8QigGN3UH9XS73focvRDqvPd0v7XS/P/wDm5b2u+Cmn2CBgd6mZcVU7cp82j4yiJqZtnjsEeT7eyFW30b9O082N9hcP2Vzdd2ag5p4PPkQD+6PhA8szXSHmonOJRfeHBtYQWiJQZOLZ1JcSWAXdn6HvCuZlSwGhVpYZMsGq5sZSRImxjjHwSTYkAkxw0k6lcS6Gd+Db4w2Qms5AHbSrf4h9iYcfU+2fZ+y3EmXdoqGremzw9yqPxDjqfcrTL0v5wKNUYic2BZE6NbMAf5KHNuiewsG0tdUrPLaQexktALszg4jUwGw0km/Baa0GDK+MBcQAJ/7RDZG2cXhSCzMW/ZIJH/S2Wyd02ZgWV2ubN5jMB90gw6edtVq24GiwgGnYDlZT5aoamec7xbXbXYytNZzi5udj2Q1nVIIY7LpJ5lbzc/BmlhqbnsyucOpT+yDoT94i5UGLxNKrUFHo2lou42iBw7bo/s4Gq4VDobMHJvF3ilpMoptKg1hmw0KxCbFl1qYQobTwwqNEkjKcwIue2BxMSsxSw5aRDT1s5MknrF0Zb8JdHgVsMQ1C3YeHZokAQAOHKB2X8SVDJj5Mviy8VQEpbNAa1z2Gq0OnqFwdTc0wYbbNBFxAII46LF70U2YGlUp0H1MuKaJaQcoh3WMn1otHI9y2+ztqRjquHPrsFQdrmw1x7y0t/wBi5vtsP5zhnMEB9nMJ4OHbwBEjxVIxUeuhJScnbPE9lUekr02HR72N/wBzgPitFvvjRX2jXcIy04pN/J6X/PMg2Ez4TEB9SmQ6k4OAOhc27DOhGaNFHhDaXGTcuJ4k3JPaqv2Klo7telFKi77T68dzRQHvlb35MXf1dT/L1PfTWb35wPQ4fZzCIcaVZ7hxDqj2PIPdmjwR75Knf1dT/L1P1U0sl0NF6kSBddomhdOiApC7QoHvS7+lf4e8I6s7vY7+nd3t94RQGZrdH+10+5/6CttiysVuf/am9z/0lbPH6IzBAym+FzSd2OHuP7rm6dS1UfhPvB+CdvHek08n+8FCtlYgs6QjXIfMEfuUV+Isuy7vDimu6oMkG/Yga69xJk8VxOKJJJJYxbwWhVprlUwehVhExLmSTCEkBrHGmm5FYcoyiTTI8qs0KwAhQuTAVuxiw0gGOHBENn48MZUpuaDTqZZ5se2clQd2YgjiHHkgwcZVkO4rUDp2XsLUrB+Snma4HgTbuI4LU0K1VrZr4mo/7pcQ0fi59xssnhdoPaID4sADAMAaNk6D9lM6oYOd3W4FwDgf52KTRRG43Pd09SoAZDiASODW3cB3yB4L1DZ1PU6ADKPj8F5/8mtDJhzUIlznQO28ADxXpVGllaG8te08T5oILJmJlTRwCkYo6lp8EWBA2jinOJaeGq6akBA8RtduFrPp1pmoc7HR1YJgtn7Q/ZTY6vEOB6pU7KUZLb+O6HauFqEwJyE/de0tv4uleiY0NyEuMAC57F4Zv9j+kr5QfRARnaW+tbE4WnQyFtQAdM/1SBZrrXE65eYgSna0BKwbvltYYmsGM+qp3HedJ52Ue6uyTicTTpR1B1qnLI0jNPfZv5kGqVYEcLkk6k8ytt8nu8eCw9J3SPyVnk5iQYygnI1pHCL95KNaNaG/LQfpML+Ct+qml8k5/rKn+Xqfqpob8qO2aWJqYc0jIa2oCbcSyIv2FQblbZbhKz6riADSe2XSRJLSNOPVWfSNHpmgBsukrE1t7zwJ8GgfqVGvvTUIgA+Lj7gtxYto3rqoGpA7yAsrvZjGOpFrXAkuGl7d6zVXa9Q8h4fEqpUruOriUyiK2S4Gs+m/NTdlcAb28dbK7iNvV3NLHPaZ4gAHwLUJShNQLL9fahdS6MtHC8mbc1Sp1CJjiCPApqSwBJJJLGEkkksYs4PQqy0qDBMJBU7mEImH57ri4wJLBssuKYnFMKwiOFMITk1YY5Ce0rhSWMdzJ9OuRbVvI/DkoSpsJRL3tYASXOa0AakkwAPNAKPdvk+wf0NIR1abAT2vcLDwEnyW0Q7YGz+goMp+sBLj946+HDwRFqmhmPmygfUnwSxeIDGlx0AJPgq2EnJmcOs6XEcuQ8BAQZijvPsgYqg5os8CWOsYdFpnUHQryfC7yYnIaYb6Ig5WyWkTMycrfEr2zD3bHZHkvnveqrU+dV2OLgG1akNmw65iBppC3GxlPiR1jTBLqjg5xM5WEPcT96qeqD3SqlbGZhAGUfZGneZuT2lU3VI4qFz57k6ikBzbO1a06KJzlI2mCndAUwhAFdxDTl/naq1ZhESjODwfSy3kCeen/qSTqiuNWmZABODURp4EKy3CNHAJrE4gcUik6kRqjAZ/DYKnjNOC1mcaKtFkmFO7DQq1KpBlTvxJPAIgVHBSVYNVxtcQe5Q0mSsFoiLUsqmqMTRCwKI8qWQqQuXIWNRb2eyxvxCuAjlP87FFsloh3eFdgcEjeysY6K/VGjPaUlKWOOnsSWsPEjBUTk8phTnMNXJXSmIhHSkVyUpWMII3ujtVmExLMQ+l0gZJyzBBNszeBcATAKBkq1sygalVjANT7OKD62PFNukfSOwNv0MYzPReDzaeq9v4mm/joiwWE3bwApNBiDz/AGV7a++NPC03moZcGksA1eRADe+SL8p5LmhlUtFsmHj0Wtv4uXZfUYA4/eeT1B3DXy5IzS9HwXm+D2384w9J7oz1HtL45h8GPKPJej0XSAqEmQbIqSzuJHkS33heK/KjRy7RqRbOKbvNuU/pXr2w6nXr0/s1JHc4Aj2hy8z+WXCZcVSq8H048WOM+x4RiZmLpbIcbyPCXe5VcXh+jdCI7MxuTquPVOh5HkVFjz0pzUwXc7FFN3sNJrRNsHCCoHTFiNe3/wARY4KNP55IBgBUZLg5re8/ASVbrY9/GqTzyDLb8ThPsCnJNsrCLrorbawuUgkxMwInlMmbK1h8WylJY7O4sNshygmLTM+xD+laJy0x3kFx75dx8EypiXOEXjlw8tE9WqClV7/co0sfFnC/85qdu0xpC61oHqg+SkAZGU02xPIe8QfamdCKL9lc409iq1iTqjBoUC4HJlEeqRrz68pvzNknKLXiQL8pQUkZ4p9AegySrHzcIth8GQC9opGBcdTNHGGm/sUwqWzHDDKNSWHt1dAHJZy9CqNdmexFONE2i1aLE1KDwIptaeIif4FA2lSj0WeRlbl/gPFX2A6oTCjNTCNOjWpjcK37A8pR5A4MEZksyNtwjOLG+KTm0h6gPcPityD9L2yvsptnd47UQZTAvZU+mj0GhvcmhhOspWrGUlFUlZdOKaNDPckoaeCJSQqI3LJ4RXc5NJSSVjjGFKEklgnQEkkljDOK2vydYBrnuqnUQB70klD5H4M6PjfmeoY2pkp2XiO39ovr1nuedCWgcAAYt70klL46+5ls/wCCCe5+LcXil6oDyOywd72e0r27ZdYuY0nkupLofZyeAbsuqRj6reDqYce9rgB+srNfLTSHQUH8RVLfBzHE/pCSSEews8jDlaNVzgASY5cJOphJJNIfA90VzxklNERN/NJJZDT0y3isJkpU6kzn4Xt4zdLF4UM6PjnAPER7bpJLL/pNyYQo7CBqNZnsWZvR7YgXVnBbuNdXfTL+qyD6NyDwkm3kkkpOTHX7ixWw6bK7acuLXNJ9UEERxi+vJDNl4ZtSv0ckNki0TAPOI9iSSZbX+gOTT17JNsltKqadMOEakuDp7hlEeag+fPYIBMGbSY8tFxJFRTSLRnKpOx4xOanBayxGjWtPm0AqbD0GVHNblLZMGHTM6QHAwkkkk66LRxxmla8Em39lDDPa0OzZmzMQReItqqbXug30/YnhHJcSTx2lZxS+16InVwTds35qaphxcSbAHgkktLXRsUnK7IjThNFkklkOy9g3HmkkkpS7Kx6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Text Placeholder 9"/>
          <p:cNvSpPr>
            <a:spLocks noGrp="1"/>
          </p:cNvSpPr>
          <p:nvPr>
            <p:ph idx="1"/>
          </p:nvPr>
        </p:nvSpPr>
        <p:spPr/>
        <p:txBody>
          <a:bodyPr/>
          <a:lstStyle/>
          <a:p>
            <a:r>
              <a:rPr lang="pt-BR" dirty="0"/>
              <a:t>A unidade de todo o território da América Lusitana sob a hegemonia do governo do Rio de Janeiro foi possível não pela neutralização das elites provinciais e pela centralização, mas graças à implementação de um arranjo institucional por meio do qual essas elites se acomodaram, ao contar com autonomia significativa para administrar suas províncias [...]</a:t>
            </a:r>
          </a:p>
        </p:txBody>
      </p:sp>
      <p:sp>
        <p:nvSpPr>
          <p:cNvPr id="14" name="Espaço Reservado para Texto 2"/>
          <p:cNvSpPr>
            <a:spLocks noGrp="1"/>
          </p:cNvSpPr>
          <p:nvPr>
            <p:ph type="body" sz="quarter" idx="14"/>
          </p:nvPr>
        </p:nvSpPr>
        <p:spPr/>
        <p:txBody>
          <a:bodyPr>
            <a:normAutofit lnSpcReduction="10000"/>
          </a:bodyPr>
          <a:lstStyle/>
          <a:p>
            <a:r>
              <a:rPr lang="pt-BR" dirty="0"/>
              <a:t>DOLHNIKOFF, Miriam. O pacto imperial. Origens do federalismo no Brasil. São Paulo: Editora Globo,2005, p. 14.</a:t>
            </a:r>
          </a:p>
        </p:txBody>
      </p:sp>
      <p:sp>
        <p:nvSpPr>
          <p:cNvPr id="12" name="Título 5">
            <a:extLst>
              <a:ext uri="{FF2B5EF4-FFF2-40B4-BE49-F238E27FC236}">
                <a16:creationId xmlns:a16="http://schemas.microsoft.com/office/drawing/2014/main" id="{1ABC1935-6069-274C-A1DD-9640267BAC33}"/>
              </a:ext>
            </a:extLst>
          </p:cNvPr>
          <p:cNvSpPr txBox="1">
            <a:spLocks/>
          </p:cNvSpPr>
          <p:nvPr/>
        </p:nvSpPr>
        <p:spPr>
          <a:xfrm>
            <a:off x="1054100" y="1911350"/>
            <a:ext cx="8089900" cy="435768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pt-BR" dirty="0"/>
          </a:p>
        </p:txBody>
      </p:sp>
    </p:spTree>
    <p:extLst>
      <p:ext uri="{BB962C8B-B14F-4D97-AF65-F5344CB8AC3E}">
        <p14:creationId xmlns:p14="http://schemas.microsoft.com/office/powerpoint/2010/main" val="2959893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24110"/>
            <a:ext cx="6768752" cy="1280890"/>
          </a:xfrm>
        </p:spPr>
        <p:txBody>
          <a:bodyPr/>
          <a:lstStyle/>
          <a:p>
            <a:r>
              <a:rPr lang="pt-BR" dirty="0"/>
              <a:t>O ATO ADICIONAL DE 1834</a:t>
            </a:r>
          </a:p>
        </p:txBody>
      </p:sp>
      <p:sp>
        <p:nvSpPr>
          <p:cNvPr id="3" name="Content Placeholder 2"/>
          <p:cNvSpPr>
            <a:spLocks noGrp="1"/>
          </p:cNvSpPr>
          <p:nvPr>
            <p:ph idx="1"/>
          </p:nvPr>
        </p:nvSpPr>
        <p:spPr>
          <a:xfrm>
            <a:off x="2193056" y="2133600"/>
            <a:ext cx="6771614" cy="4535760"/>
          </a:xfrm>
        </p:spPr>
        <p:txBody>
          <a:bodyPr>
            <a:normAutofit fontScale="92500"/>
          </a:bodyPr>
          <a:lstStyle/>
          <a:p>
            <a:r>
              <a:rPr lang="pt-BR" dirty="0"/>
              <a:t>As reformas desejadas pelas elites regionais e que não puderam ser implementadas em 1824</a:t>
            </a:r>
          </a:p>
          <a:p>
            <a:r>
              <a:rPr lang="pt-BR" dirty="0"/>
              <a:t>Maior autonomia para as províncias: Assembleias Legislativas, órgãos fazendários regionais; descentralização judiciária</a:t>
            </a:r>
          </a:p>
          <a:p>
            <a:r>
              <a:rPr lang="pt-BR" dirty="0"/>
              <a:t>Presidentes de Província nomeados pelo Imperador; deputados eleitos pela população</a:t>
            </a:r>
          </a:p>
          <a:p>
            <a:pPr lvl="1"/>
            <a:r>
              <a:rPr lang="pt-BR" dirty="0"/>
              <a:t>O Presidente tinha poder de interferência limitado, pois seu veto podia ser derrubado pelos deputados; além de não poder propor leis e iniciar projetos</a:t>
            </a:r>
          </a:p>
          <a:p>
            <a:r>
              <a:rPr lang="pt-BR" dirty="0"/>
              <a:t>A administração municipal passa a ser subordinada à Assembleia</a:t>
            </a:r>
          </a:p>
        </p:txBody>
      </p:sp>
    </p:spTree>
    <p:extLst>
      <p:ext uri="{BB962C8B-B14F-4D97-AF65-F5344CB8AC3E}">
        <p14:creationId xmlns:p14="http://schemas.microsoft.com/office/powerpoint/2010/main" val="3487045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Conteúdo 9">
            <a:extLst>
              <a:ext uri="{FF2B5EF4-FFF2-40B4-BE49-F238E27FC236}">
                <a16:creationId xmlns:a16="http://schemas.microsoft.com/office/drawing/2014/main" id="{C0F047F3-8A01-F441-ADCA-CBC220D64DE7}"/>
              </a:ext>
            </a:extLst>
          </p:cNvPr>
          <p:cNvSpPr>
            <a:spLocks noGrp="1"/>
          </p:cNvSpPr>
          <p:nvPr>
            <p:ph idx="1"/>
          </p:nvPr>
        </p:nvSpPr>
        <p:spPr>
          <a:xfrm>
            <a:off x="2339752" y="332656"/>
            <a:ext cx="6589141" cy="5832648"/>
          </a:xfrm>
        </p:spPr>
        <p:txBody>
          <a:bodyPr/>
          <a:lstStyle/>
          <a:p>
            <a:r>
              <a:rPr lang="pt-BR" dirty="0"/>
              <a:t>Esse arcabouço institucional sofreu mudanças a partir de 1840, com a revisão conservadora que impôs maior grau de centralização. Não se tratou, contudo, da anulação da autonomia regional e da subjugação das elites provinciais a uma elite nacional. [...]</a:t>
            </a:r>
            <a:br>
              <a:rPr lang="pt-BR" dirty="0"/>
            </a:br>
            <a:br>
              <a:rPr lang="pt-BR" dirty="0"/>
            </a:br>
            <a:r>
              <a:rPr lang="pt-BR" dirty="0"/>
              <a:t>A Interpretação do Ato Adicional em seus oito artigos [...] tinha por principal objetivo a centralização do aparato judicial.</a:t>
            </a:r>
          </a:p>
        </p:txBody>
      </p:sp>
      <p:sp>
        <p:nvSpPr>
          <p:cNvPr id="6" name="Text Placeholder 5"/>
          <p:cNvSpPr>
            <a:spLocks noGrp="1"/>
          </p:cNvSpPr>
          <p:nvPr>
            <p:ph type="body" sz="quarter" idx="14"/>
          </p:nvPr>
        </p:nvSpPr>
        <p:spPr>
          <a:xfrm>
            <a:off x="1358414" y="6236543"/>
            <a:ext cx="7570480" cy="504825"/>
          </a:xfrm>
        </p:spPr>
        <p:txBody>
          <a:bodyPr>
            <a:noAutofit/>
          </a:bodyPr>
          <a:lstStyle/>
          <a:p>
            <a:pPr lvl="1"/>
            <a:r>
              <a:rPr lang="pt-BR" dirty="0"/>
              <a:t>DOLHNIKOFF, Miriam. Elites regionais e a construção do Estado Nacional, pp. 442 e 443.</a:t>
            </a:r>
          </a:p>
        </p:txBody>
      </p:sp>
    </p:spTree>
    <p:extLst>
      <p:ext uri="{BB962C8B-B14F-4D97-AF65-F5344CB8AC3E}">
        <p14:creationId xmlns:p14="http://schemas.microsoft.com/office/powerpoint/2010/main" val="3347929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24110"/>
            <a:ext cx="6768752" cy="1280890"/>
          </a:xfrm>
        </p:spPr>
        <p:txBody>
          <a:bodyPr/>
          <a:lstStyle/>
          <a:p>
            <a:r>
              <a:rPr lang="pt-BR"/>
              <a:t>O regresso conservador</a:t>
            </a:r>
            <a:endParaRPr lang="pt-BR" dirty="0"/>
          </a:p>
        </p:txBody>
      </p:sp>
      <p:sp>
        <p:nvSpPr>
          <p:cNvPr id="3" name="Content Placeholder 2"/>
          <p:cNvSpPr>
            <a:spLocks noGrp="1"/>
          </p:cNvSpPr>
          <p:nvPr>
            <p:ph idx="1"/>
          </p:nvPr>
        </p:nvSpPr>
        <p:spPr>
          <a:xfrm>
            <a:off x="2193056" y="2133600"/>
            <a:ext cx="6771614" cy="4535760"/>
          </a:xfrm>
        </p:spPr>
        <p:txBody>
          <a:bodyPr/>
          <a:lstStyle/>
          <a:p>
            <a:r>
              <a:rPr lang="pt-BR" dirty="0"/>
              <a:t>Lei interpretativa do Ato Adicional começa a ser discutida em 1837</a:t>
            </a:r>
          </a:p>
          <a:p>
            <a:r>
              <a:rPr lang="pt-BR" dirty="0"/>
              <a:t>São duas leis, a chamada Interpretação do Ato Adicional (1840) e a reforma do Código de Processo Criminal (1841)</a:t>
            </a:r>
          </a:p>
          <a:p>
            <a:r>
              <a:rPr lang="pt-BR" dirty="0"/>
              <a:t>Reformas atingiam principalmente o grau de interferência das Assembleias em questões do judiciário</a:t>
            </a:r>
          </a:p>
          <a:p>
            <a:endParaRPr lang="pt-BR" dirty="0"/>
          </a:p>
        </p:txBody>
      </p:sp>
    </p:spTree>
    <p:extLst>
      <p:ext uri="{BB962C8B-B14F-4D97-AF65-F5344CB8AC3E}">
        <p14:creationId xmlns:p14="http://schemas.microsoft.com/office/powerpoint/2010/main" val="3847994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90E8B96E-267F-1B44-B4D9-5D99A603731A}"/>
              </a:ext>
            </a:extLst>
          </p:cNvPr>
          <p:cNvSpPr>
            <a:spLocks noGrp="1"/>
          </p:cNvSpPr>
          <p:nvPr>
            <p:ph idx="1"/>
          </p:nvPr>
        </p:nvSpPr>
        <p:spPr>
          <a:xfrm>
            <a:off x="2339752" y="332656"/>
            <a:ext cx="6589141" cy="5832648"/>
          </a:xfrm>
        </p:spPr>
        <p:txBody>
          <a:bodyPr/>
          <a:lstStyle/>
          <a:p>
            <a:r>
              <a:rPr lang="pt-BR" dirty="0"/>
              <a:t>[...] retirava-se das assembleias a competência para legislar sobre a polícia judiciária [...] proibia as assembleias de alterar a natureza e atribuições de empregos estabelecidos por leis gerais cujas funções eram relativas a objetos de competência do governo geral [...] mesmo princípio no que se referia à nomeação, suspensão e demissão de empregados [...] não se retirava das assembleias o direito de suspender ou demitir magistrados, mas apenas se regulamentava esse direito. </a:t>
            </a:r>
          </a:p>
        </p:txBody>
      </p:sp>
      <p:sp>
        <p:nvSpPr>
          <p:cNvPr id="6" name="Text Placeholder 5"/>
          <p:cNvSpPr>
            <a:spLocks noGrp="1"/>
          </p:cNvSpPr>
          <p:nvPr>
            <p:ph type="body" sz="quarter" idx="14"/>
          </p:nvPr>
        </p:nvSpPr>
        <p:spPr>
          <a:xfrm>
            <a:off x="1358414" y="6236543"/>
            <a:ext cx="7570480" cy="504825"/>
          </a:xfrm>
        </p:spPr>
        <p:txBody>
          <a:bodyPr>
            <a:noAutofit/>
          </a:bodyPr>
          <a:lstStyle/>
          <a:p>
            <a:pPr lvl="1"/>
            <a:r>
              <a:rPr lang="pt-BR" dirty="0"/>
              <a:t>DOLHNIKOFF, Miriam. Elites regionais e a construção do Estado Nacional, pp. 443-444.</a:t>
            </a:r>
          </a:p>
        </p:txBody>
      </p:sp>
    </p:spTree>
    <p:extLst>
      <p:ext uri="{BB962C8B-B14F-4D97-AF65-F5344CB8AC3E}">
        <p14:creationId xmlns:p14="http://schemas.microsoft.com/office/powerpoint/2010/main" val="2421756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BF2C28F5-5CC4-624B-A7FE-9870A63EECD7}"/>
              </a:ext>
            </a:extLst>
          </p:cNvPr>
          <p:cNvSpPr>
            <a:spLocks noGrp="1"/>
          </p:cNvSpPr>
          <p:nvPr>
            <p:ph idx="1"/>
          </p:nvPr>
        </p:nvSpPr>
        <p:spPr/>
        <p:txBody>
          <a:bodyPr/>
          <a:lstStyle/>
          <a:p>
            <a:r>
              <a:rPr lang="pt-BR" dirty="0"/>
              <a:t>Assim, as assembleias provinciais continuavam desfrutando da mesma autonomia tributária, com direito de criar impostos e de decidir o destino das rendas arrecadadas. Continuavam ainda a ser responsáveis pelo controle das câmaras municipais, Continuavam, também, encarregadas das obras públicas, da instrução e das divisões civil, judiciária e eclesiástica da respectiva província. Continuavam a gozar do direito de desapropriação imobiliária por utilidade municipal ou provincial, além de regular a administração dos bens provinciais</a:t>
            </a:r>
          </a:p>
        </p:txBody>
      </p:sp>
      <p:sp>
        <p:nvSpPr>
          <p:cNvPr id="6" name="Text Placeholder 5"/>
          <p:cNvSpPr>
            <a:spLocks noGrp="1"/>
          </p:cNvSpPr>
          <p:nvPr>
            <p:ph type="body" sz="quarter" idx="14"/>
          </p:nvPr>
        </p:nvSpPr>
        <p:spPr/>
        <p:txBody>
          <a:bodyPr>
            <a:noAutofit/>
          </a:bodyPr>
          <a:lstStyle/>
          <a:p>
            <a:pPr lvl="1"/>
            <a:r>
              <a:rPr lang="pt-BR" dirty="0"/>
              <a:t>DOLHNIKOFF, Miriam. Elites regionais e a construção do Estado Nacional, p. 444.</a:t>
            </a:r>
          </a:p>
        </p:txBody>
      </p:sp>
    </p:spTree>
    <p:extLst>
      <p:ext uri="{BB962C8B-B14F-4D97-AF65-F5344CB8AC3E}">
        <p14:creationId xmlns:p14="http://schemas.microsoft.com/office/powerpoint/2010/main" val="491903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AAE41E7D-887B-C948-AC60-302C40548E94}"/>
              </a:ext>
            </a:extLst>
          </p:cNvPr>
          <p:cNvSpPr>
            <a:spLocks noGrp="1"/>
          </p:cNvSpPr>
          <p:nvPr>
            <p:ph idx="1"/>
          </p:nvPr>
        </p:nvSpPr>
        <p:spPr>
          <a:xfrm>
            <a:off x="2339752" y="332656"/>
            <a:ext cx="6589141" cy="5832648"/>
          </a:xfrm>
        </p:spPr>
        <p:txBody>
          <a:bodyPr/>
          <a:lstStyle/>
          <a:p>
            <a:r>
              <a:rPr lang="pt-BR" dirty="0"/>
              <a:t>Continuavam a manter a prerrogativa de criar uma força policial própria. Continuavam a legislar sobre os empregos provinciais e os municipais. A maior parte das atribuições das assembleias provinciais, portanto, era mantida tal qual prescrita pelo ato adicional. [...] Assim, a revisão conservadora não atingiu os fundamentos do pacto federativo, uma vez que a centralização do aparato judiciário não eliminava a autonomia político-administrativa de que gozavam as províncias</a:t>
            </a:r>
          </a:p>
        </p:txBody>
      </p:sp>
      <p:sp>
        <p:nvSpPr>
          <p:cNvPr id="13" name="Espaço Reservado para Texto 12">
            <a:extLst>
              <a:ext uri="{FF2B5EF4-FFF2-40B4-BE49-F238E27FC236}">
                <a16:creationId xmlns:a16="http://schemas.microsoft.com/office/drawing/2014/main" id="{2AD8A139-4DA0-074A-A5FA-2818A6B7C27A}"/>
              </a:ext>
            </a:extLst>
          </p:cNvPr>
          <p:cNvSpPr>
            <a:spLocks noGrp="1"/>
          </p:cNvSpPr>
          <p:nvPr>
            <p:ph type="body" sz="quarter" idx="14"/>
          </p:nvPr>
        </p:nvSpPr>
        <p:spPr/>
        <p:txBody>
          <a:bodyPr/>
          <a:lstStyle/>
          <a:p>
            <a:r>
              <a:rPr lang="pt-BR" dirty="0"/>
              <a:t>DOLHNIKOFF, Miriam. Elites regionais e a construção do Estado Nacional, p. 445.</a:t>
            </a:r>
          </a:p>
        </p:txBody>
      </p:sp>
    </p:spTree>
    <p:extLst>
      <p:ext uri="{BB962C8B-B14F-4D97-AF65-F5344CB8AC3E}">
        <p14:creationId xmlns:p14="http://schemas.microsoft.com/office/powerpoint/2010/main" val="372234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E9C1237-0A85-614B-8DEF-DB0ADDCF9422}"/>
              </a:ext>
            </a:extLst>
          </p:cNvPr>
          <p:cNvSpPr>
            <a:spLocks noGrp="1"/>
          </p:cNvSpPr>
          <p:nvPr>
            <p:ph idx="1"/>
          </p:nvPr>
        </p:nvSpPr>
        <p:spPr/>
        <p:txBody>
          <a:bodyPr/>
          <a:lstStyle/>
          <a:p>
            <a:r>
              <a:rPr lang="pt-BR" dirty="0"/>
              <a:t>Tanto o aparato burocrático e militar criado para apoiar a expansão, como a estrutura das finanças públicas dela resultante foram instrumentos de fortalecimento do centro político. Essa relação se estabeleceu desde os primeiros tempos da expansão. [...] Já em 1518-1519, o comércio marítimo gerava cerca de dois terços dos recursos do Estado. A partir da segunda metade do século XVII o Brasil tornou-se a principal fonte de renda da monarquia portuguesa, situação que se consolidou com a exploração do ouro, no século XVIII.</a:t>
            </a:r>
          </a:p>
        </p:txBody>
      </p:sp>
      <p:sp>
        <p:nvSpPr>
          <p:cNvPr id="3" name="Espaço Reservado para Texto 2"/>
          <p:cNvSpPr>
            <a:spLocks noGrp="1"/>
          </p:cNvSpPr>
          <p:nvPr>
            <p:ph type="body" sz="quarter" idx="14"/>
          </p:nvPr>
        </p:nvSpPr>
        <p:spPr/>
        <p:txBody>
          <a:bodyPr>
            <a:noAutofit/>
          </a:bodyPr>
          <a:lstStyle/>
          <a:p>
            <a:pPr lvl="1" algn="r"/>
            <a:r>
              <a:rPr lang="pt-BR" sz="1200" dirty="0"/>
              <a:t>COSTA, Wilma Peres. Do domínio à nação: os impasses da fiscalidade no processo de independência, p. 149.</a:t>
            </a:r>
            <a:endParaRPr lang="pt-BR" sz="1400" dirty="0"/>
          </a:p>
        </p:txBody>
      </p:sp>
    </p:spTree>
    <p:extLst>
      <p:ext uri="{BB962C8B-B14F-4D97-AF65-F5344CB8AC3E}">
        <p14:creationId xmlns:p14="http://schemas.microsoft.com/office/powerpoint/2010/main" val="3446516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24110"/>
            <a:ext cx="6768752" cy="1280890"/>
          </a:xfrm>
        </p:spPr>
        <p:txBody>
          <a:bodyPr/>
          <a:lstStyle/>
          <a:p>
            <a:r>
              <a:rPr lang="pt-BR" dirty="0"/>
              <a:t>A fiscalidade na colônia</a:t>
            </a:r>
          </a:p>
        </p:txBody>
      </p:sp>
      <p:sp>
        <p:nvSpPr>
          <p:cNvPr id="3" name="Content Placeholder 2"/>
          <p:cNvSpPr>
            <a:spLocks noGrp="1"/>
          </p:cNvSpPr>
          <p:nvPr>
            <p:ph idx="1"/>
          </p:nvPr>
        </p:nvSpPr>
        <p:spPr>
          <a:xfrm>
            <a:off x="2193056" y="2133600"/>
            <a:ext cx="6771614" cy="4535760"/>
          </a:xfrm>
        </p:spPr>
        <p:txBody>
          <a:bodyPr>
            <a:normAutofit fontScale="92500" lnSpcReduction="10000"/>
          </a:bodyPr>
          <a:lstStyle/>
          <a:p>
            <a:r>
              <a:rPr lang="pt-BR" dirty="0"/>
              <a:t>Instrumento de fortalecimento do Estado (metrópole) e de uma burguesia mercantil também metropolitana</a:t>
            </a:r>
          </a:p>
          <a:p>
            <a:r>
              <a:rPr lang="pt-BR" dirty="0"/>
              <a:t>A partir da reforma pombalina aumentam as possibilidades dos nascidos na colônia de participarem na administração colonial</a:t>
            </a:r>
          </a:p>
          <a:p>
            <a:pPr lvl="1"/>
            <a:r>
              <a:rPr lang="pt-BR" dirty="0"/>
              <a:t>Inclusão nas Juntas de Fazenda das capitanias, agora mais próximas de Lisboa</a:t>
            </a:r>
          </a:p>
          <a:p>
            <a:pPr lvl="1"/>
            <a:r>
              <a:rPr lang="pt-BR" dirty="0"/>
              <a:t>Possibilidade de arrematar contratos de arrecadação</a:t>
            </a:r>
          </a:p>
          <a:p>
            <a:pPr lvl="1"/>
            <a:r>
              <a:rPr lang="pt-BR" dirty="0"/>
              <a:t>Arrematação de cargos públicos</a:t>
            </a:r>
          </a:p>
          <a:p>
            <a:pPr lvl="1"/>
            <a:r>
              <a:rPr lang="pt-BR" dirty="0"/>
              <a:t>Centralização a partir de Lisboa; descentralização administrativa na colônia</a:t>
            </a:r>
          </a:p>
          <a:p>
            <a:r>
              <a:rPr lang="pt-BR" dirty="0"/>
              <a:t>A crise do ouro e as propostas de D. Rodrigo de Souza Coutinho</a:t>
            </a:r>
          </a:p>
          <a:p>
            <a:endParaRPr lang="pt-BR" dirty="0"/>
          </a:p>
          <a:p>
            <a:endParaRPr lang="pt-BR" dirty="0"/>
          </a:p>
          <a:p>
            <a:endParaRPr lang="pt-BR" dirty="0"/>
          </a:p>
        </p:txBody>
      </p:sp>
    </p:spTree>
    <p:extLst>
      <p:ext uri="{BB962C8B-B14F-4D97-AF65-F5344CB8AC3E}">
        <p14:creationId xmlns:p14="http://schemas.microsoft.com/office/powerpoint/2010/main" val="73924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Notas sobre a crise</a:t>
            </a:r>
          </a:p>
        </p:txBody>
      </p:sp>
      <p:sp>
        <p:nvSpPr>
          <p:cNvPr id="3" name="Text Placeholder 2"/>
          <p:cNvSpPr>
            <a:spLocks noGrp="1"/>
          </p:cNvSpPr>
          <p:nvPr>
            <p:ph type="body" idx="1"/>
          </p:nvPr>
        </p:nvSpPr>
        <p:spPr/>
        <p:txBody>
          <a:bodyPr/>
          <a:lstStyle/>
          <a:p>
            <a:r>
              <a:rPr lang="pt-BR" dirty="0"/>
              <a:t>A crise do ouro e as reformas metropolitanas</a:t>
            </a:r>
          </a:p>
        </p:txBody>
      </p:sp>
    </p:spTree>
    <p:extLst>
      <p:ext uri="{BB962C8B-B14F-4D97-AF65-F5344CB8AC3E}">
        <p14:creationId xmlns:p14="http://schemas.microsoft.com/office/powerpoint/2010/main" val="358628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DC68678-CC87-194C-8DF2-9EF5D29C4346}"/>
              </a:ext>
            </a:extLst>
          </p:cNvPr>
          <p:cNvSpPr>
            <a:spLocks noGrp="1"/>
          </p:cNvSpPr>
          <p:nvPr>
            <p:ph idx="1"/>
          </p:nvPr>
        </p:nvSpPr>
        <p:spPr/>
        <p:txBody>
          <a:bodyPr/>
          <a:lstStyle/>
          <a:p>
            <a:r>
              <a:rPr lang="pt-BR" dirty="0"/>
              <a:t>Em realidade, se o ouro criou condições favoráveis ao desenvolvimento endógeno da colônia, não é menos verdade que dificultou o aproveitamento dessas condições ao entorpecer o desenvolvimento manufatureiro da Metrópole.</a:t>
            </a:r>
          </a:p>
        </p:txBody>
      </p:sp>
      <p:sp>
        <p:nvSpPr>
          <p:cNvPr id="5" name="Espaço Reservado para Texto 2"/>
          <p:cNvSpPr>
            <a:spLocks noGrp="1"/>
          </p:cNvSpPr>
          <p:nvPr>
            <p:ph type="body" sz="quarter" idx="14"/>
          </p:nvPr>
        </p:nvSpPr>
        <p:spPr/>
        <p:txBody>
          <a:bodyPr>
            <a:normAutofit lnSpcReduction="10000"/>
          </a:bodyPr>
          <a:lstStyle/>
          <a:p>
            <a:r>
              <a:rPr lang="pt-BR"/>
              <a:t>FURTADO, Celso. Formação Econômica do Brasil. 24ª. ed. São Paulo: São Paulo: Editora Nacional, 1991, p. 80.</a:t>
            </a:r>
            <a:endParaRPr lang="pt-BR" dirty="0"/>
          </a:p>
        </p:txBody>
      </p:sp>
    </p:spTree>
    <p:extLst>
      <p:ext uri="{BB962C8B-B14F-4D97-AF65-F5344CB8AC3E}">
        <p14:creationId xmlns:p14="http://schemas.microsoft.com/office/powerpoint/2010/main" val="2123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3"/>
          <p:cNvSpPr>
            <a:spLocks noGrp="1" noChangeArrowheads="1"/>
          </p:cNvSpPr>
          <p:nvPr>
            <p:ph idx="4294967295"/>
          </p:nvPr>
        </p:nvSpPr>
        <p:spPr>
          <a:xfrm>
            <a:off x="232569" y="6432034"/>
            <a:ext cx="8678863" cy="342900"/>
          </a:xfrm>
        </p:spPr>
        <p:txBody>
          <a:bodyPr>
            <a:noAutofit/>
          </a:bodyPr>
          <a:lstStyle/>
          <a:p>
            <a:pPr marL="0" indent="0" algn="ctr">
              <a:buNone/>
            </a:pPr>
            <a:r>
              <a:rPr lang="pt-BR" sz="1200" dirty="0"/>
              <a:t>NOYA PINTO,  Virgílio. O ouro brasileiro e o comércio anglo-português: uma contribuição aos estudos da economia atlântica no século XVIII. São Paulo: Cia. Ed. Nacional ; Brasília, INL, 1979, p. 294</a:t>
            </a:r>
          </a:p>
        </p:txBody>
      </p:sp>
      <p:sp>
        <p:nvSpPr>
          <p:cNvPr id="18434" name="Rectangle 2"/>
          <p:cNvSpPr>
            <a:spLocks noGrp="1" noChangeArrowheads="1"/>
          </p:cNvSpPr>
          <p:nvPr>
            <p:ph type="title" idx="4294967295"/>
          </p:nvPr>
        </p:nvSpPr>
        <p:spPr>
          <a:xfrm>
            <a:off x="179512" y="129580"/>
            <a:ext cx="8784976" cy="1114384"/>
          </a:xfrm>
        </p:spPr>
        <p:txBody>
          <a:bodyPr>
            <a:normAutofit fontScale="90000"/>
          </a:bodyPr>
          <a:lstStyle/>
          <a:p>
            <a:pPr algn="ctr"/>
            <a:r>
              <a:rPr lang="pt-BR" sz="3600" dirty="0"/>
              <a:t>Comércio português com a Inglaterra (1697-1789)</a:t>
            </a:r>
          </a:p>
        </p:txBody>
      </p:sp>
      <p:pic>
        <p:nvPicPr>
          <p:cNvPr id="6" name="Picture 4"/>
          <p:cNvPicPr>
            <a:picLocks noChangeAspect="1" noChangeArrowheads="1"/>
          </p:cNvPicPr>
          <p:nvPr/>
        </p:nvPicPr>
        <p:blipFill>
          <a:blip r:embed="rId2" cstate="print">
            <a:biLevel thresh="50000"/>
          </a:blip>
          <a:srcRect/>
          <a:stretch>
            <a:fillRect/>
          </a:stretch>
        </p:blipFill>
        <p:spPr bwMode="auto">
          <a:xfrm>
            <a:off x="192471" y="1412418"/>
            <a:ext cx="8784976" cy="4916297"/>
          </a:xfrm>
          <a:prstGeom prst="rect">
            <a:avLst/>
          </a:prstGeom>
          <a:noFill/>
          <a:ln w="76200" algn="ctr">
            <a:noFill/>
            <a:miter lim="800000"/>
            <a:headEnd/>
            <a:tailEnd/>
          </a:ln>
        </p:spPr>
      </p:pic>
    </p:spTree>
    <p:extLst>
      <p:ext uri="{BB962C8B-B14F-4D97-AF65-F5344CB8AC3E}">
        <p14:creationId xmlns:p14="http://schemas.microsoft.com/office/powerpoint/2010/main" val="347272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547664" y="404813"/>
            <a:ext cx="7000712" cy="1116012"/>
          </a:xfrm>
        </p:spPr>
        <p:txBody>
          <a:bodyPr>
            <a:normAutofit fontScale="90000"/>
          </a:bodyPr>
          <a:lstStyle/>
          <a:p>
            <a:pPr algn="ctr"/>
            <a:r>
              <a:rPr lang="pt-BR" sz="3600" dirty="0"/>
              <a:t>Saldo do comércio português com a Inglaterra (1697-1789)</a:t>
            </a:r>
          </a:p>
        </p:txBody>
      </p:sp>
      <p:sp>
        <p:nvSpPr>
          <p:cNvPr id="18435" name="Rectangle 3"/>
          <p:cNvSpPr>
            <a:spLocks noGrp="1" noChangeArrowheads="1"/>
          </p:cNvSpPr>
          <p:nvPr>
            <p:ph idx="4294967295"/>
          </p:nvPr>
        </p:nvSpPr>
        <p:spPr>
          <a:xfrm>
            <a:off x="793750" y="6381750"/>
            <a:ext cx="7556500" cy="431800"/>
          </a:xfrm>
        </p:spPr>
        <p:txBody>
          <a:bodyPr>
            <a:normAutofit lnSpcReduction="10000"/>
          </a:bodyPr>
          <a:lstStyle/>
          <a:p>
            <a:pPr marL="0" indent="0" algn="ctr">
              <a:buNone/>
            </a:pPr>
            <a:r>
              <a:rPr lang="pt-BR" sz="1200" dirty="0"/>
              <a:t>NOYA PINTO,  Virgílio. O ouro brasileiro e o comércio anglo-português: uma contribuição aos estudos da economia atlântica no século XVIII. São Paulo: Cia. Ed. Nacional ; Brasília, INL, 1979, p. 294</a:t>
            </a:r>
          </a:p>
        </p:txBody>
      </p:sp>
      <p:pic>
        <p:nvPicPr>
          <p:cNvPr id="5" name="Picture 5"/>
          <p:cNvPicPr>
            <a:picLocks noChangeAspect="1" noChangeArrowheads="1"/>
          </p:cNvPicPr>
          <p:nvPr/>
        </p:nvPicPr>
        <p:blipFill>
          <a:blip r:embed="rId2" cstate="print">
            <a:biLevel thresh="75000"/>
          </a:blip>
          <a:srcRect/>
          <a:stretch>
            <a:fillRect/>
          </a:stretch>
        </p:blipFill>
        <p:spPr bwMode="auto">
          <a:xfrm>
            <a:off x="179512" y="1742638"/>
            <a:ext cx="8784976" cy="4373579"/>
          </a:xfrm>
          <a:prstGeom prst="rect">
            <a:avLst/>
          </a:prstGeom>
          <a:noFill/>
          <a:ln w="76200" algn="ctr">
            <a:noFill/>
            <a:miter lim="800000"/>
            <a:headEnd/>
            <a:tailEnd/>
          </a:ln>
        </p:spPr>
      </p:pic>
    </p:spTree>
    <p:extLst>
      <p:ext uri="{BB962C8B-B14F-4D97-AF65-F5344CB8AC3E}">
        <p14:creationId xmlns:p14="http://schemas.microsoft.com/office/powerpoint/2010/main" val="627203469"/>
      </p:ext>
    </p:extLst>
  </p:cSld>
  <p:clrMapOvr>
    <a:masterClrMapping/>
  </p:clrMapOvr>
</p:sld>
</file>

<file path=ppt/theme/theme1.xml><?xml version="1.0" encoding="utf-8"?>
<a:theme xmlns:a="http://schemas.openxmlformats.org/drawingml/2006/main" name="Cacho">
  <a:themeElements>
    <a:clrScheme name="Personalizar 2">
      <a:dk1>
        <a:srgbClr val="000000"/>
      </a:dk1>
      <a:lt1>
        <a:srgbClr val="FFFFFF"/>
      </a:lt1>
      <a:dk2>
        <a:srgbClr val="455F51"/>
      </a:dk2>
      <a:lt2>
        <a:srgbClr val="E2DFCC"/>
      </a:lt2>
      <a:accent1>
        <a:srgbClr val="FEFB00"/>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Personalizada 2">
      <a:majorFont>
        <a:latin typeface="Candara"/>
        <a:ea typeface=""/>
        <a:cs typeface=""/>
      </a:majorFont>
      <a:minorFont>
        <a:latin typeface="Kalinga"/>
        <a:ea typeface=""/>
        <a:cs typeface=""/>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Luciana 2017 v3</Template>
  <TotalTime>30576</TotalTime>
  <Words>2609</Words>
  <Application>Microsoft Macintosh PowerPoint</Application>
  <PresentationFormat>Apresentação na tela (4:3)</PresentationFormat>
  <Paragraphs>139</Paragraphs>
  <Slides>39</Slides>
  <Notes>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39</vt:i4>
      </vt:variant>
    </vt:vector>
  </HeadingPairs>
  <TitlesOfParts>
    <vt:vector size="45" baseType="lpstr">
      <vt:lpstr>Arial</vt:lpstr>
      <vt:lpstr>Calibri</vt:lpstr>
      <vt:lpstr>Candara</vt:lpstr>
      <vt:lpstr>Kalinga</vt:lpstr>
      <vt:lpstr>Wingdings 3</vt:lpstr>
      <vt:lpstr>Cacho</vt:lpstr>
      <vt:lpstr>Independência: liberalismo, federalismo e centralização</vt:lpstr>
      <vt:lpstr>Panorama geral no final  dos Setecentos</vt:lpstr>
      <vt:lpstr>Crise do antigo sistema colonial</vt:lpstr>
      <vt:lpstr>Apresentação do PowerPoint</vt:lpstr>
      <vt:lpstr>A fiscalidade na colônia</vt:lpstr>
      <vt:lpstr>Notas sobre a crise</vt:lpstr>
      <vt:lpstr>Apresentação do PowerPoint</vt:lpstr>
      <vt:lpstr>Comércio português com a Inglaterra (1697-1789)</vt:lpstr>
      <vt:lpstr>Saldo do comércio português com a Inglaterra (1697-1789)</vt:lpstr>
      <vt:lpstr>Apresentação do PowerPoint</vt:lpstr>
      <vt:lpstr>As reformas</vt:lpstr>
      <vt:lpstr>propostas de coutinho</vt:lpstr>
      <vt:lpstr>Apresentação do PowerPoint</vt:lpstr>
      <vt:lpstr>A corte no Brasil e a independência</vt:lpstr>
      <vt:lpstr>Apresentação do PowerPoint</vt:lpstr>
      <vt:lpstr>Apresentação do PowerPoint</vt:lpstr>
      <vt:lpstr>Novos impostos</vt:lpstr>
      <vt:lpstr>Apresentação do PowerPoint</vt:lpstr>
      <vt:lpstr>Apresentação do PowerPoint</vt:lpstr>
      <vt:lpstr>Independência</vt:lpstr>
      <vt:lpstr>Apresentação do PowerPoint</vt:lpstr>
      <vt:lpstr>Apresentação do PowerPoint</vt:lpstr>
      <vt:lpstr>A Independência do Brasil</vt:lpstr>
      <vt:lpstr>Apresentação do PowerPoint</vt:lpstr>
      <vt:lpstr>Alternativas institucionais</vt:lpstr>
      <vt:lpstr>Apresentação do PowerPoint</vt:lpstr>
      <vt:lpstr>Apresentação do PowerPoint</vt:lpstr>
      <vt:lpstr>Debates parlamentares</vt:lpstr>
      <vt:lpstr>Apresentação do PowerPoint</vt:lpstr>
      <vt:lpstr>A acomodação federalista</vt:lpstr>
      <vt:lpstr>A unificação</vt:lpstr>
      <vt:lpstr>Apresentação do PowerPoint</vt:lpstr>
      <vt:lpstr>Apresentação do PowerPoint</vt:lpstr>
      <vt:lpstr>O ATO ADICIONAL DE 1834</vt:lpstr>
      <vt:lpstr>Apresentação do PowerPoint</vt:lpstr>
      <vt:lpstr>O regresso conservador</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Fernando novais</dc:title>
  <dc:creator>Luciana Lopes</dc:creator>
  <cp:lastModifiedBy>Microsoft Office User</cp:lastModifiedBy>
  <cp:revision>1376</cp:revision>
  <cp:lastPrinted>2017-04-27T16:17:30Z</cp:lastPrinted>
  <dcterms:created xsi:type="dcterms:W3CDTF">2013-03-07T21:51:02Z</dcterms:created>
  <dcterms:modified xsi:type="dcterms:W3CDTF">2020-10-06T11:45:00Z</dcterms:modified>
</cp:coreProperties>
</file>