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93" r:id="rId3"/>
    <p:sldId id="295" r:id="rId4"/>
    <p:sldId id="296" r:id="rId5"/>
    <p:sldId id="299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56C"/>
    <a:srgbClr val="1E3C7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663" autoAdjust="0"/>
  </p:normalViewPr>
  <p:slideViewPr>
    <p:cSldViewPr>
      <p:cViewPr varScale="1">
        <p:scale>
          <a:sx n="82" d="100"/>
          <a:sy n="82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8CF5CEA-74A3-4712-A273-2C7778D3731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87E8870-1294-4ECB-A870-A572735233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0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7EDB-39CF-45B0-AD0A-33509D99EF2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94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8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6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2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0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6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8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7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C96DE-ADFE-43EE-9E2E-EA1C26E32B1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8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9756" y="123625"/>
            <a:ext cx="8900836" cy="418058"/>
          </a:xfrm>
        </p:spPr>
        <p:txBody>
          <a:bodyPr>
            <a:noAutofit/>
          </a:bodyPr>
          <a:lstStyle/>
          <a:p>
            <a:pPr algn="r"/>
            <a:r>
              <a:rPr lang="pt-BR" sz="1800" b="1" dirty="0">
                <a:solidFill>
                  <a:srgbClr val="002060"/>
                </a:solidFill>
                <a:cs typeface="Courier New" pitchFamily="49" charset="0"/>
              </a:rPr>
              <a:t>SEP5765 </a:t>
            </a:r>
            <a:r>
              <a:rPr lang="pt-BR" sz="1800" b="1" dirty="0">
                <a:solidFill>
                  <a:srgbClr val="002060"/>
                </a:solidFill>
              </a:rPr>
              <a:t>Modelos de Excelência em Logística Integrada e a Gestão da Cadeia de Suprimentos (2023)</a:t>
            </a:r>
            <a:endParaRPr lang="en-US" sz="1800" b="1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C4706E9-4471-40E1-8A78-E3C8AC1FA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267519"/>
              </p:ext>
            </p:extLst>
          </p:nvPr>
        </p:nvGraphicFramePr>
        <p:xfrm>
          <a:off x="89756" y="692696"/>
          <a:ext cx="8964488" cy="5832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32">
                  <a:extLst>
                    <a:ext uri="{9D8B030D-6E8A-4147-A177-3AD203B41FA5}">
                      <a16:colId xmlns:a16="http://schemas.microsoft.com/office/drawing/2014/main" val="3050790100"/>
                    </a:ext>
                  </a:extLst>
                </a:gridCol>
                <a:gridCol w="586094">
                  <a:extLst>
                    <a:ext uri="{9D8B030D-6E8A-4147-A177-3AD203B41FA5}">
                      <a16:colId xmlns:a16="http://schemas.microsoft.com/office/drawing/2014/main" val="3152012438"/>
                    </a:ext>
                  </a:extLst>
                </a:gridCol>
                <a:gridCol w="3516562">
                  <a:extLst>
                    <a:ext uri="{9D8B030D-6E8A-4147-A177-3AD203B41FA5}">
                      <a16:colId xmlns:a16="http://schemas.microsoft.com/office/drawing/2014/main" val="567476593"/>
                    </a:ext>
                  </a:extLst>
                </a:gridCol>
                <a:gridCol w="4349000">
                  <a:extLst>
                    <a:ext uri="{9D8B030D-6E8A-4147-A177-3AD203B41FA5}">
                      <a16:colId xmlns:a16="http://schemas.microsoft.com/office/drawing/2014/main" val="4215275320"/>
                    </a:ext>
                  </a:extLst>
                </a:gridCol>
              </a:tblGrid>
              <a:tr h="2671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Aula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Datas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Tema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Entregas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4" marR="6994" marT="6994" marB="0" anchor="ctr"/>
                </a:tc>
                <a:extLst>
                  <a:ext uri="{0D108BD9-81ED-4DB2-BD59-A6C34878D82A}">
                    <a16:rowId xmlns:a16="http://schemas.microsoft.com/office/drawing/2014/main" val="3405836121"/>
                  </a:ext>
                </a:extLst>
              </a:tr>
              <a:tr h="286423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2.03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Introdução - LI e GCS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3805877609"/>
                  </a:ext>
                </a:extLst>
              </a:tr>
              <a:tr h="316308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9.03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Introdução - LI e GCS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3623196087"/>
                  </a:ext>
                </a:extLst>
              </a:tr>
              <a:tr h="316308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16.03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Introdução - LI e GCS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386478982"/>
                  </a:ext>
                </a:extLst>
              </a:tr>
              <a:tr h="316308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23.03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Modelo GCS - Processos de GCS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3433479397"/>
                  </a:ext>
                </a:extLst>
              </a:tr>
              <a:tr h="316308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30.03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Método do Caso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2555240775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pPr algn="r" fontAlgn="t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6.04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Feriado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46232207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13.04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Método do Caso - Seminários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Fichamento de um artigo e capítulo sobre Método do Caso</a:t>
                      </a:r>
                      <a:endParaRPr lang="pt-BR" sz="1400" b="0" i="0" u="none" strike="noStrike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555179461"/>
                  </a:ext>
                </a:extLst>
              </a:tr>
              <a:tr h="265054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20.04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Método do Caso - Seminários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244450914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27.04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Modelo Excelência Logística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754110899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4.05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Modelo Excelência Logística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4292556664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11.05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Método do Caso - Prévia do Caso - Proposição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Fichamento dos artigos dos processos escolhidos: Temas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2295592524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18.05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Método do Caso - Prévia do Caso - Proposição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248046978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25.05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Preparação - Processo de GCS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874199425"/>
                  </a:ext>
                </a:extLst>
              </a:tr>
              <a:tr h="265054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1.06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Seminários - Processos GCS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Entregar powerpoint e </a:t>
                      </a:r>
                      <a:r>
                        <a:rPr lang="pt-BR" sz="1400" u="none" strike="noStrike" dirty="0" err="1">
                          <a:effectLst/>
                          <a:latin typeface="+mn-lt"/>
                        </a:rPr>
                        <a:t>Tutrial</a:t>
                      </a:r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 de aplicação.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2343606740"/>
                  </a:ext>
                </a:extLst>
              </a:tr>
              <a:tr h="316308">
                <a:tc>
                  <a:txBody>
                    <a:bodyPr/>
                    <a:lstStyle/>
                    <a:p>
                      <a:pPr algn="r" fontAlgn="t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8.06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Feriado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3213906367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15.06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Seminários - Processos GCS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Entregar powerpoint e </a:t>
                      </a:r>
                      <a:r>
                        <a:rPr lang="pt-BR" sz="1400" u="none" strike="noStrike" dirty="0" err="1">
                          <a:effectLst/>
                          <a:latin typeface="+mn-lt"/>
                        </a:rPr>
                        <a:t>Tutrial</a:t>
                      </a:r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 de aplicação.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760872412"/>
                  </a:ext>
                </a:extLst>
              </a:tr>
              <a:tr h="476291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22.06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Ajustes e detalhamento para apresentação do Caso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840775681"/>
                  </a:ext>
                </a:extLst>
              </a:tr>
              <a:tr h="476291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29.06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Encerramento – ENTREGA FINAL - CASO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Entregar Material de aplicação e apresentação completos/finais.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2187786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13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84250"/>
            <a:ext cx="8324850" cy="531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ítulo 1"/>
          <p:cNvSpPr>
            <a:spLocks noGrp="1"/>
          </p:cNvSpPr>
          <p:nvPr>
            <p:ph type="title"/>
          </p:nvPr>
        </p:nvSpPr>
        <p:spPr>
          <a:xfrm>
            <a:off x="1835150" y="152400"/>
            <a:ext cx="624205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en-US" sz="3200" b="1" dirty="0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Lambert </a:t>
            </a:r>
            <a:br>
              <a:rPr lang="pt-BR" altLang="en-US" sz="3200" b="1" dirty="0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BR" altLang="en-US" sz="3200" b="1" dirty="0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(Ohio </a:t>
            </a:r>
            <a:r>
              <a:rPr lang="pt-BR" altLang="en-US" sz="3200" b="1" dirty="0" err="1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altLang="en-US" sz="3200" b="1" dirty="0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3200" b="1" dirty="0" err="1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University</a:t>
            </a:r>
            <a:r>
              <a:rPr lang="pt-BR" altLang="en-US" sz="3200" b="1" dirty="0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sz="3200" b="1" dirty="0">
              <a:solidFill>
                <a:srgbClr val="1A356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916" name="Texto Explicativo 1 1"/>
          <p:cNvSpPr>
            <a:spLocks/>
          </p:cNvSpPr>
          <p:nvPr/>
        </p:nvSpPr>
        <p:spPr bwMode="auto">
          <a:xfrm>
            <a:off x="6516688" y="2492375"/>
            <a:ext cx="1498600" cy="360363"/>
          </a:xfrm>
          <a:prstGeom prst="borderCallout1">
            <a:avLst>
              <a:gd name="adj1" fmla="val 18750"/>
              <a:gd name="adj2" fmla="val -8333"/>
              <a:gd name="adj3" fmla="val 163296"/>
              <a:gd name="adj4" fmla="val -634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 1- 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17" name="Texto Explicativo 1 4"/>
          <p:cNvSpPr>
            <a:spLocks/>
          </p:cNvSpPr>
          <p:nvPr/>
        </p:nvSpPr>
        <p:spPr bwMode="auto">
          <a:xfrm>
            <a:off x="6323013" y="2876550"/>
            <a:ext cx="2065337" cy="360363"/>
          </a:xfrm>
          <a:prstGeom prst="borderCallout1">
            <a:avLst>
              <a:gd name="adj1" fmla="val 18750"/>
              <a:gd name="adj2" fmla="val -8333"/>
              <a:gd name="adj3" fmla="val 163296"/>
              <a:gd name="adj4" fmla="val -634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 2- 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18" name="Texto Explicativo 1 5"/>
          <p:cNvSpPr>
            <a:spLocks/>
          </p:cNvSpPr>
          <p:nvPr/>
        </p:nvSpPr>
        <p:spPr bwMode="auto">
          <a:xfrm>
            <a:off x="6015038" y="3389313"/>
            <a:ext cx="2062162" cy="360362"/>
          </a:xfrm>
          <a:prstGeom prst="borderCallout1">
            <a:avLst>
              <a:gd name="adj1" fmla="val 18750"/>
              <a:gd name="adj2" fmla="val -8333"/>
              <a:gd name="adj3" fmla="val 136792"/>
              <a:gd name="adj4" fmla="val -634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 3 –  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19" name="Texto Explicativo 1 6"/>
          <p:cNvSpPr>
            <a:spLocks/>
          </p:cNvSpPr>
          <p:nvPr/>
        </p:nvSpPr>
        <p:spPr bwMode="auto">
          <a:xfrm>
            <a:off x="6419850" y="4227513"/>
            <a:ext cx="1824038" cy="360362"/>
          </a:xfrm>
          <a:prstGeom prst="borderCallout1">
            <a:avLst>
              <a:gd name="adj1" fmla="val 18750"/>
              <a:gd name="adj2" fmla="val -8333"/>
              <a:gd name="adj3" fmla="val 121333"/>
              <a:gd name="adj4" fmla="val -359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 5 - </a:t>
            </a:r>
            <a:endParaRPr lang="en-US" altLang="en-US" sz="1400" dirty="0">
              <a:solidFill>
                <a:srgbClr val="1A356C"/>
              </a:solidFill>
              <a:latin typeface="Verdana" panose="020B0604030504040204" pitchFamily="34" charset="0"/>
            </a:endParaRPr>
          </a:p>
        </p:txBody>
      </p:sp>
      <p:sp>
        <p:nvSpPr>
          <p:cNvPr id="38920" name="Texto Explicativo 1 7"/>
          <p:cNvSpPr>
            <a:spLocks/>
          </p:cNvSpPr>
          <p:nvPr/>
        </p:nvSpPr>
        <p:spPr bwMode="auto">
          <a:xfrm>
            <a:off x="6572250" y="4724400"/>
            <a:ext cx="1671638" cy="360363"/>
          </a:xfrm>
          <a:prstGeom prst="borderCallout1">
            <a:avLst>
              <a:gd name="adj1" fmla="val 78380"/>
              <a:gd name="adj2" fmla="val -5912"/>
              <a:gd name="adj3" fmla="val 86000"/>
              <a:gd name="adj4" fmla="val -432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Tema6 -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21" name="Texto Explicativo 1 8"/>
          <p:cNvSpPr>
            <a:spLocks/>
          </p:cNvSpPr>
          <p:nvPr/>
        </p:nvSpPr>
        <p:spPr bwMode="auto">
          <a:xfrm>
            <a:off x="6419850" y="5278438"/>
            <a:ext cx="2184598" cy="360362"/>
          </a:xfrm>
          <a:prstGeom prst="borderCallout1">
            <a:avLst>
              <a:gd name="adj1" fmla="val 78380"/>
              <a:gd name="adj2" fmla="val -5912"/>
              <a:gd name="adj3" fmla="val 39620"/>
              <a:gd name="adj4" fmla="val -44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 7 -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22" name="Texto Explicativo 1 9"/>
          <p:cNvSpPr>
            <a:spLocks/>
          </p:cNvSpPr>
          <p:nvPr/>
        </p:nvSpPr>
        <p:spPr bwMode="auto">
          <a:xfrm>
            <a:off x="7029450" y="5657850"/>
            <a:ext cx="1430338" cy="360363"/>
          </a:xfrm>
          <a:prstGeom prst="borderCallout1">
            <a:avLst>
              <a:gd name="adj1" fmla="val 78380"/>
              <a:gd name="adj2" fmla="val -5912"/>
              <a:gd name="adj3" fmla="val 39620"/>
              <a:gd name="adj4" fmla="val -44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Tema 8 -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23" name="Seta para a esquerda e para a direita 2"/>
          <p:cNvSpPr>
            <a:spLocks noChangeArrowheads="1"/>
          </p:cNvSpPr>
          <p:nvPr/>
        </p:nvSpPr>
        <p:spPr bwMode="auto">
          <a:xfrm>
            <a:off x="1131888" y="6092825"/>
            <a:ext cx="7400925" cy="288925"/>
          </a:xfrm>
          <a:prstGeom prst="leftRightArrow">
            <a:avLst>
              <a:gd name="adj1" fmla="val 50000"/>
              <a:gd name="adj2" fmla="val 49808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000">
              <a:latin typeface="Verdana" panose="020B0604030504040204" pitchFamily="34" charset="0"/>
            </a:endParaRPr>
          </a:p>
        </p:txBody>
      </p:sp>
      <p:sp>
        <p:nvSpPr>
          <p:cNvPr id="38924" name="CaixaDeTexto 3"/>
          <p:cNvSpPr txBox="1">
            <a:spLocks noChangeArrowheads="1"/>
          </p:cNvSpPr>
          <p:nvPr/>
        </p:nvSpPr>
        <p:spPr bwMode="auto">
          <a:xfrm>
            <a:off x="3190875" y="6113463"/>
            <a:ext cx="38941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000">
                <a:latin typeface="Verdana" panose="020B0604030504040204" pitchFamily="34" charset="0"/>
              </a:rPr>
              <a:t>Gest</a:t>
            </a:r>
            <a:r>
              <a:rPr lang="en-US" altLang="en-US" sz="1000">
                <a:latin typeface="Verdana" panose="020B0604030504040204" pitchFamily="34" charset="0"/>
              </a:rPr>
              <a:t>ão estratégica: risco, rede, alinhamnto de incentivos</a:t>
            </a:r>
          </a:p>
        </p:txBody>
      </p:sp>
      <p:sp>
        <p:nvSpPr>
          <p:cNvPr id="38925" name="Texto Explicativo 1 12"/>
          <p:cNvSpPr>
            <a:spLocks/>
          </p:cNvSpPr>
          <p:nvPr/>
        </p:nvSpPr>
        <p:spPr bwMode="auto">
          <a:xfrm>
            <a:off x="5580063" y="6421438"/>
            <a:ext cx="3168650" cy="360362"/>
          </a:xfrm>
          <a:prstGeom prst="borderCallout1">
            <a:avLst>
              <a:gd name="adj1" fmla="val 78380"/>
              <a:gd name="adj2" fmla="val -5912"/>
              <a:gd name="adj3" fmla="val -48306"/>
              <a:gd name="adj4" fmla="val -208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Tema 9 - </a:t>
            </a:r>
            <a:endParaRPr lang="en-US" altLang="en-US" sz="14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38926" name="Texto Explicativo 1 5"/>
          <p:cNvSpPr>
            <a:spLocks/>
          </p:cNvSpPr>
          <p:nvPr/>
        </p:nvSpPr>
        <p:spPr bwMode="auto">
          <a:xfrm>
            <a:off x="6257925" y="3819525"/>
            <a:ext cx="1627188" cy="360363"/>
          </a:xfrm>
          <a:prstGeom prst="borderCallout1">
            <a:avLst>
              <a:gd name="adj1" fmla="val 18750"/>
              <a:gd name="adj2" fmla="val -8333"/>
              <a:gd name="adj3" fmla="val 136792"/>
              <a:gd name="adj4" fmla="val -63431"/>
            </a:avLst>
          </a:prstGeom>
          <a:solidFill>
            <a:schemeClr val="bg1"/>
          </a:solidFill>
          <a:ln w="9525">
            <a:solidFill>
              <a:srgbClr val="1A356C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Tema 4 </a:t>
            </a:r>
            <a:r>
              <a:rPr lang="pt-BR" altLang="en-US" sz="1400" dirty="0">
                <a:solidFill>
                  <a:srgbClr val="1A356C"/>
                </a:solidFill>
                <a:latin typeface="Verdana" panose="020B0604030504040204" pitchFamily="34" charset="0"/>
              </a:rPr>
              <a:t>- </a:t>
            </a:r>
            <a:endParaRPr lang="en-US" altLang="en-US" sz="1400" dirty="0">
              <a:solidFill>
                <a:srgbClr val="1A356C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7860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32561" y="-27384"/>
            <a:ext cx="8286750" cy="422348"/>
          </a:xfrm>
        </p:spPr>
        <p:txBody>
          <a:bodyPr>
            <a:normAutofit/>
          </a:bodyPr>
          <a:lstStyle/>
          <a:p>
            <a:pPr algn="r"/>
            <a:r>
              <a:rPr lang="pt-B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Esquema do CASO - Professor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1174" y="345612"/>
            <a:ext cx="8988137" cy="456161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1600" dirty="0"/>
              <a:t>Etapa P1: O professor escolhe o assunto, ou os assuntos, que deseja ensinar através de casos. </a:t>
            </a:r>
          </a:p>
          <a:p>
            <a:pPr marL="0" lvl="0" indent="0" algn="just">
              <a:buNone/>
            </a:pPr>
            <a:r>
              <a:rPr lang="pt-BR" sz="1600" dirty="0"/>
              <a:t>Etapa P2: O professor define quais são os objetivos que pretende atingir com a aplicação do caso. Por exemplo: Ilustração da teoria, desenvolver habilidades ou atitudes. Define também qual o melhor tipo de caso para o objetivo pretendido.</a:t>
            </a:r>
          </a:p>
          <a:p>
            <a:pPr marL="0" lvl="0" indent="0" algn="just">
              <a:buNone/>
            </a:pPr>
            <a:r>
              <a:rPr lang="pt-BR" sz="1600" dirty="0"/>
              <a:t>Etapa P3: O professor seleciona, ou elabora, o caso baseado no assunto e nos objetivos pretendidos. </a:t>
            </a:r>
          </a:p>
          <a:p>
            <a:pPr marL="0" lvl="0" indent="0" algn="just">
              <a:buNone/>
            </a:pPr>
            <a:r>
              <a:rPr lang="pt-BR" sz="1600" dirty="0"/>
              <a:t>Etapa P4: O professor deve providenciar as notas de ensino que contém: resumo do caso, fontes de dados, objetivos educacionais, alternativas para análise do caso, questões para discussão do caso em sala de aula e bibliografia recomendada para fundamentar a discussão. </a:t>
            </a:r>
          </a:p>
          <a:p>
            <a:pPr marL="0" lvl="0" indent="0" algn="just">
              <a:buNone/>
            </a:pPr>
            <a:r>
              <a:rPr lang="pt-BR" sz="1600" dirty="0"/>
              <a:t>Etapa P5: Nesta etapa, o professor tem a opção de passar a teoria sobre o assunto de forma expositiva antes da aplicação do caso, ou depois.</a:t>
            </a:r>
          </a:p>
          <a:p>
            <a:pPr marL="0" lvl="0" indent="0" algn="just">
              <a:buNone/>
            </a:pPr>
            <a:r>
              <a:rPr lang="pt-BR" sz="1600" dirty="0"/>
              <a:t>Etapa P6: O professor deve explicar para os alunos sobre a aplicação do método da caso. Deve deixar claro as vantagens, como: o desenvolvimento de habilidades de análise, síntese e julgamento, ou a procura de mais de uma resposta correta; e as desvantagens, como exigir muito mais preparação do aluno do que estratégias tradicionais de ensino, além de exigir que expressem publicamente suas ideias.</a:t>
            </a:r>
          </a:p>
          <a:p>
            <a:pPr marL="0" lvl="0" indent="0" algn="just">
              <a:buNone/>
            </a:pPr>
            <a:r>
              <a:rPr lang="pt-BR" sz="1600" dirty="0"/>
              <a:t>Etapa P7: O professor disponibiliza para os alunos o material do caso com pelo menos uma semana de antecedência.</a:t>
            </a:r>
          </a:p>
          <a:p>
            <a:pPr marL="0" lvl="0" indent="0" algn="just">
              <a:buNone/>
            </a:pPr>
            <a:r>
              <a:rPr lang="pt-BR" sz="1600" dirty="0"/>
              <a:t>Etapa P8: O professor deve preparar a sala de aula para a aplicação do caso. Recomenda-se que use o layout da sala na forma de círculos ou semicírculos para facilitar e encorajar a comunicação entre todos. Também é recomendado que todos usem crachás com identificação.</a:t>
            </a:r>
          </a:p>
          <a:p>
            <a:pPr marL="0" lvl="0" indent="0" algn="just">
              <a:buNone/>
            </a:pPr>
            <a:r>
              <a:rPr lang="pt-BR" sz="1600" dirty="0"/>
              <a:t>Etapa P9: O professor deve liderar a discussão do caso durante a aula.</a:t>
            </a:r>
          </a:p>
          <a:p>
            <a:pPr marL="0" lvl="0" indent="0" algn="just">
              <a:buNone/>
            </a:pPr>
            <a:r>
              <a:rPr lang="pt-BR" sz="1600" dirty="0"/>
              <a:t>Etapa P10: O professor deve avaliar a participação dos alunos durante a discussão do caso seguindo as recomendações: ...</a:t>
            </a:r>
          </a:p>
          <a:p>
            <a:pPr marL="0" lvl="0" indent="0" algn="just">
              <a:buNone/>
            </a:pPr>
            <a:r>
              <a:rPr lang="pt-BR" sz="1600" dirty="0"/>
              <a:t>Etapa P11: depois da aula, o professor deve avaliar as soluções dos alunos para o caso baseado no objetivo pretendido e atualizar suas próprias anotações de aula.</a:t>
            </a:r>
          </a:p>
          <a:p>
            <a:pPr marL="0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81137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3572" y="260648"/>
            <a:ext cx="8286750" cy="422348"/>
          </a:xfrm>
        </p:spPr>
        <p:txBody>
          <a:bodyPr>
            <a:normAutofit/>
          </a:bodyPr>
          <a:lstStyle/>
          <a:p>
            <a:pPr algn="r"/>
            <a:r>
              <a:rPr lang="pt-B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Esquema do CASO - Estudante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1174" y="764704"/>
            <a:ext cx="8988137" cy="5142533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4200" dirty="0"/>
              <a:t>Etapa E1: Leitura detalhada do caso, pesquisar sobre a empresa e familiarizar-se com o produto que ela fabrica ou comercializa.</a:t>
            </a: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4200" dirty="0"/>
              <a:t>Etapa E2: Estudar o caso, preparar-se individualmente e refletir sobre as questões do caso.</a:t>
            </a: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4200" dirty="0"/>
              <a:t>Etapa E3: Os alunos trocam impressões, informações e reflexões feitas até o momento em grupos de 4 ou 5 pessoas.</a:t>
            </a: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4200" dirty="0"/>
              <a:t>Etapa E4: Os alunos realizam uma apresentação para toda a sala sobre as conclusões obtidas por cada grupo.</a:t>
            </a: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4200" dirty="0"/>
              <a:t>Etapa E5: Participar do debate durante a aula.</a:t>
            </a: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4200" dirty="0"/>
              <a:t>Etapa E6: Elaborar os documentos para solução do caso.</a:t>
            </a: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4200" dirty="0"/>
              <a:t>Etapa E7: Revisar a aula e registrar conceitos aprendidos.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747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0406D-3EF3-4373-B913-0D1372A0B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18954"/>
            <a:ext cx="8229600" cy="346050"/>
          </a:xfrm>
        </p:spPr>
        <p:txBody>
          <a:bodyPr>
            <a:normAutofit fontScale="90000"/>
          </a:bodyPr>
          <a:lstStyle/>
          <a:p>
            <a:pPr algn="r"/>
            <a:r>
              <a:rPr lang="pt-BR" sz="2800" dirty="0"/>
              <a:t>ENTREGAS da disciplina SEP5765: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D0C20A2-E46F-454A-BFB2-D93EFD4F9B2E}"/>
              </a:ext>
            </a:extLst>
          </p:cNvPr>
          <p:cNvSpPr txBox="1"/>
          <p:nvPr/>
        </p:nvSpPr>
        <p:spPr>
          <a:xfrm>
            <a:off x="179512" y="522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A736163-90D4-4495-A67B-FCCF47CC186A}"/>
              </a:ext>
            </a:extLst>
          </p:cNvPr>
          <p:cNvSpPr txBox="1"/>
          <p:nvPr/>
        </p:nvSpPr>
        <p:spPr>
          <a:xfrm>
            <a:off x="179512" y="6224267"/>
            <a:ext cx="757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Postagem: Identificação dos arquivos a serem postados no Drive: </a:t>
            </a:r>
            <a:r>
              <a:rPr lang="pt-BR" dirty="0" err="1">
                <a:highlight>
                  <a:srgbClr val="FFFF00"/>
                </a:highlight>
              </a:rPr>
              <a:t>XXXXX_nome</a:t>
            </a:r>
            <a:endParaRPr lang="pt-BR" dirty="0">
              <a:highlight>
                <a:srgbClr val="FFFF00"/>
              </a:highlight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25E548D-B0FA-4E66-A88A-5D0C684A9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71211"/>
              </p:ext>
            </p:extLst>
          </p:nvPr>
        </p:nvGraphicFramePr>
        <p:xfrm>
          <a:off x="179512" y="517001"/>
          <a:ext cx="8784976" cy="548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777841365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409898737"/>
                    </a:ext>
                  </a:extLst>
                </a:gridCol>
                <a:gridCol w="1627860">
                  <a:extLst>
                    <a:ext uri="{9D8B030D-6E8A-4147-A177-3AD203B41FA5}">
                      <a16:colId xmlns:a16="http://schemas.microsoft.com/office/drawing/2014/main" val="541975570"/>
                    </a:ext>
                  </a:extLst>
                </a:gridCol>
                <a:gridCol w="820412">
                  <a:extLst>
                    <a:ext uri="{9D8B030D-6E8A-4147-A177-3AD203B41FA5}">
                      <a16:colId xmlns:a16="http://schemas.microsoft.com/office/drawing/2014/main" val="621568022"/>
                    </a:ext>
                  </a:extLst>
                </a:gridCol>
              </a:tblGrid>
              <a:tr h="391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</a:t>
                      </a:r>
                      <a:r>
                        <a:rPr lang="pt-BR" sz="1400" u="sng" baseline="30000">
                          <a:effectLst/>
                        </a:rPr>
                        <a:t>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Entregas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Diretórios - Drive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Data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22635239"/>
                  </a:ext>
                </a:extLst>
              </a:tr>
              <a:tr h="268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1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Fichamento – Livro: Case Study Handbook 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Case Study Handbook 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14.07.23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73979003"/>
                  </a:ext>
                </a:extLst>
              </a:tr>
              <a:tr h="296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2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Slides apresentação – Case Study Handbook 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Case Study Handbook 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14.07.23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3828013"/>
                  </a:ext>
                </a:extLst>
              </a:tr>
              <a:tr h="5372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3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Fichamento dos artigos enviados sobre o processo e sobre os artigos utilizados para desenvolvimento do CASO (sub-pasta)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Processo da GCS: Fichamentos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14.07.23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20418239"/>
                  </a:ext>
                </a:extLst>
              </a:tr>
              <a:tr h="451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4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Cópia dos artigos pesquisados e dos utilizados para desenvolvimento do CASO (sub-pasta)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Processo da GCS: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Artigos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14.07.23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8544775"/>
                  </a:ext>
                </a:extLst>
              </a:tr>
              <a:tr h="451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5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3505" algn="l"/>
                        </a:tabLst>
                      </a:pPr>
                      <a:r>
                        <a:rPr lang="pt-BR" sz="1300">
                          <a:effectLst/>
                        </a:rPr>
                        <a:t>Arquivo com o descritivo do CASO e materiais de apoio (material de estudo) : texto, resumo, (sub-pasta).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Caso desenvolvido: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14.07.23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6425203"/>
                  </a:ext>
                </a:extLst>
              </a:tr>
              <a:tr h="451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6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Identificação da motivação para uso do CASO e declaração de seus objetivos de aprendizagem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Caso desenvolvido: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14.07.23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70787632"/>
                  </a:ext>
                </a:extLst>
              </a:tr>
              <a:tr h="268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7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Slides para aplicação do caso 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Aplicação do Caso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14.07.23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61906866"/>
                  </a:ext>
                </a:extLst>
              </a:tr>
              <a:tr h="451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8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Protocolo de aplicação do Caso desenvolvido: Descritivo do processo de preparação e aplicação do CASO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Aplicação do Caso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28.07.23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51214745"/>
                  </a:ext>
                </a:extLst>
              </a:tr>
              <a:tr h="17335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9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Avaliação da aplicação:</a:t>
                      </a:r>
                    </a:p>
                    <a:p>
                      <a:pPr marL="168275" marR="0" lvl="0" indent="-1682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03505" algn="l"/>
                        </a:tabLst>
                      </a:pPr>
                      <a:r>
                        <a:rPr lang="pt-BR" sz="1300" dirty="0">
                          <a:effectLst/>
                        </a:rPr>
                        <a:t>Estratégias de Avaliação;</a:t>
                      </a:r>
                    </a:p>
                    <a:p>
                      <a:pPr marL="168275" marR="0" lvl="0" indent="-1682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03505" algn="l"/>
                        </a:tabLst>
                      </a:pPr>
                      <a:r>
                        <a:rPr lang="pt-BR" sz="1300" dirty="0">
                          <a:effectLst/>
                        </a:rPr>
                        <a:t>Avaliação da proposta para verificação dos objetivos de aprendizagem (discentes), baseada no CHA;</a:t>
                      </a:r>
                    </a:p>
                    <a:p>
                      <a:pPr marL="168275" marR="0" lvl="0" indent="-1682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03505" algn="l"/>
                        </a:tabLst>
                      </a:pPr>
                      <a:r>
                        <a:rPr lang="pt-BR" sz="1300" dirty="0">
                          <a:effectLst/>
                        </a:rPr>
                        <a:t>Avaliação sobre o CASO (aplicação, motivação, resultados esperados, material, dinâmica,...);</a:t>
                      </a:r>
                    </a:p>
                    <a:p>
                      <a:pPr marL="168275" marR="0" lvl="0" indent="-1682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3345" algn="l"/>
                        </a:tabLst>
                      </a:pPr>
                      <a:r>
                        <a:rPr lang="pt-BR" sz="1300" dirty="0">
                          <a:effectLst/>
                        </a:rPr>
                        <a:t>Avaliação do Aplicador do CASO (experiência didática);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Avaliação do Caso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070" marR="77070" marT="38535" marB="3853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28.07.23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9985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263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86615</TotalTime>
  <Words>963</Words>
  <Application>Microsoft Office PowerPoint</Application>
  <PresentationFormat>Apresentação na tela (4:3)</PresentationFormat>
  <Paragraphs>154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Symbol</vt:lpstr>
      <vt:lpstr>Verdana</vt:lpstr>
      <vt:lpstr>Tema do Office</vt:lpstr>
      <vt:lpstr>SEP5765 Modelos de Excelência em Logística Integrada e a Gestão da Cadeia de Suprimentos (2023)</vt:lpstr>
      <vt:lpstr>Lambert  (Ohio State University)</vt:lpstr>
      <vt:lpstr>Esquema do CASO - Professor</vt:lpstr>
      <vt:lpstr>Esquema do CASO - Estudante</vt:lpstr>
      <vt:lpstr>ENTREGAS da disciplina SEP5765: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Engenharia de Produção</dc:creator>
  <cp:lastModifiedBy>musetti</cp:lastModifiedBy>
  <cp:revision>163</cp:revision>
  <cp:lastPrinted>2021-09-16T22:34:41Z</cp:lastPrinted>
  <dcterms:created xsi:type="dcterms:W3CDTF">2015-01-22T13:08:49Z</dcterms:created>
  <dcterms:modified xsi:type="dcterms:W3CDTF">2023-07-04T11:25:05Z</dcterms:modified>
</cp:coreProperties>
</file>