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02" r:id="rId2"/>
    <p:sldId id="334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12" r:id="rId17"/>
    <p:sldId id="314" r:id="rId18"/>
    <p:sldId id="335" r:id="rId19"/>
    <p:sldId id="336" r:id="rId20"/>
    <p:sldId id="337" r:id="rId21"/>
    <p:sldId id="338" r:id="rId22"/>
    <p:sldId id="301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322592-71C2-49D4-8F78-980F14E28A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6816549-C71E-482B-A9E9-9BA1083A83FF}">
      <dgm:prSet phldrT="[Texto]" custT="1"/>
      <dgm:spPr/>
      <dgm:t>
        <a:bodyPr/>
        <a:lstStyle/>
        <a:p>
          <a:r>
            <a:rPr lang="pt-BR" sz="3600" dirty="0" smtClean="0"/>
            <a:t>Taxa de Retrabalho = $200.000/1.000* = $200 por componente falho</a:t>
          </a:r>
          <a:endParaRPr lang="pt-BR" sz="3600" dirty="0"/>
        </a:p>
      </dgm:t>
    </dgm:pt>
    <dgm:pt modelId="{0CC617DB-04F2-4F87-AD29-A4D2AB11A3FC}" type="parTrans" cxnId="{5F4DAD7F-1AB3-41C0-BB01-1ED81F1C6311}">
      <dgm:prSet/>
      <dgm:spPr/>
      <dgm:t>
        <a:bodyPr/>
        <a:lstStyle/>
        <a:p>
          <a:endParaRPr lang="pt-BR" sz="1600"/>
        </a:p>
      </dgm:t>
    </dgm:pt>
    <dgm:pt modelId="{9EEB3C3C-4A99-4630-B747-9D211F331B85}" type="sibTrans" cxnId="{5F4DAD7F-1AB3-41C0-BB01-1ED81F1C6311}">
      <dgm:prSet/>
      <dgm:spPr/>
      <dgm:t>
        <a:bodyPr/>
        <a:lstStyle/>
        <a:p>
          <a:endParaRPr lang="pt-BR" sz="1600"/>
        </a:p>
      </dgm:t>
    </dgm:pt>
    <dgm:pt modelId="{E8EED014-1B15-44AA-9AC7-46491E95FAF8}">
      <dgm:prSet phldrT="[Texto]" custT="1"/>
      <dgm:spPr/>
      <dgm:t>
        <a:bodyPr/>
        <a:lstStyle/>
        <a:p>
          <a:r>
            <a:rPr lang="pt-BR" sz="2800" dirty="0" smtClean="0"/>
            <a:t>* (800+190+5+5) = 1.000</a:t>
          </a:r>
          <a:endParaRPr lang="pt-BR" sz="2800" dirty="0"/>
        </a:p>
      </dgm:t>
    </dgm:pt>
    <dgm:pt modelId="{F1E471D2-6F4A-49DF-946C-4007DCBEA6ED}" type="parTrans" cxnId="{5782973F-6A56-44A7-9472-1DF2EB8CAE71}">
      <dgm:prSet/>
      <dgm:spPr/>
      <dgm:t>
        <a:bodyPr/>
        <a:lstStyle/>
        <a:p>
          <a:endParaRPr lang="pt-BR" sz="1600"/>
        </a:p>
      </dgm:t>
    </dgm:pt>
    <dgm:pt modelId="{B7172224-A55D-4CD9-8FC7-255F17C1B601}" type="sibTrans" cxnId="{5782973F-6A56-44A7-9472-1DF2EB8CAE71}">
      <dgm:prSet/>
      <dgm:spPr/>
      <dgm:t>
        <a:bodyPr/>
        <a:lstStyle/>
        <a:p>
          <a:endParaRPr lang="pt-BR" sz="1600"/>
        </a:p>
      </dgm:t>
    </dgm:pt>
    <dgm:pt modelId="{210FABCD-D4EE-4CD1-ABD4-50964DD54EF4}">
      <dgm:prSet phldrT="[Texto]" custT="1"/>
      <dgm:spPr/>
      <dgm:t>
        <a:bodyPr/>
        <a:lstStyle/>
        <a:p>
          <a:r>
            <a:rPr lang="pt-BR" sz="3600" dirty="0" smtClean="0"/>
            <a:t>Taxa de Expedição = $50.000/50* = $1.000 </a:t>
          </a:r>
        </a:p>
        <a:p>
          <a:r>
            <a:rPr lang="pt-BR" sz="3600" dirty="0" smtClean="0"/>
            <a:t>por entrega atrasada</a:t>
          </a:r>
          <a:endParaRPr lang="pt-BR" sz="3600" dirty="0"/>
        </a:p>
      </dgm:t>
    </dgm:pt>
    <dgm:pt modelId="{36E240F2-D951-4D67-BAD1-2F91FFFBDE32}" type="parTrans" cxnId="{FE899325-9C6D-409A-AA9A-C174194FB8D1}">
      <dgm:prSet/>
      <dgm:spPr/>
      <dgm:t>
        <a:bodyPr/>
        <a:lstStyle/>
        <a:p>
          <a:endParaRPr lang="pt-BR" sz="1600"/>
        </a:p>
      </dgm:t>
    </dgm:pt>
    <dgm:pt modelId="{E7AFB72A-B6D0-4EC5-9E4B-9E1F8DBCE025}" type="sibTrans" cxnId="{FE899325-9C6D-409A-AA9A-C174194FB8D1}">
      <dgm:prSet/>
      <dgm:spPr/>
      <dgm:t>
        <a:bodyPr/>
        <a:lstStyle/>
        <a:p>
          <a:endParaRPr lang="pt-BR" sz="1600"/>
        </a:p>
      </dgm:t>
    </dgm:pt>
    <dgm:pt modelId="{094C783B-B5AB-4649-94D5-5010842C8442}">
      <dgm:prSet phldrT="[Texto]" custT="1"/>
      <dgm:spPr/>
      <dgm:t>
        <a:bodyPr/>
        <a:lstStyle/>
        <a:p>
          <a:r>
            <a:rPr lang="pt-BR" sz="2800" dirty="0" smtClean="0"/>
            <a:t>* (30 + 20)</a:t>
          </a:r>
          <a:endParaRPr lang="pt-BR" sz="2800" dirty="0"/>
        </a:p>
      </dgm:t>
    </dgm:pt>
    <dgm:pt modelId="{013E307B-FBAC-487E-A04A-A2C421E7FD26}" type="parTrans" cxnId="{E7CBA8C4-8934-45FD-B9BD-6F953ABF3EA6}">
      <dgm:prSet/>
      <dgm:spPr/>
      <dgm:t>
        <a:bodyPr/>
        <a:lstStyle/>
        <a:p>
          <a:endParaRPr lang="pt-BR" sz="1600"/>
        </a:p>
      </dgm:t>
    </dgm:pt>
    <dgm:pt modelId="{C99AE033-3DDF-4926-B19C-46041C3F6D5C}" type="sibTrans" cxnId="{E7CBA8C4-8934-45FD-B9BD-6F953ABF3EA6}">
      <dgm:prSet/>
      <dgm:spPr/>
      <dgm:t>
        <a:bodyPr/>
        <a:lstStyle/>
        <a:p>
          <a:endParaRPr lang="pt-BR" sz="1600"/>
        </a:p>
      </dgm:t>
    </dgm:pt>
    <dgm:pt modelId="{824AD7F9-90D0-40E1-96C7-B01F6E0F106A}" type="pres">
      <dgm:prSet presAssocID="{2B322592-71C2-49D4-8F78-980F14E28A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0A5255D-1EC8-4C31-9BC1-676D2C4C400C}" type="pres">
      <dgm:prSet presAssocID="{B6816549-C71E-482B-A9E9-9BA1083A83F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6783CE-A64A-46D2-9FE3-0215906D4AAF}" type="pres">
      <dgm:prSet presAssocID="{B6816549-C71E-482B-A9E9-9BA1083A83F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4CAA6D-543A-489D-AF47-867F0CA1785E}" type="pres">
      <dgm:prSet presAssocID="{210FABCD-D4EE-4CD1-ABD4-50964DD54EF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CA2F45A-2467-4D1B-B01E-D4E49C94E146}" type="pres">
      <dgm:prSet presAssocID="{210FABCD-D4EE-4CD1-ABD4-50964DD54EF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32F8318-517D-4CF1-B110-FF43A26663B6}" type="presOf" srcId="{E8EED014-1B15-44AA-9AC7-46491E95FAF8}" destId="{096783CE-A64A-46D2-9FE3-0215906D4AAF}" srcOrd="0" destOrd="0" presId="urn:microsoft.com/office/officeart/2005/8/layout/vList2"/>
    <dgm:cxn modelId="{E7CBA8C4-8934-45FD-B9BD-6F953ABF3EA6}" srcId="{210FABCD-D4EE-4CD1-ABD4-50964DD54EF4}" destId="{094C783B-B5AB-4649-94D5-5010842C8442}" srcOrd="0" destOrd="0" parTransId="{013E307B-FBAC-487E-A04A-A2C421E7FD26}" sibTransId="{C99AE033-3DDF-4926-B19C-46041C3F6D5C}"/>
    <dgm:cxn modelId="{34E09AC5-30A8-4792-A0B5-ACADC4DFAA42}" type="presOf" srcId="{210FABCD-D4EE-4CD1-ABD4-50964DD54EF4}" destId="{274CAA6D-543A-489D-AF47-867F0CA1785E}" srcOrd="0" destOrd="0" presId="urn:microsoft.com/office/officeart/2005/8/layout/vList2"/>
    <dgm:cxn modelId="{5782973F-6A56-44A7-9472-1DF2EB8CAE71}" srcId="{B6816549-C71E-482B-A9E9-9BA1083A83FF}" destId="{E8EED014-1B15-44AA-9AC7-46491E95FAF8}" srcOrd="0" destOrd="0" parTransId="{F1E471D2-6F4A-49DF-946C-4007DCBEA6ED}" sibTransId="{B7172224-A55D-4CD9-8FC7-255F17C1B601}"/>
    <dgm:cxn modelId="{FE899325-9C6D-409A-AA9A-C174194FB8D1}" srcId="{2B322592-71C2-49D4-8F78-980F14E28A5C}" destId="{210FABCD-D4EE-4CD1-ABD4-50964DD54EF4}" srcOrd="1" destOrd="0" parTransId="{36E240F2-D951-4D67-BAD1-2F91FFFBDE32}" sibTransId="{E7AFB72A-B6D0-4EC5-9E4B-9E1F8DBCE025}"/>
    <dgm:cxn modelId="{5F4DAD7F-1AB3-41C0-BB01-1ED81F1C6311}" srcId="{2B322592-71C2-49D4-8F78-980F14E28A5C}" destId="{B6816549-C71E-482B-A9E9-9BA1083A83FF}" srcOrd="0" destOrd="0" parTransId="{0CC617DB-04F2-4F87-AD29-A4D2AB11A3FC}" sibTransId="{9EEB3C3C-4A99-4630-B747-9D211F331B85}"/>
    <dgm:cxn modelId="{9E79F4D4-BFC2-43F1-86A6-A9402466CB94}" type="presOf" srcId="{2B322592-71C2-49D4-8F78-980F14E28A5C}" destId="{824AD7F9-90D0-40E1-96C7-B01F6E0F106A}" srcOrd="0" destOrd="0" presId="urn:microsoft.com/office/officeart/2005/8/layout/vList2"/>
    <dgm:cxn modelId="{48A168EF-A6ED-4A80-A592-A785FBB131A3}" type="presOf" srcId="{B6816549-C71E-482B-A9E9-9BA1083A83FF}" destId="{B0A5255D-1EC8-4C31-9BC1-676D2C4C400C}" srcOrd="0" destOrd="0" presId="urn:microsoft.com/office/officeart/2005/8/layout/vList2"/>
    <dgm:cxn modelId="{B6D877E0-07E0-4A68-BE61-63A9FBD70CC8}" type="presOf" srcId="{094C783B-B5AB-4649-94D5-5010842C8442}" destId="{7CA2F45A-2467-4D1B-B01E-D4E49C94E146}" srcOrd="0" destOrd="0" presId="urn:microsoft.com/office/officeart/2005/8/layout/vList2"/>
    <dgm:cxn modelId="{92211ACB-498F-44CD-A6DE-9095686DC19C}" type="presParOf" srcId="{824AD7F9-90D0-40E1-96C7-B01F6E0F106A}" destId="{B0A5255D-1EC8-4C31-9BC1-676D2C4C400C}" srcOrd="0" destOrd="0" presId="urn:microsoft.com/office/officeart/2005/8/layout/vList2"/>
    <dgm:cxn modelId="{1AB4120A-C127-4DE1-BF33-2249F7E03D17}" type="presParOf" srcId="{824AD7F9-90D0-40E1-96C7-B01F6E0F106A}" destId="{096783CE-A64A-46D2-9FE3-0215906D4AAF}" srcOrd="1" destOrd="0" presId="urn:microsoft.com/office/officeart/2005/8/layout/vList2"/>
    <dgm:cxn modelId="{DF20513F-FBE1-4A00-99C2-0912D5C4AF7C}" type="presParOf" srcId="{824AD7F9-90D0-40E1-96C7-B01F6E0F106A}" destId="{274CAA6D-543A-489D-AF47-867F0CA1785E}" srcOrd="2" destOrd="0" presId="urn:microsoft.com/office/officeart/2005/8/layout/vList2"/>
    <dgm:cxn modelId="{3DF5231C-84BE-4370-999C-82215BCB43FD}" type="presParOf" srcId="{824AD7F9-90D0-40E1-96C7-B01F6E0F106A}" destId="{7CA2F45A-2467-4D1B-B01E-D4E49C94E14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7E6B02-9FEE-4CF2-8E28-EAAFDB0435BB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28FF7B1-581C-4178-A2A7-52E946B04C3B}">
      <dgm:prSet phldrT="[Texto]"/>
      <dgm:spPr/>
      <dgm:t>
        <a:bodyPr/>
        <a:lstStyle/>
        <a:p>
          <a:r>
            <a:rPr lang="pt-BR" b="1" dirty="0" smtClean="0"/>
            <a:t>Um competidor oferece uma oferta de redução no preço de $0,50</a:t>
          </a:r>
          <a:endParaRPr lang="pt-BR" b="1" dirty="0"/>
        </a:p>
      </dgm:t>
    </dgm:pt>
    <dgm:pt modelId="{33F1E9C6-54DC-4323-8EB2-2ABA93AAF673}" type="parTrans" cxnId="{80D29386-E962-4FDF-9008-7D5D41ED196B}">
      <dgm:prSet/>
      <dgm:spPr/>
      <dgm:t>
        <a:bodyPr/>
        <a:lstStyle/>
        <a:p>
          <a:endParaRPr lang="pt-BR"/>
        </a:p>
      </dgm:t>
    </dgm:pt>
    <dgm:pt modelId="{0F4FCCA1-6183-4DEE-A20D-42FCB098AAAF}" type="sibTrans" cxnId="{80D29386-E962-4FDF-9008-7D5D41ED196B}">
      <dgm:prSet/>
      <dgm:spPr/>
      <dgm:t>
        <a:bodyPr/>
        <a:lstStyle/>
        <a:p>
          <a:endParaRPr lang="pt-BR"/>
        </a:p>
      </dgm:t>
    </dgm:pt>
    <dgm:pt modelId="{A9F0EF68-1F4D-414D-A0CA-65660F92053D}">
      <dgm:prSet phldrT="[Texto]"/>
      <dgm:spPr/>
      <dgm:t>
        <a:bodyPr/>
        <a:lstStyle/>
        <a:p>
          <a:r>
            <a:rPr lang="pt-BR" b="1" dirty="0" smtClean="0"/>
            <a:t>A Thompson tem condições de reduzir seu preço em até $0,59 </a:t>
          </a:r>
          <a:endParaRPr lang="pt-BR" b="1" dirty="0"/>
        </a:p>
      </dgm:t>
    </dgm:pt>
    <dgm:pt modelId="{8D6D9B1E-9346-43DD-A37B-EBFB96CE18D9}" type="parTrans" cxnId="{994AB6FF-F6DC-4790-AE43-46290A91AC85}">
      <dgm:prSet/>
      <dgm:spPr/>
      <dgm:t>
        <a:bodyPr/>
        <a:lstStyle/>
        <a:p>
          <a:endParaRPr lang="pt-BR"/>
        </a:p>
      </dgm:t>
    </dgm:pt>
    <dgm:pt modelId="{F1136FC9-7383-4143-A1F8-00D588EAE705}" type="sibTrans" cxnId="{994AB6FF-F6DC-4790-AE43-46290A91AC85}">
      <dgm:prSet/>
      <dgm:spPr/>
      <dgm:t>
        <a:bodyPr/>
        <a:lstStyle/>
        <a:p>
          <a:endParaRPr lang="pt-BR"/>
        </a:p>
      </dgm:t>
    </dgm:pt>
    <dgm:pt modelId="{2807CD53-39D8-4277-8D1B-AE09D4D150F2}" type="pres">
      <dgm:prSet presAssocID="{527E6B02-9FEE-4CF2-8E28-EAAFDB0435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AB561AF-39F6-4CFE-A6EA-595FF801E315}" type="pres">
      <dgm:prSet presAssocID="{428FF7B1-581C-4178-A2A7-52E946B04C3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A1F534E-729F-4897-B385-7B34CED6B8B2}" type="pres">
      <dgm:prSet presAssocID="{A9F0EF68-1F4D-414D-A0CA-65660F92053D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4C62617-E42A-4791-A85F-FD1519D7061D}" type="presOf" srcId="{428FF7B1-581C-4178-A2A7-52E946B04C3B}" destId="{0AB561AF-39F6-4CFE-A6EA-595FF801E315}" srcOrd="0" destOrd="0" presId="urn:microsoft.com/office/officeart/2005/8/layout/arrow5"/>
    <dgm:cxn modelId="{994AB6FF-F6DC-4790-AE43-46290A91AC85}" srcId="{527E6B02-9FEE-4CF2-8E28-EAAFDB0435BB}" destId="{A9F0EF68-1F4D-414D-A0CA-65660F92053D}" srcOrd="1" destOrd="0" parTransId="{8D6D9B1E-9346-43DD-A37B-EBFB96CE18D9}" sibTransId="{F1136FC9-7383-4143-A1F8-00D588EAE705}"/>
    <dgm:cxn modelId="{80D29386-E962-4FDF-9008-7D5D41ED196B}" srcId="{527E6B02-9FEE-4CF2-8E28-EAAFDB0435BB}" destId="{428FF7B1-581C-4178-A2A7-52E946B04C3B}" srcOrd="0" destOrd="0" parTransId="{33F1E9C6-54DC-4323-8EB2-2ABA93AAF673}" sibTransId="{0F4FCCA1-6183-4DEE-A20D-42FCB098AAAF}"/>
    <dgm:cxn modelId="{ECB58196-AA21-41E5-ADFF-308E89198EC2}" type="presOf" srcId="{527E6B02-9FEE-4CF2-8E28-EAAFDB0435BB}" destId="{2807CD53-39D8-4277-8D1B-AE09D4D150F2}" srcOrd="0" destOrd="0" presId="urn:microsoft.com/office/officeart/2005/8/layout/arrow5"/>
    <dgm:cxn modelId="{3233E311-76AD-494B-A653-A32612A3266E}" type="presOf" srcId="{A9F0EF68-1F4D-414D-A0CA-65660F92053D}" destId="{FA1F534E-729F-4897-B385-7B34CED6B8B2}" srcOrd="0" destOrd="0" presId="urn:microsoft.com/office/officeart/2005/8/layout/arrow5"/>
    <dgm:cxn modelId="{E4AC5411-E01F-49C4-9D7F-63363EACE488}" type="presParOf" srcId="{2807CD53-39D8-4277-8D1B-AE09D4D150F2}" destId="{0AB561AF-39F6-4CFE-A6EA-595FF801E315}" srcOrd="0" destOrd="0" presId="urn:microsoft.com/office/officeart/2005/8/layout/arrow5"/>
    <dgm:cxn modelId="{7DF4D489-40FC-483E-B2E0-1A9F15E134E5}" type="presParOf" srcId="{2807CD53-39D8-4277-8D1B-AE09D4D150F2}" destId="{FA1F534E-729F-4897-B385-7B34CED6B8B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904407-0C29-4789-90C4-8C7777BA06A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4116AF8-3B0F-4FBC-A907-0F54EEB712AC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Cliente Grande: Benefício de redução no preço</a:t>
          </a:r>
          <a:endParaRPr lang="pt-BR" dirty="0">
            <a:solidFill>
              <a:schemeClr val="tx1"/>
            </a:solidFill>
          </a:endParaRPr>
        </a:p>
      </dgm:t>
    </dgm:pt>
    <dgm:pt modelId="{5D0CACD5-AD15-42B8-8055-5C141699E750}" type="parTrans" cxnId="{4F1FD39E-0846-4873-AB0A-0EFFDA6287E2}">
      <dgm:prSet/>
      <dgm:spPr/>
      <dgm:t>
        <a:bodyPr/>
        <a:lstStyle/>
        <a:p>
          <a:endParaRPr lang="pt-BR"/>
        </a:p>
      </dgm:t>
    </dgm:pt>
    <dgm:pt modelId="{8B8D9D35-837B-4B34-827B-B7793C7869EF}" type="sibTrans" cxnId="{4F1FD39E-0846-4873-AB0A-0EFFDA6287E2}">
      <dgm:prSet/>
      <dgm:spPr/>
      <dgm:t>
        <a:bodyPr/>
        <a:lstStyle/>
        <a:p>
          <a:endParaRPr lang="pt-BR"/>
        </a:p>
      </dgm:t>
    </dgm:pt>
    <dgm:pt modelId="{D66B5D0B-68D6-4BDE-96B4-2E90334EE39A}">
      <dgm:prSet phldrT="[Texto]"/>
      <dgm:spPr/>
      <dgm:t>
        <a:bodyPr/>
        <a:lstStyle/>
        <a:p>
          <a:r>
            <a:rPr lang="pt-BR" dirty="0" smtClean="0"/>
            <a:t>Para cobrir a maior parcela de custos deve aumentar preços dos clientes menores </a:t>
          </a:r>
          <a:endParaRPr lang="pt-BR" dirty="0"/>
        </a:p>
      </dgm:t>
    </dgm:pt>
    <dgm:pt modelId="{E0D5A073-CA0D-4D29-ADF7-3603F35CD8F2}" type="parTrans" cxnId="{20DC99A8-743A-4A24-8E8F-A28FB6F3A0C2}">
      <dgm:prSet/>
      <dgm:spPr/>
      <dgm:t>
        <a:bodyPr/>
        <a:lstStyle/>
        <a:p>
          <a:endParaRPr lang="pt-BR"/>
        </a:p>
      </dgm:t>
    </dgm:pt>
    <dgm:pt modelId="{D1B0A92A-3634-443D-B87B-647605FDD685}" type="sibTrans" cxnId="{20DC99A8-743A-4A24-8E8F-A28FB6F3A0C2}">
      <dgm:prSet/>
      <dgm:spPr/>
      <dgm:t>
        <a:bodyPr/>
        <a:lstStyle/>
        <a:p>
          <a:endParaRPr lang="pt-BR"/>
        </a:p>
      </dgm:t>
    </dgm:pt>
    <dgm:pt modelId="{C4D09CEA-6D97-4D5A-8CE1-C9A9EDC98CCA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Clientes Pequenos: Benefício de descontos de preços para pedidos maiores</a:t>
          </a:r>
          <a:endParaRPr lang="pt-BR" dirty="0">
            <a:solidFill>
              <a:schemeClr val="tx1"/>
            </a:solidFill>
          </a:endParaRPr>
        </a:p>
      </dgm:t>
    </dgm:pt>
    <dgm:pt modelId="{258A41D5-24BD-493D-9578-B2D69B759439}" type="parTrans" cxnId="{3E6E70BB-8BF7-4002-9156-49D75CDDE0B1}">
      <dgm:prSet/>
      <dgm:spPr/>
      <dgm:t>
        <a:bodyPr/>
        <a:lstStyle/>
        <a:p>
          <a:endParaRPr lang="pt-BR"/>
        </a:p>
      </dgm:t>
    </dgm:pt>
    <dgm:pt modelId="{72C6FDAE-02EA-4F3C-8165-EB08024664A6}" type="sibTrans" cxnId="{3E6E70BB-8BF7-4002-9156-49D75CDDE0B1}">
      <dgm:prSet/>
      <dgm:spPr/>
      <dgm:t>
        <a:bodyPr/>
        <a:lstStyle/>
        <a:p>
          <a:endParaRPr lang="pt-BR"/>
        </a:p>
      </dgm:t>
    </dgm:pt>
    <dgm:pt modelId="{36F86E27-417F-42E6-8B84-B875199EA02D}">
      <dgm:prSet phldrT="[Texto]"/>
      <dgm:spPr/>
      <dgm:t>
        <a:bodyPr/>
        <a:lstStyle/>
        <a:p>
          <a:r>
            <a:rPr lang="pt-BR" dirty="0" smtClean="0"/>
            <a:t>Se os pedidos forem reduzidos em 50% a Thompson </a:t>
          </a:r>
          <a:r>
            <a:rPr lang="pt-BR" dirty="0" smtClean="0"/>
            <a:t>reduz custos de </a:t>
          </a:r>
          <a:r>
            <a:rPr lang="pt-BR" dirty="0" smtClean="0"/>
            <a:t>$</a:t>
          </a:r>
          <a:r>
            <a:rPr lang="pt-BR" dirty="0" smtClean="0"/>
            <a:t>280.800 </a:t>
          </a:r>
          <a:r>
            <a:rPr lang="pt-BR" dirty="0" smtClean="0"/>
            <a:t>e evita majoração de preços</a:t>
          </a:r>
          <a:endParaRPr lang="pt-BR" dirty="0"/>
        </a:p>
      </dgm:t>
    </dgm:pt>
    <dgm:pt modelId="{22A3D21B-92B1-4152-A4D8-4D961DDD3849}" type="parTrans" cxnId="{820554FB-2524-4D5E-828A-EEDF83251AEF}">
      <dgm:prSet/>
      <dgm:spPr/>
      <dgm:t>
        <a:bodyPr/>
        <a:lstStyle/>
        <a:p>
          <a:endParaRPr lang="pt-BR"/>
        </a:p>
      </dgm:t>
    </dgm:pt>
    <dgm:pt modelId="{FB5C359F-5B63-4270-913A-C1B6252EAD49}" type="sibTrans" cxnId="{820554FB-2524-4D5E-828A-EEDF83251AEF}">
      <dgm:prSet/>
      <dgm:spPr/>
      <dgm:t>
        <a:bodyPr/>
        <a:lstStyle/>
        <a:p>
          <a:endParaRPr lang="pt-BR"/>
        </a:p>
      </dgm:t>
    </dgm:pt>
    <dgm:pt modelId="{722671E1-8268-4A7A-A30E-65EFD38F0624}" type="pres">
      <dgm:prSet presAssocID="{5B904407-0C29-4789-90C4-8C7777BA06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58AACFD-840E-46C1-AC61-E31F0D502506}" type="pres">
      <dgm:prSet presAssocID="{44116AF8-3B0F-4FBC-A907-0F54EEB712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4A289EF-7B4C-4120-84BB-54F9F475FB0A}" type="pres">
      <dgm:prSet presAssocID="{44116AF8-3B0F-4FBC-A907-0F54EEB712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C440778-D7F7-48C6-993F-EAEBB43E6576}" type="pres">
      <dgm:prSet presAssocID="{C4D09CEA-6D97-4D5A-8CE1-C9A9EDC98CCA}" presName="parentText" presStyleLbl="node1" presStyleIdx="1" presStyleCnt="2" custLinFactNeighborX="-1045" custLinFactNeighborY="220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E30373-0327-410F-B02B-43E75710ADE6}" type="pres">
      <dgm:prSet presAssocID="{C4D09CEA-6D97-4D5A-8CE1-C9A9EDC98CC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0DC99A8-743A-4A24-8E8F-A28FB6F3A0C2}" srcId="{44116AF8-3B0F-4FBC-A907-0F54EEB712AC}" destId="{D66B5D0B-68D6-4BDE-96B4-2E90334EE39A}" srcOrd="0" destOrd="0" parTransId="{E0D5A073-CA0D-4D29-ADF7-3603F35CD8F2}" sibTransId="{D1B0A92A-3634-443D-B87B-647605FDD685}"/>
    <dgm:cxn modelId="{820554FB-2524-4D5E-828A-EEDF83251AEF}" srcId="{C4D09CEA-6D97-4D5A-8CE1-C9A9EDC98CCA}" destId="{36F86E27-417F-42E6-8B84-B875199EA02D}" srcOrd="0" destOrd="0" parTransId="{22A3D21B-92B1-4152-A4D8-4D961DDD3849}" sibTransId="{FB5C359F-5B63-4270-913A-C1B6252EAD49}"/>
    <dgm:cxn modelId="{4F1FD39E-0846-4873-AB0A-0EFFDA6287E2}" srcId="{5B904407-0C29-4789-90C4-8C7777BA06AF}" destId="{44116AF8-3B0F-4FBC-A907-0F54EEB712AC}" srcOrd="0" destOrd="0" parTransId="{5D0CACD5-AD15-42B8-8055-5C141699E750}" sibTransId="{8B8D9D35-837B-4B34-827B-B7793C7869EF}"/>
    <dgm:cxn modelId="{62E0E7A5-233B-451F-B80E-17825A40F792}" type="presOf" srcId="{36F86E27-417F-42E6-8B84-B875199EA02D}" destId="{CFE30373-0327-410F-B02B-43E75710ADE6}" srcOrd="0" destOrd="0" presId="urn:microsoft.com/office/officeart/2005/8/layout/vList2"/>
    <dgm:cxn modelId="{3E6E70BB-8BF7-4002-9156-49D75CDDE0B1}" srcId="{5B904407-0C29-4789-90C4-8C7777BA06AF}" destId="{C4D09CEA-6D97-4D5A-8CE1-C9A9EDC98CCA}" srcOrd="1" destOrd="0" parTransId="{258A41D5-24BD-493D-9578-B2D69B759439}" sibTransId="{72C6FDAE-02EA-4F3C-8165-EB08024664A6}"/>
    <dgm:cxn modelId="{4F6EB774-186C-4AAF-A979-685AED24A286}" type="presOf" srcId="{44116AF8-3B0F-4FBC-A907-0F54EEB712AC}" destId="{F58AACFD-840E-46C1-AC61-E31F0D502506}" srcOrd="0" destOrd="0" presId="urn:microsoft.com/office/officeart/2005/8/layout/vList2"/>
    <dgm:cxn modelId="{2F2C9DA1-D3D8-46A6-9962-BF06A3F1A537}" type="presOf" srcId="{C4D09CEA-6D97-4D5A-8CE1-C9A9EDC98CCA}" destId="{3C440778-D7F7-48C6-993F-EAEBB43E6576}" srcOrd="0" destOrd="0" presId="urn:microsoft.com/office/officeart/2005/8/layout/vList2"/>
    <dgm:cxn modelId="{4491798B-6CD4-4197-B145-86502ECFF60A}" type="presOf" srcId="{5B904407-0C29-4789-90C4-8C7777BA06AF}" destId="{722671E1-8268-4A7A-A30E-65EFD38F0624}" srcOrd="0" destOrd="0" presId="urn:microsoft.com/office/officeart/2005/8/layout/vList2"/>
    <dgm:cxn modelId="{45B6AD79-2AC5-408A-9563-AAC8E66A8678}" type="presOf" srcId="{D66B5D0B-68D6-4BDE-96B4-2E90334EE39A}" destId="{C4A289EF-7B4C-4120-84BB-54F9F475FB0A}" srcOrd="0" destOrd="0" presId="urn:microsoft.com/office/officeart/2005/8/layout/vList2"/>
    <dgm:cxn modelId="{4F16B36B-793C-4E51-B4D7-62752DF20783}" type="presParOf" srcId="{722671E1-8268-4A7A-A30E-65EFD38F0624}" destId="{F58AACFD-840E-46C1-AC61-E31F0D502506}" srcOrd="0" destOrd="0" presId="urn:microsoft.com/office/officeart/2005/8/layout/vList2"/>
    <dgm:cxn modelId="{1CA95587-AB70-4857-BA9F-6CC90F12277E}" type="presParOf" srcId="{722671E1-8268-4A7A-A30E-65EFD38F0624}" destId="{C4A289EF-7B4C-4120-84BB-54F9F475FB0A}" srcOrd="1" destOrd="0" presId="urn:microsoft.com/office/officeart/2005/8/layout/vList2"/>
    <dgm:cxn modelId="{9084EDBB-3516-4C3F-ADC7-08F803CCCB5B}" type="presParOf" srcId="{722671E1-8268-4A7A-A30E-65EFD38F0624}" destId="{3C440778-D7F7-48C6-993F-EAEBB43E6576}" srcOrd="2" destOrd="0" presId="urn:microsoft.com/office/officeart/2005/8/layout/vList2"/>
    <dgm:cxn modelId="{02E23805-1D79-4276-B62E-E5B728C25413}" type="presParOf" srcId="{722671E1-8268-4A7A-A30E-65EFD38F0624}" destId="{CFE30373-0327-410F-B02B-43E75710ADE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0B6676-32C9-4407-9496-51BEB2BACDB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4B8223E-8649-40F9-B096-D1ADEABD0ED7}">
      <dgm:prSet phldrT="[Texto]"/>
      <dgm:spPr/>
      <dgm:t>
        <a:bodyPr/>
        <a:lstStyle/>
        <a:p>
          <a:r>
            <a:rPr lang="pt-BR" dirty="0" smtClean="0"/>
            <a:t>Atividades</a:t>
          </a:r>
          <a:endParaRPr lang="pt-BR" dirty="0"/>
        </a:p>
      </dgm:t>
    </dgm:pt>
    <dgm:pt modelId="{C5355C27-B1BE-4DDC-8571-974C30DEF48C}" type="parTrans" cxnId="{CA8AAAF2-9685-4D62-8031-DFC53198E7F2}">
      <dgm:prSet/>
      <dgm:spPr/>
      <dgm:t>
        <a:bodyPr/>
        <a:lstStyle/>
        <a:p>
          <a:endParaRPr lang="pt-BR"/>
        </a:p>
      </dgm:t>
    </dgm:pt>
    <dgm:pt modelId="{B824F2F0-DF55-474A-80AE-11D2B3EA25ED}" type="sibTrans" cxnId="{CA8AAAF2-9685-4D62-8031-DFC53198E7F2}">
      <dgm:prSet/>
      <dgm:spPr/>
      <dgm:t>
        <a:bodyPr/>
        <a:lstStyle/>
        <a:p>
          <a:endParaRPr lang="pt-BR"/>
        </a:p>
      </dgm:t>
    </dgm:pt>
    <dgm:pt modelId="{887650E4-443C-43EB-8CCF-24F9AA66C37F}">
      <dgm:prSet phldrT="[Texto]"/>
      <dgm:spPr/>
      <dgm:t>
        <a:bodyPr/>
        <a:lstStyle/>
        <a:p>
          <a:r>
            <a:rPr lang="pt-BR" dirty="0" smtClean="0"/>
            <a:t>Análise e Classificação</a:t>
          </a:r>
          <a:endParaRPr lang="pt-BR" dirty="0"/>
        </a:p>
      </dgm:t>
    </dgm:pt>
    <dgm:pt modelId="{A64EC927-904F-47EA-8FD3-C2D874C8C734}" type="parTrans" cxnId="{B602F386-991A-4472-A4EF-3F6C6F7F6B21}">
      <dgm:prSet/>
      <dgm:spPr/>
      <dgm:t>
        <a:bodyPr/>
        <a:lstStyle/>
        <a:p>
          <a:endParaRPr lang="pt-BR"/>
        </a:p>
      </dgm:t>
    </dgm:pt>
    <dgm:pt modelId="{E76B24F9-7BC3-417F-A7EF-1EB63EF79B94}" type="sibTrans" cxnId="{B602F386-991A-4472-A4EF-3F6C6F7F6B21}">
      <dgm:prSet/>
      <dgm:spPr/>
      <dgm:t>
        <a:bodyPr/>
        <a:lstStyle/>
        <a:p>
          <a:endParaRPr lang="pt-BR"/>
        </a:p>
      </dgm:t>
    </dgm:pt>
    <dgm:pt modelId="{A5B891C5-0954-4ABC-A03E-320E7BDC39ED}">
      <dgm:prSet phldrT="[Texto]"/>
      <dgm:spPr/>
      <dgm:t>
        <a:bodyPr/>
        <a:lstStyle/>
        <a:p>
          <a:r>
            <a:rPr lang="pt-BR" dirty="0" smtClean="0"/>
            <a:t>Atividades que não adicionam valor</a:t>
          </a:r>
          <a:endParaRPr lang="pt-BR" dirty="0"/>
        </a:p>
      </dgm:t>
    </dgm:pt>
    <dgm:pt modelId="{F91B998F-7C59-4CC3-8266-6BDFF2EFF9F0}" type="parTrans" cxnId="{12627E18-7C59-468B-A3DD-1D6D2534DB5D}">
      <dgm:prSet/>
      <dgm:spPr/>
      <dgm:t>
        <a:bodyPr/>
        <a:lstStyle/>
        <a:p>
          <a:endParaRPr lang="pt-BR"/>
        </a:p>
      </dgm:t>
    </dgm:pt>
    <dgm:pt modelId="{872414ED-CE5F-46A5-8770-483F8758E266}" type="sibTrans" cxnId="{12627E18-7C59-468B-A3DD-1D6D2534DB5D}">
      <dgm:prSet/>
      <dgm:spPr/>
      <dgm:t>
        <a:bodyPr/>
        <a:lstStyle/>
        <a:p>
          <a:endParaRPr lang="pt-BR"/>
        </a:p>
      </dgm:t>
    </dgm:pt>
    <dgm:pt modelId="{BB991D0C-EA3E-4A17-B01B-4BF987AD8207}">
      <dgm:prSet phldrT="[Texto]"/>
      <dgm:spPr/>
      <dgm:t>
        <a:bodyPr/>
        <a:lstStyle/>
        <a:p>
          <a:r>
            <a:rPr lang="pt-BR" dirty="0" smtClean="0"/>
            <a:t>Atividades que adicionam valor</a:t>
          </a:r>
          <a:endParaRPr lang="pt-BR" dirty="0"/>
        </a:p>
      </dgm:t>
    </dgm:pt>
    <dgm:pt modelId="{62BDFC22-0BFE-4B19-9EAE-536411906213}" type="parTrans" cxnId="{A1A535BC-A148-45EA-B1E5-51A13EF96BD6}">
      <dgm:prSet/>
      <dgm:spPr/>
      <dgm:t>
        <a:bodyPr/>
        <a:lstStyle/>
        <a:p>
          <a:endParaRPr lang="pt-BR"/>
        </a:p>
      </dgm:t>
    </dgm:pt>
    <dgm:pt modelId="{4CA9E694-A315-43A0-9768-5435DAB3B853}" type="sibTrans" cxnId="{A1A535BC-A148-45EA-B1E5-51A13EF96BD6}">
      <dgm:prSet/>
      <dgm:spPr/>
      <dgm:t>
        <a:bodyPr/>
        <a:lstStyle/>
        <a:p>
          <a:endParaRPr lang="pt-BR"/>
        </a:p>
      </dgm:t>
    </dgm:pt>
    <dgm:pt modelId="{306D0B4E-5AD3-45B8-A1B4-3844D1978DB3}" type="pres">
      <dgm:prSet presAssocID="{AB0B6676-32C9-4407-9496-51BEB2BACDB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59D7029-B3B7-46DD-9578-2B13301D393C}" type="pres">
      <dgm:prSet presAssocID="{94B8223E-8649-40F9-B096-D1ADEABD0ED7}" presName="hierRoot1" presStyleCnt="0"/>
      <dgm:spPr/>
    </dgm:pt>
    <dgm:pt modelId="{A375A134-532F-4E1E-9513-010B35C02C86}" type="pres">
      <dgm:prSet presAssocID="{94B8223E-8649-40F9-B096-D1ADEABD0ED7}" presName="composite" presStyleCnt="0"/>
      <dgm:spPr/>
    </dgm:pt>
    <dgm:pt modelId="{AA398E3A-CF7E-4CC1-9E61-25F911995966}" type="pres">
      <dgm:prSet presAssocID="{94B8223E-8649-40F9-B096-D1ADEABD0ED7}" presName="background" presStyleLbl="node0" presStyleIdx="0" presStyleCnt="1"/>
      <dgm:spPr/>
    </dgm:pt>
    <dgm:pt modelId="{8C86F5E0-7F71-47F1-8CE0-B00743DA6DF9}" type="pres">
      <dgm:prSet presAssocID="{94B8223E-8649-40F9-B096-D1ADEABD0ED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4C8795D-4876-4197-B15D-1EDA50402127}" type="pres">
      <dgm:prSet presAssocID="{94B8223E-8649-40F9-B096-D1ADEABD0ED7}" presName="hierChild2" presStyleCnt="0"/>
      <dgm:spPr/>
    </dgm:pt>
    <dgm:pt modelId="{9B6BC382-D455-4680-8170-DB5C08F3F4BA}" type="pres">
      <dgm:prSet presAssocID="{A64EC927-904F-47EA-8FD3-C2D874C8C734}" presName="Name10" presStyleLbl="parChTrans1D2" presStyleIdx="0" presStyleCnt="1"/>
      <dgm:spPr/>
      <dgm:t>
        <a:bodyPr/>
        <a:lstStyle/>
        <a:p>
          <a:endParaRPr lang="pt-BR"/>
        </a:p>
      </dgm:t>
    </dgm:pt>
    <dgm:pt modelId="{9AE99687-EF6D-4E19-A088-7F457BAF66B0}" type="pres">
      <dgm:prSet presAssocID="{887650E4-443C-43EB-8CCF-24F9AA66C37F}" presName="hierRoot2" presStyleCnt="0"/>
      <dgm:spPr/>
    </dgm:pt>
    <dgm:pt modelId="{A04CF2F3-7351-4942-BFDD-AAE224EB2357}" type="pres">
      <dgm:prSet presAssocID="{887650E4-443C-43EB-8CCF-24F9AA66C37F}" presName="composite2" presStyleCnt="0"/>
      <dgm:spPr/>
    </dgm:pt>
    <dgm:pt modelId="{96118893-EAA7-4CA0-B06B-653465FD84F0}" type="pres">
      <dgm:prSet presAssocID="{887650E4-443C-43EB-8CCF-24F9AA66C37F}" presName="background2" presStyleLbl="node2" presStyleIdx="0" presStyleCnt="1"/>
      <dgm:spPr/>
    </dgm:pt>
    <dgm:pt modelId="{9001BCB2-2F4F-496A-BFE7-A17F7302300E}" type="pres">
      <dgm:prSet presAssocID="{887650E4-443C-43EB-8CCF-24F9AA66C37F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5FA88C7-6D6A-48B4-9989-03F0F340E63B}" type="pres">
      <dgm:prSet presAssocID="{887650E4-443C-43EB-8CCF-24F9AA66C37F}" presName="hierChild3" presStyleCnt="0"/>
      <dgm:spPr/>
    </dgm:pt>
    <dgm:pt modelId="{2C4CFF74-E90F-47EA-AD4E-23B0F5FAA454}" type="pres">
      <dgm:prSet presAssocID="{F91B998F-7C59-4CC3-8266-6BDFF2EFF9F0}" presName="Name17" presStyleLbl="parChTrans1D3" presStyleIdx="0" presStyleCnt="2"/>
      <dgm:spPr/>
      <dgm:t>
        <a:bodyPr/>
        <a:lstStyle/>
        <a:p>
          <a:endParaRPr lang="pt-BR"/>
        </a:p>
      </dgm:t>
    </dgm:pt>
    <dgm:pt modelId="{F5BA7F17-ED73-4033-91A8-E087D493A473}" type="pres">
      <dgm:prSet presAssocID="{A5B891C5-0954-4ABC-A03E-320E7BDC39ED}" presName="hierRoot3" presStyleCnt="0"/>
      <dgm:spPr/>
    </dgm:pt>
    <dgm:pt modelId="{57556468-6C3E-4BE3-A77C-C02C5E578F04}" type="pres">
      <dgm:prSet presAssocID="{A5B891C5-0954-4ABC-A03E-320E7BDC39ED}" presName="composite3" presStyleCnt="0"/>
      <dgm:spPr/>
    </dgm:pt>
    <dgm:pt modelId="{B7A3B61B-AE75-4D11-BA3D-1436A86E362C}" type="pres">
      <dgm:prSet presAssocID="{A5B891C5-0954-4ABC-A03E-320E7BDC39ED}" presName="background3" presStyleLbl="node3" presStyleIdx="0" presStyleCnt="2"/>
      <dgm:spPr/>
    </dgm:pt>
    <dgm:pt modelId="{2E5C6FF8-2AAE-41E1-9D06-F94A60F9A9FE}" type="pres">
      <dgm:prSet presAssocID="{A5B891C5-0954-4ABC-A03E-320E7BDC39ED}" presName="text3" presStyleLbl="fgAcc3" presStyleIdx="0" presStyleCnt="2" custScaleX="12222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A0B3EFB-4838-437E-AE28-1C74254DBBE4}" type="pres">
      <dgm:prSet presAssocID="{A5B891C5-0954-4ABC-A03E-320E7BDC39ED}" presName="hierChild4" presStyleCnt="0"/>
      <dgm:spPr/>
    </dgm:pt>
    <dgm:pt modelId="{30388AB4-BE56-48E6-9B3A-40DD0C580F66}" type="pres">
      <dgm:prSet presAssocID="{62BDFC22-0BFE-4B19-9EAE-536411906213}" presName="Name17" presStyleLbl="parChTrans1D3" presStyleIdx="1" presStyleCnt="2"/>
      <dgm:spPr/>
      <dgm:t>
        <a:bodyPr/>
        <a:lstStyle/>
        <a:p>
          <a:endParaRPr lang="pt-BR"/>
        </a:p>
      </dgm:t>
    </dgm:pt>
    <dgm:pt modelId="{A22EA890-4298-4D7C-8B00-06B7642572D0}" type="pres">
      <dgm:prSet presAssocID="{BB991D0C-EA3E-4A17-B01B-4BF987AD8207}" presName="hierRoot3" presStyleCnt="0"/>
      <dgm:spPr/>
    </dgm:pt>
    <dgm:pt modelId="{45879FBE-CFE5-449A-80CC-2DFB30D8C030}" type="pres">
      <dgm:prSet presAssocID="{BB991D0C-EA3E-4A17-B01B-4BF987AD8207}" presName="composite3" presStyleCnt="0"/>
      <dgm:spPr/>
    </dgm:pt>
    <dgm:pt modelId="{E428B740-E2AD-4FC5-97B1-F19E0030263F}" type="pres">
      <dgm:prSet presAssocID="{BB991D0C-EA3E-4A17-B01B-4BF987AD8207}" presName="background3" presStyleLbl="node3" presStyleIdx="1" presStyleCnt="2"/>
      <dgm:spPr/>
    </dgm:pt>
    <dgm:pt modelId="{32D3EC03-6FEF-47BD-9394-446CD4E558F8}" type="pres">
      <dgm:prSet presAssocID="{BB991D0C-EA3E-4A17-B01B-4BF987AD8207}" presName="text3" presStyleLbl="fgAcc3" presStyleIdx="1" presStyleCnt="2" custScaleX="11187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D733C26-6CBC-4770-BD70-03C5321C599F}" type="pres">
      <dgm:prSet presAssocID="{BB991D0C-EA3E-4A17-B01B-4BF987AD8207}" presName="hierChild4" presStyleCnt="0"/>
      <dgm:spPr/>
    </dgm:pt>
  </dgm:ptLst>
  <dgm:cxnLst>
    <dgm:cxn modelId="{B602F386-991A-4472-A4EF-3F6C6F7F6B21}" srcId="{94B8223E-8649-40F9-B096-D1ADEABD0ED7}" destId="{887650E4-443C-43EB-8CCF-24F9AA66C37F}" srcOrd="0" destOrd="0" parTransId="{A64EC927-904F-47EA-8FD3-C2D874C8C734}" sibTransId="{E76B24F9-7BC3-417F-A7EF-1EB63EF79B94}"/>
    <dgm:cxn modelId="{A454F02E-50AC-409D-A1D1-EA1933485CD3}" type="presOf" srcId="{94B8223E-8649-40F9-B096-D1ADEABD0ED7}" destId="{8C86F5E0-7F71-47F1-8CE0-B00743DA6DF9}" srcOrd="0" destOrd="0" presId="urn:microsoft.com/office/officeart/2005/8/layout/hierarchy1"/>
    <dgm:cxn modelId="{5A5612D1-2A35-4F99-8DDA-3E627C11F31F}" type="presOf" srcId="{887650E4-443C-43EB-8CCF-24F9AA66C37F}" destId="{9001BCB2-2F4F-496A-BFE7-A17F7302300E}" srcOrd="0" destOrd="0" presId="urn:microsoft.com/office/officeart/2005/8/layout/hierarchy1"/>
    <dgm:cxn modelId="{A1A535BC-A148-45EA-B1E5-51A13EF96BD6}" srcId="{887650E4-443C-43EB-8CCF-24F9AA66C37F}" destId="{BB991D0C-EA3E-4A17-B01B-4BF987AD8207}" srcOrd="1" destOrd="0" parTransId="{62BDFC22-0BFE-4B19-9EAE-536411906213}" sibTransId="{4CA9E694-A315-43A0-9768-5435DAB3B853}"/>
    <dgm:cxn modelId="{1745C28B-2A54-48D8-9742-CBD1434C1D93}" type="presOf" srcId="{AB0B6676-32C9-4407-9496-51BEB2BACDBA}" destId="{306D0B4E-5AD3-45B8-A1B4-3844D1978DB3}" srcOrd="0" destOrd="0" presId="urn:microsoft.com/office/officeart/2005/8/layout/hierarchy1"/>
    <dgm:cxn modelId="{52DE5426-9E41-4816-A582-EC5B5E85A5BF}" type="presOf" srcId="{A5B891C5-0954-4ABC-A03E-320E7BDC39ED}" destId="{2E5C6FF8-2AAE-41E1-9D06-F94A60F9A9FE}" srcOrd="0" destOrd="0" presId="urn:microsoft.com/office/officeart/2005/8/layout/hierarchy1"/>
    <dgm:cxn modelId="{12627E18-7C59-468B-A3DD-1D6D2534DB5D}" srcId="{887650E4-443C-43EB-8CCF-24F9AA66C37F}" destId="{A5B891C5-0954-4ABC-A03E-320E7BDC39ED}" srcOrd="0" destOrd="0" parTransId="{F91B998F-7C59-4CC3-8266-6BDFF2EFF9F0}" sibTransId="{872414ED-CE5F-46A5-8770-483F8758E266}"/>
    <dgm:cxn modelId="{A1589D50-B5C6-4AD5-B7FE-1FD61140E52A}" type="presOf" srcId="{F91B998F-7C59-4CC3-8266-6BDFF2EFF9F0}" destId="{2C4CFF74-E90F-47EA-AD4E-23B0F5FAA454}" srcOrd="0" destOrd="0" presId="urn:microsoft.com/office/officeart/2005/8/layout/hierarchy1"/>
    <dgm:cxn modelId="{A27982F7-6712-4525-8972-BCE99C3FB2A3}" type="presOf" srcId="{62BDFC22-0BFE-4B19-9EAE-536411906213}" destId="{30388AB4-BE56-48E6-9B3A-40DD0C580F66}" srcOrd="0" destOrd="0" presId="urn:microsoft.com/office/officeart/2005/8/layout/hierarchy1"/>
    <dgm:cxn modelId="{87B97D6D-8838-49C2-B4C9-BBCBFE030996}" type="presOf" srcId="{A64EC927-904F-47EA-8FD3-C2D874C8C734}" destId="{9B6BC382-D455-4680-8170-DB5C08F3F4BA}" srcOrd="0" destOrd="0" presId="urn:microsoft.com/office/officeart/2005/8/layout/hierarchy1"/>
    <dgm:cxn modelId="{D75950BD-E00B-43E1-B6AB-11F9DD0AAA8A}" type="presOf" srcId="{BB991D0C-EA3E-4A17-B01B-4BF987AD8207}" destId="{32D3EC03-6FEF-47BD-9394-446CD4E558F8}" srcOrd="0" destOrd="0" presId="urn:microsoft.com/office/officeart/2005/8/layout/hierarchy1"/>
    <dgm:cxn modelId="{CA8AAAF2-9685-4D62-8031-DFC53198E7F2}" srcId="{AB0B6676-32C9-4407-9496-51BEB2BACDBA}" destId="{94B8223E-8649-40F9-B096-D1ADEABD0ED7}" srcOrd="0" destOrd="0" parTransId="{C5355C27-B1BE-4DDC-8571-974C30DEF48C}" sibTransId="{B824F2F0-DF55-474A-80AE-11D2B3EA25ED}"/>
    <dgm:cxn modelId="{CC31F693-848E-4197-B47F-E6A66F1406A6}" type="presParOf" srcId="{306D0B4E-5AD3-45B8-A1B4-3844D1978DB3}" destId="{D59D7029-B3B7-46DD-9578-2B13301D393C}" srcOrd="0" destOrd="0" presId="urn:microsoft.com/office/officeart/2005/8/layout/hierarchy1"/>
    <dgm:cxn modelId="{54276973-F93C-4770-8AF9-09F4D9BDC446}" type="presParOf" srcId="{D59D7029-B3B7-46DD-9578-2B13301D393C}" destId="{A375A134-532F-4E1E-9513-010B35C02C86}" srcOrd="0" destOrd="0" presId="urn:microsoft.com/office/officeart/2005/8/layout/hierarchy1"/>
    <dgm:cxn modelId="{D7D5277B-EE20-4C61-B27F-DDB089ED94BE}" type="presParOf" srcId="{A375A134-532F-4E1E-9513-010B35C02C86}" destId="{AA398E3A-CF7E-4CC1-9E61-25F911995966}" srcOrd="0" destOrd="0" presId="urn:microsoft.com/office/officeart/2005/8/layout/hierarchy1"/>
    <dgm:cxn modelId="{589D6BDC-E45E-4150-95B4-2D90C309DF9B}" type="presParOf" srcId="{A375A134-532F-4E1E-9513-010B35C02C86}" destId="{8C86F5E0-7F71-47F1-8CE0-B00743DA6DF9}" srcOrd="1" destOrd="0" presId="urn:microsoft.com/office/officeart/2005/8/layout/hierarchy1"/>
    <dgm:cxn modelId="{921C993A-3290-4A40-A71E-792D4DC3923D}" type="presParOf" srcId="{D59D7029-B3B7-46DD-9578-2B13301D393C}" destId="{44C8795D-4876-4197-B15D-1EDA50402127}" srcOrd="1" destOrd="0" presId="urn:microsoft.com/office/officeart/2005/8/layout/hierarchy1"/>
    <dgm:cxn modelId="{FFBE80E3-4818-4C7B-B0F2-A39E28749F44}" type="presParOf" srcId="{44C8795D-4876-4197-B15D-1EDA50402127}" destId="{9B6BC382-D455-4680-8170-DB5C08F3F4BA}" srcOrd="0" destOrd="0" presId="urn:microsoft.com/office/officeart/2005/8/layout/hierarchy1"/>
    <dgm:cxn modelId="{A32482D6-0E3A-49B1-AAA7-BB15DF276AA3}" type="presParOf" srcId="{44C8795D-4876-4197-B15D-1EDA50402127}" destId="{9AE99687-EF6D-4E19-A088-7F457BAF66B0}" srcOrd="1" destOrd="0" presId="urn:microsoft.com/office/officeart/2005/8/layout/hierarchy1"/>
    <dgm:cxn modelId="{673866A5-1541-4C33-B25A-46E2C0F0E796}" type="presParOf" srcId="{9AE99687-EF6D-4E19-A088-7F457BAF66B0}" destId="{A04CF2F3-7351-4942-BFDD-AAE224EB2357}" srcOrd="0" destOrd="0" presId="urn:microsoft.com/office/officeart/2005/8/layout/hierarchy1"/>
    <dgm:cxn modelId="{D83E482F-C85C-43E9-9D56-24FFD9946BAE}" type="presParOf" srcId="{A04CF2F3-7351-4942-BFDD-AAE224EB2357}" destId="{96118893-EAA7-4CA0-B06B-653465FD84F0}" srcOrd="0" destOrd="0" presId="urn:microsoft.com/office/officeart/2005/8/layout/hierarchy1"/>
    <dgm:cxn modelId="{D8B86C30-C864-4594-BAFE-DFC6CE763851}" type="presParOf" srcId="{A04CF2F3-7351-4942-BFDD-AAE224EB2357}" destId="{9001BCB2-2F4F-496A-BFE7-A17F7302300E}" srcOrd="1" destOrd="0" presId="urn:microsoft.com/office/officeart/2005/8/layout/hierarchy1"/>
    <dgm:cxn modelId="{392DC675-2178-4A28-84C9-10079CA46A59}" type="presParOf" srcId="{9AE99687-EF6D-4E19-A088-7F457BAF66B0}" destId="{85FA88C7-6D6A-48B4-9989-03F0F340E63B}" srcOrd="1" destOrd="0" presId="urn:microsoft.com/office/officeart/2005/8/layout/hierarchy1"/>
    <dgm:cxn modelId="{30C78B58-3FDD-480B-8B1B-C22B3324C1BB}" type="presParOf" srcId="{85FA88C7-6D6A-48B4-9989-03F0F340E63B}" destId="{2C4CFF74-E90F-47EA-AD4E-23B0F5FAA454}" srcOrd="0" destOrd="0" presId="urn:microsoft.com/office/officeart/2005/8/layout/hierarchy1"/>
    <dgm:cxn modelId="{0A90C724-43E0-4692-B647-6EC4D45C61F3}" type="presParOf" srcId="{85FA88C7-6D6A-48B4-9989-03F0F340E63B}" destId="{F5BA7F17-ED73-4033-91A8-E087D493A473}" srcOrd="1" destOrd="0" presId="urn:microsoft.com/office/officeart/2005/8/layout/hierarchy1"/>
    <dgm:cxn modelId="{9B58D243-694E-4CC4-98A6-768626E4FC26}" type="presParOf" srcId="{F5BA7F17-ED73-4033-91A8-E087D493A473}" destId="{57556468-6C3E-4BE3-A77C-C02C5E578F04}" srcOrd="0" destOrd="0" presId="urn:microsoft.com/office/officeart/2005/8/layout/hierarchy1"/>
    <dgm:cxn modelId="{7F498B1F-19E3-4DFF-AE01-55329EB55446}" type="presParOf" srcId="{57556468-6C3E-4BE3-A77C-C02C5E578F04}" destId="{B7A3B61B-AE75-4D11-BA3D-1436A86E362C}" srcOrd="0" destOrd="0" presId="urn:microsoft.com/office/officeart/2005/8/layout/hierarchy1"/>
    <dgm:cxn modelId="{3E6E17C4-7961-43C5-A10A-5E96A46FE082}" type="presParOf" srcId="{57556468-6C3E-4BE3-A77C-C02C5E578F04}" destId="{2E5C6FF8-2AAE-41E1-9D06-F94A60F9A9FE}" srcOrd="1" destOrd="0" presId="urn:microsoft.com/office/officeart/2005/8/layout/hierarchy1"/>
    <dgm:cxn modelId="{09A552FA-1E71-4058-A1FE-79FE8B5ABE90}" type="presParOf" srcId="{F5BA7F17-ED73-4033-91A8-E087D493A473}" destId="{BA0B3EFB-4838-437E-AE28-1C74254DBBE4}" srcOrd="1" destOrd="0" presId="urn:microsoft.com/office/officeart/2005/8/layout/hierarchy1"/>
    <dgm:cxn modelId="{FB5A17BF-1192-4101-A68D-A5A3F58C5096}" type="presParOf" srcId="{85FA88C7-6D6A-48B4-9989-03F0F340E63B}" destId="{30388AB4-BE56-48E6-9B3A-40DD0C580F66}" srcOrd="2" destOrd="0" presId="urn:microsoft.com/office/officeart/2005/8/layout/hierarchy1"/>
    <dgm:cxn modelId="{D052669E-E2E1-477C-8B89-23B7207A6798}" type="presParOf" srcId="{85FA88C7-6D6A-48B4-9989-03F0F340E63B}" destId="{A22EA890-4298-4D7C-8B00-06B7642572D0}" srcOrd="3" destOrd="0" presId="urn:microsoft.com/office/officeart/2005/8/layout/hierarchy1"/>
    <dgm:cxn modelId="{D657E8AF-00CB-4059-AE9B-37D87B3266ED}" type="presParOf" srcId="{A22EA890-4298-4D7C-8B00-06B7642572D0}" destId="{45879FBE-CFE5-449A-80CC-2DFB30D8C030}" srcOrd="0" destOrd="0" presId="urn:microsoft.com/office/officeart/2005/8/layout/hierarchy1"/>
    <dgm:cxn modelId="{FB03906B-3EC7-4E64-9A0E-133310380158}" type="presParOf" srcId="{45879FBE-CFE5-449A-80CC-2DFB30D8C030}" destId="{E428B740-E2AD-4FC5-97B1-F19E0030263F}" srcOrd="0" destOrd="0" presId="urn:microsoft.com/office/officeart/2005/8/layout/hierarchy1"/>
    <dgm:cxn modelId="{783198E3-1437-4F46-8D52-D187335B57EC}" type="presParOf" srcId="{45879FBE-CFE5-449A-80CC-2DFB30D8C030}" destId="{32D3EC03-6FEF-47BD-9394-446CD4E558F8}" srcOrd="1" destOrd="0" presId="urn:microsoft.com/office/officeart/2005/8/layout/hierarchy1"/>
    <dgm:cxn modelId="{35B1466F-01D2-46F4-8F77-EFB9BE48A395}" type="presParOf" srcId="{A22EA890-4298-4D7C-8B00-06B7642572D0}" destId="{0D733C26-6CBC-4770-BD70-03C5321C599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A5255D-1EC8-4C31-9BC1-676D2C4C400C}">
      <dsp:nvSpPr>
        <dsp:cNvPr id="0" name=""/>
        <dsp:cNvSpPr/>
      </dsp:nvSpPr>
      <dsp:spPr>
        <a:xfrm>
          <a:off x="0" y="1312"/>
          <a:ext cx="8915440" cy="1634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Taxa de Retrabalho = $200.000/1.000* = $200 por componente falho</a:t>
          </a:r>
          <a:endParaRPr lang="pt-BR" sz="3600" kern="1200" dirty="0"/>
        </a:p>
      </dsp:txBody>
      <dsp:txXfrm>
        <a:off x="79781" y="81093"/>
        <a:ext cx="8755878" cy="1474751"/>
      </dsp:txXfrm>
    </dsp:sp>
    <dsp:sp modelId="{096783CE-A64A-46D2-9FE3-0215906D4AAF}">
      <dsp:nvSpPr>
        <dsp:cNvPr id="0" name=""/>
        <dsp:cNvSpPr/>
      </dsp:nvSpPr>
      <dsp:spPr>
        <a:xfrm>
          <a:off x="0" y="1635625"/>
          <a:ext cx="8915440" cy="461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065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800" kern="1200" dirty="0" smtClean="0"/>
            <a:t>* (800+190+5+5) = 1.000</a:t>
          </a:r>
          <a:endParaRPr lang="pt-BR" sz="2800" kern="1200" dirty="0"/>
        </a:p>
      </dsp:txBody>
      <dsp:txXfrm>
        <a:off x="0" y="1635625"/>
        <a:ext cx="8915440" cy="461201"/>
      </dsp:txXfrm>
    </dsp:sp>
    <dsp:sp modelId="{274CAA6D-543A-489D-AF47-867F0CA1785E}">
      <dsp:nvSpPr>
        <dsp:cNvPr id="0" name=""/>
        <dsp:cNvSpPr/>
      </dsp:nvSpPr>
      <dsp:spPr>
        <a:xfrm>
          <a:off x="0" y="2096827"/>
          <a:ext cx="8915440" cy="1634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Taxa de Expedição = $50.000/50* = $1.000 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por entrega atrasada</a:t>
          </a:r>
          <a:endParaRPr lang="pt-BR" sz="3600" kern="1200" dirty="0"/>
        </a:p>
      </dsp:txBody>
      <dsp:txXfrm>
        <a:off x="79781" y="2176608"/>
        <a:ext cx="8755878" cy="1474751"/>
      </dsp:txXfrm>
    </dsp:sp>
    <dsp:sp modelId="{7CA2F45A-2467-4D1B-B01E-D4E49C94E146}">
      <dsp:nvSpPr>
        <dsp:cNvPr id="0" name=""/>
        <dsp:cNvSpPr/>
      </dsp:nvSpPr>
      <dsp:spPr>
        <a:xfrm>
          <a:off x="0" y="3731141"/>
          <a:ext cx="8915440" cy="461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065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800" kern="1200" dirty="0" smtClean="0"/>
            <a:t>* (30 + 20)</a:t>
          </a:r>
          <a:endParaRPr lang="pt-BR" sz="2800" kern="1200" dirty="0"/>
        </a:p>
      </dsp:txBody>
      <dsp:txXfrm>
        <a:off x="0" y="3731141"/>
        <a:ext cx="8915440" cy="4612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B561AF-39F6-4CFE-A6EA-595FF801E315}">
      <dsp:nvSpPr>
        <dsp:cNvPr id="0" name=""/>
        <dsp:cNvSpPr/>
      </dsp:nvSpPr>
      <dsp:spPr>
        <a:xfrm rot="16200000">
          <a:off x="612" y="1012"/>
          <a:ext cx="2613421" cy="261342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Um competidor oferece uma oferta de redução no preço de $0,50</a:t>
          </a:r>
          <a:endParaRPr lang="pt-BR" sz="1800" b="1" kern="1200" dirty="0"/>
        </a:p>
      </dsp:txBody>
      <dsp:txXfrm rot="5400000">
        <a:off x="613" y="654366"/>
        <a:ext cx="2156072" cy="1306711"/>
      </dsp:txXfrm>
    </dsp:sp>
    <dsp:sp modelId="{FA1F534E-729F-4897-B385-7B34CED6B8B2}">
      <dsp:nvSpPr>
        <dsp:cNvPr id="0" name=""/>
        <dsp:cNvSpPr/>
      </dsp:nvSpPr>
      <dsp:spPr>
        <a:xfrm rot="5400000">
          <a:off x="3481965" y="1012"/>
          <a:ext cx="2613421" cy="261342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A Thompson tem condições de reduzir seu preço em até $0,59 </a:t>
          </a:r>
          <a:endParaRPr lang="pt-BR" sz="1800" b="1" kern="1200" dirty="0"/>
        </a:p>
      </dsp:txBody>
      <dsp:txXfrm rot="-5400000">
        <a:off x="3939315" y="654367"/>
        <a:ext cx="2156072" cy="13067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8AACFD-840E-46C1-AC61-E31F0D502506}">
      <dsp:nvSpPr>
        <dsp:cNvPr id="0" name=""/>
        <dsp:cNvSpPr/>
      </dsp:nvSpPr>
      <dsp:spPr>
        <a:xfrm>
          <a:off x="0" y="315378"/>
          <a:ext cx="8492397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>
              <a:solidFill>
                <a:schemeClr val="tx1"/>
              </a:solidFill>
            </a:rPr>
            <a:t>Cliente Grande: Benefício de redução no preço</a:t>
          </a:r>
          <a:endParaRPr lang="pt-BR" sz="2100" kern="1200" dirty="0">
            <a:solidFill>
              <a:schemeClr val="tx1"/>
            </a:solidFill>
          </a:endParaRPr>
        </a:p>
      </dsp:txBody>
      <dsp:txXfrm>
        <a:off x="24588" y="339966"/>
        <a:ext cx="8443221" cy="454509"/>
      </dsp:txXfrm>
    </dsp:sp>
    <dsp:sp modelId="{C4A289EF-7B4C-4120-84BB-54F9F475FB0A}">
      <dsp:nvSpPr>
        <dsp:cNvPr id="0" name=""/>
        <dsp:cNvSpPr/>
      </dsp:nvSpPr>
      <dsp:spPr>
        <a:xfrm>
          <a:off x="0" y="819063"/>
          <a:ext cx="8492397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634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1600" kern="1200" dirty="0" smtClean="0"/>
            <a:t>Para cobrir a maior parcela de custos deve aumentar preços dos clientes menores </a:t>
          </a:r>
          <a:endParaRPr lang="pt-BR" sz="1600" kern="1200" dirty="0"/>
        </a:p>
      </dsp:txBody>
      <dsp:txXfrm>
        <a:off x="0" y="819063"/>
        <a:ext cx="8492397" cy="347760"/>
      </dsp:txXfrm>
    </dsp:sp>
    <dsp:sp modelId="{3C440778-D7F7-48C6-993F-EAEBB43E6576}">
      <dsp:nvSpPr>
        <dsp:cNvPr id="0" name=""/>
        <dsp:cNvSpPr/>
      </dsp:nvSpPr>
      <dsp:spPr>
        <a:xfrm>
          <a:off x="0" y="1177846"/>
          <a:ext cx="8492397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>
              <a:solidFill>
                <a:schemeClr val="tx1"/>
              </a:solidFill>
            </a:rPr>
            <a:t>Clientes Pequenos: Benefício de descontos de preços para pedidos maiores</a:t>
          </a:r>
          <a:endParaRPr lang="pt-BR" sz="2100" kern="1200" dirty="0">
            <a:solidFill>
              <a:schemeClr val="tx1"/>
            </a:solidFill>
          </a:endParaRPr>
        </a:p>
      </dsp:txBody>
      <dsp:txXfrm>
        <a:off x="24588" y="1202434"/>
        <a:ext cx="8443221" cy="454509"/>
      </dsp:txXfrm>
    </dsp:sp>
    <dsp:sp modelId="{CFE30373-0327-410F-B02B-43E75710ADE6}">
      <dsp:nvSpPr>
        <dsp:cNvPr id="0" name=""/>
        <dsp:cNvSpPr/>
      </dsp:nvSpPr>
      <dsp:spPr>
        <a:xfrm>
          <a:off x="0" y="1670508"/>
          <a:ext cx="8492397" cy="499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634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1600" kern="1200" dirty="0" smtClean="0"/>
            <a:t>Se os pedidos forem reduzidos em 50% a Thompson </a:t>
          </a:r>
          <a:r>
            <a:rPr lang="pt-BR" sz="1600" kern="1200" dirty="0" smtClean="0"/>
            <a:t>reduz custos de </a:t>
          </a:r>
          <a:r>
            <a:rPr lang="pt-BR" sz="1600" kern="1200" dirty="0" smtClean="0"/>
            <a:t>$</a:t>
          </a:r>
          <a:r>
            <a:rPr lang="pt-BR" sz="1600" kern="1200" dirty="0" smtClean="0"/>
            <a:t>280.800 </a:t>
          </a:r>
          <a:r>
            <a:rPr lang="pt-BR" sz="1600" kern="1200" dirty="0" smtClean="0"/>
            <a:t>e evita majoração de preços</a:t>
          </a:r>
          <a:endParaRPr lang="pt-BR" sz="1600" kern="1200" dirty="0"/>
        </a:p>
      </dsp:txBody>
      <dsp:txXfrm>
        <a:off x="0" y="1670508"/>
        <a:ext cx="8492397" cy="4999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88AB4-BE56-48E6-9B3A-40DD0C580F66}">
      <dsp:nvSpPr>
        <dsp:cNvPr id="0" name=""/>
        <dsp:cNvSpPr/>
      </dsp:nvSpPr>
      <dsp:spPr>
        <a:xfrm>
          <a:off x="3533374" y="2724445"/>
          <a:ext cx="1260512" cy="507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914"/>
              </a:lnTo>
              <a:lnTo>
                <a:pt x="1260512" y="345914"/>
              </a:lnTo>
              <a:lnTo>
                <a:pt x="1260512" y="5075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CFF74-E90F-47EA-AD4E-23B0F5FAA454}">
      <dsp:nvSpPr>
        <dsp:cNvPr id="0" name=""/>
        <dsp:cNvSpPr/>
      </dsp:nvSpPr>
      <dsp:spPr>
        <a:xfrm>
          <a:off x="2363183" y="2724445"/>
          <a:ext cx="1170191" cy="507599"/>
        </a:xfrm>
        <a:custGeom>
          <a:avLst/>
          <a:gdLst/>
          <a:ahLst/>
          <a:cxnLst/>
          <a:rect l="0" t="0" r="0" b="0"/>
          <a:pathLst>
            <a:path>
              <a:moveTo>
                <a:pt x="1170191" y="0"/>
              </a:moveTo>
              <a:lnTo>
                <a:pt x="1170191" y="345914"/>
              </a:lnTo>
              <a:lnTo>
                <a:pt x="0" y="345914"/>
              </a:lnTo>
              <a:lnTo>
                <a:pt x="0" y="5075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6BC382-D455-4680-8170-DB5C08F3F4BA}">
      <dsp:nvSpPr>
        <dsp:cNvPr id="0" name=""/>
        <dsp:cNvSpPr/>
      </dsp:nvSpPr>
      <dsp:spPr>
        <a:xfrm>
          <a:off x="3487654" y="1108563"/>
          <a:ext cx="91440" cy="5075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5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98E3A-CF7E-4CC1-9E61-25F911995966}">
      <dsp:nvSpPr>
        <dsp:cNvPr id="0" name=""/>
        <dsp:cNvSpPr/>
      </dsp:nvSpPr>
      <dsp:spPr>
        <a:xfrm>
          <a:off x="2660711" y="280"/>
          <a:ext cx="1745327" cy="11082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86F5E0-7F71-47F1-8CE0-B00743DA6DF9}">
      <dsp:nvSpPr>
        <dsp:cNvPr id="0" name=""/>
        <dsp:cNvSpPr/>
      </dsp:nvSpPr>
      <dsp:spPr>
        <a:xfrm>
          <a:off x="2854636" y="184509"/>
          <a:ext cx="1745327" cy="11082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Atividades</a:t>
          </a:r>
          <a:endParaRPr lang="pt-BR" sz="2100" kern="1200" dirty="0"/>
        </a:p>
      </dsp:txBody>
      <dsp:txXfrm>
        <a:off x="2887096" y="216969"/>
        <a:ext cx="1680407" cy="1043362"/>
      </dsp:txXfrm>
    </dsp:sp>
    <dsp:sp modelId="{96118893-EAA7-4CA0-B06B-653465FD84F0}">
      <dsp:nvSpPr>
        <dsp:cNvPr id="0" name=""/>
        <dsp:cNvSpPr/>
      </dsp:nvSpPr>
      <dsp:spPr>
        <a:xfrm>
          <a:off x="2660711" y="1616162"/>
          <a:ext cx="1745327" cy="11082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01BCB2-2F4F-496A-BFE7-A17F7302300E}">
      <dsp:nvSpPr>
        <dsp:cNvPr id="0" name=""/>
        <dsp:cNvSpPr/>
      </dsp:nvSpPr>
      <dsp:spPr>
        <a:xfrm>
          <a:off x="2854636" y="1800391"/>
          <a:ext cx="1745327" cy="11082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Análise e Classificação</a:t>
          </a:r>
          <a:endParaRPr lang="pt-BR" sz="2100" kern="1200" dirty="0"/>
        </a:p>
      </dsp:txBody>
      <dsp:txXfrm>
        <a:off x="2887096" y="1832851"/>
        <a:ext cx="1680407" cy="1043362"/>
      </dsp:txXfrm>
    </dsp:sp>
    <dsp:sp modelId="{B7A3B61B-AE75-4D11-BA3D-1436A86E362C}">
      <dsp:nvSpPr>
        <dsp:cNvPr id="0" name=""/>
        <dsp:cNvSpPr/>
      </dsp:nvSpPr>
      <dsp:spPr>
        <a:xfrm>
          <a:off x="1296596" y="3232044"/>
          <a:ext cx="2133173" cy="11082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C6FF8-2AAE-41E1-9D06-F94A60F9A9FE}">
      <dsp:nvSpPr>
        <dsp:cNvPr id="0" name=""/>
        <dsp:cNvSpPr/>
      </dsp:nvSpPr>
      <dsp:spPr>
        <a:xfrm>
          <a:off x="1490521" y="3416273"/>
          <a:ext cx="2133173" cy="11082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Atividades que não adicionam valor</a:t>
          </a:r>
          <a:endParaRPr lang="pt-BR" sz="2100" kern="1200" dirty="0"/>
        </a:p>
      </dsp:txBody>
      <dsp:txXfrm>
        <a:off x="1522981" y="3448733"/>
        <a:ext cx="2068253" cy="1043362"/>
      </dsp:txXfrm>
    </dsp:sp>
    <dsp:sp modelId="{E428B740-E2AD-4FC5-97B1-F19E0030263F}">
      <dsp:nvSpPr>
        <dsp:cNvPr id="0" name=""/>
        <dsp:cNvSpPr/>
      </dsp:nvSpPr>
      <dsp:spPr>
        <a:xfrm>
          <a:off x="3817620" y="3232044"/>
          <a:ext cx="1952532" cy="11082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D3EC03-6FEF-47BD-9394-446CD4E558F8}">
      <dsp:nvSpPr>
        <dsp:cNvPr id="0" name=""/>
        <dsp:cNvSpPr/>
      </dsp:nvSpPr>
      <dsp:spPr>
        <a:xfrm>
          <a:off x="4011546" y="3416273"/>
          <a:ext cx="1952532" cy="11082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Atividades que adicionam valor</a:t>
          </a:r>
          <a:endParaRPr lang="pt-BR" sz="2100" kern="1200" dirty="0"/>
        </a:p>
      </dsp:txBody>
      <dsp:txXfrm>
        <a:off x="4044006" y="3448733"/>
        <a:ext cx="1887612" cy="1043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D7854-2E8E-464A-B876-5A5049C8C772}" type="datetimeFigureOut">
              <a:rPr lang="pt-BR" smtClean="0"/>
              <a:t>04/10/2016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FF0F2-B8B5-45C2-8D55-4F1B3B4062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50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0459-0777-4D9E-A571-8D808416BA7E}" type="datetime1">
              <a:rPr lang="pt-BR" smtClean="0"/>
              <a:t>04/10/2016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930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1D6B-F5D4-4245-B234-6707D03C491C}" type="datetime1">
              <a:rPr lang="pt-BR" smtClean="0"/>
              <a:t>04/10/2016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60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DCFA-D9B5-4D21-9292-AEC56C1F4E4D}" type="datetime1">
              <a:rPr lang="pt-BR" smtClean="0"/>
              <a:t>04/10/2016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24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B895-5AF2-4D74-9765-4135256766C2}" type="datetime1">
              <a:rPr lang="pt-BR" smtClean="0"/>
              <a:t>04/10/2016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2588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AE-10C7-4303-A485-782D7FF444CE}" type="datetime1">
              <a:rPr lang="pt-BR" smtClean="0"/>
              <a:t>04/10/2016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98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97E-1BAE-45C9-BB3F-B5280699301B}" type="datetime1">
              <a:rPr lang="pt-BR" smtClean="0"/>
              <a:t>04/10/2016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10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7C8C-87A0-43F0-B528-79CEC125EA3B}" type="datetime1">
              <a:rPr lang="pt-BR" smtClean="0"/>
              <a:t>04/10/2016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446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57FB-E47A-40A9-B612-213DF82B2BF1}" type="datetime1">
              <a:rPr lang="pt-BR" smtClean="0"/>
              <a:t>04/10/2016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81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FD40-1E19-4370-8FFC-DCD6009F184C}" type="datetime1">
              <a:rPr lang="pt-BR" smtClean="0"/>
              <a:t>04/10/2016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34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C31C-DDFB-40B8-A908-8FC92C2334BE}" type="datetime1">
              <a:rPr lang="pt-BR" smtClean="0"/>
              <a:t>04/10/2016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40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E001-F4A8-42AA-B456-70C25F68D5B2}" type="datetime1">
              <a:rPr lang="pt-BR" smtClean="0"/>
              <a:t>04/10/2016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27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3D8A4-28A5-443C-B19B-DB6D8E934674}" type="datetime1">
              <a:rPr lang="pt-BR" smtClean="0"/>
              <a:t>04/10/2016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34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1700808"/>
            <a:ext cx="7715250" cy="935360"/>
          </a:xfrm>
        </p:spPr>
        <p:txBody>
          <a:bodyPr/>
          <a:lstStyle/>
          <a:p>
            <a:pPr eaLnBrk="1" hangingPunct="1">
              <a:defRPr/>
            </a:pPr>
            <a:r>
              <a:rPr lang="pt-BR" sz="3200" b="1" dirty="0" smtClean="0"/>
              <a:t>Gestão Estratégica de Custos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3857625"/>
            <a:ext cx="7698432" cy="264318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pt-BR" sz="2400" b="1" dirty="0" smtClean="0"/>
              <a:t>AULA  –  Tema 2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t-BR" sz="2400" b="1" dirty="0" smtClean="0">
                <a:latin typeface="Arial" charset="0"/>
                <a:cs typeface="Arial" charset="0"/>
              </a:rPr>
              <a:t>ABM – </a:t>
            </a:r>
            <a:r>
              <a:rPr lang="pt-BR" sz="2400" b="1" i="1" dirty="0" err="1" smtClean="0">
                <a:latin typeface="Arial" charset="0"/>
                <a:cs typeface="Arial" charset="0"/>
              </a:rPr>
              <a:t>Activity</a:t>
            </a:r>
            <a:r>
              <a:rPr lang="pt-BR" sz="2400" b="1" i="1" dirty="0" smtClean="0">
                <a:latin typeface="Arial" charset="0"/>
                <a:cs typeface="Arial" charset="0"/>
              </a:rPr>
              <a:t> </a:t>
            </a:r>
            <a:r>
              <a:rPr lang="pt-BR" sz="2400" b="1" i="1" dirty="0" err="1" smtClean="0">
                <a:latin typeface="Arial" charset="0"/>
                <a:cs typeface="Arial" charset="0"/>
              </a:rPr>
              <a:t>Based</a:t>
            </a:r>
            <a:r>
              <a:rPr lang="pt-BR" sz="2400" b="1" i="1" dirty="0" smtClean="0">
                <a:latin typeface="Arial" charset="0"/>
                <a:cs typeface="Arial" charset="0"/>
              </a:rPr>
              <a:t> Management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t-BR" sz="2400" b="1" i="1" dirty="0" smtClean="0">
                <a:latin typeface="Arial" charset="0"/>
                <a:cs typeface="Arial" charset="0"/>
              </a:rPr>
              <a:t>            Gestão</a:t>
            </a:r>
            <a:r>
              <a:rPr lang="pt-BR" sz="2400" b="1" dirty="0" smtClean="0">
                <a:latin typeface="Arial" charset="0"/>
                <a:cs typeface="Arial" charset="0"/>
              </a:rPr>
              <a:t> Baseada em Atividades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t-BR" sz="2400" b="1" dirty="0" smtClean="0">
                <a:latin typeface="Arial" charset="0"/>
                <a:cs typeface="Arial" charset="0"/>
              </a:rPr>
              <a:t>Ligações </a:t>
            </a:r>
            <a:r>
              <a:rPr lang="pt-BR" sz="2400" b="1" dirty="0" smtClean="0">
                <a:latin typeface="Arial" charset="0"/>
                <a:cs typeface="Arial" charset="0"/>
              </a:rPr>
              <a:t>Externas: Fornecedores e Clientes</a:t>
            </a:r>
            <a:endParaRPr lang="pt-BR" sz="2400" b="1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pt-BR" sz="2400" b="1" i="1" dirty="0" smtClean="0"/>
          </a:p>
          <a:p>
            <a:pPr eaLnBrk="1" hangingPunct="1">
              <a:defRPr/>
            </a:pPr>
            <a:r>
              <a:rPr lang="pt-BR" sz="2400" i="1" dirty="0" smtClean="0"/>
              <a:t>	</a:t>
            </a:r>
          </a:p>
          <a:p>
            <a:pPr eaLnBrk="1" hangingPunct="1">
              <a:defRPr/>
            </a:pPr>
            <a:r>
              <a:rPr lang="pt-BR" sz="1800" i="1" dirty="0" smtClean="0"/>
              <a:t>PROFA SOLANGE GARCIA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1800" i="1" dirty="0" smtClean="0"/>
              <a:t>FEARP/USP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1800" i="1" dirty="0" smtClean="0"/>
              <a:t>2º.sem  2016</a:t>
            </a:r>
          </a:p>
          <a:p>
            <a:pPr eaLnBrk="1" hangingPunct="1">
              <a:defRPr/>
            </a:pPr>
            <a:r>
              <a:rPr lang="pt-BR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680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2881" b="1" dirty="0"/>
              <a:t>Explorando Elos com os Clientes</a:t>
            </a:r>
            <a:endParaRPr lang="pt-BR" sz="288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8215" y="1808314"/>
            <a:ext cx="8297915" cy="3583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21" b="1" dirty="0"/>
              <a:t>Os clientes também podem ter uma influência significativa sobre a posição estratégica da empresa.</a:t>
            </a:r>
          </a:p>
          <a:p>
            <a:endParaRPr lang="pt-BR" sz="2521" b="1" dirty="0"/>
          </a:p>
          <a:p>
            <a:r>
              <a:rPr lang="pt-BR" sz="2161" dirty="0"/>
              <a:t>Exemplo: Aceitar pedidos especiais para aproveitar a capacidade ociosa pode comprometer a estratégia de diferenciação da empresa e causar danos a longo prazo em sua rentabilidade.</a:t>
            </a:r>
          </a:p>
          <a:p>
            <a:r>
              <a:rPr lang="pt-BR" sz="2161" dirty="0"/>
              <a:t>Vender um produto de qualidade de nível médio para revendedores de produtos de qualidade inferior, por um preço especial e baixo, pode ameaçar os canais de distribuição do produto. Isso cria um competidor direto para os produtos regulares dos revendedores de nível médio. </a:t>
            </a:r>
            <a:endParaRPr lang="pt-BR" sz="2521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83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74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380679" cy="1143357"/>
          </a:xfrm>
        </p:spPr>
        <p:txBody>
          <a:bodyPr/>
          <a:lstStyle/>
          <a:p>
            <a:r>
              <a:rPr lang="pt-BR" sz="2881" b="1" dirty="0"/>
              <a:t>Gerindo Custos de Atendimento ao Cliente</a:t>
            </a:r>
            <a:endParaRPr lang="pt-BR" sz="288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8215" y="1808313"/>
            <a:ext cx="8297915" cy="3085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028" indent="-411617">
              <a:buAutoNum type="arabicPeriod"/>
            </a:pPr>
            <a:r>
              <a:rPr lang="pt-BR" sz="2161" b="1" dirty="0"/>
              <a:t>Identificar os clientes que colocam demandas significativas sobre os recursos de atendimento.</a:t>
            </a:r>
          </a:p>
          <a:p>
            <a:pPr marL="444028" indent="-411617"/>
            <a:endParaRPr lang="pt-BR" sz="2161" b="1" dirty="0"/>
          </a:p>
          <a:p>
            <a:pPr marL="444028" indent="-411617"/>
            <a:r>
              <a:rPr lang="pt-BR" sz="2161" dirty="0"/>
              <a:t>O custeio </a:t>
            </a:r>
            <a:r>
              <a:rPr lang="pt-BR" sz="2161" dirty="0" smtClean="0"/>
              <a:t>tradicional (ou por função) </a:t>
            </a:r>
            <a:r>
              <a:rPr lang="pt-BR" sz="2161" dirty="0"/>
              <a:t>geralmente aloca todo o custo de atendimento com base na proporção de receitas geradas. </a:t>
            </a:r>
            <a:r>
              <a:rPr lang="pt-BR" sz="2161" dirty="0"/>
              <a:t>Assim, todos os clientes parecem custar a mesma coisa. Ao utilizar o custeio ABC é possível classificar os clientes em rentáveis e não-rentáveis, orientando os representantes de venda em sua relação com os clientes.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COOPER, R. e SLAGMULDER, R. apud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435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186782" y="6243803"/>
            <a:ext cx="1987968" cy="23208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84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20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2881" b="1" dirty="0"/>
              <a:t>Custeio do Cliente</a:t>
            </a:r>
            <a:br>
              <a:rPr lang="pt-BR" sz="2881" b="1" dirty="0"/>
            </a:br>
            <a:r>
              <a:rPr lang="pt-BR" sz="2881" b="1" dirty="0"/>
              <a:t>Exemplo</a:t>
            </a:r>
            <a:endParaRPr lang="pt-BR" sz="288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8215" y="1808314"/>
            <a:ext cx="7973777" cy="2752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61" b="1" dirty="0"/>
              <a:t>Exemplo</a:t>
            </a:r>
            <a:r>
              <a:rPr lang="pt-BR" sz="2161" dirty="0"/>
              <a:t>*: Suponha que a Cia Thompson produz peças de precisão para 11 compradores principais. Um cliente é responsável por 50% das vendas – Cliente grande – e os 10 compradores são responsáveis pelo restante – Clientes menores. Um sistema ABC é usado para atribuir custos de manufatura aos produtos. Os custos de atendimento totalizam $606 mil e são atribuídos na proporção do volume de vendas (número de peças vendidas).</a:t>
            </a:r>
          </a:p>
          <a:p>
            <a:r>
              <a:rPr lang="pt-BR" sz="2161" dirty="0"/>
              <a:t>  </a:t>
            </a:r>
            <a:endParaRPr lang="pt-BR" sz="216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436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921455" y="6243803"/>
            <a:ext cx="105881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85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805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3241" b="1" dirty="0"/>
              <a:t>Custeio do Cliente</a:t>
            </a:r>
            <a:br>
              <a:rPr lang="pt-BR" sz="3241" b="1" dirty="0"/>
            </a:br>
            <a:r>
              <a:rPr lang="pt-BR" sz="3241" b="1" dirty="0"/>
              <a:t> Exemplo</a:t>
            </a:r>
            <a:endParaRPr lang="pt-BR" sz="3241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601401"/>
              </p:ext>
            </p:extLst>
          </p:nvPr>
        </p:nvGraphicFramePr>
        <p:xfrm>
          <a:off x="228557" y="1867991"/>
          <a:ext cx="8492400" cy="293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2382"/>
                <a:gridCol w="2636920"/>
                <a:gridCol w="2123098"/>
              </a:tblGrid>
              <a:tr h="740896"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2200" b="1" dirty="0" smtClean="0"/>
                        <a:t>Cliente Grande</a:t>
                      </a:r>
                      <a:endParaRPr lang="pt-BR" sz="22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2200" b="1" dirty="0" smtClean="0"/>
                        <a:t>Dez Clientes Menores</a:t>
                      </a:r>
                      <a:endParaRPr lang="pt-BR" sz="22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Unidades Compradas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500.000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500.000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Pedidos Colocados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Custos de Manufatura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$3.000.000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$3.000.000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631133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Custo de atendimento de pedidos alocados (*)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$303.000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$303.000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Custo </a:t>
                      </a:r>
                      <a:r>
                        <a:rPr lang="pt-BR" sz="1800" b="1" dirty="0" smtClean="0"/>
                        <a:t>por unidade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$6,61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$6,61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228560" y="5114515"/>
            <a:ext cx="842757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40" dirty="0"/>
              <a:t>* A capacidade de atendimento de pedidos é comprada em blocos de 45, cada bloco custa $40.400. Os custos variáveis da atividade de atendimento de pedidos são de $2.000 por pedido. A capacidade da atividade é de 225 pedidos; assim, o custo total de atendimento de pedidos é de (5x$40.400) + ($2.000x202) = $606.000. Esse total é alocado em proporção às unidades compradas; assim, o cliente grande recebe metade do custo total.</a:t>
            </a:r>
            <a:endParaRPr lang="pt-BR" sz="144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338008" y="6243803"/>
            <a:ext cx="1512604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86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940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2881" b="1" dirty="0"/>
              <a:t>Custeio do Cliente</a:t>
            </a:r>
            <a:br>
              <a:rPr lang="pt-BR" sz="2881" b="1" dirty="0"/>
            </a:br>
            <a:r>
              <a:rPr lang="pt-BR" sz="2881" b="1" dirty="0"/>
              <a:t>Exemplo</a:t>
            </a:r>
            <a:endParaRPr lang="pt-BR" sz="2881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436  </a:t>
            </a:r>
            <a:endParaRPr lang="pt-BR" sz="126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3733" y="1867992"/>
          <a:ext cx="8492400" cy="371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130"/>
                <a:gridCol w="2285172"/>
                <a:gridCol w="2123098"/>
              </a:tblGrid>
              <a:tr h="740896"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2200" b="1" dirty="0" smtClean="0"/>
                        <a:t>Cliente Grande</a:t>
                      </a:r>
                      <a:endParaRPr lang="pt-BR" sz="22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2200" b="1" dirty="0" smtClean="0"/>
                        <a:t>Dez Clientes Menores</a:t>
                      </a:r>
                      <a:endParaRPr lang="pt-BR" sz="22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Unidades Compradas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500.000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500.000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Pedidos Colocados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Custos de Manufatura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$3.000.000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$3.000.000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631133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Custo de atendimento de pedidos pelo ABC *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$6.000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$600.000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Custo de manufatura por unidade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$6,00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$6,00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Custo de atendimento por unidade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$0,012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$1,20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Custo Total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$6,012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$7,20</a:t>
                      </a:r>
                      <a:endParaRPr lang="pt-BR" sz="1800" b="1" dirty="0"/>
                    </a:p>
                  </a:txBody>
                  <a:tcPr marL="82322" marR="82322" marT="41161" marB="41161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93388" y="5921197"/>
            <a:ext cx="8622052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dirty="0"/>
              <a:t>* Taxa de atividade = $606.000/202 pedidos = $3.000 por pedido</a:t>
            </a:r>
            <a:endParaRPr lang="pt-BR" sz="1621" dirty="0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7532491" y="6243803"/>
            <a:ext cx="1512604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87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425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2881" b="1" dirty="0"/>
              <a:t>Custeio do Cliente</a:t>
            </a:r>
            <a:br>
              <a:rPr lang="pt-BR" sz="2881" b="1" dirty="0"/>
            </a:br>
            <a:r>
              <a:rPr lang="pt-BR" sz="2881" b="1" dirty="0"/>
              <a:t>Exemplo</a:t>
            </a:r>
            <a:endParaRPr lang="pt-BR" sz="2881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436  </a:t>
            </a:r>
            <a:endParaRPr lang="pt-BR" sz="1260" dirty="0"/>
          </a:p>
        </p:txBody>
      </p:sp>
      <p:graphicFrame>
        <p:nvGraphicFramePr>
          <p:cNvPr id="8" name="Diagrama 7"/>
          <p:cNvGraphicFramePr/>
          <p:nvPr/>
        </p:nvGraphicFramePr>
        <p:xfrm>
          <a:off x="1460283" y="1160039"/>
          <a:ext cx="6096000" cy="2615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1882257415"/>
              </p:ext>
            </p:extLst>
          </p:nvPr>
        </p:nvGraphicFramePr>
        <p:xfrm>
          <a:off x="293388" y="3947620"/>
          <a:ext cx="8492397" cy="2485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7726973" y="6322676"/>
            <a:ext cx="131812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88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655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6835" y="81509"/>
            <a:ext cx="6612401" cy="1143357"/>
          </a:xfrm>
        </p:spPr>
        <p:txBody>
          <a:bodyPr/>
          <a:lstStyle/>
          <a:p>
            <a:r>
              <a:rPr lang="pt-BR" sz="3601" b="1" dirty="0"/>
              <a:t>Análise de Atividades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32794"/>
            <a:ext cx="9144000" cy="5696889"/>
          </a:xfrm>
        </p:spPr>
        <p:txBody>
          <a:bodyPr/>
          <a:lstStyle/>
          <a:p>
            <a:pPr marL="463069" indent="-463069">
              <a:spcAft>
                <a:spcPts val="1080"/>
              </a:spcAft>
              <a:buFont typeface="+mj-lt"/>
              <a:buAutoNum type="arabicPeriod"/>
            </a:pPr>
            <a:r>
              <a:rPr lang="pt-BR" sz="2161" dirty="0"/>
              <a:t>A análise de atividades representa uma forma sistemática para pensar a respeito dos processos que as empresas utilizam para fornecer produtos a seus clientes.    </a:t>
            </a:r>
            <a:r>
              <a:rPr lang="pt-BR" sz="2161" dirty="0" smtClean="0"/>
              <a:t>                                       </a:t>
            </a:r>
            <a:r>
              <a:rPr lang="pt-BR" sz="1801" dirty="0"/>
              <a:t>Processo: Conjunto de atividades relacionadas</a:t>
            </a:r>
            <a:endParaRPr lang="pt-BR" sz="2161" dirty="0"/>
          </a:p>
          <a:p>
            <a:pPr marL="463069" indent="-463069">
              <a:spcAft>
                <a:spcPts val="1080"/>
              </a:spcAft>
              <a:buFont typeface="+mj-lt"/>
              <a:buAutoNum type="arabicPeriod"/>
            </a:pPr>
            <a:r>
              <a:rPr lang="pt-BR" sz="2161" dirty="0"/>
              <a:t>A gestão baseada em atividades (ABM) pode ser utilizada para identificar e eliminar atividades que adicionam custos ao produto, mas que não adicionam valor</a:t>
            </a:r>
          </a:p>
          <a:p>
            <a:pPr marL="463069" indent="-463069">
              <a:spcAft>
                <a:spcPts val="1080"/>
              </a:spcAft>
              <a:buFont typeface="+mj-lt"/>
              <a:buAutoNum type="arabicPeriod"/>
            </a:pPr>
            <a:r>
              <a:rPr lang="pt-BR" sz="2161" dirty="0"/>
              <a:t>Custos que não adicionam valor são os custos de atividades que poderiam ser eliminadas, sem que o desempenho ou a qualidade do produtos – seu valor – sejam reduzidos.</a:t>
            </a:r>
          </a:p>
          <a:p>
            <a:pPr marL="463069" indent="-463069">
              <a:spcAft>
                <a:spcPts val="1080"/>
              </a:spcAft>
              <a:buFont typeface="+mj-lt"/>
              <a:buAutoNum type="arabicPeriod"/>
            </a:pPr>
            <a:r>
              <a:rPr lang="pt-BR" sz="2161" dirty="0"/>
              <a:t>Atividades candidatas à eliminação:  Armazenagem de materiais, produtos em fabricação, produtos acabados; Movimentação de componentes, materiais ou outros itens; Espera por trabalho;  Preparação de máquinas; colocação de pedidos.</a:t>
            </a:r>
            <a:endParaRPr lang="pt-BR" sz="180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5577" y="6540718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MAHER, M. 2001, p. 316  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856628" y="6411063"/>
            <a:ext cx="1123639" cy="251383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64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85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3388" y="122800"/>
            <a:ext cx="8229314" cy="1143357"/>
          </a:xfrm>
        </p:spPr>
        <p:txBody>
          <a:bodyPr/>
          <a:lstStyle/>
          <a:p>
            <a:r>
              <a:rPr lang="pt-BR" sz="3241" dirty="0"/>
              <a:t>As atividades adicionam valor?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98906" y="1549004"/>
          <a:ext cx="7260675" cy="4524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Conector reto 7"/>
          <p:cNvCxnSpPr/>
          <p:nvPr/>
        </p:nvCxnSpPr>
        <p:spPr bwMode="auto">
          <a:xfrm>
            <a:off x="6063032" y="5503479"/>
            <a:ext cx="71310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Conector reto 9"/>
          <p:cNvCxnSpPr/>
          <p:nvPr/>
        </p:nvCxnSpPr>
        <p:spPr bwMode="auto">
          <a:xfrm rot="5400000" flipH="1" flipV="1">
            <a:off x="5058206" y="3785551"/>
            <a:ext cx="343585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Conector de seta reta 12"/>
          <p:cNvCxnSpPr/>
          <p:nvPr/>
        </p:nvCxnSpPr>
        <p:spPr bwMode="auto">
          <a:xfrm rot="10800000">
            <a:off x="5285102" y="2067623"/>
            <a:ext cx="1491032" cy="14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CaixaDeTexto 13"/>
          <p:cNvSpPr txBox="1"/>
          <p:nvPr/>
        </p:nvSpPr>
        <p:spPr>
          <a:xfrm>
            <a:off x="6970616" y="3429000"/>
            <a:ext cx="1555859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dirty="0"/>
              <a:t>Reavaliação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95577" y="6540718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MAHER, M. 2001, p. 315  </a:t>
            </a:r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7273181" y="6243803"/>
            <a:ext cx="1771914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66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28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/>
              <a:t>Atividades que Adicionam Valor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b="1" dirty="0" smtClean="0"/>
              <a:t>Exigidas</a:t>
            </a:r>
          </a:p>
          <a:p>
            <a:pPr marL="0" indent="0">
              <a:buNone/>
            </a:pPr>
            <a:endParaRPr lang="pt-BR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sz="2400" dirty="0" smtClean="0"/>
              <a:t>Necessárias para cumprir regulamentos legais</a:t>
            </a:r>
            <a:endParaRPr lang="pt-BR" sz="2400" dirty="0"/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b="1" dirty="0" smtClean="0"/>
              <a:t>Discricionárias</a:t>
            </a:r>
          </a:p>
          <a:p>
            <a:endParaRPr lang="pt-B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sz="2400" dirty="0" smtClean="0"/>
              <a:t>Atividade produz uma mudança de estado;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400" dirty="0" smtClean="0"/>
              <a:t>A mudança de estado não era alcançável com as atividades precedentes;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400" dirty="0" smtClean="0"/>
              <a:t>A atividade faz com que outras atividades possam ser realizadas.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23494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Analise 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a produção de vestidos</a:t>
            </a:r>
          </a:p>
          <a:p>
            <a:pPr marL="0" indent="0">
              <a:buNone/>
            </a:pPr>
            <a:r>
              <a:rPr lang="pt-BR" dirty="0" smtClean="0"/>
              <a:t>A atividade de corte realiza o corte das peças de acordo com os modelos. Depois as partes são costuradas.</a:t>
            </a:r>
          </a:p>
          <a:p>
            <a:pPr marL="0" indent="0">
              <a:buNone/>
            </a:pPr>
            <a:r>
              <a:rPr lang="pt-BR" dirty="0" smtClean="0"/>
              <a:t>A atividade de corte adiciona valor?</a:t>
            </a:r>
          </a:p>
          <a:p>
            <a:pPr marL="0" indent="0">
              <a:buNone/>
            </a:pPr>
            <a:r>
              <a:rPr lang="pt-BR" dirty="0" smtClean="0"/>
              <a:t>A atividade de supervisão das costureiras adiciona valor?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455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3388" y="187627"/>
            <a:ext cx="8229314" cy="1143357"/>
          </a:xfrm>
        </p:spPr>
        <p:txBody>
          <a:bodyPr/>
          <a:lstStyle/>
          <a:p>
            <a:r>
              <a:rPr lang="pt-BR" sz="3241" b="1" dirty="0"/>
              <a:t>Ligações da Cadeia de Valor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8215" y="1600343"/>
            <a:ext cx="8427570" cy="4940375"/>
          </a:xfrm>
        </p:spPr>
        <p:txBody>
          <a:bodyPr/>
          <a:lstStyle/>
          <a:p>
            <a:pPr>
              <a:spcAft>
                <a:spcPts val="540"/>
              </a:spcAft>
            </a:pPr>
            <a:r>
              <a:rPr lang="pt-BR" sz="2881" b="1" dirty="0"/>
              <a:t>Ligações Internas</a:t>
            </a:r>
            <a:r>
              <a:rPr lang="pt-BR" sz="2881" dirty="0"/>
              <a:t>: relacionamentos entre atividades executadas dentro da parte da cadeia de valores da empresa.</a:t>
            </a:r>
          </a:p>
          <a:p>
            <a:r>
              <a:rPr lang="pt-BR" sz="2881" b="1" dirty="0"/>
              <a:t>Ligações Externas</a:t>
            </a:r>
            <a:r>
              <a:rPr lang="pt-BR" sz="2881" dirty="0"/>
              <a:t>: relacionamento entre atividades da cadeia de valor de uma empresa realizadas com seus </a:t>
            </a:r>
            <a:r>
              <a:rPr lang="pt-BR" sz="2881" b="1" dirty="0"/>
              <a:t>fornecedores</a:t>
            </a:r>
            <a:r>
              <a:rPr lang="pt-BR" sz="2881" dirty="0"/>
              <a:t> e </a:t>
            </a:r>
            <a:r>
              <a:rPr lang="pt-BR" sz="2881" b="1" dirty="0"/>
              <a:t>clientes</a:t>
            </a:r>
            <a:r>
              <a:rPr lang="pt-BR" sz="2881" dirty="0"/>
              <a:t>. </a:t>
            </a:r>
          </a:p>
          <a:p>
            <a:pPr>
              <a:buNone/>
            </a:pPr>
            <a:endParaRPr lang="pt-BR" sz="288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55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547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Atividades que não adicionam valor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8326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Programar:</a:t>
            </a:r>
            <a:r>
              <a:rPr lang="pt-BR" dirty="0" smtClean="0"/>
              <a:t> Uma atividade que usa tempo e recursos para determinar quando produtos diferentes entram no processo de produção, quantas montagens e quanto será produzido;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Movimentar</a:t>
            </a:r>
            <a:r>
              <a:rPr lang="pt-BR" dirty="0" smtClean="0"/>
              <a:t>: Uma atividade que consome tempo e recursos para movimentar matérias-primas, produtos em processo e produtos acabados de um departamento para outro;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Esperar</a:t>
            </a:r>
            <a:r>
              <a:rPr lang="pt-BR" dirty="0" smtClean="0"/>
              <a:t>: Uma atividade na qual as matérias primas ou os produtos em processo consomem tempo e recursos ao esperar o próximo processo;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Inspecionar: </a:t>
            </a:r>
            <a:r>
              <a:rPr lang="pt-BR" dirty="0" smtClean="0"/>
              <a:t>Uma atividade na qual tempo e recursos são consumidos para assegurar que o produto satisfaça especificações;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/>
              <a:t>Estocar: </a:t>
            </a:r>
            <a:r>
              <a:rPr lang="pt-BR" dirty="0" smtClean="0"/>
              <a:t>Uma atividade que consome tempo e recursos enquanto um produto, ou matéria-prima, é mantido em estoque.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512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Custos que não adicionam valor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São custos causados por atividades que não adicionam valor ou pela realização ineficiente de atividades que adicionam valor;</a:t>
            </a:r>
          </a:p>
          <a:p>
            <a:r>
              <a:rPr lang="pt-BR" dirty="0" smtClean="0"/>
              <a:t>A análise de atividades pode reduzir custos pela: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 smtClean="0"/>
              <a:t>Eliminação da atividade;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 smtClean="0"/>
              <a:t>Seleção da atividade;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 smtClean="0"/>
              <a:t>Redução da atividade;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 smtClean="0"/>
              <a:t>Compartilhamento da atividade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5780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8215" y="1935930"/>
            <a:ext cx="8297915" cy="2896727"/>
          </a:xfrm>
          <a:prstGeom prst="rect">
            <a:avLst/>
          </a:prstGeom>
        </p:spPr>
        <p:txBody>
          <a:bodyPr wrap="square" lIns="82333" tIns="41166" rIns="82333" bIns="41166">
            <a:spAutoFit/>
          </a:bodyPr>
          <a:lstStyle/>
          <a:p>
            <a:pPr>
              <a:spcAft>
                <a:spcPts val="540"/>
              </a:spcAft>
            </a:pPr>
            <a:r>
              <a:rPr lang="pt-BR" dirty="0" smtClean="0"/>
              <a:t>GARRISON, R. H. e NOREEN, E. W. </a:t>
            </a:r>
            <a:r>
              <a:rPr lang="pt-BR" b="1" dirty="0" smtClean="0"/>
              <a:t>Contabilidade Gerencial</a:t>
            </a:r>
            <a:r>
              <a:rPr lang="pt-BR" dirty="0" smtClean="0"/>
              <a:t>, 9º. Edição, Rio de Janeiro, LTC, 2001.</a:t>
            </a:r>
          </a:p>
          <a:p>
            <a:pPr>
              <a:spcAft>
                <a:spcPts val="540"/>
              </a:spcAft>
            </a:pPr>
            <a:r>
              <a:rPr lang="pt-BR" dirty="0" smtClean="0"/>
              <a:t>HANSEN, D. R e MOWEN, </a:t>
            </a:r>
            <a:r>
              <a:rPr lang="pt-BR" dirty="0" err="1" smtClean="0"/>
              <a:t>M.M.</a:t>
            </a:r>
            <a:r>
              <a:rPr lang="pt-BR" dirty="0" smtClean="0"/>
              <a:t> </a:t>
            </a:r>
            <a:r>
              <a:rPr lang="pt-BR" b="1" dirty="0" smtClean="0"/>
              <a:t>Gestão de Custos</a:t>
            </a:r>
            <a:r>
              <a:rPr lang="pt-BR" dirty="0" smtClean="0"/>
              <a:t>. 10º.Edição. São Paulo: Pioneira </a:t>
            </a:r>
            <a:r>
              <a:rPr lang="pt-BR" dirty="0" err="1" smtClean="0"/>
              <a:t>Thomson</a:t>
            </a:r>
            <a:r>
              <a:rPr lang="pt-BR" dirty="0" smtClean="0"/>
              <a:t> </a:t>
            </a:r>
            <a:r>
              <a:rPr lang="pt-BR" dirty="0" err="1" smtClean="0"/>
              <a:t>Learning</a:t>
            </a:r>
            <a:r>
              <a:rPr lang="pt-BR" dirty="0" smtClean="0"/>
              <a:t>, 2001</a:t>
            </a:r>
          </a:p>
          <a:p>
            <a:pPr>
              <a:spcAft>
                <a:spcPts val="540"/>
              </a:spcAft>
            </a:pPr>
            <a:r>
              <a:rPr lang="pt-BR" dirty="0"/>
              <a:t>MAHER, M. </a:t>
            </a:r>
            <a:r>
              <a:rPr lang="pt-BR" b="1" dirty="0"/>
              <a:t>Contabilidade de Custos</a:t>
            </a:r>
            <a:r>
              <a:rPr lang="pt-BR" dirty="0"/>
              <a:t>. 1º Edição em português , São Paulo: Atlas, 2001.</a:t>
            </a:r>
          </a:p>
          <a:p>
            <a:pPr>
              <a:spcBef>
                <a:spcPct val="0"/>
              </a:spcBef>
              <a:spcAft>
                <a:spcPts val="540"/>
              </a:spcAft>
            </a:pPr>
            <a:r>
              <a:rPr lang="pt-BR" dirty="0"/>
              <a:t>MARTINS, E. </a:t>
            </a:r>
            <a:r>
              <a:rPr lang="pt-BR" b="1" dirty="0"/>
              <a:t>Contabilidade de Custos</a:t>
            </a:r>
            <a:r>
              <a:rPr lang="pt-BR" dirty="0"/>
              <a:t>. São Paulo: Atlas, 9a ed. Revisada, 2003.</a:t>
            </a:r>
          </a:p>
          <a:p>
            <a:pPr>
              <a:spcBef>
                <a:spcPct val="0"/>
              </a:spcBef>
              <a:spcAft>
                <a:spcPts val="540"/>
              </a:spcAft>
            </a:pPr>
            <a:r>
              <a:rPr lang="pt-BR" dirty="0"/>
              <a:t>PLAYER, S. e LACERDA, R. </a:t>
            </a:r>
            <a:r>
              <a:rPr lang="pt-BR" b="1" dirty="0"/>
              <a:t>Lições mundiais da Arthur Andersen em ABM – Estudos de Casos.</a:t>
            </a:r>
            <a:r>
              <a:rPr lang="pt-BR" dirty="0"/>
              <a:t> São Paulo: Editora Futura, 2000.</a:t>
            </a:r>
          </a:p>
          <a:p>
            <a:pPr>
              <a:spcAft>
                <a:spcPts val="540"/>
              </a:spcAft>
            </a:pPr>
            <a:endParaRPr lang="pt-BR" dirty="0"/>
          </a:p>
        </p:txBody>
      </p:sp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457343" y="274492"/>
            <a:ext cx="8229314" cy="1014534"/>
          </a:xfrm>
        </p:spPr>
        <p:txBody>
          <a:bodyPr/>
          <a:lstStyle/>
          <a:p>
            <a:pPr>
              <a:defRPr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170390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2881" b="1" dirty="0"/>
              <a:t>Explorando Elos com os Fornecedores</a:t>
            </a:r>
            <a:endParaRPr lang="pt-BR" sz="288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9310" y="1613831"/>
            <a:ext cx="8396820" cy="4027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21" dirty="0"/>
              <a:t> Fornecedores fornecem entradas e, como </a:t>
            </a:r>
            <a:r>
              <a:rPr lang="pt-BR" sz="2521" dirty="0" err="1"/>
              <a:t>consequência</a:t>
            </a:r>
            <a:r>
              <a:rPr lang="pt-BR" sz="2521" dirty="0"/>
              <a:t>, podem ter um efeito significativo sobre o posicionamento estratégico do usuário. </a:t>
            </a:r>
          </a:p>
          <a:p>
            <a:endParaRPr lang="pt-BR" sz="2521" dirty="0"/>
          </a:p>
          <a:p>
            <a:pPr>
              <a:buFont typeface="Arial" pitchFamily="34" charset="0"/>
              <a:buChar char="•"/>
            </a:pPr>
            <a:endParaRPr lang="pt-BR" sz="2521" dirty="0"/>
          </a:p>
          <a:p>
            <a:r>
              <a:rPr lang="pt-BR" sz="2161" b="1" dirty="0"/>
              <a:t>Exemplo:  </a:t>
            </a:r>
            <a:r>
              <a:rPr lang="pt-BR" sz="2161" dirty="0"/>
              <a:t>Se uma empresa adota a abordagem da qualidade total, isto demanda a produção de artigos sem defeitos. Se os componentes do produto forem entregues com atraso e forem de baixa qualidade, não há como produzir artigos de qualidade e entregá-los dentro dos prazos aos clientes. Assim, a empresa fica extremamente dependente de seu fornecedor  entregar peças sem defeito.</a:t>
            </a:r>
            <a:endParaRPr lang="pt-BR" sz="216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76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907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2881" b="1" dirty="0"/>
              <a:t>Gerindo os Custos de Obtenção de Recursos</a:t>
            </a:r>
            <a:endParaRPr lang="pt-BR" sz="288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8215" y="1160039"/>
            <a:ext cx="8297915" cy="4747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61" dirty="0"/>
              <a:t>Requisitos essenciais para a escolha de fornecedores *:</a:t>
            </a:r>
          </a:p>
          <a:p>
            <a:endParaRPr lang="pt-BR" sz="2161" dirty="0"/>
          </a:p>
          <a:p>
            <a:pPr marL="411617" indent="-411617">
              <a:buAutoNum type="arabicPeriod"/>
            </a:pPr>
            <a:r>
              <a:rPr lang="pt-BR" sz="2161" b="1" dirty="0"/>
              <a:t>Considerar os custos associados com qualidade, confiabilidade, entregas atrasadas, além do preço de compra.                                                                                </a:t>
            </a:r>
            <a:r>
              <a:rPr lang="pt-BR" sz="2161" dirty="0"/>
              <a:t>Nesse caso, os fornecedores são avaliados com base no custo total. Utilizando o ABC custeio baseado em atividades, o fornecedor é definido como um objeto de custeio e são apropriados todos os custos adicionais.</a:t>
            </a:r>
          </a:p>
          <a:p>
            <a:pPr marL="411617" indent="-411617">
              <a:buAutoNum type="arabicPeriod"/>
            </a:pPr>
            <a:r>
              <a:rPr lang="pt-BR" sz="2161" b="1" dirty="0"/>
              <a:t>Considerar nos custos dos produtos os custos do fornecedor que têm relação de causa e efeito.              </a:t>
            </a:r>
            <a:r>
              <a:rPr lang="pt-BR" sz="2161" dirty="0"/>
              <a:t>Nesse caso, por meio do ABC, o produto é o objeto de custeio e os custos do fornecedor são rastreados para os produtos. Ao rastrear e não alocar por critérios arbitrários é possível identificar diversos efeitos que serão objeto de gestão de custos. </a:t>
            </a:r>
            <a:endParaRPr lang="pt-BR" sz="216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COOPER, R. e SLAGMULDER, R. apud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433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202338" y="6243803"/>
            <a:ext cx="583447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77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600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211164"/>
            <a:ext cx="5834471" cy="1143357"/>
          </a:xfrm>
        </p:spPr>
        <p:txBody>
          <a:bodyPr/>
          <a:lstStyle/>
          <a:p>
            <a:r>
              <a:rPr lang="pt-BR" sz="2881" b="1" dirty="0"/>
              <a:t>Custeio do Fornecedor</a:t>
            </a:r>
            <a:br>
              <a:rPr lang="pt-BR" sz="2881" b="1" dirty="0"/>
            </a:br>
            <a:r>
              <a:rPr lang="pt-BR" sz="2881" b="1" dirty="0"/>
              <a:t>Exemplo</a:t>
            </a:r>
            <a:endParaRPr lang="pt-BR" sz="288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8215" y="1419349"/>
            <a:ext cx="8233087" cy="5170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</a:pPr>
            <a:r>
              <a:rPr lang="pt-BR" sz="2161" b="1" dirty="0"/>
              <a:t>Exemplo*:  </a:t>
            </a:r>
            <a:r>
              <a:rPr lang="pt-BR" sz="2161" dirty="0"/>
              <a:t>Suponha que um gestor de compras use dois fornecedores: a Eletrônica Freitas e a Ouro Limitada. Elas fornecem dois componentes: X1Z e Y2Z. O gestor de compras prefere a Freitas devido ao preço menor, no entanto a Ouro Limitada é mais confiável na entrega dos componentes. </a:t>
            </a:r>
          </a:p>
          <a:p>
            <a:pPr>
              <a:spcAft>
                <a:spcPts val="1080"/>
              </a:spcAft>
            </a:pPr>
            <a:r>
              <a:rPr lang="pt-BR" sz="2161" dirty="0"/>
              <a:t>Existem duas atividades relacionadas com fornecedores: </a:t>
            </a:r>
          </a:p>
          <a:p>
            <a:pPr>
              <a:spcAft>
                <a:spcPts val="1080"/>
              </a:spcAft>
            </a:pPr>
            <a:r>
              <a:rPr lang="pt-BR" sz="2161" i="1" dirty="0"/>
              <a:t>retrabalhar produtos – </a:t>
            </a:r>
            <a:r>
              <a:rPr lang="pt-BR" sz="2161" dirty="0"/>
              <a:t>ocorre devido a falhas no componente ou falhas no processo.</a:t>
            </a:r>
          </a:p>
          <a:p>
            <a:r>
              <a:rPr lang="pt-BR" sz="2161" i="1" dirty="0"/>
              <a:t>executar prontamente produtos – </a:t>
            </a:r>
            <a:r>
              <a:rPr lang="pt-BR" sz="2161" dirty="0"/>
              <a:t>ocorre devido à entrega atrasada de componentes ou falha no processo. </a:t>
            </a:r>
          </a:p>
          <a:p>
            <a:endParaRPr lang="pt-BR" sz="2161" dirty="0"/>
          </a:p>
          <a:p>
            <a:r>
              <a:rPr lang="pt-BR" sz="2161" dirty="0"/>
              <a:t>Falhas de componentes e entregas atrasadas são atribuídas aos fornecedores e os custos de falhas de processo são atribuídas aos processos internos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433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467663" y="6322676"/>
            <a:ext cx="1512604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78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73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3241" b="1" dirty="0"/>
              <a:t>Custeio do Fornecedor</a:t>
            </a:r>
            <a:br>
              <a:rPr lang="pt-BR" sz="3241" b="1" dirty="0"/>
            </a:br>
            <a:r>
              <a:rPr lang="pt-BR" sz="3241" b="1" dirty="0"/>
              <a:t> Exemplo</a:t>
            </a:r>
            <a:endParaRPr lang="pt-BR" sz="3241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28557" y="1738337"/>
          <a:ext cx="8492400" cy="1366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2382"/>
                <a:gridCol w="2636920"/>
                <a:gridCol w="2123098"/>
              </a:tblGrid>
              <a:tr h="588597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Atividade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Falha do Componente/ Entrega Atrasada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Falha de Processo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Retrabalhar produtos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$200.000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$80.000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88965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Executar prontamente produtos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 $ 50.000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 $ 5.000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59310" y="1198203"/>
            <a:ext cx="5868549" cy="424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61" b="1" dirty="0"/>
              <a:t>I. Custos da Atividade</a:t>
            </a:r>
            <a:endParaRPr lang="pt-BR" sz="2161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28560" y="3272681"/>
            <a:ext cx="5868549" cy="424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61" b="1" dirty="0"/>
              <a:t>II. Dados dos Fornecedores</a:t>
            </a:r>
            <a:endParaRPr lang="pt-BR" sz="2161" b="1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228561" y="3870448"/>
          <a:ext cx="8492398" cy="2475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6891"/>
                <a:gridCol w="1620686"/>
                <a:gridCol w="1231722"/>
                <a:gridCol w="1426204"/>
                <a:gridCol w="1166895"/>
              </a:tblGrid>
              <a:tr h="576252">
                <a:tc>
                  <a:txBody>
                    <a:bodyPr/>
                    <a:lstStyle/>
                    <a:p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Eletrônica Freitas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Ouro Limitada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endParaRPr lang="pt-BR" sz="1600" b="1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X1Z</a:t>
                      </a:r>
                      <a:endParaRPr lang="pt-BR" sz="1600" b="1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Y2Z</a:t>
                      </a:r>
                      <a:endParaRPr lang="pt-BR" sz="1600" b="1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X1Z</a:t>
                      </a:r>
                      <a:endParaRPr lang="pt-BR" sz="1600" b="1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Y2Z</a:t>
                      </a:r>
                      <a:endParaRPr lang="pt-BR" sz="1600" b="1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</a:tr>
              <a:tr h="391010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Preço de compra unitário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$10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$26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$12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$28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453792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Unidades Compradas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  40.000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20.000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 5.000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5.000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31332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Unidades Defeituosas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800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190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5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5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94114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Despachos Atrasados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30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20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</a:tr>
            </a:tbl>
          </a:graphicData>
        </a:graphic>
      </p:graphicFrame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>
          <a:xfrm>
            <a:off x="3124225" y="6411063"/>
            <a:ext cx="2895552" cy="310091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79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13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211164"/>
            <a:ext cx="5834471" cy="1143357"/>
          </a:xfrm>
        </p:spPr>
        <p:txBody>
          <a:bodyPr/>
          <a:lstStyle/>
          <a:p>
            <a:r>
              <a:rPr lang="pt-BR" sz="2881" b="1" dirty="0"/>
              <a:t>Custeio do Fornecedor</a:t>
            </a:r>
            <a:br>
              <a:rPr lang="pt-BR" sz="2881" b="1" dirty="0"/>
            </a:br>
            <a:r>
              <a:rPr lang="pt-BR" sz="2881" b="1" dirty="0"/>
              <a:t>Exemplo</a:t>
            </a:r>
            <a:endParaRPr lang="pt-BR" sz="288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8215" y="1419349"/>
            <a:ext cx="8233087" cy="898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</a:pPr>
            <a:r>
              <a:rPr lang="pt-BR" sz="2161" b="1" dirty="0"/>
              <a:t>Taxas de atividade para atribuir custos aos fornecedores:  </a:t>
            </a:r>
          </a:p>
          <a:p>
            <a:pPr>
              <a:spcAft>
                <a:spcPts val="1080"/>
              </a:spcAft>
            </a:pPr>
            <a:endParaRPr lang="pt-BR" sz="2161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433  </a:t>
            </a:r>
            <a:endParaRPr lang="pt-BR" sz="1260" dirty="0"/>
          </a:p>
        </p:txBody>
      </p:sp>
      <p:graphicFrame>
        <p:nvGraphicFramePr>
          <p:cNvPr id="5" name="Diagrama 4"/>
          <p:cNvGraphicFramePr/>
          <p:nvPr/>
        </p:nvGraphicFramePr>
        <p:xfrm>
          <a:off x="129655" y="2326933"/>
          <a:ext cx="8915440" cy="4193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084715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80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011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2521" b="1" dirty="0"/>
              <a:t>Custeio do Fornecedor -  Exemplo</a:t>
            </a:r>
            <a:endParaRPr lang="pt-BR" sz="2521" b="1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423043" y="1359599"/>
          <a:ext cx="6093781" cy="4856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338"/>
                <a:gridCol w="1296549"/>
                <a:gridCol w="1166894"/>
              </a:tblGrid>
              <a:tr h="576252">
                <a:tc>
                  <a:txBody>
                    <a:bodyPr/>
                    <a:lstStyle/>
                    <a:p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Eletrônica Freitas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endParaRPr lang="pt-BR" sz="1600" b="1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X1Z</a:t>
                      </a:r>
                      <a:endParaRPr lang="pt-BR" sz="1600" b="1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Y2Z</a:t>
                      </a:r>
                      <a:endParaRPr lang="pt-BR" sz="1600" b="1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</a:tr>
              <a:tr h="329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/>
                        <a:t>Custos de Comprar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$10 X 40.000</a:t>
                      </a:r>
                      <a:endParaRPr lang="pt-BR" sz="1600" b="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$400.000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$26 X 20.000</a:t>
                      </a:r>
                      <a:endParaRPr lang="pt-BR" sz="1600" b="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$520.000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/>
                        <a:t>Retrabalhar Produtos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$200 X 800</a:t>
                      </a:r>
                      <a:endParaRPr lang="pt-BR" sz="1600" b="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$160.000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$200 X 190</a:t>
                      </a:r>
                      <a:endParaRPr lang="pt-BR" sz="1600" b="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$38.000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Executar prontamente Produtos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$1.000 X 30</a:t>
                      </a:r>
                      <a:endParaRPr lang="pt-BR" sz="1600" b="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$30.000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$1.000 X 20</a:t>
                      </a:r>
                      <a:endParaRPr lang="pt-BR" sz="1600" b="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$20.000</a:t>
                      </a:r>
                      <a:endParaRPr lang="pt-BR" sz="1600" b="1" dirty="0"/>
                    </a:p>
                  </a:txBody>
                  <a:tcPr marL="82322" marR="82322" marT="41161" marB="411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Custos Totais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$590.000</a:t>
                      </a:r>
                      <a:endParaRPr lang="pt-BR" sz="16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$578.000</a:t>
                      </a:r>
                      <a:endParaRPr lang="pt-BR" sz="16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Unidades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: 40.000</a:t>
                      </a:r>
                      <a:endParaRPr lang="pt-BR" sz="1600" b="1" dirty="0"/>
                    </a:p>
                  </a:txBody>
                  <a:tcPr marL="82322" marR="82322" marT="41161" marB="411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: 20.000</a:t>
                      </a:r>
                      <a:endParaRPr lang="pt-BR" sz="1600" b="1" dirty="0"/>
                    </a:p>
                  </a:txBody>
                  <a:tcPr marL="82322" marR="82322" marT="41161" marB="411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Custo Unitário Total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$14,75</a:t>
                      </a:r>
                      <a:endParaRPr lang="pt-BR" sz="16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$28,90</a:t>
                      </a:r>
                      <a:endParaRPr lang="pt-BR" sz="16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6279198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81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1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81509"/>
            <a:ext cx="5834471" cy="1143357"/>
          </a:xfrm>
        </p:spPr>
        <p:txBody>
          <a:bodyPr/>
          <a:lstStyle/>
          <a:p>
            <a:r>
              <a:rPr lang="pt-BR" sz="2521" b="1" dirty="0"/>
              <a:t>Custeio do Fornecedor -  Exemplo</a:t>
            </a:r>
            <a:endParaRPr lang="pt-BR" sz="2521" b="1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423043" y="1359599"/>
          <a:ext cx="6093781" cy="4856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338"/>
                <a:gridCol w="1296549"/>
                <a:gridCol w="1166894"/>
              </a:tblGrid>
              <a:tr h="576252">
                <a:tc>
                  <a:txBody>
                    <a:bodyPr/>
                    <a:lstStyle/>
                    <a:p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Ouro Limitada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endParaRPr lang="pt-BR" sz="1600" b="1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X1Z</a:t>
                      </a:r>
                      <a:endParaRPr lang="pt-BR" sz="1600" b="1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Y2Z</a:t>
                      </a:r>
                      <a:endParaRPr lang="pt-BR" sz="1600" b="1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</a:tr>
              <a:tr h="329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/>
                        <a:t>Custos de Comprar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$12 X 5.000</a:t>
                      </a:r>
                      <a:endParaRPr lang="pt-BR" sz="1600" b="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$60.000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$28 X 5.000</a:t>
                      </a:r>
                      <a:endParaRPr lang="pt-BR" sz="1600" b="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$140.000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/>
                        <a:t>Retrabalhar Produtos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$200 X 5</a:t>
                      </a:r>
                      <a:endParaRPr lang="pt-BR" sz="1600" b="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$1.000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$200 X 5</a:t>
                      </a:r>
                      <a:endParaRPr lang="pt-BR" sz="1600" b="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$1.000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Executar prontamente Produtos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endParaRPr lang="pt-BR" sz="1600" b="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/>
                </a:tc>
              </a:tr>
              <a:tr h="329287">
                <a:tc>
                  <a:txBody>
                    <a:bodyPr/>
                    <a:lstStyle/>
                    <a:p>
                      <a:endParaRPr lang="pt-BR" sz="1600" b="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marL="82322" marR="82322" marT="41161" marB="411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Custos Totais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$61.000</a:t>
                      </a:r>
                      <a:endParaRPr lang="pt-BR" sz="16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$141.000</a:t>
                      </a:r>
                      <a:endParaRPr lang="pt-BR" sz="16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Unidades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: 5.000</a:t>
                      </a:r>
                      <a:endParaRPr lang="pt-BR" sz="1600" b="1" dirty="0"/>
                    </a:p>
                  </a:txBody>
                  <a:tcPr marL="82322" marR="82322" marT="41161" marB="411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: 5.000</a:t>
                      </a:r>
                      <a:endParaRPr lang="pt-BR" sz="1600" b="1" dirty="0"/>
                    </a:p>
                  </a:txBody>
                  <a:tcPr marL="82322" marR="82322" marT="41161" marB="411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87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Custo Unitário Total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$12,20</a:t>
                      </a:r>
                      <a:endParaRPr lang="pt-BR" sz="16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$28,20</a:t>
                      </a:r>
                      <a:endParaRPr lang="pt-BR" sz="1600" b="1" dirty="0"/>
                    </a:p>
                  </a:txBody>
                  <a:tcPr marL="82322" marR="82322" marT="41161" marB="411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Texto explicativo em forma de nuvem 3"/>
          <p:cNvSpPr/>
          <p:nvPr/>
        </p:nvSpPr>
        <p:spPr bwMode="auto">
          <a:xfrm>
            <a:off x="6840961" y="1354521"/>
            <a:ext cx="2009651" cy="1944824"/>
          </a:xfrm>
          <a:prstGeom prst="cloud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322" tIns="41161" rIns="82322" bIns="41161" numCol="1" rtlCol="0" anchor="t" anchorCtr="0" compatLnSpc="1">
            <a:prstTxWarp prst="textNoShape">
              <a:avLst/>
            </a:prstTxWarp>
          </a:bodyPr>
          <a:lstStyle/>
          <a:p>
            <a:pPr defTabSz="914705" fontAlgn="base">
              <a:spcBef>
                <a:spcPct val="0"/>
              </a:spcBef>
              <a:spcAft>
                <a:spcPct val="0"/>
              </a:spcAft>
            </a:pPr>
            <a:r>
              <a:rPr lang="pt-BR" sz="1801" dirty="0">
                <a:latin typeface="Arial" charset="0"/>
              </a:rPr>
              <a:t>Então, a Ouro </a:t>
            </a:r>
            <a:r>
              <a:rPr lang="pt-BR" sz="1801" dirty="0" err="1">
                <a:latin typeface="Arial" charset="0"/>
              </a:rPr>
              <a:t>Ltda</a:t>
            </a:r>
            <a:r>
              <a:rPr lang="pt-BR" sz="1801" dirty="0">
                <a:latin typeface="Arial" charset="0"/>
              </a:rPr>
              <a:t> é a melhor escolha (?)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279198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82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351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1914</Words>
  <Application>Microsoft Office PowerPoint</Application>
  <PresentationFormat>Apresentação na tela (4:3)</PresentationFormat>
  <Paragraphs>261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Tema do Office</vt:lpstr>
      <vt:lpstr>Gestão Estratégica de Custos</vt:lpstr>
      <vt:lpstr>Ligações da Cadeia de Valor</vt:lpstr>
      <vt:lpstr>Explorando Elos com os Fornecedores</vt:lpstr>
      <vt:lpstr>Gerindo os Custos de Obtenção de Recursos</vt:lpstr>
      <vt:lpstr>Custeio do Fornecedor Exemplo</vt:lpstr>
      <vt:lpstr>Custeio do Fornecedor  Exemplo</vt:lpstr>
      <vt:lpstr>Custeio do Fornecedor Exemplo</vt:lpstr>
      <vt:lpstr>Custeio do Fornecedor -  Exemplo</vt:lpstr>
      <vt:lpstr>Custeio do Fornecedor -  Exemplo</vt:lpstr>
      <vt:lpstr>Explorando Elos com os Clientes</vt:lpstr>
      <vt:lpstr>Gerindo Custos de Atendimento ao Cliente</vt:lpstr>
      <vt:lpstr>Custeio do Cliente Exemplo</vt:lpstr>
      <vt:lpstr>Custeio do Cliente  Exemplo</vt:lpstr>
      <vt:lpstr>Custeio do Cliente Exemplo</vt:lpstr>
      <vt:lpstr>Custeio do Cliente Exemplo</vt:lpstr>
      <vt:lpstr>Análise de Atividades</vt:lpstr>
      <vt:lpstr>As atividades adicionam valor?</vt:lpstr>
      <vt:lpstr>Atividades que Adicionam Valor</vt:lpstr>
      <vt:lpstr>Analise ...</vt:lpstr>
      <vt:lpstr>Atividades que não adicionam valor</vt:lpstr>
      <vt:lpstr>Custos que não adicionam valor</vt:lpstr>
      <vt:lpstr>Referências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SOLANGE</dc:creator>
  <cp:lastModifiedBy>solange</cp:lastModifiedBy>
  <cp:revision>28</cp:revision>
  <dcterms:created xsi:type="dcterms:W3CDTF">2013-04-24T15:02:26Z</dcterms:created>
  <dcterms:modified xsi:type="dcterms:W3CDTF">2016-10-04T21:38:07Z</dcterms:modified>
</cp:coreProperties>
</file>