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5" r:id="rId8"/>
    <p:sldId id="266" r:id="rId9"/>
    <p:sldId id="267" r:id="rId10"/>
    <p:sldId id="269" r:id="rId11"/>
    <p:sldId id="270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Osvald Ramos" initials="DOR" lastIdx="1" clrIdx="0">
    <p:extLst>
      <p:ext uri="{19B8F6BF-5375-455C-9EA6-DF929625EA0E}">
        <p15:presenceInfo xmlns:p15="http://schemas.microsoft.com/office/powerpoint/2012/main" userId="0c154b3e20797a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111"/>
    <a:srgbClr val="949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07696-7EAF-4CF8-AEC1-659946B3C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2D4D96-0C50-439D-948A-6A29B846C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F477BF-D473-4A5D-B5C9-80FAFDDF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2B34-D89F-4814-8E6F-908931CDACD9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9B152D-10D2-497A-9751-4351C0EB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B717F7-9C60-4BF4-B75F-F44CE2D7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DB2-C0EF-45B1-989A-D2DB1A1D5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1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0774F-66C6-4A0A-A941-E29DB6E2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34AF16-CEDF-4631-98CC-F081CE9B3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A240BB-56AB-4F43-845A-97C7B802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2B34-D89F-4814-8E6F-908931CDACD9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CF2515-138E-4556-B2DC-143F4F8B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E22E57-6434-46C5-95F2-553CA658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DB2-C0EF-45B1-989A-D2DB1A1D5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57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8073BF-CAFD-453D-B7A3-8BCA2CD1D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B68D48-8611-448E-83D4-81D94ACF6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8E036F-9A79-48D5-B795-121E787C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2B34-D89F-4814-8E6F-908931CDACD9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1B86AE-3CEA-42B0-99BC-B3FE4A7D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1CACB4-D940-4FDF-A023-41D9AD6B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DB2-C0EF-45B1-989A-D2DB1A1D5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67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DC5B2-0C96-40E9-91B9-EB80639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80364F-B5AC-45E4-933D-D8DAEFF45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FD7974-501A-4DE7-8335-20F132F8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2B34-D89F-4814-8E6F-908931CDACD9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2D6BC4-3C00-461A-BD35-37F19394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F127A2-E567-4F5A-8227-70CED1F3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DB2-C0EF-45B1-989A-D2DB1A1D5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4E97C-A795-4932-88E8-E4ABC8B15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5D3669-D39A-4A7E-BCB5-E64B2287C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33DDE-B6AF-445F-9E30-5414D22E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2B34-D89F-4814-8E6F-908931CDACD9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500B41-D801-4E49-8D31-02715321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A6EE13-4813-4D4E-9EA4-A13A8EF0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DB2-C0EF-45B1-989A-D2DB1A1D5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33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866BD-7949-4A5B-A4D3-329DDBF8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7155A7-03CC-4DB0-957E-E2B68D45E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7C366A-345E-406D-A404-3F671A069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3F83CA-45DA-46CD-A3E7-87680F85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2B34-D89F-4814-8E6F-908931CDACD9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C6D610-7AE5-45BA-8B4D-BC6EB872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92A203-086B-4B59-8319-221AA5B6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DB2-C0EF-45B1-989A-D2DB1A1D5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10317-D0B6-4EDF-8BBD-60324A0C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ADD217-7129-47E7-BF7B-0782A5965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130428-4660-44DB-8860-9DF803620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318E3F-C6A4-4692-BB44-2E048B56C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A0D818D-14EB-47FD-A29B-B22015AA0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4F00D3E-48DD-4D90-9FF8-442CAEE5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2B34-D89F-4814-8E6F-908931CDACD9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F7E6670-8675-4059-975C-FB46CDDD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461DF8C-3A10-4C8C-8DDD-1CF9BFD7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DB2-C0EF-45B1-989A-D2DB1A1D5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52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ED5F7-F260-4493-A67E-A5EFA98D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4C0448-185A-402E-8A16-4A766683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2B34-D89F-4814-8E6F-908931CDACD9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4F217F-4265-4DF7-B6F1-88FEB2B1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61A451-A8BD-4C13-892B-97223C43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DB2-C0EF-45B1-989A-D2DB1A1D5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09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BD5028-1E05-43CC-ADB2-C7B518E6C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2B34-D89F-4814-8E6F-908931CDACD9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846CA7-B7CA-470A-AC3C-CA7C2C3A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7AEBE5-EC46-4E55-BE77-CFF762D0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DB2-C0EF-45B1-989A-D2DB1A1D5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33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5040A-9695-41BA-91E4-E3083B7E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E0542B-882C-4CF4-8BB0-3060E620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EA7C119-9191-41F4-9CF2-660C00AB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23B0E0-17D6-4CFD-8EC2-5C7DAC84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2B34-D89F-4814-8E6F-908931CDACD9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010753-CBB5-4E1E-8F23-D2E21DB5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8001A3-7784-4528-AA12-EBFFF200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DB2-C0EF-45B1-989A-D2DB1A1D5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87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4FA25-D0E9-4D15-9753-35559DC9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5E6A610-0670-42EB-AE11-4C824758F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5F7972-0859-40B7-81BD-D55ED227F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AA10D5-620D-43F4-8784-53A52DB3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2B34-D89F-4814-8E6F-908931CDACD9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FC0A8D-3B0A-4896-851C-34D565A77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B97735-F44B-4421-A55A-E2B5D2C4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1DB2-C0EF-45B1-989A-D2DB1A1D5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38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132236-C4A8-43E1-8748-0F754D67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1ADAF2-92B1-446E-ABCE-9F2E95498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1F44B6-14AE-4986-A91B-5392B83F7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A2B34-D89F-4814-8E6F-908931CDACD9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DC6107-8D7A-4496-BD30-8B7F6FD3D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6823A2-48DD-4674-B253-7B85D8AFC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1DB2-C0EF-45B1-989A-D2DB1A1D5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29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ssoa posando para foto&#10;&#10;Descrição gerada automaticamente">
            <a:extLst>
              <a:ext uri="{FF2B5EF4-FFF2-40B4-BE49-F238E27FC236}">
                <a16:creationId xmlns:a16="http://schemas.microsoft.com/office/drawing/2014/main" id="{BECBB7B0-59DB-42C7-8A61-042CE1DB95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1469"/>
          <a:stretch/>
        </p:blipFill>
        <p:spPr>
          <a:xfrm>
            <a:off x="-3029587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9FB1AC-9E4D-4CD1-86E0-A0C6A2DF7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t-BR" sz="4000" dirty="0"/>
              <a:t>O dilema </a:t>
            </a:r>
            <a:br>
              <a:rPr lang="pt-BR" sz="4000" dirty="0"/>
            </a:br>
            <a:r>
              <a:rPr lang="pt-BR" sz="4000" dirty="0"/>
              <a:t>das redes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E18096-DF2F-444E-B777-5253C6BF0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Autofit/>
          </a:bodyPr>
          <a:lstStyle/>
          <a:p>
            <a:r>
              <a:rPr lang="pt-BR" sz="2000" dirty="0"/>
              <a:t>... E o mundo editado/programado</a:t>
            </a:r>
          </a:p>
          <a:p>
            <a:r>
              <a:rPr lang="pt-BR" sz="2000" dirty="0"/>
              <a:t> pelo número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36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Imagem 2" descr="Mulher com a mão no ar&#10;&#10;Descrição gerada automaticamente com confiança baixa">
            <a:extLst>
              <a:ext uri="{FF2B5EF4-FFF2-40B4-BE49-F238E27FC236}">
                <a16:creationId xmlns:a16="http://schemas.microsoft.com/office/drawing/2014/main" id="{F5DE2121-BB2A-4F2D-98AB-BB2AEE2C4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r="-1" b="-1"/>
          <a:stretch/>
        </p:blipFill>
        <p:spPr>
          <a:xfrm>
            <a:off x="2729183" y="14077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E09448E-7682-420E-AD8F-44198DE9969D}"/>
              </a:ext>
            </a:extLst>
          </p:cNvPr>
          <p:cNvSpPr txBox="1"/>
          <p:nvPr/>
        </p:nvSpPr>
        <p:spPr>
          <a:xfrm>
            <a:off x="68269" y="1718229"/>
            <a:ext cx="322846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O mundo editado pelo número:</a:t>
            </a:r>
          </a:p>
          <a:p>
            <a:endParaRPr lang="pt-BR" sz="2000" dirty="0"/>
          </a:p>
          <a:p>
            <a:r>
              <a:rPr lang="pt-BR" sz="2000" dirty="0"/>
              <a:t>- Camadas complexas</a:t>
            </a:r>
          </a:p>
          <a:p>
            <a:r>
              <a:rPr lang="pt-BR" sz="2000" dirty="0"/>
              <a:t>- Arquitetura invisível</a:t>
            </a:r>
          </a:p>
          <a:p>
            <a:r>
              <a:rPr lang="pt-BR" sz="2000" dirty="0"/>
              <a:t>- Impressão de agência (“vejo o que eu quero”)</a:t>
            </a:r>
          </a:p>
          <a:p>
            <a:r>
              <a:rPr lang="pt-BR" sz="2000" dirty="0"/>
              <a:t>- Explicar para uma criança de 8 anos: Como a internet funciona? </a:t>
            </a:r>
          </a:p>
          <a:p>
            <a:r>
              <a:rPr lang="pt-BR" sz="2000" dirty="0"/>
              <a:t>- O que equivale à “dublagem” dos anos 80? </a:t>
            </a:r>
          </a:p>
          <a:p>
            <a:br>
              <a:rPr lang="pt-BR" sz="2000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860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Imagem 2" descr="Mulher com a mão no ar&#10;&#10;Descrição gerada automaticamente com confiança baixa">
            <a:extLst>
              <a:ext uri="{FF2B5EF4-FFF2-40B4-BE49-F238E27FC236}">
                <a16:creationId xmlns:a16="http://schemas.microsoft.com/office/drawing/2014/main" id="{F5DE2121-BB2A-4F2D-98AB-BB2AEE2C4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r="-1" b="-1"/>
          <a:stretch/>
        </p:blipFill>
        <p:spPr>
          <a:xfrm>
            <a:off x="2729183" y="14077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10358C-8285-42E3-9C15-F890BD39CA13}"/>
              </a:ext>
            </a:extLst>
          </p:cNvPr>
          <p:cNvSpPr txBox="1"/>
          <p:nvPr/>
        </p:nvSpPr>
        <p:spPr>
          <a:xfrm>
            <a:off x="86142" y="311365"/>
            <a:ext cx="3104574" cy="645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E09448E-7682-420E-AD8F-44198DE9969D}"/>
              </a:ext>
            </a:extLst>
          </p:cNvPr>
          <p:cNvSpPr txBox="1"/>
          <p:nvPr/>
        </p:nvSpPr>
        <p:spPr>
          <a:xfrm>
            <a:off x="68269" y="1280305"/>
            <a:ext cx="32284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Do mundo editado ao mundo programável:</a:t>
            </a:r>
          </a:p>
          <a:p>
            <a:endParaRPr lang="pt-BR" sz="2000" dirty="0"/>
          </a:p>
          <a:p>
            <a:r>
              <a:rPr lang="pt-BR" sz="2000" dirty="0"/>
              <a:t>- Ciclos de antecipação</a:t>
            </a:r>
          </a:p>
          <a:p>
            <a:r>
              <a:rPr lang="pt-BR" sz="2000" dirty="0"/>
              <a:t>- Avaliação de relevância</a:t>
            </a:r>
          </a:p>
          <a:p>
            <a:r>
              <a:rPr lang="pt-BR" sz="2000" dirty="0"/>
              <a:t>- Promessa da objetividade algorítmica</a:t>
            </a:r>
          </a:p>
          <a:p>
            <a:r>
              <a:rPr lang="pt-BR" sz="2000" dirty="0"/>
              <a:t>- Emaranhamento com a prática</a:t>
            </a:r>
          </a:p>
          <a:p>
            <a:r>
              <a:rPr lang="pt-BR" sz="2000" dirty="0"/>
              <a:t>- Públicos calculáveis</a:t>
            </a:r>
          </a:p>
          <a:p>
            <a:r>
              <a:rPr lang="pt-BR" sz="2000" dirty="0"/>
              <a:t> (</a:t>
            </a:r>
            <a:r>
              <a:rPr lang="pt-BR" sz="2000" dirty="0" err="1"/>
              <a:t>Gillispie</a:t>
            </a:r>
            <a:r>
              <a:rPr lang="pt-BR" sz="2000" dirty="0"/>
              <a:t>, 2013)</a:t>
            </a:r>
          </a:p>
          <a:p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873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EB626B9-6DCD-4B48-B449-A7C0438CC8D1}"/>
              </a:ext>
            </a:extLst>
          </p:cNvPr>
          <p:cNvSpPr txBox="1"/>
          <p:nvPr/>
        </p:nvSpPr>
        <p:spPr>
          <a:xfrm>
            <a:off x="1007165" y="2446759"/>
            <a:ext cx="106971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Quais são os dilemas da sua pesquisa?</a:t>
            </a:r>
          </a:p>
          <a:p>
            <a:endParaRPr lang="pt-BR" sz="3200" b="1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177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ulher com as mãos na cintura&#10;&#10;Descrição gerada automaticamente com confiança média">
            <a:extLst>
              <a:ext uri="{FF2B5EF4-FFF2-40B4-BE49-F238E27FC236}">
                <a16:creationId xmlns:a16="http://schemas.microsoft.com/office/drawing/2014/main" id="{ABBD5907-D836-4CFE-820C-295EC2128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8BD923-28CF-48A0-815D-D0E4B37A364C}"/>
              </a:ext>
            </a:extLst>
          </p:cNvPr>
          <p:cNvSpPr txBox="1"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1981, </a:t>
            </a:r>
            <a:r>
              <a:rPr lang="en-US" sz="2800" dirty="0" err="1">
                <a:solidFill>
                  <a:srgbClr val="000000"/>
                </a:solidFill>
              </a:rPr>
              <a:t>eu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não</a:t>
            </a:r>
            <a:r>
              <a:rPr lang="en-US" sz="2800" dirty="0">
                <a:solidFill>
                  <a:srgbClr val="000000"/>
                </a:solidFill>
              </a:rPr>
              <a:t> sabia que o </a:t>
            </a:r>
            <a:r>
              <a:rPr lang="en-US" sz="2800" dirty="0" err="1">
                <a:solidFill>
                  <a:srgbClr val="000000"/>
                </a:solidFill>
              </a:rPr>
              <a:t>mundo</a:t>
            </a:r>
            <a:r>
              <a:rPr lang="en-US" sz="2800" dirty="0">
                <a:solidFill>
                  <a:srgbClr val="000000"/>
                </a:solidFill>
              </a:rPr>
              <a:t> era </a:t>
            </a:r>
            <a:r>
              <a:rPr lang="en-US" sz="2800" dirty="0" err="1">
                <a:solidFill>
                  <a:srgbClr val="000000"/>
                </a:solidFill>
              </a:rPr>
              <a:t>editado</a:t>
            </a:r>
            <a:r>
              <a:rPr lang="en-US" sz="2800" dirty="0">
                <a:solidFill>
                  <a:srgbClr val="000000"/>
                </a:solidFill>
              </a:rPr>
              <a:t>, mas </a:t>
            </a:r>
            <a:r>
              <a:rPr lang="en-US" sz="2800" dirty="0" err="1">
                <a:solidFill>
                  <a:srgbClr val="000000"/>
                </a:solidFill>
              </a:rPr>
              <a:t>fazia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planos</a:t>
            </a:r>
            <a:r>
              <a:rPr lang="en-US" sz="2800" dirty="0">
                <a:solidFill>
                  <a:srgbClr val="000000"/>
                </a:solidFill>
              </a:rPr>
              <a:t> para o meu </a:t>
            </a:r>
            <a:r>
              <a:rPr lang="en-US" sz="2800" dirty="0" err="1">
                <a:solidFill>
                  <a:srgbClr val="000000"/>
                </a:solidFill>
              </a:rPr>
              <a:t>futuro</a:t>
            </a:r>
            <a:r>
              <a:rPr lang="en-US" sz="2800" dirty="0">
                <a:solidFill>
                  <a:srgbClr val="000000"/>
                </a:solidFill>
              </a:rPr>
              <a:t> com base no que via </a:t>
            </a:r>
            <a:r>
              <a:rPr lang="en-US" sz="2800" dirty="0" err="1">
                <a:solidFill>
                  <a:srgbClr val="000000"/>
                </a:solidFill>
              </a:rPr>
              <a:t>na</a:t>
            </a:r>
            <a:r>
              <a:rPr lang="en-US" sz="2800" dirty="0">
                <a:solidFill>
                  <a:srgbClr val="000000"/>
                </a:solidFill>
              </a:rPr>
              <a:t> TV.</a:t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5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EB626B9-6DCD-4B48-B449-A7C0438CC8D1}"/>
              </a:ext>
            </a:extLst>
          </p:cNvPr>
          <p:cNvSpPr txBox="1"/>
          <p:nvPr/>
        </p:nvSpPr>
        <p:spPr>
          <a:xfrm>
            <a:off x="5655212" y="829994"/>
            <a:ext cx="60491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Do mundo editado à construção do mundo – Maria Aparecida </a:t>
            </a:r>
            <a:r>
              <a:rPr lang="pt-BR" sz="2400" b="1" dirty="0" err="1"/>
              <a:t>Baccega</a:t>
            </a:r>
            <a:endParaRPr lang="pt-BR" sz="2400" b="1" dirty="0"/>
          </a:p>
          <a:p>
            <a:endParaRPr lang="pt-BR" sz="2000" dirty="0"/>
          </a:p>
          <a:p>
            <a:r>
              <a:rPr lang="pt-BR" sz="2000" dirty="0"/>
              <a:t>“Editar é, portanto, construir uma realidade outra, a partir de supressões ou acréscimos em um acontecimento. Ou, muitas vezes, apenas pelo desta- que de uma parte do fato em detrimento de outra. </a:t>
            </a:r>
          </a:p>
          <a:p>
            <a:endParaRPr lang="pt-BR" sz="2000" b="1" dirty="0"/>
          </a:p>
          <a:p>
            <a:r>
              <a:rPr lang="pt-BR" sz="2000" b="1" dirty="0"/>
              <a:t>Editar é reconfigurar alguma coisa, dando-lhe novo significado, atendendo a determinado interesse, buscando um determinado objetivo, fazendo valer um determinado ponto de vista.” (1994, p.8)</a:t>
            </a:r>
          </a:p>
          <a:p>
            <a:endParaRPr lang="pt-BR" sz="2000" dirty="0"/>
          </a:p>
          <a:p>
            <a:r>
              <a:rPr lang="pt-BR" sz="2000" b="1" dirty="0"/>
              <a:t>Comunicação e Educação, São Paulo, I1 I: 7 a 14, set. 1994</a:t>
            </a:r>
          </a:p>
          <a:p>
            <a:endParaRPr lang="pt-BR" dirty="0"/>
          </a:p>
        </p:txBody>
      </p:sp>
      <p:pic>
        <p:nvPicPr>
          <p:cNvPr id="13" name="Imagem 12" descr="Menina em frente a estante com livros&#10;&#10;Descrição gerada automaticamente">
            <a:extLst>
              <a:ext uri="{FF2B5EF4-FFF2-40B4-BE49-F238E27FC236}">
                <a16:creationId xmlns:a16="http://schemas.microsoft.com/office/drawing/2014/main" id="{2461DE7D-71BB-4E7F-8372-7CA80C50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" y="689317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0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 descr="Celular com tela ligada&#10;&#10;Descrição gerada automaticamente com confiança média">
            <a:extLst>
              <a:ext uri="{FF2B5EF4-FFF2-40B4-BE49-F238E27FC236}">
                <a16:creationId xmlns:a16="http://schemas.microsoft.com/office/drawing/2014/main" id="{7E454F6D-D8B6-4C6D-A687-EC26C3FA4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2" y="1462850"/>
            <a:ext cx="3537345" cy="26353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Uma imagem contendo pequeno, mesa&#10;&#10;Descrição gerada automaticamente">
            <a:extLst>
              <a:ext uri="{FF2B5EF4-FFF2-40B4-BE49-F238E27FC236}">
                <a16:creationId xmlns:a16="http://schemas.microsoft.com/office/drawing/2014/main" id="{589B0936-F5F0-4252-BB6B-091B173B5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36" y="1534344"/>
            <a:ext cx="3517120" cy="3306092"/>
          </a:xfrm>
          <a:prstGeom prst="rect">
            <a:avLst/>
          </a:prstGeom>
        </p:spPr>
      </p:pic>
      <p:pic>
        <p:nvPicPr>
          <p:cNvPr id="16" name="Imagem 15" descr="Jornal com foto de homem&#10;&#10;Descrição gerada automaticamente">
            <a:extLst>
              <a:ext uri="{FF2B5EF4-FFF2-40B4-BE49-F238E27FC236}">
                <a16:creationId xmlns:a16="http://schemas.microsoft.com/office/drawing/2014/main" id="{77FF6CDF-6049-439C-84A8-A5C0128E2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04" y="101518"/>
            <a:ext cx="3403788" cy="553563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5AA39EF-9FDF-4681-B6D7-7B0808D49049}"/>
              </a:ext>
            </a:extLst>
          </p:cNvPr>
          <p:cNvSpPr txBox="1"/>
          <p:nvPr/>
        </p:nvSpPr>
        <p:spPr>
          <a:xfrm>
            <a:off x="349624" y="5459896"/>
            <a:ext cx="322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Codificação de imagem e som em onda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F8B4A40-29BC-46DA-A5E8-9CEF79123733}"/>
              </a:ext>
            </a:extLst>
          </p:cNvPr>
          <p:cNvSpPr txBox="1"/>
          <p:nvPr/>
        </p:nvSpPr>
        <p:spPr>
          <a:xfrm>
            <a:off x="4557192" y="5970102"/>
            <a:ext cx="322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Codificação alfabética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1C31A88-5AFD-4B14-B5FF-7B8AE15256FD}"/>
              </a:ext>
            </a:extLst>
          </p:cNvPr>
          <p:cNvSpPr txBox="1"/>
          <p:nvPr/>
        </p:nvSpPr>
        <p:spPr>
          <a:xfrm>
            <a:off x="8440087" y="5426767"/>
            <a:ext cx="322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Codificação do som que se propaga em ondas eletromagnéticas</a:t>
            </a:r>
          </a:p>
        </p:txBody>
      </p:sp>
    </p:spTree>
    <p:extLst>
      <p:ext uri="{BB962C8B-B14F-4D97-AF65-F5344CB8AC3E}">
        <p14:creationId xmlns:p14="http://schemas.microsoft.com/office/powerpoint/2010/main" val="41597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 técnico&#10;&#10;Descrição gerada automaticamente">
            <a:extLst>
              <a:ext uri="{FF2B5EF4-FFF2-40B4-BE49-F238E27FC236}">
                <a16:creationId xmlns:a16="http://schemas.microsoft.com/office/drawing/2014/main" id="{6FCC59F7-188F-4992-BEB3-54D560E52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11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EB626B9-6DCD-4B48-B449-A7C0438CC8D1}"/>
              </a:ext>
            </a:extLst>
          </p:cNvPr>
          <p:cNvSpPr txBox="1"/>
          <p:nvPr/>
        </p:nvSpPr>
        <p:spPr>
          <a:xfrm>
            <a:off x="309489" y="759655"/>
            <a:ext cx="5202311" cy="530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Qual é o </a:t>
            </a:r>
            <a:r>
              <a:rPr lang="en-US" sz="2400" b="1" dirty="0" err="1">
                <a:solidFill>
                  <a:srgbClr val="000000"/>
                </a:solidFill>
              </a:rPr>
              <a:t>dilema</a:t>
            </a:r>
            <a:r>
              <a:rPr lang="en-US" sz="2400" b="1" dirty="0">
                <a:solidFill>
                  <a:srgbClr val="000000"/>
                </a:solidFill>
              </a:rPr>
              <a:t> das redes?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 internet </a:t>
            </a:r>
            <a:r>
              <a:rPr lang="en-US" sz="2400" dirty="0" err="1">
                <a:solidFill>
                  <a:srgbClr val="000000"/>
                </a:solidFill>
              </a:rPr>
              <a:t>não</a:t>
            </a:r>
            <a:r>
              <a:rPr lang="en-US" sz="2400" dirty="0">
                <a:solidFill>
                  <a:srgbClr val="000000"/>
                </a:solidFill>
              </a:rPr>
              <a:t> é um </a:t>
            </a:r>
            <a:r>
              <a:rPr lang="en-US" sz="2400" dirty="0" err="1">
                <a:solidFill>
                  <a:srgbClr val="000000"/>
                </a:solidFill>
              </a:rPr>
              <a:t>meio</a:t>
            </a:r>
            <a:r>
              <a:rPr lang="en-US" sz="2400" dirty="0">
                <a:solidFill>
                  <a:srgbClr val="000000"/>
                </a:solidFill>
              </a:rPr>
              <a:t>, mas um </a:t>
            </a:r>
            <a:r>
              <a:rPr lang="en-US" sz="2400" dirty="0" err="1">
                <a:solidFill>
                  <a:srgbClr val="000000"/>
                </a:solidFill>
              </a:rPr>
              <a:t>diagrama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</a:rPr>
              <a:t>Management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administração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gestão</a:t>
            </a:r>
            <a:r>
              <a:rPr lang="en-US" sz="2400" dirty="0">
                <a:solidFill>
                  <a:srgbClr val="000000"/>
                </a:solidFill>
              </a:rPr>
              <a:t>), </a:t>
            </a:r>
            <a:r>
              <a:rPr lang="en-US" sz="2400" dirty="0" err="1">
                <a:solidFill>
                  <a:srgbClr val="000000"/>
                </a:solidFill>
              </a:rPr>
              <a:t>modulação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controle</a:t>
            </a:r>
            <a:r>
              <a:rPr lang="en-US" sz="2400" dirty="0">
                <a:solidFill>
                  <a:srgbClr val="000000"/>
                </a:solidFill>
              </a:rPr>
              <a:t>. (Galloway, 2004).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2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8A05CB-F696-45E9-8065-0A943009B47F}"/>
              </a:ext>
            </a:extLst>
          </p:cNvPr>
          <p:cNvSpPr txBox="1"/>
          <p:nvPr/>
        </p:nvSpPr>
        <p:spPr>
          <a:xfrm>
            <a:off x="1631852" y="2419643"/>
            <a:ext cx="9523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- O que </a:t>
            </a:r>
            <a:r>
              <a:rPr lang="en-US" sz="3600" b="1" dirty="0" err="1">
                <a:solidFill>
                  <a:schemeClr val="bg1"/>
                </a:solidFill>
              </a:rPr>
              <a:t>está</a:t>
            </a:r>
            <a:r>
              <a:rPr lang="en-US" sz="3600" b="1" dirty="0">
                <a:solidFill>
                  <a:schemeClr val="bg1"/>
                </a:solidFill>
              </a:rPr>
              <a:t> por </a:t>
            </a:r>
            <a:r>
              <a:rPr lang="en-US" sz="3600" b="1" dirty="0" err="1">
                <a:solidFill>
                  <a:schemeClr val="bg1"/>
                </a:solidFill>
              </a:rPr>
              <a:t>trás</a:t>
            </a:r>
            <a:r>
              <a:rPr lang="en-US" sz="3600" b="1" dirty="0">
                <a:solidFill>
                  <a:schemeClr val="bg1"/>
                </a:solidFill>
              </a:rPr>
              <a:t> do </a:t>
            </a:r>
            <a:r>
              <a:rPr lang="en-US" sz="3600" b="1" dirty="0" err="1">
                <a:solidFill>
                  <a:schemeClr val="bg1"/>
                </a:solidFill>
              </a:rPr>
              <a:t>diagrama</a:t>
            </a:r>
            <a:r>
              <a:rPr lang="en-US" sz="3600" b="1" dirty="0">
                <a:solidFill>
                  <a:schemeClr val="bg1"/>
                </a:solidFill>
              </a:rPr>
              <a:t> é a </a:t>
            </a:r>
            <a:r>
              <a:rPr lang="en-US" sz="3600" b="1" dirty="0" err="1">
                <a:solidFill>
                  <a:schemeClr val="bg1"/>
                </a:solidFill>
              </a:rPr>
              <a:t>codificação</a:t>
            </a:r>
            <a:r>
              <a:rPr lang="en-US" sz="3600" b="1" dirty="0">
                <a:solidFill>
                  <a:schemeClr val="bg1"/>
                </a:solidFill>
              </a:rPr>
              <a:t> do </a:t>
            </a:r>
            <a:r>
              <a:rPr lang="en-US" sz="3600" b="1" dirty="0" err="1">
                <a:solidFill>
                  <a:schemeClr val="bg1"/>
                </a:solidFill>
              </a:rPr>
              <a:t>número</a:t>
            </a:r>
            <a:r>
              <a:rPr lang="en-US" sz="3600" b="1" dirty="0">
                <a:solidFill>
                  <a:schemeClr val="bg1"/>
                </a:solidFill>
              </a:rPr>
              <a:t> -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841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2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8A05CB-F696-45E9-8065-0A943009B47F}"/>
              </a:ext>
            </a:extLst>
          </p:cNvPr>
          <p:cNvSpPr txBox="1"/>
          <p:nvPr/>
        </p:nvSpPr>
        <p:spPr>
          <a:xfrm>
            <a:off x="1631852" y="2419643"/>
            <a:ext cx="95238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 </a:t>
            </a:r>
            <a:r>
              <a:rPr lang="en-US" sz="3600" b="1" dirty="0" err="1">
                <a:solidFill>
                  <a:schemeClr val="bg1"/>
                </a:solidFill>
              </a:rPr>
              <a:t>representação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numérica</a:t>
            </a:r>
            <a:r>
              <a:rPr lang="en-US" sz="3600" b="1" dirty="0">
                <a:solidFill>
                  <a:schemeClr val="bg1"/>
                </a:solidFill>
              </a:rPr>
              <a:t> e a </a:t>
            </a:r>
            <a:r>
              <a:rPr lang="en-US" sz="3600" b="1" dirty="0" err="1">
                <a:solidFill>
                  <a:schemeClr val="bg1"/>
                </a:solidFill>
              </a:rPr>
              <a:t>modularidade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tornam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possível</a:t>
            </a:r>
            <a:r>
              <a:rPr lang="en-US" sz="3600" b="1" dirty="0">
                <a:solidFill>
                  <a:schemeClr val="bg1"/>
                </a:solidFill>
              </a:rPr>
              <a:t> a </a:t>
            </a:r>
            <a:r>
              <a:rPr lang="en-US" sz="3600" b="1" dirty="0" err="1">
                <a:solidFill>
                  <a:schemeClr val="bg1"/>
                </a:solidFill>
              </a:rPr>
              <a:t>variabilidade</a:t>
            </a:r>
            <a:r>
              <a:rPr lang="en-US" sz="3600" b="1" dirty="0">
                <a:solidFill>
                  <a:schemeClr val="bg1"/>
                </a:solidFill>
              </a:rPr>
              <a:t>, a </a:t>
            </a:r>
            <a:r>
              <a:rPr lang="en-US" sz="3600" b="1" dirty="0" err="1">
                <a:solidFill>
                  <a:schemeClr val="bg1"/>
                </a:solidFill>
              </a:rPr>
              <a:t>automatização</a:t>
            </a:r>
            <a:r>
              <a:rPr lang="en-US" sz="3600" b="1" dirty="0">
                <a:solidFill>
                  <a:schemeClr val="bg1"/>
                </a:solidFill>
              </a:rPr>
              <a:t> e a </a:t>
            </a:r>
            <a:r>
              <a:rPr lang="en-US" sz="3600" b="1" dirty="0" err="1">
                <a:solidFill>
                  <a:schemeClr val="bg1"/>
                </a:solidFill>
              </a:rPr>
              <a:t>transcodificação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Manovich, 2006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703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2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8A05CB-F696-45E9-8065-0A943009B47F}"/>
              </a:ext>
            </a:extLst>
          </p:cNvPr>
          <p:cNvSpPr txBox="1"/>
          <p:nvPr/>
        </p:nvSpPr>
        <p:spPr>
          <a:xfrm>
            <a:off x="1631852" y="2419643"/>
            <a:ext cx="9523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 </a:t>
            </a:r>
            <a:r>
              <a:rPr lang="en-US" sz="3600" b="1" dirty="0" err="1">
                <a:solidFill>
                  <a:schemeClr val="bg1"/>
                </a:solidFill>
              </a:rPr>
              <a:t>transcodificação</a:t>
            </a:r>
            <a:r>
              <a:rPr lang="en-US" sz="3600" b="1" dirty="0">
                <a:solidFill>
                  <a:schemeClr val="bg1"/>
                </a:solidFill>
              </a:rPr>
              <a:t> é </a:t>
            </a:r>
            <a:r>
              <a:rPr lang="en-US" sz="3600" b="1" dirty="0" err="1">
                <a:solidFill>
                  <a:schemeClr val="bg1"/>
                </a:solidFill>
              </a:rPr>
              <a:t>uma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tradução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ordem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simbólica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006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2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8A05CB-F696-45E9-8065-0A943009B47F}"/>
              </a:ext>
            </a:extLst>
          </p:cNvPr>
          <p:cNvSpPr txBox="1"/>
          <p:nvPr/>
        </p:nvSpPr>
        <p:spPr>
          <a:xfrm>
            <a:off x="1631852" y="2419643"/>
            <a:ext cx="9523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 </a:t>
            </a:r>
            <a:r>
              <a:rPr lang="en-US" sz="3600" b="1" dirty="0" err="1">
                <a:solidFill>
                  <a:schemeClr val="bg1"/>
                </a:solidFill>
              </a:rPr>
              <a:t>transcodificação</a:t>
            </a:r>
            <a:r>
              <a:rPr lang="en-US" sz="3600" b="1" dirty="0">
                <a:solidFill>
                  <a:schemeClr val="bg1"/>
                </a:solidFill>
              </a:rPr>
              <a:t> da </a:t>
            </a:r>
            <a:r>
              <a:rPr lang="en-US" sz="3600" b="1" dirty="0" err="1">
                <a:solidFill>
                  <a:schemeClr val="bg1"/>
                </a:solidFill>
              </a:rPr>
              <a:t>cultura</a:t>
            </a:r>
            <a:r>
              <a:rPr lang="en-US" sz="3600" b="1" dirty="0">
                <a:solidFill>
                  <a:schemeClr val="bg1"/>
                </a:solidFill>
              </a:rPr>
              <a:t> é, </a:t>
            </a:r>
            <a:r>
              <a:rPr lang="en-US" sz="3600" b="1" dirty="0" err="1">
                <a:solidFill>
                  <a:schemeClr val="bg1"/>
                </a:solidFill>
              </a:rPr>
              <a:t>então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mediada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pelo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número</a:t>
            </a:r>
            <a:r>
              <a:rPr lang="en-US" sz="3600" b="1" dirty="0">
                <a:solidFill>
                  <a:schemeClr val="bg1"/>
                </a:solidFill>
              </a:rPr>
              <a:t> e </a:t>
            </a:r>
            <a:r>
              <a:rPr lang="en-US" sz="3600" b="1" dirty="0" err="1">
                <a:solidFill>
                  <a:schemeClr val="bg1"/>
                </a:solidFill>
              </a:rPr>
              <a:t>pelo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algoritmo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9893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349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Meiryo</vt:lpstr>
      <vt:lpstr>Arial</vt:lpstr>
      <vt:lpstr>Calibri</vt:lpstr>
      <vt:lpstr>Calibri Light</vt:lpstr>
      <vt:lpstr>Tema do Office</vt:lpstr>
      <vt:lpstr>O dilema  das redes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Osvald Ramos</dc:creator>
  <cp:lastModifiedBy>Daniela Osvald Ramos</cp:lastModifiedBy>
  <cp:revision>69</cp:revision>
  <dcterms:created xsi:type="dcterms:W3CDTF">2021-03-18T22:17:41Z</dcterms:created>
  <dcterms:modified xsi:type="dcterms:W3CDTF">2021-03-22T20:54:20Z</dcterms:modified>
</cp:coreProperties>
</file>