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2"/>
  </p:notesMasterIdLst>
  <p:sldIdLst>
    <p:sldId id="301" r:id="rId2"/>
    <p:sldId id="343" r:id="rId3"/>
    <p:sldId id="341" r:id="rId4"/>
    <p:sldId id="324" r:id="rId5"/>
    <p:sldId id="344" r:id="rId6"/>
    <p:sldId id="348" r:id="rId7"/>
    <p:sldId id="335" r:id="rId8"/>
    <p:sldId id="308" r:id="rId9"/>
    <p:sldId id="325" r:id="rId10"/>
    <p:sldId id="331" r:id="rId11"/>
    <p:sldId id="342" r:id="rId12"/>
    <p:sldId id="332" r:id="rId13"/>
    <p:sldId id="333" r:id="rId14"/>
    <p:sldId id="334" r:id="rId15"/>
    <p:sldId id="345" r:id="rId16"/>
    <p:sldId id="346" r:id="rId17"/>
    <p:sldId id="336" r:id="rId18"/>
    <p:sldId id="337" r:id="rId19"/>
    <p:sldId id="338" r:id="rId20"/>
    <p:sldId id="339" r:id="rId21"/>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ED4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autoAdjust="0"/>
    <p:restoredTop sz="94660"/>
  </p:normalViewPr>
  <p:slideViewPr>
    <p:cSldViewPr>
      <p:cViewPr varScale="1">
        <p:scale>
          <a:sx n="113" d="100"/>
          <a:sy n="113" d="100"/>
        </p:scale>
        <p:origin x="-14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79D668-852C-4BB6-BBB2-290A3BC58091}" type="doc">
      <dgm:prSet loTypeId="urn:microsoft.com/office/officeart/2005/8/layout/process1" loCatId="process" qsTypeId="urn:microsoft.com/office/officeart/2005/8/quickstyle/simple1" qsCatId="simple" csTypeId="urn:microsoft.com/office/officeart/2005/8/colors/accent1_2" csCatId="accent1" phldr="1"/>
      <dgm:spPr/>
    </dgm:pt>
    <dgm:pt modelId="{C62097FE-3B32-4591-B0D4-FD87521F262D}">
      <dgm:prSet phldrT="[Texto]"/>
      <dgm:spPr/>
      <dgm:t>
        <a:bodyPr/>
        <a:lstStyle/>
        <a:p>
          <a:r>
            <a:rPr lang="pt-BR" dirty="0" smtClean="0"/>
            <a:t>Regime </a:t>
          </a:r>
          <a:r>
            <a:rPr lang="pt-BR" dirty="0" err="1" smtClean="0"/>
            <a:t>Não-Poliarquico</a:t>
          </a:r>
          <a:endParaRPr lang="pt-BR" dirty="0"/>
        </a:p>
      </dgm:t>
    </dgm:pt>
    <dgm:pt modelId="{9777361C-BD4F-41B4-A275-8487C2326D47}" type="parTrans" cxnId="{ABDDE298-4480-4B93-9678-1784E6FB7A4C}">
      <dgm:prSet/>
      <dgm:spPr/>
      <dgm:t>
        <a:bodyPr/>
        <a:lstStyle/>
        <a:p>
          <a:endParaRPr lang="pt-BR"/>
        </a:p>
      </dgm:t>
    </dgm:pt>
    <dgm:pt modelId="{8EB8678E-CDAF-48A7-8487-37B80D100ED2}" type="sibTrans" cxnId="{ABDDE298-4480-4B93-9678-1784E6FB7A4C}">
      <dgm:prSet/>
      <dgm:spPr/>
      <dgm:t>
        <a:bodyPr/>
        <a:lstStyle/>
        <a:p>
          <a:endParaRPr lang="pt-BR"/>
        </a:p>
      </dgm:t>
    </dgm:pt>
    <dgm:pt modelId="{58E2A7F8-B9B3-42FD-809D-4DE722CF59A4}">
      <dgm:prSet phldrT="[Texto]"/>
      <dgm:spPr/>
      <dgm:t>
        <a:bodyPr/>
        <a:lstStyle/>
        <a:p>
          <a:r>
            <a:rPr lang="pt-BR" dirty="0" smtClean="0"/>
            <a:t>Transição em condições Favoráveis</a:t>
          </a:r>
          <a:endParaRPr lang="pt-BR" dirty="0"/>
        </a:p>
      </dgm:t>
    </dgm:pt>
    <dgm:pt modelId="{2F1150B8-CAEF-4B33-988C-C57C6FD7E9FE}" type="parTrans" cxnId="{4A4A9C48-D1EE-435E-A30A-8A5CDDAACA9D}">
      <dgm:prSet/>
      <dgm:spPr/>
      <dgm:t>
        <a:bodyPr/>
        <a:lstStyle/>
        <a:p>
          <a:endParaRPr lang="pt-BR"/>
        </a:p>
      </dgm:t>
    </dgm:pt>
    <dgm:pt modelId="{9DA4A071-7C47-4D23-BCCC-AA7CC7E84CB5}" type="sibTrans" cxnId="{4A4A9C48-D1EE-435E-A30A-8A5CDDAACA9D}">
      <dgm:prSet/>
      <dgm:spPr/>
      <dgm:t>
        <a:bodyPr/>
        <a:lstStyle/>
        <a:p>
          <a:endParaRPr lang="pt-BR"/>
        </a:p>
      </dgm:t>
    </dgm:pt>
    <dgm:pt modelId="{1BCBDCED-C7CC-410F-9C6A-A0A665144443}">
      <dgm:prSet phldrT="[Texto]"/>
      <dgm:spPr/>
      <dgm:t>
        <a:bodyPr/>
        <a:lstStyle/>
        <a:p>
          <a:r>
            <a:rPr lang="pt-BR" dirty="0" err="1" smtClean="0"/>
            <a:t>Poliarquia</a:t>
          </a:r>
          <a:r>
            <a:rPr lang="pt-BR" dirty="0" smtClean="0"/>
            <a:t> Estável</a:t>
          </a:r>
          <a:endParaRPr lang="pt-BR" dirty="0"/>
        </a:p>
      </dgm:t>
    </dgm:pt>
    <dgm:pt modelId="{6B8DEA90-BD00-47B9-904B-946021A3B49A}" type="parTrans" cxnId="{A4612ED4-C95C-45CE-978D-D68AA725E52C}">
      <dgm:prSet/>
      <dgm:spPr/>
      <dgm:t>
        <a:bodyPr/>
        <a:lstStyle/>
        <a:p>
          <a:endParaRPr lang="pt-BR"/>
        </a:p>
      </dgm:t>
    </dgm:pt>
    <dgm:pt modelId="{41AFE0E6-44DE-428C-9552-B590E9EBC8EE}" type="sibTrans" cxnId="{A4612ED4-C95C-45CE-978D-D68AA725E52C}">
      <dgm:prSet/>
      <dgm:spPr/>
      <dgm:t>
        <a:bodyPr/>
        <a:lstStyle/>
        <a:p>
          <a:endParaRPr lang="pt-BR"/>
        </a:p>
      </dgm:t>
    </dgm:pt>
    <dgm:pt modelId="{537E37FA-BD30-4A41-B9F7-2BF39DB12C4F}" type="pres">
      <dgm:prSet presAssocID="{3779D668-852C-4BB6-BBB2-290A3BC58091}" presName="Name0" presStyleCnt="0">
        <dgm:presLayoutVars>
          <dgm:dir/>
          <dgm:resizeHandles val="exact"/>
        </dgm:presLayoutVars>
      </dgm:prSet>
      <dgm:spPr/>
    </dgm:pt>
    <dgm:pt modelId="{0BF38E0B-0642-4B63-A514-97C1089E9274}" type="pres">
      <dgm:prSet presAssocID="{C62097FE-3B32-4591-B0D4-FD87521F262D}" presName="node" presStyleLbl="node1" presStyleIdx="0" presStyleCnt="3">
        <dgm:presLayoutVars>
          <dgm:bulletEnabled val="1"/>
        </dgm:presLayoutVars>
      </dgm:prSet>
      <dgm:spPr/>
    </dgm:pt>
    <dgm:pt modelId="{7A4FE107-C119-43C3-ABDF-1C309500F55C}" type="pres">
      <dgm:prSet presAssocID="{8EB8678E-CDAF-48A7-8487-37B80D100ED2}" presName="sibTrans" presStyleLbl="sibTrans2D1" presStyleIdx="0" presStyleCnt="2"/>
      <dgm:spPr/>
    </dgm:pt>
    <dgm:pt modelId="{65A9F0BE-668D-4283-9D17-FD04C3F2A693}" type="pres">
      <dgm:prSet presAssocID="{8EB8678E-CDAF-48A7-8487-37B80D100ED2}" presName="connectorText" presStyleLbl="sibTrans2D1" presStyleIdx="0" presStyleCnt="2"/>
      <dgm:spPr/>
    </dgm:pt>
    <dgm:pt modelId="{5856F989-A173-4492-86C7-9B5BE92FBE25}" type="pres">
      <dgm:prSet presAssocID="{58E2A7F8-B9B3-42FD-809D-4DE722CF59A4}" presName="node" presStyleLbl="node1" presStyleIdx="1" presStyleCnt="3">
        <dgm:presLayoutVars>
          <dgm:bulletEnabled val="1"/>
        </dgm:presLayoutVars>
      </dgm:prSet>
      <dgm:spPr/>
    </dgm:pt>
    <dgm:pt modelId="{28F7D236-CD42-4FCF-A4B2-57E7600727E9}" type="pres">
      <dgm:prSet presAssocID="{9DA4A071-7C47-4D23-BCCC-AA7CC7E84CB5}" presName="sibTrans" presStyleLbl="sibTrans2D1" presStyleIdx="1" presStyleCnt="2"/>
      <dgm:spPr/>
    </dgm:pt>
    <dgm:pt modelId="{B602AB3E-3DC2-4AA9-B917-65FF7C9937E8}" type="pres">
      <dgm:prSet presAssocID="{9DA4A071-7C47-4D23-BCCC-AA7CC7E84CB5}" presName="connectorText" presStyleLbl="sibTrans2D1" presStyleIdx="1" presStyleCnt="2"/>
      <dgm:spPr/>
    </dgm:pt>
    <dgm:pt modelId="{B2107E1B-345A-4C3D-B3CC-CEC0E04AC983}" type="pres">
      <dgm:prSet presAssocID="{1BCBDCED-C7CC-410F-9C6A-A0A665144443}" presName="node" presStyleLbl="node1" presStyleIdx="2" presStyleCnt="3" custLinFactNeighborX="-9382">
        <dgm:presLayoutVars>
          <dgm:bulletEnabled val="1"/>
        </dgm:presLayoutVars>
      </dgm:prSet>
      <dgm:spPr/>
      <dgm:t>
        <a:bodyPr/>
        <a:lstStyle/>
        <a:p>
          <a:endParaRPr lang="pt-BR"/>
        </a:p>
      </dgm:t>
    </dgm:pt>
  </dgm:ptLst>
  <dgm:cxnLst>
    <dgm:cxn modelId="{8DBFBB0A-5D9F-46D3-9581-18FB32D1E5DE}" type="presOf" srcId="{9DA4A071-7C47-4D23-BCCC-AA7CC7E84CB5}" destId="{28F7D236-CD42-4FCF-A4B2-57E7600727E9}" srcOrd="0" destOrd="0" presId="urn:microsoft.com/office/officeart/2005/8/layout/process1"/>
    <dgm:cxn modelId="{4B9DC76F-D477-4965-8381-835D71C732B8}" type="presOf" srcId="{C62097FE-3B32-4591-B0D4-FD87521F262D}" destId="{0BF38E0B-0642-4B63-A514-97C1089E9274}" srcOrd="0" destOrd="0" presId="urn:microsoft.com/office/officeart/2005/8/layout/process1"/>
    <dgm:cxn modelId="{4A4A9C48-D1EE-435E-A30A-8A5CDDAACA9D}" srcId="{3779D668-852C-4BB6-BBB2-290A3BC58091}" destId="{58E2A7F8-B9B3-42FD-809D-4DE722CF59A4}" srcOrd="1" destOrd="0" parTransId="{2F1150B8-CAEF-4B33-988C-C57C6FD7E9FE}" sibTransId="{9DA4A071-7C47-4D23-BCCC-AA7CC7E84CB5}"/>
    <dgm:cxn modelId="{ABDDE298-4480-4B93-9678-1784E6FB7A4C}" srcId="{3779D668-852C-4BB6-BBB2-290A3BC58091}" destId="{C62097FE-3B32-4591-B0D4-FD87521F262D}" srcOrd="0" destOrd="0" parTransId="{9777361C-BD4F-41B4-A275-8487C2326D47}" sibTransId="{8EB8678E-CDAF-48A7-8487-37B80D100ED2}"/>
    <dgm:cxn modelId="{6730E66B-B0BF-4DBA-8A4F-C663B3F45AA6}" type="presOf" srcId="{1BCBDCED-C7CC-410F-9C6A-A0A665144443}" destId="{B2107E1B-345A-4C3D-B3CC-CEC0E04AC983}" srcOrd="0" destOrd="0" presId="urn:microsoft.com/office/officeart/2005/8/layout/process1"/>
    <dgm:cxn modelId="{EDCAC15A-7163-4C1C-BDEF-8B2CB2C7A3C0}" type="presOf" srcId="{3779D668-852C-4BB6-BBB2-290A3BC58091}" destId="{537E37FA-BD30-4A41-B9F7-2BF39DB12C4F}" srcOrd="0" destOrd="0" presId="urn:microsoft.com/office/officeart/2005/8/layout/process1"/>
    <dgm:cxn modelId="{4F89DD4B-1CDF-4FD7-AD47-E62939EC5D94}" type="presOf" srcId="{58E2A7F8-B9B3-42FD-809D-4DE722CF59A4}" destId="{5856F989-A173-4492-86C7-9B5BE92FBE25}" srcOrd="0" destOrd="0" presId="urn:microsoft.com/office/officeart/2005/8/layout/process1"/>
    <dgm:cxn modelId="{8757EBED-D9CF-452F-ADC8-3D4B8B3A768E}" type="presOf" srcId="{9DA4A071-7C47-4D23-BCCC-AA7CC7E84CB5}" destId="{B602AB3E-3DC2-4AA9-B917-65FF7C9937E8}" srcOrd="1" destOrd="0" presId="urn:microsoft.com/office/officeart/2005/8/layout/process1"/>
    <dgm:cxn modelId="{4512CB5E-C930-4959-A602-D08C85D8197B}" type="presOf" srcId="{8EB8678E-CDAF-48A7-8487-37B80D100ED2}" destId="{65A9F0BE-668D-4283-9D17-FD04C3F2A693}" srcOrd="1" destOrd="0" presId="urn:microsoft.com/office/officeart/2005/8/layout/process1"/>
    <dgm:cxn modelId="{A4612ED4-C95C-45CE-978D-D68AA725E52C}" srcId="{3779D668-852C-4BB6-BBB2-290A3BC58091}" destId="{1BCBDCED-C7CC-410F-9C6A-A0A665144443}" srcOrd="2" destOrd="0" parTransId="{6B8DEA90-BD00-47B9-904B-946021A3B49A}" sibTransId="{41AFE0E6-44DE-428C-9552-B590E9EBC8EE}"/>
    <dgm:cxn modelId="{482AEA7A-0996-4E86-A520-963E79E4D26F}" type="presOf" srcId="{8EB8678E-CDAF-48A7-8487-37B80D100ED2}" destId="{7A4FE107-C119-43C3-ABDF-1C309500F55C}" srcOrd="0" destOrd="0" presId="urn:microsoft.com/office/officeart/2005/8/layout/process1"/>
    <dgm:cxn modelId="{E366072C-FED8-4306-BB2E-74BB955E4CCB}" type="presParOf" srcId="{537E37FA-BD30-4A41-B9F7-2BF39DB12C4F}" destId="{0BF38E0B-0642-4B63-A514-97C1089E9274}" srcOrd="0" destOrd="0" presId="urn:microsoft.com/office/officeart/2005/8/layout/process1"/>
    <dgm:cxn modelId="{64DAC2A5-CC29-4FA2-B3F8-3E5E7B3CDFF7}" type="presParOf" srcId="{537E37FA-BD30-4A41-B9F7-2BF39DB12C4F}" destId="{7A4FE107-C119-43C3-ABDF-1C309500F55C}" srcOrd="1" destOrd="0" presId="urn:microsoft.com/office/officeart/2005/8/layout/process1"/>
    <dgm:cxn modelId="{DB7AC8B9-3500-4A32-8F42-33186829D7D6}" type="presParOf" srcId="{7A4FE107-C119-43C3-ABDF-1C309500F55C}" destId="{65A9F0BE-668D-4283-9D17-FD04C3F2A693}" srcOrd="0" destOrd="0" presId="urn:microsoft.com/office/officeart/2005/8/layout/process1"/>
    <dgm:cxn modelId="{49BE4010-246F-4B53-90D7-E633FBD0F33E}" type="presParOf" srcId="{537E37FA-BD30-4A41-B9F7-2BF39DB12C4F}" destId="{5856F989-A173-4492-86C7-9B5BE92FBE25}" srcOrd="2" destOrd="0" presId="urn:microsoft.com/office/officeart/2005/8/layout/process1"/>
    <dgm:cxn modelId="{1A9DFEC9-0A84-414E-B5C7-B6B3E1F77489}" type="presParOf" srcId="{537E37FA-BD30-4A41-B9F7-2BF39DB12C4F}" destId="{28F7D236-CD42-4FCF-A4B2-57E7600727E9}" srcOrd="3" destOrd="0" presId="urn:microsoft.com/office/officeart/2005/8/layout/process1"/>
    <dgm:cxn modelId="{483F97D8-1AE5-400D-B747-BFB23217160D}" type="presParOf" srcId="{28F7D236-CD42-4FCF-A4B2-57E7600727E9}" destId="{B602AB3E-3DC2-4AA9-B917-65FF7C9937E8}" srcOrd="0" destOrd="0" presId="urn:microsoft.com/office/officeart/2005/8/layout/process1"/>
    <dgm:cxn modelId="{0E6BD203-AF43-45DF-88ED-E08FBEB1330D}" type="presParOf" srcId="{537E37FA-BD30-4A41-B9F7-2BF39DB12C4F}" destId="{B2107E1B-345A-4C3D-B3CC-CEC0E04AC983}" srcOrd="4" destOrd="0" presId="urn:microsoft.com/office/officeart/2005/8/layout/process1"/>
  </dgm:cxnLst>
  <dgm:bg/>
  <dgm:whole/>
</dgm:dataModel>
</file>

<file path=ppt/diagrams/data2.xml><?xml version="1.0" encoding="utf-8"?>
<dgm:dataModel xmlns:dgm="http://schemas.openxmlformats.org/drawingml/2006/diagram" xmlns:a="http://schemas.openxmlformats.org/drawingml/2006/main">
  <dgm:ptLst>
    <dgm:pt modelId="{475A91E2-1B2E-4D55-AE15-783A8E656A7E}" type="doc">
      <dgm:prSet loTypeId="urn:microsoft.com/office/officeart/2005/8/layout/process1" loCatId="process" qsTypeId="urn:microsoft.com/office/officeart/2005/8/quickstyle/simple1" qsCatId="simple" csTypeId="urn:microsoft.com/office/officeart/2005/8/colors/accent1_2" csCatId="accent1" phldr="1"/>
      <dgm:spPr/>
    </dgm:pt>
    <dgm:pt modelId="{BE2840B4-69F9-4D03-A7A3-DABA99B47783}">
      <dgm:prSet phldrT="[Texto]"/>
      <dgm:spPr/>
      <dgm:t>
        <a:bodyPr/>
        <a:lstStyle/>
        <a:p>
          <a:r>
            <a:rPr lang="pt-BR" dirty="0" smtClean="0"/>
            <a:t>Regime </a:t>
          </a:r>
          <a:r>
            <a:rPr lang="pt-BR" dirty="0" err="1" smtClean="0"/>
            <a:t>Não-Poliarquico</a:t>
          </a:r>
          <a:endParaRPr lang="pt-BR" dirty="0"/>
        </a:p>
      </dgm:t>
    </dgm:pt>
    <dgm:pt modelId="{E3BA4A6B-EA4D-4EFA-A506-C44250719C94}" type="parTrans" cxnId="{73CE957A-B7C1-415B-8BAA-2C9DA4468EA2}">
      <dgm:prSet/>
      <dgm:spPr/>
      <dgm:t>
        <a:bodyPr/>
        <a:lstStyle/>
        <a:p>
          <a:endParaRPr lang="pt-BR"/>
        </a:p>
      </dgm:t>
    </dgm:pt>
    <dgm:pt modelId="{8B2E7E7A-F9F7-4838-94A1-9292863A9748}" type="sibTrans" cxnId="{73CE957A-B7C1-415B-8BAA-2C9DA4468EA2}">
      <dgm:prSet/>
      <dgm:spPr/>
      <dgm:t>
        <a:bodyPr/>
        <a:lstStyle/>
        <a:p>
          <a:endParaRPr lang="pt-BR"/>
        </a:p>
      </dgm:t>
    </dgm:pt>
    <dgm:pt modelId="{98B3A1A0-B12B-4C2C-9ACD-29544C44DE68}">
      <dgm:prSet phldrT="[Texto]"/>
      <dgm:spPr/>
      <dgm:t>
        <a:bodyPr/>
        <a:lstStyle/>
        <a:p>
          <a:r>
            <a:rPr lang="pt-BR" dirty="0" smtClean="0"/>
            <a:t>Condições Mistas ou Parcialmente Favoráveis</a:t>
          </a:r>
          <a:endParaRPr lang="pt-BR" dirty="0"/>
        </a:p>
      </dgm:t>
    </dgm:pt>
    <dgm:pt modelId="{25F5D916-31C7-4176-8086-5E78C4F45E3B}" type="parTrans" cxnId="{13631534-9533-4F9C-B0D7-DFB6597ADF8C}">
      <dgm:prSet/>
      <dgm:spPr/>
      <dgm:t>
        <a:bodyPr/>
        <a:lstStyle/>
        <a:p>
          <a:endParaRPr lang="pt-BR"/>
        </a:p>
      </dgm:t>
    </dgm:pt>
    <dgm:pt modelId="{5A457B98-2B44-4A82-8FC3-8E78106B5BE0}" type="sibTrans" cxnId="{13631534-9533-4F9C-B0D7-DFB6597ADF8C}">
      <dgm:prSet/>
      <dgm:spPr/>
      <dgm:t>
        <a:bodyPr/>
        <a:lstStyle/>
        <a:p>
          <a:endParaRPr lang="pt-BR"/>
        </a:p>
      </dgm:t>
    </dgm:pt>
    <dgm:pt modelId="{226F11CE-85D8-42A2-98DA-CF186C9B1B1A}">
      <dgm:prSet phldrT="[Texto]"/>
      <dgm:spPr/>
      <dgm:t>
        <a:bodyPr/>
        <a:lstStyle/>
        <a:p>
          <a:r>
            <a:rPr lang="pt-BR" dirty="0" smtClean="0"/>
            <a:t>Alternância entre </a:t>
          </a:r>
          <a:r>
            <a:rPr lang="pt-BR" dirty="0" err="1" smtClean="0"/>
            <a:t>Poliarquia</a:t>
          </a:r>
          <a:r>
            <a:rPr lang="pt-BR" dirty="0" smtClean="0"/>
            <a:t> e Colapso</a:t>
          </a:r>
          <a:endParaRPr lang="pt-BR" dirty="0"/>
        </a:p>
      </dgm:t>
    </dgm:pt>
    <dgm:pt modelId="{48638A48-AF5B-4C30-A78B-F3FC11C26486}" type="parTrans" cxnId="{7C80E7CB-F49B-46AC-8E43-C199BC10F55E}">
      <dgm:prSet/>
      <dgm:spPr/>
      <dgm:t>
        <a:bodyPr/>
        <a:lstStyle/>
        <a:p>
          <a:endParaRPr lang="pt-BR"/>
        </a:p>
      </dgm:t>
    </dgm:pt>
    <dgm:pt modelId="{05B90D27-387A-4A9C-8436-A371C76DC1E4}" type="sibTrans" cxnId="{7C80E7CB-F49B-46AC-8E43-C199BC10F55E}">
      <dgm:prSet/>
      <dgm:spPr/>
      <dgm:t>
        <a:bodyPr/>
        <a:lstStyle/>
        <a:p>
          <a:endParaRPr lang="pt-BR"/>
        </a:p>
      </dgm:t>
    </dgm:pt>
    <dgm:pt modelId="{C9FA6330-6772-4F3A-8FC3-C22D3F78E0A5}" type="pres">
      <dgm:prSet presAssocID="{475A91E2-1B2E-4D55-AE15-783A8E656A7E}" presName="Name0" presStyleCnt="0">
        <dgm:presLayoutVars>
          <dgm:dir/>
          <dgm:resizeHandles val="exact"/>
        </dgm:presLayoutVars>
      </dgm:prSet>
      <dgm:spPr/>
    </dgm:pt>
    <dgm:pt modelId="{7704E3AE-AED7-4BA0-8F9A-315CEF90AC36}" type="pres">
      <dgm:prSet presAssocID="{BE2840B4-69F9-4D03-A7A3-DABA99B47783}" presName="node" presStyleLbl="node1" presStyleIdx="0" presStyleCnt="3">
        <dgm:presLayoutVars>
          <dgm:bulletEnabled val="1"/>
        </dgm:presLayoutVars>
      </dgm:prSet>
      <dgm:spPr/>
      <dgm:t>
        <a:bodyPr/>
        <a:lstStyle/>
        <a:p>
          <a:endParaRPr lang="pt-BR"/>
        </a:p>
      </dgm:t>
    </dgm:pt>
    <dgm:pt modelId="{DA67406A-4DAF-49E6-B785-71BDF081786B}" type="pres">
      <dgm:prSet presAssocID="{8B2E7E7A-F9F7-4838-94A1-9292863A9748}" presName="sibTrans" presStyleLbl="sibTrans2D1" presStyleIdx="0" presStyleCnt="2"/>
      <dgm:spPr/>
    </dgm:pt>
    <dgm:pt modelId="{1ECF4695-2A56-478C-8605-E1D0A2D9849B}" type="pres">
      <dgm:prSet presAssocID="{8B2E7E7A-F9F7-4838-94A1-9292863A9748}" presName="connectorText" presStyleLbl="sibTrans2D1" presStyleIdx="0" presStyleCnt="2"/>
      <dgm:spPr/>
    </dgm:pt>
    <dgm:pt modelId="{86159309-1706-4619-8341-0D0B44260A0E}" type="pres">
      <dgm:prSet presAssocID="{98B3A1A0-B12B-4C2C-9ACD-29544C44DE68}" presName="node" presStyleLbl="node1" presStyleIdx="1" presStyleCnt="3">
        <dgm:presLayoutVars>
          <dgm:bulletEnabled val="1"/>
        </dgm:presLayoutVars>
      </dgm:prSet>
      <dgm:spPr/>
      <dgm:t>
        <a:bodyPr/>
        <a:lstStyle/>
        <a:p>
          <a:endParaRPr lang="pt-BR"/>
        </a:p>
      </dgm:t>
    </dgm:pt>
    <dgm:pt modelId="{947F4982-7AC2-4768-B95A-AFC50FD3874F}" type="pres">
      <dgm:prSet presAssocID="{5A457B98-2B44-4A82-8FC3-8E78106B5BE0}" presName="sibTrans" presStyleLbl="sibTrans2D1" presStyleIdx="1" presStyleCnt="2"/>
      <dgm:spPr/>
    </dgm:pt>
    <dgm:pt modelId="{8FBA7CD9-F6EA-45DB-8E06-40FBE62E30E0}" type="pres">
      <dgm:prSet presAssocID="{5A457B98-2B44-4A82-8FC3-8E78106B5BE0}" presName="connectorText" presStyleLbl="sibTrans2D1" presStyleIdx="1" presStyleCnt="2"/>
      <dgm:spPr/>
    </dgm:pt>
    <dgm:pt modelId="{4BDDBA22-1526-4215-B6D9-CEAA34276829}" type="pres">
      <dgm:prSet presAssocID="{226F11CE-85D8-42A2-98DA-CF186C9B1B1A}" presName="node" presStyleLbl="node1" presStyleIdx="2" presStyleCnt="3">
        <dgm:presLayoutVars>
          <dgm:bulletEnabled val="1"/>
        </dgm:presLayoutVars>
      </dgm:prSet>
      <dgm:spPr/>
    </dgm:pt>
  </dgm:ptLst>
  <dgm:cxnLst>
    <dgm:cxn modelId="{31BB215C-1D6F-45D9-94CD-80703000E60E}" type="presOf" srcId="{8B2E7E7A-F9F7-4838-94A1-9292863A9748}" destId="{1ECF4695-2A56-478C-8605-E1D0A2D9849B}" srcOrd="1" destOrd="0" presId="urn:microsoft.com/office/officeart/2005/8/layout/process1"/>
    <dgm:cxn modelId="{13631534-9533-4F9C-B0D7-DFB6597ADF8C}" srcId="{475A91E2-1B2E-4D55-AE15-783A8E656A7E}" destId="{98B3A1A0-B12B-4C2C-9ACD-29544C44DE68}" srcOrd="1" destOrd="0" parTransId="{25F5D916-31C7-4176-8086-5E78C4F45E3B}" sibTransId="{5A457B98-2B44-4A82-8FC3-8E78106B5BE0}"/>
    <dgm:cxn modelId="{77F9BEBF-C512-4083-B1BE-6B8F3FB77F07}" type="presOf" srcId="{BE2840B4-69F9-4D03-A7A3-DABA99B47783}" destId="{7704E3AE-AED7-4BA0-8F9A-315CEF90AC36}" srcOrd="0" destOrd="0" presId="urn:microsoft.com/office/officeart/2005/8/layout/process1"/>
    <dgm:cxn modelId="{B1BCDF9C-A03E-4750-9BCB-A0FD882F1E58}" type="presOf" srcId="{475A91E2-1B2E-4D55-AE15-783A8E656A7E}" destId="{C9FA6330-6772-4F3A-8FC3-C22D3F78E0A5}" srcOrd="0" destOrd="0" presId="urn:microsoft.com/office/officeart/2005/8/layout/process1"/>
    <dgm:cxn modelId="{F494C070-486A-43A1-B489-B9F4B9CDB8C2}" type="presOf" srcId="{98B3A1A0-B12B-4C2C-9ACD-29544C44DE68}" destId="{86159309-1706-4619-8341-0D0B44260A0E}" srcOrd="0" destOrd="0" presId="urn:microsoft.com/office/officeart/2005/8/layout/process1"/>
    <dgm:cxn modelId="{3F60B0E2-E974-47DF-B9E9-C01C76387777}" type="presOf" srcId="{5A457B98-2B44-4A82-8FC3-8E78106B5BE0}" destId="{8FBA7CD9-F6EA-45DB-8E06-40FBE62E30E0}" srcOrd="1" destOrd="0" presId="urn:microsoft.com/office/officeart/2005/8/layout/process1"/>
    <dgm:cxn modelId="{6B916B00-99FE-4FC2-B052-D29E9F6B04D5}" type="presOf" srcId="{8B2E7E7A-F9F7-4838-94A1-9292863A9748}" destId="{DA67406A-4DAF-49E6-B785-71BDF081786B}" srcOrd="0" destOrd="0" presId="urn:microsoft.com/office/officeart/2005/8/layout/process1"/>
    <dgm:cxn modelId="{73CE957A-B7C1-415B-8BAA-2C9DA4468EA2}" srcId="{475A91E2-1B2E-4D55-AE15-783A8E656A7E}" destId="{BE2840B4-69F9-4D03-A7A3-DABA99B47783}" srcOrd="0" destOrd="0" parTransId="{E3BA4A6B-EA4D-4EFA-A506-C44250719C94}" sibTransId="{8B2E7E7A-F9F7-4838-94A1-9292863A9748}"/>
    <dgm:cxn modelId="{1A54F307-2CE9-4D74-A273-F7119DFA606E}" type="presOf" srcId="{5A457B98-2B44-4A82-8FC3-8E78106B5BE0}" destId="{947F4982-7AC2-4768-B95A-AFC50FD3874F}" srcOrd="0" destOrd="0" presId="urn:microsoft.com/office/officeart/2005/8/layout/process1"/>
    <dgm:cxn modelId="{2535EF60-8037-4DB1-A12F-410A5730A108}" type="presOf" srcId="{226F11CE-85D8-42A2-98DA-CF186C9B1B1A}" destId="{4BDDBA22-1526-4215-B6D9-CEAA34276829}" srcOrd="0" destOrd="0" presId="urn:microsoft.com/office/officeart/2005/8/layout/process1"/>
    <dgm:cxn modelId="{7C80E7CB-F49B-46AC-8E43-C199BC10F55E}" srcId="{475A91E2-1B2E-4D55-AE15-783A8E656A7E}" destId="{226F11CE-85D8-42A2-98DA-CF186C9B1B1A}" srcOrd="2" destOrd="0" parTransId="{48638A48-AF5B-4C30-A78B-F3FC11C26486}" sibTransId="{05B90D27-387A-4A9C-8436-A371C76DC1E4}"/>
    <dgm:cxn modelId="{3B487182-6136-45F6-AF0D-5C547AFAE72B}" type="presParOf" srcId="{C9FA6330-6772-4F3A-8FC3-C22D3F78E0A5}" destId="{7704E3AE-AED7-4BA0-8F9A-315CEF90AC36}" srcOrd="0" destOrd="0" presId="urn:microsoft.com/office/officeart/2005/8/layout/process1"/>
    <dgm:cxn modelId="{1F7D9175-61C7-400A-B0ED-DD86B31B76EA}" type="presParOf" srcId="{C9FA6330-6772-4F3A-8FC3-C22D3F78E0A5}" destId="{DA67406A-4DAF-49E6-B785-71BDF081786B}" srcOrd="1" destOrd="0" presId="urn:microsoft.com/office/officeart/2005/8/layout/process1"/>
    <dgm:cxn modelId="{FF51CE17-44F4-4454-8446-90871721CFC7}" type="presParOf" srcId="{DA67406A-4DAF-49E6-B785-71BDF081786B}" destId="{1ECF4695-2A56-478C-8605-E1D0A2D9849B}" srcOrd="0" destOrd="0" presId="urn:microsoft.com/office/officeart/2005/8/layout/process1"/>
    <dgm:cxn modelId="{84EE3037-62BB-487A-92CC-BC5F001EC8DD}" type="presParOf" srcId="{C9FA6330-6772-4F3A-8FC3-C22D3F78E0A5}" destId="{86159309-1706-4619-8341-0D0B44260A0E}" srcOrd="2" destOrd="0" presId="urn:microsoft.com/office/officeart/2005/8/layout/process1"/>
    <dgm:cxn modelId="{0F5B14C9-7541-4B5F-8AD5-96F28A95E4AD}" type="presParOf" srcId="{C9FA6330-6772-4F3A-8FC3-C22D3F78E0A5}" destId="{947F4982-7AC2-4768-B95A-AFC50FD3874F}" srcOrd="3" destOrd="0" presId="urn:microsoft.com/office/officeart/2005/8/layout/process1"/>
    <dgm:cxn modelId="{B63F2E8B-7F34-4553-B21F-C138A14791E2}" type="presParOf" srcId="{947F4982-7AC2-4768-B95A-AFC50FD3874F}" destId="{8FBA7CD9-F6EA-45DB-8E06-40FBE62E30E0}" srcOrd="0" destOrd="0" presId="urn:microsoft.com/office/officeart/2005/8/layout/process1"/>
    <dgm:cxn modelId="{4C843A1F-F144-4DA9-B588-6A1BFE94FB90}" type="presParOf" srcId="{C9FA6330-6772-4F3A-8FC3-C22D3F78E0A5}" destId="{4BDDBA22-1526-4215-B6D9-CEAA34276829}" srcOrd="4" destOrd="0" presId="urn:microsoft.com/office/officeart/2005/8/layout/process1"/>
  </dgm:cxnLst>
  <dgm:bg/>
  <dgm:whole/>
</dgm:dataModel>
</file>

<file path=ppt/diagrams/data3.xml><?xml version="1.0" encoding="utf-8"?>
<dgm:dataModel xmlns:dgm="http://schemas.openxmlformats.org/drawingml/2006/diagram" xmlns:a="http://schemas.openxmlformats.org/drawingml/2006/main">
  <dgm:ptLst>
    <dgm:pt modelId="{D6799E6C-32AE-4E78-B90D-7AB984AFC530}" type="doc">
      <dgm:prSet loTypeId="urn:microsoft.com/office/officeart/2005/8/layout/process1" loCatId="process" qsTypeId="urn:microsoft.com/office/officeart/2005/8/quickstyle/simple1" qsCatId="simple" csTypeId="urn:microsoft.com/office/officeart/2005/8/colors/accent1_2" csCatId="accent1" phldr="1"/>
      <dgm:spPr/>
    </dgm:pt>
    <dgm:pt modelId="{B9859337-E844-480E-95A6-E100D7FC8A8E}">
      <dgm:prSet phldrT="[Texto]"/>
      <dgm:spPr/>
      <dgm:t>
        <a:bodyPr/>
        <a:lstStyle/>
        <a:p>
          <a:r>
            <a:rPr lang="pt-BR" dirty="0" smtClean="0"/>
            <a:t>Regime </a:t>
          </a:r>
          <a:r>
            <a:rPr lang="pt-BR" dirty="0" err="1" smtClean="0"/>
            <a:t>Não-Poliarquico</a:t>
          </a:r>
          <a:endParaRPr lang="pt-BR" dirty="0"/>
        </a:p>
      </dgm:t>
    </dgm:pt>
    <dgm:pt modelId="{3A3D95B9-1358-4251-9FD4-CDB12C88B98A}" type="parTrans" cxnId="{922D7E6F-4E2F-44C9-B509-D89B3137A1C6}">
      <dgm:prSet/>
      <dgm:spPr/>
      <dgm:t>
        <a:bodyPr/>
        <a:lstStyle/>
        <a:p>
          <a:endParaRPr lang="pt-BR"/>
        </a:p>
      </dgm:t>
    </dgm:pt>
    <dgm:pt modelId="{9E21232C-B39B-4E18-90C2-D6B6EA700A08}" type="sibTrans" cxnId="{922D7E6F-4E2F-44C9-B509-D89B3137A1C6}">
      <dgm:prSet/>
      <dgm:spPr/>
      <dgm:t>
        <a:bodyPr/>
        <a:lstStyle/>
        <a:p>
          <a:endParaRPr lang="pt-BR"/>
        </a:p>
      </dgm:t>
    </dgm:pt>
    <dgm:pt modelId="{B6B99268-9699-4C67-8C64-D2E57AFAFA98}">
      <dgm:prSet phldrT="[Texto]"/>
      <dgm:spPr/>
      <dgm:t>
        <a:bodyPr/>
        <a:lstStyle/>
        <a:p>
          <a:r>
            <a:rPr lang="pt-BR" dirty="0" smtClean="0"/>
            <a:t>Transição em Condições Desfavoráveis</a:t>
          </a:r>
          <a:endParaRPr lang="pt-BR" dirty="0"/>
        </a:p>
      </dgm:t>
    </dgm:pt>
    <dgm:pt modelId="{A3F56ACA-77A7-4F77-BE1A-51156917B0B1}" type="parTrans" cxnId="{2B221559-0CC1-4FD8-A4D1-1F692C420895}">
      <dgm:prSet/>
      <dgm:spPr/>
      <dgm:t>
        <a:bodyPr/>
        <a:lstStyle/>
        <a:p>
          <a:endParaRPr lang="pt-BR"/>
        </a:p>
      </dgm:t>
    </dgm:pt>
    <dgm:pt modelId="{A40F84B8-5748-41C9-8FE0-8FD2C7484257}" type="sibTrans" cxnId="{2B221559-0CC1-4FD8-A4D1-1F692C420895}">
      <dgm:prSet/>
      <dgm:spPr/>
      <dgm:t>
        <a:bodyPr/>
        <a:lstStyle/>
        <a:p>
          <a:endParaRPr lang="pt-BR"/>
        </a:p>
      </dgm:t>
    </dgm:pt>
    <dgm:pt modelId="{B2096F22-B8A9-430F-9616-5BE12CA54BEA}">
      <dgm:prSet phldrT="[Texto]"/>
      <dgm:spPr/>
      <dgm:t>
        <a:bodyPr/>
        <a:lstStyle/>
        <a:p>
          <a:r>
            <a:rPr lang="pt-BR" dirty="0" smtClean="0"/>
            <a:t>Regime </a:t>
          </a:r>
          <a:r>
            <a:rPr lang="pt-BR" dirty="0" err="1" smtClean="0"/>
            <a:t>Não-Poliarquico</a:t>
          </a:r>
          <a:endParaRPr lang="pt-BR" dirty="0" smtClean="0"/>
        </a:p>
      </dgm:t>
    </dgm:pt>
    <dgm:pt modelId="{C8DBA289-6882-4690-89B3-F39135F3CCFC}" type="parTrans" cxnId="{F26F8E09-AD8C-4337-BAD9-68A760C89F9E}">
      <dgm:prSet/>
      <dgm:spPr/>
      <dgm:t>
        <a:bodyPr/>
        <a:lstStyle/>
        <a:p>
          <a:endParaRPr lang="pt-BR"/>
        </a:p>
      </dgm:t>
    </dgm:pt>
    <dgm:pt modelId="{6E2B3096-E8D6-4F1A-A962-ED1D18A0F347}" type="sibTrans" cxnId="{F26F8E09-AD8C-4337-BAD9-68A760C89F9E}">
      <dgm:prSet/>
      <dgm:spPr/>
      <dgm:t>
        <a:bodyPr/>
        <a:lstStyle/>
        <a:p>
          <a:endParaRPr lang="pt-BR"/>
        </a:p>
      </dgm:t>
    </dgm:pt>
    <dgm:pt modelId="{C6319843-927E-4CDA-A256-A58FEB786043}" type="pres">
      <dgm:prSet presAssocID="{D6799E6C-32AE-4E78-B90D-7AB984AFC530}" presName="Name0" presStyleCnt="0">
        <dgm:presLayoutVars>
          <dgm:dir/>
          <dgm:resizeHandles val="exact"/>
        </dgm:presLayoutVars>
      </dgm:prSet>
      <dgm:spPr/>
    </dgm:pt>
    <dgm:pt modelId="{C25E8A03-F828-4C26-B5D2-F9F63F28B61C}" type="pres">
      <dgm:prSet presAssocID="{B9859337-E844-480E-95A6-E100D7FC8A8E}" presName="node" presStyleLbl="node1" presStyleIdx="0" presStyleCnt="3">
        <dgm:presLayoutVars>
          <dgm:bulletEnabled val="1"/>
        </dgm:presLayoutVars>
      </dgm:prSet>
      <dgm:spPr/>
    </dgm:pt>
    <dgm:pt modelId="{1C698601-E12F-4250-81A4-E676BA34C234}" type="pres">
      <dgm:prSet presAssocID="{9E21232C-B39B-4E18-90C2-D6B6EA700A08}" presName="sibTrans" presStyleLbl="sibTrans2D1" presStyleIdx="0" presStyleCnt="2"/>
      <dgm:spPr/>
    </dgm:pt>
    <dgm:pt modelId="{CEE348A1-DB74-4ED2-AAE8-B58727B74C25}" type="pres">
      <dgm:prSet presAssocID="{9E21232C-B39B-4E18-90C2-D6B6EA700A08}" presName="connectorText" presStyleLbl="sibTrans2D1" presStyleIdx="0" presStyleCnt="2"/>
      <dgm:spPr/>
    </dgm:pt>
    <dgm:pt modelId="{1D826BA9-9E86-4B2A-8309-B632DE5C0C07}" type="pres">
      <dgm:prSet presAssocID="{B6B99268-9699-4C67-8C64-D2E57AFAFA98}" presName="node" presStyleLbl="node1" presStyleIdx="1" presStyleCnt="3">
        <dgm:presLayoutVars>
          <dgm:bulletEnabled val="1"/>
        </dgm:presLayoutVars>
      </dgm:prSet>
      <dgm:spPr/>
    </dgm:pt>
    <dgm:pt modelId="{D6F6BC4A-284E-4BBE-B12E-2B7E8F28BA1B}" type="pres">
      <dgm:prSet presAssocID="{A40F84B8-5748-41C9-8FE0-8FD2C7484257}" presName="sibTrans" presStyleLbl="sibTrans2D1" presStyleIdx="1" presStyleCnt="2"/>
      <dgm:spPr/>
    </dgm:pt>
    <dgm:pt modelId="{9A12D399-A1DB-469B-B8D9-2CC2E660CDE9}" type="pres">
      <dgm:prSet presAssocID="{A40F84B8-5748-41C9-8FE0-8FD2C7484257}" presName="connectorText" presStyleLbl="sibTrans2D1" presStyleIdx="1" presStyleCnt="2"/>
      <dgm:spPr/>
    </dgm:pt>
    <dgm:pt modelId="{485D6AE2-57B7-4505-B99E-7F6E3291F89E}" type="pres">
      <dgm:prSet presAssocID="{B2096F22-B8A9-430F-9616-5BE12CA54BEA}" presName="node" presStyleLbl="node1" presStyleIdx="2" presStyleCnt="3">
        <dgm:presLayoutVars>
          <dgm:bulletEnabled val="1"/>
        </dgm:presLayoutVars>
      </dgm:prSet>
      <dgm:spPr/>
      <dgm:t>
        <a:bodyPr/>
        <a:lstStyle/>
        <a:p>
          <a:endParaRPr lang="pt-BR"/>
        </a:p>
      </dgm:t>
    </dgm:pt>
  </dgm:ptLst>
  <dgm:cxnLst>
    <dgm:cxn modelId="{E5CD4025-F671-423E-8241-A3633C7EC0FB}" type="presOf" srcId="{9E21232C-B39B-4E18-90C2-D6B6EA700A08}" destId="{CEE348A1-DB74-4ED2-AAE8-B58727B74C25}" srcOrd="1" destOrd="0" presId="urn:microsoft.com/office/officeart/2005/8/layout/process1"/>
    <dgm:cxn modelId="{DDFCDD05-5F31-4B31-AAD9-8F29C8C18DED}" type="presOf" srcId="{B6B99268-9699-4C67-8C64-D2E57AFAFA98}" destId="{1D826BA9-9E86-4B2A-8309-B632DE5C0C07}" srcOrd="0" destOrd="0" presId="urn:microsoft.com/office/officeart/2005/8/layout/process1"/>
    <dgm:cxn modelId="{2A8669B0-A684-48FF-96B1-DE33CDD4F3D5}" type="presOf" srcId="{B2096F22-B8A9-430F-9616-5BE12CA54BEA}" destId="{485D6AE2-57B7-4505-B99E-7F6E3291F89E}" srcOrd="0" destOrd="0" presId="urn:microsoft.com/office/officeart/2005/8/layout/process1"/>
    <dgm:cxn modelId="{922D7E6F-4E2F-44C9-B509-D89B3137A1C6}" srcId="{D6799E6C-32AE-4E78-B90D-7AB984AFC530}" destId="{B9859337-E844-480E-95A6-E100D7FC8A8E}" srcOrd="0" destOrd="0" parTransId="{3A3D95B9-1358-4251-9FD4-CDB12C88B98A}" sibTransId="{9E21232C-B39B-4E18-90C2-D6B6EA700A08}"/>
    <dgm:cxn modelId="{20B498C2-DA71-4727-ACD1-9D278A37B954}" type="presOf" srcId="{A40F84B8-5748-41C9-8FE0-8FD2C7484257}" destId="{D6F6BC4A-284E-4BBE-B12E-2B7E8F28BA1B}" srcOrd="0" destOrd="0" presId="urn:microsoft.com/office/officeart/2005/8/layout/process1"/>
    <dgm:cxn modelId="{2B221559-0CC1-4FD8-A4D1-1F692C420895}" srcId="{D6799E6C-32AE-4E78-B90D-7AB984AFC530}" destId="{B6B99268-9699-4C67-8C64-D2E57AFAFA98}" srcOrd="1" destOrd="0" parTransId="{A3F56ACA-77A7-4F77-BE1A-51156917B0B1}" sibTransId="{A40F84B8-5748-41C9-8FE0-8FD2C7484257}"/>
    <dgm:cxn modelId="{F26F8E09-AD8C-4337-BAD9-68A760C89F9E}" srcId="{D6799E6C-32AE-4E78-B90D-7AB984AFC530}" destId="{B2096F22-B8A9-430F-9616-5BE12CA54BEA}" srcOrd="2" destOrd="0" parTransId="{C8DBA289-6882-4690-89B3-F39135F3CCFC}" sibTransId="{6E2B3096-E8D6-4F1A-A962-ED1D18A0F347}"/>
    <dgm:cxn modelId="{46436051-6BDD-47D9-B546-1ACE0A1E5478}" type="presOf" srcId="{D6799E6C-32AE-4E78-B90D-7AB984AFC530}" destId="{C6319843-927E-4CDA-A256-A58FEB786043}" srcOrd="0" destOrd="0" presId="urn:microsoft.com/office/officeart/2005/8/layout/process1"/>
    <dgm:cxn modelId="{AF438357-0511-4194-8A68-19D90DC6EE3F}" type="presOf" srcId="{A40F84B8-5748-41C9-8FE0-8FD2C7484257}" destId="{9A12D399-A1DB-469B-B8D9-2CC2E660CDE9}" srcOrd="1" destOrd="0" presId="urn:microsoft.com/office/officeart/2005/8/layout/process1"/>
    <dgm:cxn modelId="{9CF533FB-85C6-4DDD-999B-E8C152CB0F0D}" type="presOf" srcId="{B9859337-E844-480E-95A6-E100D7FC8A8E}" destId="{C25E8A03-F828-4C26-B5D2-F9F63F28B61C}" srcOrd="0" destOrd="0" presId="urn:microsoft.com/office/officeart/2005/8/layout/process1"/>
    <dgm:cxn modelId="{33317438-9D84-4AD2-A624-825537BBC251}" type="presOf" srcId="{9E21232C-B39B-4E18-90C2-D6B6EA700A08}" destId="{1C698601-E12F-4250-81A4-E676BA34C234}" srcOrd="0" destOrd="0" presId="urn:microsoft.com/office/officeart/2005/8/layout/process1"/>
    <dgm:cxn modelId="{F63A080C-F385-436C-9924-7B918A2476E9}" type="presParOf" srcId="{C6319843-927E-4CDA-A256-A58FEB786043}" destId="{C25E8A03-F828-4C26-B5D2-F9F63F28B61C}" srcOrd="0" destOrd="0" presId="urn:microsoft.com/office/officeart/2005/8/layout/process1"/>
    <dgm:cxn modelId="{B5F9826A-459F-4870-BCFE-8A2F3852F0E5}" type="presParOf" srcId="{C6319843-927E-4CDA-A256-A58FEB786043}" destId="{1C698601-E12F-4250-81A4-E676BA34C234}" srcOrd="1" destOrd="0" presId="urn:microsoft.com/office/officeart/2005/8/layout/process1"/>
    <dgm:cxn modelId="{63BF1377-48D4-4915-88F8-9A99802CBFC9}" type="presParOf" srcId="{1C698601-E12F-4250-81A4-E676BA34C234}" destId="{CEE348A1-DB74-4ED2-AAE8-B58727B74C25}" srcOrd="0" destOrd="0" presId="urn:microsoft.com/office/officeart/2005/8/layout/process1"/>
    <dgm:cxn modelId="{2093D88B-756C-4021-9210-753C37AA0B7C}" type="presParOf" srcId="{C6319843-927E-4CDA-A256-A58FEB786043}" destId="{1D826BA9-9E86-4B2A-8309-B632DE5C0C07}" srcOrd="2" destOrd="0" presId="urn:microsoft.com/office/officeart/2005/8/layout/process1"/>
    <dgm:cxn modelId="{84396551-8B6E-4686-8E09-7B1469A03251}" type="presParOf" srcId="{C6319843-927E-4CDA-A256-A58FEB786043}" destId="{D6F6BC4A-284E-4BBE-B12E-2B7E8F28BA1B}" srcOrd="3" destOrd="0" presId="urn:microsoft.com/office/officeart/2005/8/layout/process1"/>
    <dgm:cxn modelId="{8ED84E4D-0A8D-4A1D-993E-09150D0457D3}" type="presParOf" srcId="{D6F6BC4A-284E-4BBE-B12E-2B7E8F28BA1B}" destId="{9A12D399-A1DB-469B-B8D9-2CC2E660CDE9}" srcOrd="0" destOrd="0" presId="urn:microsoft.com/office/officeart/2005/8/layout/process1"/>
    <dgm:cxn modelId="{205CF605-F421-4D54-911A-23291E642CE1}" type="presParOf" srcId="{C6319843-927E-4CDA-A256-A58FEB786043}" destId="{485D6AE2-57B7-4505-B99E-7F6E3291F89E}"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Times New Roman" pitchFamily="18" charset="0"/>
              </a:defRPr>
            </a:lvl1pPr>
          </a:lstStyle>
          <a:p>
            <a:endParaRPr lang="pt-BR"/>
          </a:p>
        </p:txBody>
      </p:sp>
      <p:sp>
        <p:nvSpPr>
          <p:cNvPr id="593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Times New Roman" pitchFamily="18" charset="0"/>
              </a:defRPr>
            </a:lvl1pPr>
          </a:lstStyle>
          <a:p>
            <a:endParaRPr lang="pt-BR"/>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593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2"/>
                </a:solidFill>
                <a:latin typeface="Times New Roman" pitchFamily="18" charset="0"/>
              </a:defRPr>
            </a:lvl1pPr>
          </a:lstStyle>
          <a:p>
            <a:endParaRPr lang="pt-BR"/>
          </a:p>
        </p:txBody>
      </p:sp>
      <p:sp>
        <p:nvSpPr>
          <p:cNvPr id="593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2"/>
                </a:solidFill>
                <a:latin typeface="Times New Roman" pitchFamily="18" charset="0"/>
              </a:defRPr>
            </a:lvl1pPr>
          </a:lstStyle>
          <a:p>
            <a:fld id="{73C6507A-09E1-46FF-A2E8-8BAEA89C713F}" type="slidenum">
              <a:rPr lang="pt-BR"/>
              <a:pPr/>
              <a:t>‹nº›</a:t>
            </a:fld>
            <a:endParaRPr lang="pt-BR"/>
          </a:p>
        </p:txBody>
      </p:sp>
    </p:spTree>
    <p:extLst>
      <p:ext uri="{BB962C8B-B14F-4D97-AF65-F5344CB8AC3E}">
        <p14:creationId xmlns:p14="http://schemas.microsoft.com/office/powerpoint/2010/main" xmlns="" val="30426792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C62EA-59FF-47DD-9E6E-4C20136CD6E5}" type="slidenum">
              <a:rPr lang="pt-BR"/>
              <a:pPr/>
              <a:t>1</a:t>
            </a:fld>
            <a:endParaRPr lang="pt-BR" dirty="0"/>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14</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17</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3C6507A-09E1-46FF-A2E8-8BAEA89C713F}" type="slidenum">
              <a:rPr lang="pt-BR" smtClean="0"/>
              <a:pPr/>
              <a:t>18</a:t>
            </a:fld>
            <a:endParaRPr lang="pt-B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19</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20</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A6D0F3-5BA0-44AD-A39A-100320E81242}" type="slidenum">
              <a:rPr lang="pt-BR"/>
              <a:pPr/>
              <a:t>2</a:t>
            </a:fld>
            <a:endParaRPr lang="pt-BR" dirty="0"/>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A6D0F3-5BA0-44AD-A39A-100320E81242}" type="slidenum">
              <a:rPr lang="pt-BR"/>
              <a:pPr/>
              <a:t>4</a:t>
            </a:fld>
            <a:endParaRPr lang="pt-BR" dirty="0"/>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7</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35663-88C9-4559-8FC6-B6492BC03CD5}" type="slidenum">
              <a:rPr lang="pt-BR"/>
              <a:pPr/>
              <a:t>8</a:t>
            </a:fld>
            <a:endParaRPr lang="pt-BR" dirty="0"/>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9</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10</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12</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13</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88418" name="Group 2"/>
          <p:cNvGrpSpPr>
            <a:grpSpLocks/>
          </p:cNvGrpSpPr>
          <p:nvPr/>
        </p:nvGrpSpPr>
        <p:grpSpPr bwMode="auto">
          <a:xfrm>
            <a:off x="1658938" y="1600200"/>
            <a:ext cx="6837362" cy="3200400"/>
            <a:chOff x="1045" y="1008"/>
            <a:chExt cx="4307" cy="2016"/>
          </a:xfrm>
        </p:grpSpPr>
        <p:sp>
          <p:nvSpPr>
            <p:cNvPr id="188419"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88420"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88421"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88422"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8423"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88424"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88425" name="Rectangle 9"/>
          <p:cNvSpPr>
            <a:spLocks noGrp="1" noChangeArrowheads="1"/>
          </p:cNvSpPr>
          <p:nvPr>
            <p:ph type="dt" sz="half" idx="2"/>
          </p:nvPr>
        </p:nvSpPr>
        <p:spPr/>
        <p:txBody>
          <a:bodyPr/>
          <a:lstStyle>
            <a:lvl1pPr>
              <a:defRPr/>
            </a:lvl1pPr>
          </a:lstStyle>
          <a:p>
            <a:endParaRPr lang="pt-BR"/>
          </a:p>
        </p:txBody>
      </p:sp>
      <p:sp>
        <p:nvSpPr>
          <p:cNvPr id="188426" name="Rectangle 10"/>
          <p:cNvSpPr>
            <a:spLocks noGrp="1" noChangeArrowheads="1"/>
          </p:cNvSpPr>
          <p:nvPr>
            <p:ph type="ftr" sz="quarter" idx="3"/>
          </p:nvPr>
        </p:nvSpPr>
        <p:spPr/>
        <p:txBody>
          <a:bodyPr/>
          <a:lstStyle>
            <a:lvl1pPr>
              <a:defRPr/>
            </a:lvl1pPr>
          </a:lstStyle>
          <a:p>
            <a:endParaRPr lang="pt-BR"/>
          </a:p>
        </p:txBody>
      </p:sp>
      <p:sp>
        <p:nvSpPr>
          <p:cNvPr id="188427" name="Rectangle 11"/>
          <p:cNvSpPr>
            <a:spLocks noGrp="1" noChangeArrowheads="1"/>
          </p:cNvSpPr>
          <p:nvPr>
            <p:ph type="sldNum" sz="quarter" idx="4"/>
          </p:nvPr>
        </p:nvSpPr>
        <p:spPr/>
        <p:txBody>
          <a:bodyPr/>
          <a:lstStyle>
            <a:lvl1pPr>
              <a:defRPr/>
            </a:lvl1pPr>
          </a:lstStyle>
          <a:p>
            <a:fld id="{571A60E1-E0B3-48BF-A1E2-96E38D22A543}" type="slidenum">
              <a:rPr lang="pt-BR"/>
              <a:pPr/>
              <a:t>‹nº›</a:t>
            </a:fld>
            <a:endParaRPr lang="pt-BR"/>
          </a:p>
        </p:txBody>
      </p:sp>
      <p:sp>
        <p:nvSpPr>
          <p:cNvPr id="188428" name="Rectangle 12"/>
          <p:cNvSpPr>
            <a:spLocks noGrp="1" noChangeArrowheads="1"/>
          </p:cNvSpPr>
          <p:nvPr>
            <p:ph type="ctrTitle"/>
          </p:nvPr>
        </p:nvSpPr>
        <p:spPr>
          <a:xfrm>
            <a:off x="685800" y="1219200"/>
            <a:ext cx="7772400" cy="1933575"/>
          </a:xfrm>
        </p:spPr>
        <p:txBody>
          <a:bodyPr anchor="b"/>
          <a:lstStyle>
            <a:lvl1pPr algn="r">
              <a:defRPr sz="4400"/>
            </a:lvl1pPr>
          </a:lstStyle>
          <a:p>
            <a:r>
              <a:rPr lang="pt-BR"/>
              <a:t>Clique para editar o estilo do título mestre</a:t>
            </a:r>
          </a:p>
        </p:txBody>
      </p:sp>
      <p:sp>
        <p:nvSpPr>
          <p:cNvPr id="18842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pt-BR"/>
              <a:t>Clique para editar o estilo do subtítulo mestre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8C50EF0-EC3B-4B27-B685-05405D7DBCB8}"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6287"/>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628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8EDF6254-44A1-4A5E-A5D6-EB57ADF5DD9D}"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307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248400"/>
            <a:ext cx="2133600" cy="457200"/>
          </a:xfrm>
        </p:spPr>
        <p:txBody>
          <a:bodyPr/>
          <a:lstStyle>
            <a:lvl1pPr>
              <a:defRPr/>
            </a:lvl1pPr>
          </a:lstStyle>
          <a:p>
            <a:endParaRPr lang="pt-BR"/>
          </a:p>
        </p:txBody>
      </p:sp>
      <p:sp>
        <p:nvSpPr>
          <p:cNvPr id="6" name="Espaço Reservado para Rodapé 5"/>
          <p:cNvSpPr>
            <a:spLocks noGrp="1"/>
          </p:cNvSpPr>
          <p:nvPr>
            <p:ph type="ftr" sz="quarter" idx="11"/>
          </p:nvPr>
        </p:nvSpPr>
        <p:spPr>
          <a:xfrm>
            <a:off x="3124200" y="6248400"/>
            <a:ext cx="2895600" cy="45720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6553200" y="6248400"/>
            <a:ext cx="2133600" cy="457200"/>
          </a:xfrm>
        </p:spPr>
        <p:txBody>
          <a:bodyPr/>
          <a:lstStyle>
            <a:lvl1pPr>
              <a:defRPr/>
            </a:lvl1pPr>
          </a:lstStyle>
          <a:p>
            <a:fld id="{832D6024-B502-4FFC-8A15-887CD5AC3C84}" type="slidenum">
              <a:rPr lang="pt-BR"/>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4638"/>
            <a:ext cx="8229600" cy="585628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457200" y="6248400"/>
            <a:ext cx="2133600" cy="457200"/>
          </a:xfrm>
        </p:spPr>
        <p:txBody>
          <a:bodyPr/>
          <a:lstStyle>
            <a:lvl1pPr>
              <a:defRPr/>
            </a:lvl1pPr>
          </a:lstStyle>
          <a:p>
            <a:endParaRPr lang="pt-BR"/>
          </a:p>
        </p:txBody>
      </p:sp>
      <p:sp>
        <p:nvSpPr>
          <p:cNvPr id="4" name="Espaço Reservado para Rodapé 3"/>
          <p:cNvSpPr>
            <a:spLocks noGrp="1"/>
          </p:cNvSpPr>
          <p:nvPr>
            <p:ph type="ftr" sz="quarter" idx="11"/>
          </p:nvPr>
        </p:nvSpPr>
        <p:spPr>
          <a:xfrm>
            <a:off x="3124200" y="6248400"/>
            <a:ext cx="2895600" cy="457200"/>
          </a:xfrm>
        </p:spPr>
        <p:txBody>
          <a:bodyPr/>
          <a:lstStyle>
            <a:lvl1pPr>
              <a:defRPr/>
            </a:lvl1pPr>
          </a:lstStyle>
          <a:p>
            <a:endParaRPr lang="pt-BR"/>
          </a:p>
        </p:txBody>
      </p:sp>
      <p:sp>
        <p:nvSpPr>
          <p:cNvPr id="5" name="Espaço Reservado para Número de Slide 4"/>
          <p:cNvSpPr>
            <a:spLocks noGrp="1"/>
          </p:cNvSpPr>
          <p:nvPr>
            <p:ph type="sldNum" sz="quarter" idx="12"/>
          </p:nvPr>
        </p:nvSpPr>
        <p:spPr>
          <a:xfrm>
            <a:off x="6553200" y="6248400"/>
            <a:ext cx="2133600" cy="457200"/>
          </a:xfrm>
        </p:spPr>
        <p:txBody>
          <a:bodyPr/>
          <a:lstStyle>
            <a:lvl1pPr>
              <a:defRPr/>
            </a:lvl1pPr>
          </a:lstStyle>
          <a:p>
            <a:fld id="{747A85F2-E965-4BBC-A854-E2EA69172ED9}"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94AB2D7-C64C-4CAF-B103-547869A9B341}"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DB5E9753-9059-42FD-A9B8-A2FD95FC2E0D}"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09C00170-D168-449E-B1D3-C395145390F9}"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F5AE5194-B3AC-4A47-99C4-BB7618A228CF}"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4D1F1E91-686E-472D-B993-43C78875205E}"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F2D2BFAB-98BA-4DAD-975F-61DC443B9FEF}"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39CF6236-BA7D-4B31-9808-D59EEDEEFC5D}"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9B92D3D3-1145-4F62-A81A-E88F9EA6EF03}"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7394" name="Group 2"/>
          <p:cNvGrpSpPr>
            <a:grpSpLocks/>
          </p:cNvGrpSpPr>
          <p:nvPr/>
        </p:nvGrpSpPr>
        <p:grpSpPr bwMode="auto">
          <a:xfrm>
            <a:off x="1071563" y="304800"/>
            <a:ext cx="7615237" cy="1106488"/>
            <a:chOff x="675" y="192"/>
            <a:chExt cx="4797" cy="697"/>
          </a:xfrm>
        </p:grpSpPr>
        <p:sp>
          <p:nvSpPr>
            <p:cNvPr id="18739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739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739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739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8739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87400"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87401"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pt-BR"/>
          </a:p>
        </p:txBody>
      </p:sp>
      <p:sp>
        <p:nvSpPr>
          <p:cNvPr id="187402"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pt-BR"/>
          </a:p>
        </p:txBody>
      </p:sp>
      <p:sp>
        <p:nvSpPr>
          <p:cNvPr id="187403"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6B5AB2A-A92F-4681-97A0-2D8B4AC6E1C6}" type="slidenum">
              <a:rPr lang="pt-BR"/>
              <a:pPr/>
              <a:t>‹nº›</a:t>
            </a:fld>
            <a:endParaRPr lang="pt-BR"/>
          </a:p>
        </p:txBody>
      </p:sp>
      <p:sp>
        <p:nvSpPr>
          <p:cNvPr id="187404"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3" Type="http://schemas.openxmlformats.org/officeDocument/2006/relationships/diagramLayout" Target="../diagrams/layout1.xml"/><Relationship Id="rId7" Type="http://schemas.openxmlformats.org/officeDocument/2006/relationships/diagramLayout" Target="../diagrams/layout2.xml"/><Relationship Id="rId12" Type="http://schemas.openxmlformats.org/officeDocument/2006/relationships/diagramQuickStyle" Target="../diagrams/quickStyle3.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diagramData" Target="../diagrams/data2.xml"/><Relationship Id="rId11" Type="http://schemas.openxmlformats.org/officeDocument/2006/relationships/diagramLayout" Target="../diagrams/layout3.xml"/><Relationship Id="rId5" Type="http://schemas.openxmlformats.org/officeDocument/2006/relationships/diagramColors" Target="../diagrams/colors1.xml"/><Relationship Id="rId10" Type="http://schemas.openxmlformats.org/officeDocument/2006/relationships/diagramData" Target="../diagrams/data3.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533400" y="882650"/>
            <a:ext cx="7772400" cy="1403350"/>
          </a:xfrm>
        </p:spPr>
        <p:txBody>
          <a:bodyPr/>
          <a:lstStyle/>
          <a:p>
            <a:r>
              <a:rPr lang="pt-BR" sz="4000" b="1" dirty="0">
                <a:solidFill>
                  <a:schemeClr val="tx2"/>
                </a:solidFill>
                <a:latin typeface="+mj-lt"/>
                <a:ea typeface="+mj-ea"/>
                <a:cs typeface="+mj-cs"/>
              </a:rPr>
              <a:t>Regimes políticos no mundo </a:t>
            </a:r>
            <a:r>
              <a:rPr lang="pt-BR" sz="4000" b="1" dirty="0" smtClean="0">
                <a:solidFill>
                  <a:schemeClr val="tx2"/>
                </a:solidFill>
                <a:latin typeface="+mj-lt"/>
                <a:ea typeface="+mj-ea"/>
                <a:cs typeface="+mj-cs"/>
              </a:rPr>
              <a:t>contemporâneo: Autocracias</a:t>
            </a:r>
            <a:endParaRPr lang="pt-BR" sz="4000" dirty="0"/>
          </a:p>
        </p:txBody>
      </p:sp>
      <p:sp>
        <p:nvSpPr>
          <p:cNvPr id="171011" name="Rectangle 3"/>
          <p:cNvSpPr>
            <a:spLocks noGrp="1" noChangeArrowheads="1"/>
          </p:cNvSpPr>
          <p:nvPr>
            <p:ph type="subTitle" idx="1"/>
          </p:nvPr>
        </p:nvSpPr>
        <p:spPr>
          <a:xfrm>
            <a:off x="1214414" y="2643182"/>
            <a:ext cx="6400800" cy="2235200"/>
          </a:xfrm>
        </p:spPr>
        <p:txBody>
          <a:bodyPr/>
          <a:lstStyle/>
          <a:p>
            <a:pPr>
              <a:lnSpc>
                <a:spcPct val="90000"/>
              </a:lnSpc>
            </a:pPr>
            <a:r>
              <a:rPr lang="pt-BR" b="1" dirty="0">
                <a:cs typeface="Times New Roman" pitchFamily="18" charset="0"/>
              </a:rPr>
              <a:t>Aula </a:t>
            </a:r>
            <a:r>
              <a:rPr lang="pt-BR" b="1" dirty="0" smtClean="0">
                <a:cs typeface="Times New Roman" pitchFamily="18" charset="0"/>
              </a:rPr>
              <a:t> </a:t>
            </a:r>
            <a:r>
              <a:rPr lang="pt-BR" b="1" dirty="0">
                <a:cs typeface="Times New Roman" pitchFamily="18" charset="0"/>
              </a:rPr>
              <a:t>7</a:t>
            </a:r>
            <a:r>
              <a:rPr lang="pt-BR" b="1" dirty="0" smtClean="0">
                <a:cs typeface="Times New Roman" pitchFamily="18" charset="0"/>
              </a:rPr>
              <a:t> </a:t>
            </a:r>
            <a:endParaRPr lang="pt-BR" b="1" dirty="0">
              <a:cs typeface="Times New Roman" pitchFamily="18" charset="0"/>
            </a:endParaRPr>
          </a:p>
          <a:p>
            <a:pPr>
              <a:lnSpc>
                <a:spcPct val="90000"/>
              </a:lnSpc>
            </a:pPr>
            <a:endParaRPr lang="pt-BR" b="1" dirty="0">
              <a:cs typeface="Times New Roman" pitchFamily="18" charset="0"/>
            </a:endParaRPr>
          </a:p>
          <a:p>
            <a:pPr>
              <a:lnSpc>
                <a:spcPct val="90000"/>
              </a:lnSpc>
            </a:pPr>
            <a:r>
              <a:rPr lang="pt-BR" dirty="0">
                <a:cs typeface="Times New Roman"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Mentalidades x Ideologia:</a:t>
            </a:r>
            <a:endParaRPr lang="pt-BR" dirty="0"/>
          </a:p>
        </p:txBody>
      </p:sp>
      <p:sp>
        <p:nvSpPr>
          <p:cNvPr id="222211" name="Rectangle 3"/>
          <p:cNvSpPr>
            <a:spLocks noGrp="1" noChangeArrowheads="1"/>
          </p:cNvSpPr>
          <p:nvPr>
            <p:ph type="body" idx="1"/>
          </p:nvPr>
        </p:nvSpPr>
        <p:spPr>
          <a:xfrm>
            <a:off x="457200" y="1600200"/>
            <a:ext cx="8229600" cy="2209799"/>
          </a:xfrm>
        </p:spPr>
        <p:txBody>
          <a:bodyPr/>
          <a:lstStyle/>
          <a:p>
            <a:pPr>
              <a:lnSpc>
                <a:spcPct val="90000"/>
              </a:lnSpc>
              <a:buFont typeface="Arial" pitchFamily="34" charset="0"/>
              <a:buChar char="•"/>
            </a:pPr>
            <a:r>
              <a:rPr lang="pt-BR" sz="2400" dirty="0" smtClean="0"/>
              <a:t>Conjunto de crenças menos codificadas do que  nas ideologias</a:t>
            </a:r>
          </a:p>
          <a:p>
            <a:pPr>
              <a:lnSpc>
                <a:spcPct val="90000"/>
              </a:lnSpc>
              <a:buFont typeface="Arial" pitchFamily="34" charset="0"/>
              <a:buChar char="•"/>
            </a:pPr>
            <a:r>
              <a:rPr lang="pt-BR" sz="2400" dirty="0" smtClean="0"/>
              <a:t>Margem de “ambiguidade interpretativa”, mentalidades flexíveis</a:t>
            </a:r>
          </a:p>
          <a:p>
            <a:pPr>
              <a:lnSpc>
                <a:spcPct val="90000"/>
              </a:lnSpc>
              <a:buFont typeface="Arial" pitchFamily="34" charset="0"/>
              <a:buChar char="•"/>
            </a:pPr>
            <a:r>
              <a:rPr lang="pt-BR" sz="2400" dirty="0" smtClean="0"/>
              <a:t>Regimes Totalitários por sua vez ostentam ideologias rígidas</a:t>
            </a:r>
          </a:p>
          <a:p>
            <a:pPr>
              <a:lnSpc>
                <a:spcPct val="90000"/>
              </a:lnSpc>
              <a:buFont typeface="Arial" pitchFamily="34" charset="0"/>
              <a:buChar char="•"/>
            </a:pPr>
            <a:r>
              <a:rPr lang="pt-BR" sz="2400" dirty="0" smtClean="0"/>
              <a:t>Contraponto com regimes democráticos: não é imposto do alto, surge ‘organicamente’</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Dilema do Autoritarismo Moderno</a:t>
            </a:r>
            <a:endParaRPr lang="en-US" dirty="0"/>
          </a:p>
        </p:txBody>
      </p:sp>
      <p:sp>
        <p:nvSpPr>
          <p:cNvPr id="3" name="Espaço Reservado para Conteúdo 2"/>
          <p:cNvSpPr>
            <a:spLocks noGrp="1"/>
          </p:cNvSpPr>
          <p:nvPr>
            <p:ph idx="1"/>
          </p:nvPr>
        </p:nvSpPr>
        <p:spPr/>
        <p:txBody>
          <a:bodyPr/>
          <a:lstStyle/>
          <a:p>
            <a:pPr>
              <a:buFontTx/>
              <a:buChar char="-"/>
            </a:pPr>
            <a:r>
              <a:rPr lang="pt-BR" dirty="0" smtClean="0"/>
              <a:t>Constrangem a oposição, mas não a aniquilam</a:t>
            </a:r>
          </a:p>
          <a:p>
            <a:pPr>
              <a:buFontTx/>
              <a:buChar char="-"/>
            </a:pPr>
            <a:r>
              <a:rPr lang="pt-BR" dirty="0" smtClean="0"/>
              <a:t>Desrespeitam o Estado de Direito, mantendo, no entanto, uma aparência de ordem, legitimidade e prosperidade.</a:t>
            </a:r>
          </a:p>
          <a:p>
            <a:pPr>
              <a:buFontTx/>
              <a:buChar char="-"/>
            </a:pPr>
            <a:r>
              <a:rPr lang="pt-BR" dirty="0" smtClean="0"/>
              <a:t>O que fazer quando a prosperidade naufraga</a:t>
            </a:r>
            <a:r>
              <a:rPr lang="en-US" dirty="0" smtClean="0"/>
              <a:t>?</a:t>
            </a:r>
            <a:endParaRPr lang="pt-BR" dirty="0"/>
          </a:p>
        </p:txBody>
      </p:sp>
    </p:spTree>
    <p:extLst>
      <p:ext uri="{BB962C8B-B14F-4D97-AF65-F5344CB8AC3E}">
        <p14:creationId xmlns:p14="http://schemas.microsoft.com/office/powerpoint/2010/main" xmlns="" val="2276233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O Papel da Mobilização:</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 Mobilização ampla: fase inicial do franquismo espanhol, fascismo italiano</a:t>
            </a:r>
          </a:p>
          <a:p>
            <a:pPr>
              <a:lnSpc>
                <a:spcPct val="90000"/>
              </a:lnSpc>
              <a:buFont typeface="Wingdings" pitchFamily="2" charset="2"/>
              <a:buNone/>
            </a:pPr>
            <a:r>
              <a:rPr lang="pt-BR" sz="2400" dirty="0" smtClean="0"/>
              <a:t>Regimes totalitários tendem a ser altamente mobilizadores</a:t>
            </a:r>
            <a:endParaRPr lang="el-GR" sz="2400" dirty="0"/>
          </a:p>
        </p:txBody>
      </p:sp>
      <p:sp>
        <p:nvSpPr>
          <p:cNvPr id="8" name="Rectangle 2"/>
          <p:cNvSpPr txBox="1">
            <a:spLocks noChangeArrowheads="1"/>
          </p:cNvSpPr>
          <p:nvPr/>
        </p:nvSpPr>
        <p:spPr bwMode="auto">
          <a:xfrm>
            <a:off x="533400" y="2743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800" b="0" i="0" u="none" strike="noStrike" kern="0" cap="none" spc="0" normalizeH="0" baseline="0" noProof="0" dirty="0" smtClean="0">
                <a:ln>
                  <a:noFill/>
                </a:ln>
                <a:solidFill>
                  <a:schemeClr val="tx2"/>
                </a:solidFill>
                <a:effectLst/>
                <a:uLnTx/>
                <a:uFillTx/>
                <a:latin typeface="+mj-lt"/>
                <a:ea typeface="+mj-ea"/>
                <a:cs typeface="+mj-cs"/>
              </a:rPr>
              <a:t>Partido Único:</a:t>
            </a:r>
          </a:p>
        </p:txBody>
      </p:sp>
      <p:sp>
        <p:nvSpPr>
          <p:cNvPr id="9" name="Rectangle 3"/>
          <p:cNvSpPr txBox="1">
            <a:spLocks noChangeArrowheads="1"/>
          </p:cNvSpPr>
          <p:nvPr/>
        </p:nvSpPr>
        <p:spPr bwMode="auto">
          <a:xfrm>
            <a:off x="609600" y="39624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Nos regimes totalitários,</a:t>
            </a:r>
            <a:r>
              <a:rPr kumimoji="0" lang="pt-BR" sz="2400" b="0" i="0" u="none" strike="noStrike" kern="0" cap="none" spc="0" normalizeH="0" noProof="0" dirty="0" smtClean="0">
                <a:ln>
                  <a:noFill/>
                </a:ln>
                <a:solidFill>
                  <a:schemeClr val="tx1"/>
                </a:solidFill>
                <a:effectLst/>
                <a:uLnTx/>
                <a:uFillTx/>
                <a:latin typeface="+mn-lt"/>
                <a:ea typeface="+mn-ea"/>
                <a:cs typeface="+mn-cs"/>
              </a:rPr>
              <a:t> o partido único é o instrumento principal para aquisição e exercício do poder</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el-GR" sz="2400" b="0" i="1"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A Repressão política:</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 ‘O terror constitui a essência do poder totalitário’</a:t>
            </a:r>
          </a:p>
          <a:p>
            <a:pPr>
              <a:lnSpc>
                <a:spcPct val="90000"/>
              </a:lnSpc>
              <a:buFont typeface="Wingdings" pitchFamily="2" charset="2"/>
              <a:buNone/>
            </a:pPr>
            <a:r>
              <a:rPr lang="pt-BR" sz="2400" dirty="0" smtClean="0"/>
              <a:t>(Hannah Arendt, 1967)</a:t>
            </a:r>
            <a:endParaRPr lang="el-GR" sz="2400" dirty="0"/>
          </a:p>
        </p:txBody>
      </p:sp>
      <p:sp>
        <p:nvSpPr>
          <p:cNvPr id="8" name="Rectangle 2"/>
          <p:cNvSpPr txBox="1">
            <a:spLocks noChangeArrowheads="1"/>
          </p:cNvSpPr>
          <p:nvPr/>
        </p:nvSpPr>
        <p:spPr bwMode="auto">
          <a:xfrm>
            <a:off x="533400" y="2743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Características dos Regimes Totalitários:</a:t>
            </a:r>
            <a:endParaRPr lang="pt-BR" dirty="0"/>
          </a:p>
        </p:txBody>
      </p:sp>
      <p:sp>
        <p:nvSpPr>
          <p:cNvPr id="222211" name="Rectangle 3"/>
          <p:cNvSpPr>
            <a:spLocks noGrp="1" noChangeArrowheads="1"/>
          </p:cNvSpPr>
          <p:nvPr>
            <p:ph type="body" idx="1"/>
          </p:nvPr>
        </p:nvSpPr>
        <p:spPr>
          <a:xfrm>
            <a:off x="457200" y="1600200"/>
            <a:ext cx="8229600" cy="2209799"/>
          </a:xfrm>
        </p:spPr>
        <p:txBody>
          <a:bodyPr/>
          <a:lstStyle/>
          <a:p>
            <a:pPr>
              <a:lnSpc>
                <a:spcPct val="90000"/>
              </a:lnSpc>
              <a:buFont typeface="Arial" pitchFamily="34" charset="0"/>
              <a:buChar char="•"/>
            </a:pPr>
            <a:r>
              <a:rPr lang="pt-BR" sz="2400" dirty="0" smtClean="0"/>
              <a:t>Presença de partido único</a:t>
            </a:r>
          </a:p>
          <a:p>
            <a:pPr>
              <a:lnSpc>
                <a:spcPct val="90000"/>
              </a:lnSpc>
              <a:buFont typeface="Arial" pitchFamily="34" charset="0"/>
              <a:buChar char="•"/>
            </a:pPr>
            <a:r>
              <a:rPr lang="pt-BR" sz="2400" dirty="0" smtClean="0"/>
              <a:t>Repressão violenta da oposição</a:t>
            </a:r>
          </a:p>
          <a:p>
            <a:pPr>
              <a:lnSpc>
                <a:spcPct val="90000"/>
              </a:lnSpc>
              <a:buFont typeface="Arial" pitchFamily="34" charset="0"/>
              <a:buChar char="•"/>
            </a:pPr>
            <a:r>
              <a:rPr lang="pt-BR" sz="2400" dirty="0" smtClean="0"/>
              <a:t>Monopólio estatal dos meios de comunicação</a:t>
            </a:r>
          </a:p>
          <a:p>
            <a:pPr>
              <a:lnSpc>
                <a:spcPct val="90000"/>
              </a:lnSpc>
              <a:buFont typeface="Arial" pitchFamily="34" charset="0"/>
              <a:buChar char="•"/>
            </a:pPr>
            <a:r>
              <a:rPr lang="pt-BR" sz="2400" dirty="0" smtClean="0"/>
              <a:t>Controle centralizado das organizações políticas</a:t>
            </a:r>
          </a:p>
          <a:p>
            <a:pPr>
              <a:lnSpc>
                <a:spcPct val="90000"/>
              </a:lnSpc>
              <a:buFont typeface="Arial" pitchFamily="34" charset="0"/>
              <a:buChar char="•"/>
            </a:pPr>
            <a:r>
              <a:rPr lang="pt-BR" sz="2400" dirty="0" smtClean="0"/>
              <a:t>Subordinação das Forças Armadas ao Poder Político</a:t>
            </a:r>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hQSERUUEhQUFRQVFRUVGBcXFBcUFxcUFhUVFBQXFBQXHCYeFxkjGRUYIC8gIycpLCwsFR4xNTAqNSYrLCkBCQoKDgwOGg8PGikfHyQsKSwsLCwsKSwpLCksKSkpLCwsLCwsKSksLCwpKSksLCwsKSwpLCwsLCkpLCkpKSwsLP/AABEIAPgAywMBIgACEQEDEQH/xAAbAAACAgMBAAAAAAAAAAAAAAAEBQMGAAIHAf/EAEEQAAEDAgMFBgUCAwcCBwAAAAEAAhEDIQQFMRJBUWFxBhMigZGhMrHB0fBC4QdSchQjYoKSovEVMyQ0Q1NjwtL/xAAaAQACAwEBAAAAAAAAAAAAAAACAwABBAUG/8QAJhEAAgICAgEEAgMBAAAAAAAAAAECEQMhBDESEzJBUSJhBSOxUv/aAAwDAQACEQMRAD8A56zCKOrhyE5ZSsoK9JZvI2OIrw+IIKsmW4tVx9G6bZcEEzZxpNMuWX1lbsqdoqNlz7hXfJ9Apj7NXMl/WW3AmyOCBwOiNC3x6PIz9xuvHFAZlnLKLSXESItN78khqdpX1JgCLceO/wBdOSui1sZ5k0kKkZqySrRh8xkEuMSY1kAQfqtq7mE2Y0m82E7p+Y/AsuXjOfydXi8lYXdWUHujw0WAXjgrrUFNpAbTYI4AGBaN3KUTh6VJwlzAY38I4dFkfAl9nWX8vH/koYWwV0xfZulUuw7J9RPIeyreY5K+ifEJbucCCD1jRZcvGnj21o3YOdjzaTp/QCFsF4FsFmNpi8K2haqENSvFtC8hWQ8XqyF7ChRi9WALaFZRSqTbLH4eURSYi6NCV1DzKiJXZajsFgoTpmXyFuzCQhbH44UyHDU4IV1yPQKrNp3TzDZmKTf8XDSOd03ErZfMmo47ZdaOKaweJwCWZt2qERRPLaI9wqviM0gl23MkCDBEfQ2SDG9op0sTboTxC6FUjzTpux/j8zmdqHER12uvTetaGKLRI5k9AIEnzVYp5mNloB1JJPUQJ8j7IhuYeF/OPIbJ/wDyEVpIii2yw1MYYAnQyfUz7BE4fGRJdaZPpGnoR5HgqrRzIkSdQ6fLxQOinq4p20QTYbM8zY25TP4UtzNMYlpq4yzS4zoCdCNQJPVq9pZvstIkSYHrtEmOgVd75zxtHdEN56kny+aJYHwHkaac+d0PmNWNlnwOb7Wtmg6bzff5n1PozoZg142YBnWYiOBBC5uzMi1wkwAR7XkjeZmysOWZ4LFvhE209yeH5xR9oX7Wb9ocnbSO3TPhOrYPhcbwDw5bkmBV7/tDKjdh5a5rrHr956KoZnge6qFoMt1aeLfyy43L4/g/OPR6X+P5fqL05va/wFXi9WFYTqmsLIXqxQh5CxerFZRi9WL1QhWKKYYYJPRqJnhXLpM4KQ6otEKGq5Rd/AQdXF3QDFoObjGsu64kACYk7vIJdjsZ4tbxYE6jpol+cPuyINjrPtz+yVVq5PFdLAlGNnD5uR5MrV6QXiczLraC1iNI4EWKjp0HOE+/v80Pg6bqjogczH5H7q00MDDYvzRykKxwFFPDH83I6lTPQzv32gj0JTWjltrhTnBEbvshGqAvwuXGdLHceF/unIyuYJEyBuiSCNyNyzBcfzzBTilhYF+qW2aceIVYTKt0ECHbuMH6Jo3LAW3aCd023yEfQpiLi54mfdENbB996A0qKRz7tBkhYdptxpI/TugcBuQOXVmTDiRzkmeZ0C6bjsGyq2HCx8rrn+d5IaL5FhxEjf8A4UyMqdGTNiTXkhnhHw8FzpFoG1PsmXaPDk0C9rfEPHuE2JdBnhKR4eo4MBY8WjUieRO8dU4wFR7xD4O0NmDJEG1yTqNdyY0pJpiMc3BprspmCz1lTembXyuaYw9zXeGO2mhxEggjyI1HO3MA2TfL+0xEArm5eIu4na4/8k+shdl4hsHjQ9shErntOLpnbjJSVoxYsXqosxbLxeqyFLoOTXCvUBwEKejThdBnATN8RVQDnXRzmSoXYZChsVbA8abNltoI4b5ulf8AZZO6Op+6Z5vRIa13CQT7j85JZhqhJm/K3lK6eOX4o4PKg45pL9j3KcLYGNdOnRWPB0ZItYJVgWjZaPKfzmnGGfB6fhSXPZrhFKNDVlEC+vQcTyRTMMJ/D0Q9CqYupe8uicglENo0QEU9waNCZIFr/gQdDEcUSX2S3I1RWghjbooBCUn2RLH9FVoqRKwgGDvQGcYAPYbab0btn/lbCoHDURp56KeQk5rXollQixFzqBHHWx9N+5PMmvUbMDqPLdYD77l5nWBDXzOzexA8wD9PRTYVjWlpsdLSd8Xub2HstEHZinGpHJe3VAtxtW8lzi7WdT/SLeW5V9r4ROe441MVWe4yXVH3nattGBO+BA8kBtKmwSxZJnJYQDorxhMSHtBC5dhnwrd2bzCDslYuTiUla7OtwOS4S8JdMtSwuhRvqwlWOzMDeufGLZ35SUVbGVTGAIc5kFVcbnsb0tOfc1qjx20c7JzoxdHUcRgAl1TCwn5dIQdekmM5kbE7KV1P3IGqlc0C6r2fZ4GggFSMbNHqqCthOaPY9pbadR1Cr+DoeOTxAA5T+yTf9Yc54gxca6a71YaVQd7yBMc7kj2W6K8YnIz5PUy+RYqJiPL6IwV4NjvS5htI6ff5+ync2YgxGoiZsR+6zM1xHVHG+/FEtxZtO8xolGGZIEg/nSya0qBi0e6mxqoMbVhTNeYMA7r/AC1QbnxrZEYfEHTZPnYKhqDaGIO8fI/IqapUfA2S0XEyDdu8DmhaUnU7PS59SiAwR+o89ogedwFVBUHUnzpqvW2nQCxsdTvkbkOGRB8QHIh4894U1N1pMeSsW0Ke0TTsF0TEEDp+yS0syaWESWuaDsyQLxLQQdbwL8QrXjaIewttp8lSqmW/3hIu0iQJ0drHrInkONnQlSMuWFyX7Krg/wCH1LuTWx1epTe+7RTY0w517gjxcTGyOap2c5U7DVnU3EOiCHDR7HCWuHIg6brjcuq5vSNTDknVriPLkuf9tH/+Xn4hScD/AEio7Z+bkuGVylRoz8WEMXku0Iqb0xwWMIIg3CTGqpMK4zKc0YIui9nOZZfWFWM1zi+qhxWM2RqkNSqXFJhiV2bc3Lk4JBFTFEnVad4vaGDc7cUaMpf/AClaejnWdmweKlS1igsPThEudZc9HUaEmf47YYYXNMxzAvcbq1dtMZqFRw2SteKOrMGeVuh1kOQit431W0xtQ0Fu2XkQTDdptt2qcOw3c1gJ2o4AibcJMcNSgKNPZo0xw2h6uLvqiGuJLCSTsmPKZCvzttFywpY1kQ/NbTmJ5A8Pf2RdKbASfzeUBVNweGvAj8uoK3aYM8LdeYt5Rr1sgUbG+Sj2WqhiW7N3weAEAmNJlH4LHgkRJ849gFzevn/Ek3G6PPRGZf2o2XA3G/8A44q3FpDIZYM6FWxw2NoROptu3rwZs3eYn81SHA5q2uDBEu2pb66DohsTl9XZLYPAOFx+yU5UaP2ix1+0NNjtSYjd80mzb+IFRrf7poaJ1INt1jp7+SRvobIIq1Phsbnf0vPRJ6+IZTBf3TtiY5k8508kSkvgRklP5dIs2WdtMSPHtuN98kHlHRX3Js+Fdo0Do2nAaTvA9vLouZZJi6FYEtpVmERLmEubMTBbHXiLb91oyjBOpvbdzgSLhoG7fG/2+SGUt0wsa1d2XGni3ONxH7pbj5DKhaPFBcBvkD9h+WRW0Y6oFzz3jbgwLji289YHtPJFB/DGZlpNFdwuaGqKjXH4mOMR+oAunlcLnXbisTjHN/8AbbTYP9Acfd5XSzlkOqPaANp7qbBxlxYfTW65Z2mq7eLxDhf++qDya4tHsEGBU2XzJf1pL7E5cp8E+6he2V7SatZyg/EYN1RwDdFYsi7Cl0EhO+yOSB9NriF0PLsE1gCZCOjDlzNypFeyrsK0AWT5nYxkfCE5p1wFOMcmeKJGRSjShe08KSmGHoSmtDLraLHjw2dnNm8TinbjDkO81XcuwkuC6R/EbJTG0AqdleHhNcfHRzpT8mPKeCa6nsnyPApUaRZLTqD1sYgj09k3pVIXuLpTDhrEEcRNvRI+bNcH+DiQ06h2efA8UjrYRo2nVDMG1tTruMJzT8Lr6H3tKlr4BhhzmyPy6t6L9yTK++j4NunSD+RJEDmG/dC0MVUIJLABaAGkdY3q2UxHw8NR9YQuMp6k25cVbaKUZX2Q9mGk1wCXC02MFdYpYaKXHdMyT52hc87NYcNqBx1hdNy1wNO19LdUmas24bXZz7McmDHNeBLiTM3G0LnXiPqpMDgqbmOZ3ZLXXIcGn0Mgq84vKWVG7Lm21kah3EKvVez9eiYEVG87EDgNxQRbiFOCemT5RQp0G7NNjKYMmBckmxk9LXJsmWHpN1gamyU06e8wIsRvnmN351UbMy8Rg7z8wqcm9skYapFgxDp0FlDSwsknfsuPGSIjr+blEysHN8Wm+b/PoswuK/vDeB7Rf5XTMe2Fl1EhymDQO1+h3eNJ1Lrz0F0FQyzDUmFxpbc6mJudSpMwxopA7QJO0NATtB0kHSP3RuW4inVpEM4aKnaGqpbOXfxAyKmwtr0BssdqN0neqthKUkc1ff4geDDbB1Lreqp/ZyhtVAnY23HZzOXGMMjo6j2bIp0WjkndPMRxVKrY8tgDcspZmeK0eolo4ywym7L/AEscDvRAxIVIw2ZlMG48qesjZHiyosOXPBKtWDo2VTyWkrjhBATsaqNjOTP8qKx24ynbpOtuXG8IyHEcCQu89pcQ3uyDwXDcXau6NCUObpMxQuwh5gSgnYp5dbRMmeJDYqgW3Ausht3WibFU4ho5k9I06gqWhjwWgaj5oWm4uAm0W/2kX5S72QzaUaTEz63JHJSSGYZfDGBoRdjgORUFLL3OdLztdNFph6M/qKaVC1jJ4CyA1qJ5l9Ml52NW2PzXQMgJ0d7Kgdm8YKfiOryXH1gD0AVzyvNG7QmwMfYq2lQyH6HGcYk0W7TGbZiSJiQNeqEyvP6eIZIMcQbb1mO7QUWQKhaJs0Ei8cBqqjRo91VdUpzsOe4xuALiW26Jbf0PpfI6zTDg1WgEjbOzOu4n6JXm2S1MO9pkupv+F3Bw1a7nv5ieCOxuYjvKBNw4vaTpctkedj6K1OY3E0e6cLGDtCLHcY6x6KKCaYGSbjNfRW8sfLIuTHkeK8wYh/E7hIi8zA8h6qGke7nagEOLT1BAN/VF0mgPB3Agk/0Xnh6c1eKIrNP4J62Xl/gG4RJFzuv/AMfVD5TlYwxeXWTI5oxhhzgCSAJ37R8MOnW8QeSp3b/tQWtLGWOhRzW6Lw5IxjZSf4h553+I2W/Cw+627KYP9RVap0y9/Ekq+4Kn3dEDenRVI5XIyuTb+yDGOuo6blHVfJUlJiTLsZiVIZ4Kom7TZJMKITVlSyWzoQZecmpRCtNF8BVjLSnbatl14q4nCzP8imfxDxj2tOyYXNabpMldW7Y4QPYei5UMMWujmsuf3GjDTgGUzCYUA1yUOdCKwbiTA1/JJ4Dms5ohVbDsXhBFuelp3anfb2KVOMOg6zEct339E4xWJ8MNvESftO7780mr04e06bRJM8ALe5TqtGVZF5aJI2XW0WmOryIF9FpTxEuDZ1jy01jqtKxG2Rw0tr6wkVujo+olGzMWYAi0fkInCZvVADotprfXn9kCa7TIm5bFhO+THHgiKdIO2mkiba75vcmN3orYuOSV6DAXVHCo+5MjSSODdk6RbhMpxh84YWwbtj3FjG/y1SGqGRLnEPA47tYLvz3suxOYNaZa5xH8sF0CLjaFrGYPA+g0g/Oa2PO0edAMYRcse145tEh3sSFeOyebCqxrg6RA4/PguRY/ECoyG6CTwiet4/bgrB/D/ONmGE2BjyJlp9bKKNE9RzL32qwD6dTvGXpVfij9Lw28xxgHncblDgcRI6CDvg3Ontbin2DxDK1Msd4gZkGRo7wwYsbAykmOwpwzoddp0cfCHCwnrEA8wmRp9C8lrbIcyy/vAW3B2mOFxq0gtJ3wYi+4iCYVO/ibg6bH06lTvAKrPibsuG2yA4Fpi8Fp13ldEo4tpo7RPwDa2iAYB+Q0Ou5c97T44YuKJgt7xr2xq0MkOkbtppI6kcEySRinOnor9Ps07DVWF52mPaHsfES3eCNzgbEX3cU0xNeQrHm+C73AEj46BFQf0GG1B0gh3+RVOlUsqTAlumQF8LT+3gb1HiigXUCUukaI2NG5uBvRLc8sq4/DFabBUcUNjOSO+4bFQjBj1yLD9uMfXH9xhWgfzEO2f9b3BqJGKzI/93F0KI4NY15Ho2PdaFNozZHFs6VmNfbaVz/MsPDjC8wrnvMOzHEuP/x02sHpdGDJKm0P/H4mNT4mgnzA+iCcvICOWMRIcI86NdHGCAOp0A5oHMs3bSbsMMk/E7SeQ4N/5PAMe1HaOG91Te9zBqXPc4uPElxJhUerWk348yfJAkF5ua+kXfKsZtNiLw2584kdL/5jwUOMsZMnf+c9/ml+S1HNpklsbgRaTF7E30AnqNykxWNG3Gp3EaX0An1npzTb0J+dEQqNbV1gT9Db3UdbGjxOJu4Ftotppw0CjPiJgefEcuH7IOoCDc+HeLxOh13JbNkZWqCqGGc4DxO2eAsY+qbYXJ6ZF3v3/qO75JFRok3BPGByFhYqR1J8Xe4AkCJuZ89EKHqaiWVuEoNu8F5G97rAbtShsfm1KNlgBm0gb7QGpE1zQ4kna6yed5Vn7HGl3rjE7OzyAcZuPRC42M9WysYrLa1M7TqVVjDeXMc0epEBTdn64p1WFxhpMEngfDPr9V2eg5pHhOvRK8z7EYXEkuDe5q/zMAE/1N0d1seaIXV7RvlOPcxwD/it4p1HHgTz3q216TcRS2H2m4cBdros4cenAqp5f2arMDWOcx7WjUEzY7gbidYnWVasJTLQBvCpaG1emc4znNXYV76VTd4SNZ8Q2erSw/7gVXsipy4vOrvlwXS/4h9lBjqIfTE4miJbH/qsGtM8XC5bztvXPsmboibOXkxuEqZZcNW2PiEtILXA6Oa4Q4HqCq3nXZs0HjuntfSeJZtPY1/9DgSNp3MaxxsrJWpSz5Kl9tME6pSYB+gkg8AdQqRE/gEdSMw4EGYMggzwM70wwmBBVUwPazEYfwP2arB+iq0PEcnfE3/KQnuC7XYd50NA/wApl7J5PHiA5EHqo4s0wkl2M8RlzQEpfgrppiMZLdpsOb/M0hzfMt084Sw4tCO76G1fHPdvJXtDJHvMvlo4au9N3nfkVNTzylT+ChUJ4lzGn1DnGOSBzDty9g8FOm3qTUP/ANR7FMOTTLPg8qDAdkQBqeX+Jx1HoOSr3aftQykA2hUpvNw8ayLRsvHCD6qk5t2mxGItUquLdzR4Wj/KIHmlBaSrobHD8stDMXRqu8Zew8LEeu4I2p3dNnhY02s7UHfBdqOkqn06u50aWN5HSLevsicNjXsu0kcRuPUKUG4fQ3r5n3ggQDHwjT7Qo6FSX+InZufiGpGojQa+3BDMpMrkbJFKqLjXYceX8p9uW9Q19pri142Xt9DaxH5vVgqKWiy4es3xC8ARA1HAkxE8l5VwoBgAQbmQPqY8uSgwGPAaAbcJ+IAQJ6mB+1kVXJMS6ANNDvseBk/RESwJ9iNk8DrbUX/dCYuqdqbwSTvNtxt+WTB1ODcgiNDMm5N/T2Sitck/P7fmiqg1I8L5Gs3gX6ptkGM2G1CZM7BgTP6holrBLRHPrAvP1V+7KZaxtBjmgbbhJdAm+jQdwAt1koZdDcbfkD5NmlefBTrEa7LqboP9L4t52V7yirUqNBc1zeThBHXghsDhnOMAz5p9g6HdjZ43nn1Svbs1r8nRvTokEmYOqK/tBMA87qNla2mhIKifW2bb58Ol+QKU5Wxy0iZ9Q/pMEA+q53mVHYxNWREvLtI+KHTHOVecK0d49wdINyJBGl44ITtPk3e0xVZAfTaZG9zBf1FyOp5K4diOTDyha+Cs0sRIhLcxbr0MrcGFBinynHKKn2hy9rXsfFnNM9Wn7OCPyPJcPWb/AHlIdRb5I7G4TvKdO8BriCRrBaNP9CmpsDWw2wCKyWyJ3YKlM4bEPpP3Q6f3UD+y2OBjbw7v8TqLCTzJLCT6rariCHWTClnTwAJVF+bKni8SUmrtLk/q4aUK/CIilJIT0sCSUUcCAEfToQpTSsoW8hWcTRQ7Xwm2YUISlzFaHxdoJww2nCPyE3rMNVkn/uUx/qZ9x9+SCyTD+Jx4CPX/AITRrC1wcNRdUxc3sTse4GRB66QnGGzeWy75xrYCI5ILMsLsultmuG0Bw4jyP0QgEfbzRJk0xzUrl0mY2r36GDHSbc0M8EtGzp0iTvngtWM8O1Us20AC5PLgPzehcTjCbDwt4C3qVLLQUa8DZJEkwGg8ePUldHyjLBh2imHF0WPiIbJkmGjdPGSuOF8GZ3yujZf2sY8NfcG08nW2hKCVmjHpnTuzmyaZ2fiGo0jhZMKVTaJabHUfnFUjKs0JM03bPtP3Csgx5eASNmq28bnBZ230a1XaG1DeLz7+6gqO8TdDcjdaNx6LVry5veNvqCJ2fLkRxUz2guB/V8ha3BV0X2jylTLTImSbm3CJui9qxnSb2mx6eSGDDB0BPGbiN4Om+yIwxkfyxqNZHL83qJDLXRR+0eS9w8bMljxLeRHxNJ5SCDwISOq0q6/xIpPfgHPonYqUntqaA+Gdh4g8nA/5VxipmGLOtUj+kBvyWg5OXH4youGEwpIqNgzG0LWN519R5qB77JBltJ20HPJc7iSSfKU4ebKhNUCVHXW7XqCsbrUORAHoqyvTBQ4ZC1NWFCqCDSWvdwhXYwheU81vBConiyHMKMhIHU7q2u2agskGLwxa9WmNg/gOyajDSeJ+iPqU1BgRssC3qYsDcYmJ3TwlRgPbI8XSmkeLCHeRsR8ihsLhhG24WFgP5j9kxpeMxuc0g8hEE/L2Q+NPAQBYDgB9VVloW46oXOJOpS2q1Mq1I7wgqreCJDoghap8FjTTJ3tOo+o5rV1NaFiIOzpnZrHsxLA221TaBOhgWb5/bmrdl+NJGw/4hofquJZJmLsPWbUbNjcDe06j83hdfw+MbVY2o3WAQ4JM4joz2WLB4+HFpEWvwITR7iD4W2Ina+/sq9QxO229nDf902yrHX2DwtM2KUOtDHbkSbFYwwZmevBakC4lQiof+PdDY1EuYYXvab2ah7Ht4/E0j6g+S4gacGDqLHrvXbaRIjVci7dUe5x1QaB8VB/n+L/cHJkWZeVG0pA9CEZV0SKni0fh8x3FMOeR1FqFmJ1kaFRF6KyiGo/i8DoJ+cLQVGH+d3T9gjWYVo0A9FIGKFWLnRupHzn6lRYv4WSwMl2tpPhNidU1c1KO0A8TG8AT62HyUCi7ZpTqliND2VRDrEb0luNVvTqwqoNxG9Sg4DkhK2LO0YDyTTFIN/QBABdM6yC+IHidM2vNhsfxutyWvcAJBJj7+ytOgYtxDcNQ2ae6Ty14ff0UJOoO5HOcJ3gD8Hsh8Rhdq4QXYAqxLgUtdSTivhI3IelSjqiQxOgFuDcdylGXAapk9sBePZaOMD1V2TyYrrUYsE17M9oHUHbBPhcbToD+6GxuD8RS+tRhTsZFnXcDjw6Dp00TzDvGu/iuP9n+0hpkMqHw7ncP6vuuh5djtqOCBqjSnZeMPiQ8c/ReVSDuuleArCx4fl0ZiMwptbLnAAa3A80lo0RlS2b09qCDvVL/AIkZA6u2m5gHeteWRMbbHSRE7w4f7ijq/avaJNFjnBtu8edhgOlp8RHkkWM7SVKjxJEjf11DZ0HufZMUHGnLQjLng04rZzrbIWzMWQrN2iytrv75g1+McHH9XmdearlbCcEZitMnp40lEMkhKqZgpg19kLKaG22tO9KwOXk8PujFGF90tzUTVP8AS0fVM20zImwkfkBA4lodUJBBEi/Rrfuogog4oqCrhOCZ7Kje1WWpUKWuITTJmy4uv4RA6n9p9UJiaUplgqGxSbMgu8U7vFp7Qql0E3aJnYki+q1biwSpO6OhUVXCDdqlgG76sa3CBrYsA2bf29F68n6LynhvVEkXo0pS4yVNQO1VaNzZcfLT3ha1qgaIGqjyzGsYXmoHXAAIvF5Mjhp6IydjCpSklA4igmDHgiQQ4cWmfUblBWhCirEWJwysnY7OoaaTtWXb/Tw8j8+SUYgKDDYgtNokGQS0EiRBuegRD4yaOg1u1GxobIKvm/fO2qm0WCBrBN/FHExYcJnhNfwdV1Sdp5ER4R4dqZ3tiB91v3v/AAg9rsvJlcl4ocVcaXncAAAAABpYWAA9AoX8kJTrQiGv2ggdt2zOtBeFxMgtdcEQRxBSXGYTYeRu1B4g6fnJHNMFa4+iXs8N3NuOY3gc94RIIS18LNxqoH1CD6fJbVmlw2mnyQFbFwY6fJEkEh5UzKm2wl54C4+3zXjcTWf8LWsHO59NFixFQMl4mf8ATHO+Oo53nA9AiWYYNgDh8z+yxYoBbZ5UEKFz14sVkRH3e04NG8geqY1XtJi4HP0ELFiCQRHUeRZt1AWPNySvFiAhNTpbzrxWVawAgLFiIpbAnUS5Q18Jb86fT3XqxEWmCAuYZaSDy+qKp5sHWqCD/MPqPt6LFitbG15GVjadRxCCc6HD09VixWVEMwVaHjnb1/eEwruh35v/AHWLED7KZH3xJgFvrf7e6Lwsg6rxYgBkFVbheUsRCxYoikL89pbI22gAOIkjjz+/JVlzCTPG6xYmxGx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hQUFRQVFRUVGBcXFBcUFxcUFhUVFBQXFBQXHCYeFxkjGRUYIC8gIycpLCwsFR4xNTAqNSYrLCkBCQoKDgwOGg8PGikfHyQsKSwsLCwsKSwpLCksKSkpLCwsLCwsKSksLCwpKSksLCwsKSwpLCwsLCkpLCkpKSwsLP/AABEIAPgAywMBIgACEQEDEQH/xAAbAAACAgMBAAAAAAAAAAAAAAAEBQMGAAIHAf/EAEEQAAEDAgMFBgUCAwcCBwAAAAEAAhEDIQQFMRJBUWFxBhMigZGhMrHB0fBC4QdSchQjYoKSovEVMyQ0Q1NjwtL/xAAaAQACAwEBAAAAAAAAAAAAAAACAwABBAUG/8QAJhEAAgICAgEEAgMBAAAAAAAAAAECEQMhBDESEzJBUSJhBSOxUv/aAAwDAQACEQMRAD8A56zCKOrhyE5ZSsoK9JZvI2OIrw+IIKsmW4tVx9G6bZcEEzZxpNMuWX1lbsqdoqNlz7hXfJ9Apj7NXMl/WW3AmyOCBwOiNC3x6PIz9xuvHFAZlnLKLSXESItN78khqdpX1JgCLceO/wBdOSui1sZ5k0kKkZqySrRh8xkEuMSY1kAQfqtq7mE2Y0m82E7p+Y/AsuXjOfydXi8lYXdWUHujw0WAXjgrrUFNpAbTYI4AGBaN3KUTh6VJwlzAY38I4dFkfAl9nWX8vH/koYWwV0xfZulUuw7J9RPIeyreY5K+ifEJbucCCD1jRZcvGnj21o3YOdjzaTp/QCFsF4FsFmNpi8K2haqENSvFtC8hWQ8XqyF7ChRi9WALaFZRSqTbLH4eURSYi6NCV1DzKiJXZajsFgoTpmXyFuzCQhbH44UyHDU4IV1yPQKrNp3TzDZmKTf8XDSOd03ErZfMmo47ZdaOKaweJwCWZt2qERRPLaI9wqviM0gl23MkCDBEfQ2SDG9op0sTboTxC6FUjzTpux/j8zmdqHER12uvTetaGKLRI5k9AIEnzVYp5mNloB1JJPUQJ8j7IhuYeF/OPIbJ/wDyEVpIii2yw1MYYAnQyfUz7BE4fGRJdaZPpGnoR5HgqrRzIkSdQ6fLxQOinq4p20QTYbM8zY25TP4UtzNMYlpq4yzS4zoCdCNQJPVq9pZvstIkSYHrtEmOgVd75zxtHdEN56kny+aJYHwHkaac+d0PmNWNlnwOb7Wtmg6bzff5n1PozoZg142YBnWYiOBBC5uzMi1wkwAR7XkjeZmysOWZ4LFvhE209yeH5xR9oX7Wb9ocnbSO3TPhOrYPhcbwDw5bkmBV7/tDKjdh5a5rrHr956KoZnge6qFoMt1aeLfyy43L4/g/OPR6X+P5fqL05va/wFXi9WFYTqmsLIXqxQh5CxerFZRi9WL1QhWKKYYYJPRqJnhXLpM4KQ6otEKGq5Rd/AQdXF3QDFoObjGsu64kACYk7vIJdjsZ4tbxYE6jpol+cPuyINjrPtz+yVVq5PFdLAlGNnD5uR5MrV6QXiczLraC1iNI4EWKjp0HOE+/v80Pg6bqjogczH5H7q00MDDYvzRykKxwFFPDH83I6lTPQzv32gj0JTWjltrhTnBEbvshGqAvwuXGdLHceF/unIyuYJEyBuiSCNyNyzBcfzzBTilhYF+qW2aceIVYTKt0ECHbuMH6Jo3LAW3aCd023yEfQpiLi54mfdENbB996A0qKRz7tBkhYdptxpI/TugcBuQOXVmTDiRzkmeZ0C6bjsGyq2HCx8rrn+d5IaL5FhxEjf8A4UyMqdGTNiTXkhnhHw8FzpFoG1PsmXaPDk0C9rfEPHuE2JdBnhKR4eo4MBY8WjUieRO8dU4wFR7xD4O0NmDJEG1yTqNdyY0pJpiMc3BprspmCz1lTembXyuaYw9zXeGO2mhxEggjyI1HO3MA2TfL+0xEArm5eIu4na4/8k+shdl4hsHjQ9shErntOLpnbjJSVoxYsXqosxbLxeqyFLoOTXCvUBwEKejThdBnATN8RVQDnXRzmSoXYZChsVbA8abNltoI4b5ulf8AZZO6Op+6Z5vRIa13CQT7j85JZhqhJm/K3lK6eOX4o4PKg45pL9j3KcLYGNdOnRWPB0ZItYJVgWjZaPKfzmnGGfB6fhSXPZrhFKNDVlEC+vQcTyRTMMJ/D0Q9CqYupe8uicglENo0QEU9waNCZIFr/gQdDEcUSX2S3I1RWghjbooBCUn2RLH9FVoqRKwgGDvQGcYAPYbab0btn/lbCoHDURp56KeQk5rXollQixFzqBHHWx9N+5PMmvUbMDqPLdYD77l5nWBDXzOzexA8wD9PRTYVjWlpsdLSd8Xub2HstEHZinGpHJe3VAtxtW8lzi7WdT/SLeW5V9r4ROe441MVWe4yXVH3nattGBO+BA8kBtKmwSxZJnJYQDorxhMSHtBC5dhnwrd2bzCDslYuTiUla7OtwOS4S8JdMtSwuhRvqwlWOzMDeufGLZ35SUVbGVTGAIc5kFVcbnsb0tOfc1qjx20c7JzoxdHUcRgAl1TCwn5dIQdekmM5kbE7KV1P3IGqlc0C6r2fZ4GggFSMbNHqqCthOaPY9pbadR1Cr+DoeOTxAA5T+yTf9Yc54gxca6a71YaVQd7yBMc7kj2W6K8YnIz5PUy+RYqJiPL6IwV4NjvS5htI6ff5+ync2YgxGoiZsR+6zM1xHVHG+/FEtxZtO8xolGGZIEg/nSya0qBi0e6mxqoMbVhTNeYMA7r/AC1QbnxrZEYfEHTZPnYKhqDaGIO8fI/IqapUfA2S0XEyDdu8DmhaUnU7PS59SiAwR+o89ogedwFVBUHUnzpqvW2nQCxsdTvkbkOGRB8QHIh4894U1N1pMeSsW0Ke0TTsF0TEEDp+yS0syaWESWuaDsyQLxLQQdbwL8QrXjaIewttp8lSqmW/3hIu0iQJ0drHrInkONnQlSMuWFyX7Krg/wCH1LuTWx1epTe+7RTY0w517gjxcTGyOap2c5U7DVnU3EOiCHDR7HCWuHIg6brjcuq5vSNTDknVriPLkuf9tH/+Xn4hScD/AEio7Z+bkuGVylRoz8WEMXku0Iqb0xwWMIIg3CTGqpMK4zKc0YIui9nOZZfWFWM1zi+qhxWM2RqkNSqXFJhiV2bc3Lk4JBFTFEnVad4vaGDc7cUaMpf/AClaejnWdmweKlS1igsPThEudZc9HUaEmf47YYYXNMxzAvcbq1dtMZqFRw2SteKOrMGeVuh1kOQit431W0xtQ0Fu2XkQTDdptt2qcOw3c1gJ2o4AibcJMcNSgKNPZo0xw2h6uLvqiGuJLCSTsmPKZCvzttFywpY1kQ/NbTmJ5A8Pf2RdKbASfzeUBVNweGvAj8uoK3aYM8LdeYt5Rr1sgUbG+Sj2WqhiW7N3weAEAmNJlH4LHgkRJ849gFzevn/Ek3G6PPRGZf2o2XA3G/8A44q3FpDIZYM6FWxw2NoROptu3rwZs3eYn81SHA5q2uDBEu2pb66DohsTl9XZLYPAOFx+yU5UaP2ix1+0NNjtSYjd80mzb+IFRrf7poaJ1INt1jp7+SRvobIIq1Phsbnf0vPRJ6+IZTBf3TtiY5k8508kSkvgRklP5dIs2WdtMSPHtuN98kHlHRX3Js+Fdo0Do2nAaTvA9vLouZZJi6FYEtpVmERLmEubMTBbHXiLb91oyjBOpvbdzgSLhoG7fG/2+SGUt0wsa1d2XGni3ONxH7pbj5DKhaPFBcBvkD9h+WRW0Y6oFzz3jbgwLji289YHtPJFB/DGZlpNFdwuaGqKjXH4mOMR+oAunlcLnXbisTjHN/8AbbTYP9Acfd5XSzlkOqPaANp7qbBxlxYfTW65Z2mq7eLxDhf++qDya4tHsEGBU2XzJf1pL7E5cp8E+6he2V7SatZyg/EYN1RwDdFYsi7Cl0EhO+yOSB9NriF0PLsE1gCZCOjDlzNypFeyrsK0AWT5nYxkfCE5p1wFOMcmeKJGRSjShe08KSmGHoSmtDLraLHjw2dnNm8TinbjDkO81XcuwkuC6R/EbJTG0AqdleHhNcfHRzpT8mPKeCa6nsnyPApUaRZLTqD1sYgj09k3pVIXuLpTDhrEEcRNvRI+bNcH+DiQ06h2efA8UjrYRo2nVDMG1tTruMJzT8Lr6H3tKlr4BhhzmyPy6t6L9yTK++j4NunSD+RJEDmG/dC0MVUIJLABaAGkdY3q2UxHw8NR9YQuMp6k25cVbaKUZX2Q9mGk1wCXC02MFdYpYaKXHdMyT52hc87NYcNqBx1hdNy1wNO19LdUmas24bXZz7McmDHNeBLiTM3G0LnXiPqpMDgqbmOZ3ZLXXIcGn0Mgq84vKWVG7Lm21kah3EKvVez9eiYEVG87EDgNxQRbiFOCemT5RQp0G7NNjKYMmBckmxk9LXJsmWHpN1gamyU06e8wIsRvnmN351UbMy8Rg7z8wqcm9skYapFgxDp0FlDSwsknfsuPGSIjr+blEysHN8Wm+b/PoswuK/vDeB7Rf5XTMe2Fl1EhymDQO1+h3eNJ1Lrz0F0FQyzDUmFxpbc6mJudSpMwxopA7QJO0NATtB0kHSP3RuW4inVpEM4aKnaGqpbOXfxAyKmwtr0BssdqN0neqthKUkc1ff4geDDbB1Lreqp/ZyhtVAnY23HZzOXGMMjo6j2bIp0WjkndPMRxVKrY8tgDcspZmeK0eolo4ywym7L/AEscDvRAxIVIw2ZlMG48qesjZHiyosOXPBKtWDo2VTyWkrjhBATsaqNjOTP8qKx24ynbpOtuXG8IyHEcCQu89pcQ3uyDwXDcXau6NCUObpMxQuwh5gSgnYp5dbRMmeJDYqgW3Ausht3WibFU4ho5k9I06gqWhjwWgaj5oWm4uAm0W/2kX5S72QzaUaTEz63JHJSSGYZfDGBoRdjgORUFLL3OdLztdNFph6M/qKaVC1jJ4CyA1qJ5l9Ml52NW2PzXQMgJ0d7Kgdm8YKfiOryXH1gD0AVzyvNG7QmwMfYq2lQyH6HGcYk0W7TGbZiSJiQNeqEyvP6eIZIMcQbb1mO7QUWQKhaJs0Ei8cBqqjRo91VdUpzsOe4xuALiW26Jbf0PpfI6zTDg1WgEjbOzOu4n6JXm2S1MO9pkupv+F3Bw1a7nv5ieCOxuYjvKBNw4vaTpctkedj6K1OY3E0e6cLGDtCLHcY6x6KKCaYGSbjNfRW8sfLIuTHkeK8wYh/E7hIi8zA8h6qGke7nagEOLT1BAN/VF0mgPB3Agk/0Xnh6c1eKIrNP4J62Xl/gG4RJFzuv/AMfVD5TlYwxeXWTI5oxhhzgCSAJ37R8MOnW8QeSp3b/tQWtLGWOhRzW6Lw5IxjZSf4h553+I2W/Cw+627KYP9RVap0y9/Ekq+4Kn3dEDenRVI5XIyuTb+yDGOuo6blHVfJUlJiTLsZiVIZ4Kom7TZJMKITVlSyWzoQZecmpRCtNF8BVjLSnbatl14q4nCzP8imfxDxj2tOyYXNabpMldW7Y4QPYei5UMMWujmsuf3GjDTgGUzCYUA1yUOdCKwbiTA1/JJ4Dms5ohVbDsXhBFuelp3anfb2KVOMOg6zEct339E4xWJ8MNvESftO7780mr04e06bRJM8ALe5TqtGVZF5aJI2XW0WmOryIF9FpTxEuDZ1jy01jqtKxG2Rw0tr6wkVujo+olGzMWYAi0fkInCZvVADotprfXn9kCa7TIm5bFhO+THHgiKdIO2mkiba75vcmN3orYuOSV6DAXVHCo+5MjSSODdk6RbhMpxh84YWwbtj3FjG/y1SGqGRLnEPA47tYLvz3suxOYNaZa5xH8sF0CLjaFrGYPA+g0g/Oa2PO0edAMYRcse145tEh3sSFeOyebCqxrg6RA4/PguRY/ECoyG6CTwiet4/bgrB/D/ONmGE2BjyJlp9bKKNE9RzL32qwD6dTvGXpVfij9Lw28xxgHncblDgcRI6CDvg3Ontbin2DxDK1Msd4gZkGRo7wwYsbAykmOwpwzoddp0cfCHCwnrEA8wmRp9C8lrbIcyy/vAW3B2mOFxq0gtJ3wYi+4iCYVO/ibg6bH06lTvAKrPibsuG2yA4Fpi8Fp13ldEo4tpo7RPwDa2iAYB+Q0Ou5c97T44YuKJgt7xr2xq0MkOkbtppI6kcEySRinOnor9Ps07DVWF52mPaHsfES3eCNzgbEX3cU0xNeQrHm+C73AEj46BFQf0GG1B0gh3+RVOlUsqTAlumQF8LT+3gb1HiigXUCUukaI2NG5uBvRLc8sq4/DFabBUcUNjOSO+4bFQjBj1yLD9uMfXH9xhWgfzEO2f9b3BqJGKzI/93F0KI4NY15Ho2PdaFNozZHFs6VmNfbaVz/MsPDjC8wrnvMOzHEuP/x02sHpdGDJKm0P/H4mNT4mgnzA+iCcvICOWMRIcI86NdHGCAOp0A5oHMs3bSbsMMk/E7SeQ4N/5PAMe1HaOG91Te9zBqXPc4uPElxJhUerWk348yfJAkF5ua+kXfKsZtNiLw2584kdL/5jwUOMsZMnf+c9/ml+S1HNpklsbgRaTF7E30AnqNykxWNG3Gp3EaX0An1npzTb0J+dEQqNbV1gT9Db3UdbGjxOJu4Ftotppw0CjPiJgefEcuH7IOoCDc+HeLxOh13JbNkZWqCqGGc4DxO2eAsY+qbYXJ6ZF3v3/qO75JFRok3BPGByFhYqR1J8Xe4AkCJuZ89EKHqaiWVuEoNu8F5G97rAbtShsfm1KNlgBm0gb7QGpE1zQ4kna6yed5Vn7HGl3rjE7OzyAcZuPRC42M9WysYrLa1M7TqVVjDeXMc0epEBTdn64p1WFxhpMEngfDPr9V2eg5pHhOvRK8z7EYXEkuDe5q/zMAE/1N0d1seaIXV7RvlOPcxwD/it4p1HHgTz3q216TcRS2H2m4cBdros4cenAqp5f2arMDWOcx7WjUEzY7gbidYnWVasJTLQBvCpaG1emc4znNXYV76VTd4SNZ8Q2erSw/7gVXsipy4vOrvlwXS/4h9lBjqIfTE4miJbH/qsGtM8XC5bztvXPsmboibOXkxuEqZZcNW2PiEtILXA6Oa4Q4HqCq3nXZs0HjuntfSeJZtPY1/9DgSNp3MaxxsrJWpSz5Kl9tME6pSYB+gkg8AdQqRE/gEdSMw4EGYMggzwM70wwmBBVUwPazEYfwP2arB+iq0PEcnfE3/KQnuC7XYd50NA/wApl7J5PHiA5EHqo4s0wkl2M8RlzQEpfgrppiMZLdpsOb/M0hzfMt084Sw4tCO76G1fHPdvJXtDJHvMvlo4au9N3nfkVNTzylT+ChUJ4lzGn1DnGOSBzDty9g8FOm3qTUP/ANR7FMOTTLPg8qDAdkQBqeX+Jx1HoOSr3aftQykA2hUpvNw8ayLRsvHCD6qk5t2mxGItUquLdzR4Wj/KIHmlBaSrobHD8stDMXRqu8Zew8LEeu4I2p3dNnhY02s7UHfBdqOkqn06u50aWN5HSLevsicNjXsu0kcRuPUKUG4fQ3r5n3ggQDHwjT7Qo6FSX+InZufiGpGojQa+3BDMpMrkbJFKqLjXYceX8p9uW9Q19pri142Xt9DaxH5vVgqKWiy4es3xC8ARA1HAkxE8l5VwoBgAQbmQPqY8uSgwGPAaAbcJ+IAQJ6mB+1kVXJMS6ANNDvseBk/RESwJ9iNk8DrbUX/dCYuqdqbwSTvNtxt+WTB1ODcgiNDMm5N/T2Sitck/P7fmiqg1I8L5Gs3gX6ptkGM2G1CZM7BgTP6holrBLRHPrAvP1V+7KZaxtBjmgbbhJdAm+jQdwAt1koZdDcbfkD5NmlefBTrEa7LqboP9L4t52V7yirUqNBc1zeThBHXghsDhnOMAz5p9g6HdjZ43nn1Svbs1r8nRvTokEmYOqK/tBMA87qNla2mhIKifW2bb58Ol+QKU5Wxy0iZ9Q/pMEA+q53mVHYxNWREvLtI+KHTHOVecK0d49wdINyJBGl44ITtPk3e0xVZAfTaZG9zBf1FyOp5K4diOTDyha+Cs0sRIhLcxbr0MrcGFBinynHKKn2hy9rXsfFnNM9Wn7OCPyPJcPWb/AHlIdRb5I7G4TvKdO8BriCRrBaNP9CmpsDWw2wCKyWyJ3YKlM4bEPpP3Q6f3UD+y2OBjbw7v8TqLCTzJLCT6rariCHWTClnTwAJVF+bKni8SUmrtLk/q4aUK/CIilJIT0sCSUUcCAEfToQpTSsoW8hWcTRQ7Xwm2YUISlzFaHxdoJww2nCPyE3rMNVkn/uUx/qZ9x9+SCyTD+Jx4CPX/AITRrC1wcNRdUxc3sTse4GRB66QnGGzeWy75xrYCI5ILMsLsultmuG0Bw4jyP0QgEfbzRJk0xzUrl0mY2r36GDHSbc0M8EtGzp0iTvngtWM8O1Us20AC5PLgPzehcTjCbDwt4C3qVLLQUa8DZJEkwGg8ePUldHyjLBh2imHF0WPiIbJkmGjdPGSuOF8GZ3yujZf2sY8NfcG08nW2hKCVmjHpnTuzmyaZ2fiGo0jhZMKVTaJabHUfnFUjKs0JM03bPtP3Csgx5eASNmq28bnBZ230a1XaG1DeLz7+6gqO8TdDcjdaNx6LVry5veNvqCJ2fLkRxUz2guB/V8ha3BV0X2jylTLTImSbm3CJui9qxnSb2mx6eSGDDB0BPGbiN4Om+yIwxkfyxqNZHL83qJDLXRR+0eS9w8bMljxLeRHxNJ5SCDwISOq0q6/xIpPfgHPonYqUntqaA+Gdh4g8nA/5VxipmGLOtUj+kBvyWg5OXH4youGEwpIqNgzG0LWN519R5qB77JBltJ20HPJc7iSSfKU4ebKhNUCVHXW7XqCsbrUORAHoqyvTBQ4ZC1NWFCqCDSWvdwhXYwheU81vBConiyHMKMhIHU7q2u2agskGLwxa9WmNg/gOyajDSeJ+iPqU1BgRssC3qYsDcYmJ3TwlRgPbI8XSmkeLCHeRsR8ihsLhhG24WFgP5j9kxpeMxuc0g8hEE/L2Q+NPAQBYDgB9VVloW46oXOJOpS2q1Mq1I7wgqreCJDoghap8FjTTJ3tOo+o5rV1NaFiIOzpnZrHsxLA221TaBOhgWb5/bmrdl+NJGw/4hofquJZJmLsPWbUbNjcDe06j83hdfw+MbVY2o3WAQ4JM4joz2WLB4+HFpEWvwITR7iD4W2Ina+/sq9QxO229nDf902yrHX2DwtM2KUOtDHbkSbFYwwZmevBakC4lQiof+PdDY1EuYYXvab2ah7Ht4/E0j6g+S4gacGDqLHrvXbaRIjVci7dUe5x1QaB8VB/n+L/cHJkWZeVG0pA9CEZV0SKni0fh8x3FMOeR1FqFmJ1kaFRF6KyiGo/i8DoJ+cLQVGH+d3T9gjWYVo0A9FIGKFWLnRupHzn6lRYv4WSwMl2tpPhNidU1c1KO0A8TG8AT62HyUCi7ZpTqliND2VRDrEb0luNVvTqwqoNxG9Sg4DkhK2LO0YDyTTFIN/QBABdM6yC+IHidM2vNhsfxutyWvcAJBJj7+ytOgYtxDcNQ2ae6Ty14ff0UJOoO5HOcJ3gD8Hsh8Rhdq4QXYAqxLgUtdSTivhI3IelSjqiQxOgFuDcdylGXAapk9sBePZaOMD1V2TyYrrUYsE17M9oHUHbBPhcbToD+6GxuD8RS+tRhTsZFnXcDjw6Dp00TzDvGu/iuP9n+0hpkMqHw7ncP6vuuh5djtqOCBqjSnZeMPiQ8c/ReVSDuuleArCx4fl0ZiMwptbLnAAa3A80lo0RlS2b09qCDvVL/AIkZA6u2m5gHeteWRMbbHSRE7w4f7ijq/avaJNFjnBtu8edhgOlp8RHkkWM7SVKjxJEjf11DZ0HufZMUHGnLQjLng04rZzrbIWzMWQrN2iytrv75g1+McHH9XmdearlbCcEZitMnp40lEMkhKqZgpg19kLKaG22tO9KwOXk8PujFGF90tzUTVP8AS0fVM20zImwkfkBA4lodUJBBEi/Rrfuogog4oqCrhOCZ7Kje1WWpUKWuITTJmy4uv4RA6n9p9UJiaUplgqGxSbMgu8U7vFp7Qql0E3aJnYki+q1biwSpO6OhUVXCDdqlgG76sa3CBrYsA2bf29F68n6LynhvVEkXo0pS4yVNQO1VaNzZcfLT3ha1qgaIGqjyzGsYXmoHXAAIvF5Mjhp6IydjCpSklA4igmDHgiQQ4cWmfUblBWhCirEWJwysnY7OoaaTtWXb/Tw8j8+SUYgKDDYgtNokGQS0EiRBuegRD4yaOg1u1GxobIKvm/fO2qm0WCBrBN/FHExYcJnhNfwdV1Sdp5ER4R4dqZ3tiB91v3v/AAg9rsvJlcl4ocVcaXncAAAAABpYWAA9AoX8kJTrQiGv2ggdt2zOtBeFxMgtdcEQRxBSXGYTYeRu1B4g6fnJHNMFa4+iXs8N3NuOY3gc94RIIS18LNxqoH1CD6fJbVmlw2mnyQFbFwY6fJEkEh5UzKm2wl54C4+3zXjcTWf8LWsHO59NFixFQMl4mf8ATHO+Oo53nA9AiWYYNgDh8z+yxYoBbZ5UEKFz14sVkRH3e04NG8geqY1XtJi4HP0ELFiCQRHUeRZt1AWPNySvFiAhNTpbzrxWVawAgLFiIpbAnUS5Q18Jb86fT3XqxEWmCAuYZaSDy+qKp5sHWqCD/MPqPt6LFitbG15GVjadRxCCc6HD09VixWVEMwVaHjnb1/eEwruh35v/AHWLED7KZH3xJgFvrf7e6Lwsg6rxYgBkFVbheUsRCxYoikL89pbI22gAOIkjjz+/JVlzCTPG6xYmxGxP/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Leandro\IRI\Política I\Fotos e videos\Castr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43200" y="1567167"/>
            <a:ext cx="3429000" cy="41891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9092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010025" y="285749"/>
            <a:ext cx="2447925" cy="1857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953000" y="2357437"/>
            <a:ext cx="2419350" cy="1847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4038600"/>
            <a:ext cx="2438400" cy="18383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657600" y="4343400"/>
            <a:ext cx="2066925" cy="21240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descr="C:\Users\Leandro\IRI\Política I\Fotos e videos\Peron.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33400" y="314183"/>
            <a:ext cx="2390775" cy="1905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Leandro\IRI\Política I\Fotos e videos\Velasco Ibarra.jp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966290" y="2357437"/>
            <a:ext cx="3028950" cy="15144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02502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609600" y="1524000"/>
            <a:ext cx="8229600" cy="1143000"/>
          </a:xfrm>
        </p:spPr>
        <p:txBody>
          <a:bodyPr/>
          <a:lstStyle/>
          <a:p>
            <a:r>
              <a:rPr lang="pt-BR" dirty="0" smtClean="0"/>
              <a:t>Características dos Regimes Sultânicos:</a:t>
            </a:r>
            <a:endParaRPr lang="pt-BR" dirty="0"/>
          </a:p>
        </p:txBody>
      </p:sp>
      <p:sp>
        <p:nvSpPr>
          <p:cNvPr id="222211" name="Rectangle 3"/>
          <p:cNvSpPr>
            <a:spLocks noGrp="1" noChangeArrowheads="1"/>
          </p:cNvSpPr>
          <p:nvPr>
            <p:ph type="body" idx="1"/>
          </p:nvPr>
        </p:nvSpPr>
        <p:spPr>
          <a:xfrm>
            <a:off x="685800" y="3352800"/>
            <a:ext cx="8229600" cy="1752600"/>
          </a:xfrm>
        </p:spPr>
        <p:txBody>
          <a:bodyPr/>
          <a:lstStyle/>
          <a:p>
            <a:pPr>
              <a:lnSpc>
                <a:spcPct val="90000"/>
              </a:lnSpc>
              <a:buFont typeface="Arial" pitchFamily="34" charset="0"/>
              <a:buChar char="•"/>
            </a:pPr>
            <a:r>
              <a:rPr lang="pt-BR" sz="2400" dirty="0" smtClean="0"/>
              <a:t>Anulam a diferença entre o público e o privado no que respeita a atividade patrimonial do líder</a:t>
            </a:r>
            <a:endParaRPr lang="el-G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Resumo das Características dos </a:t>
            </a:r>
            <a:r>
              <a:rPr lang="pt-BR" smtClean="0"/>
              <a:t>Regimes Não </a:t>
            </a:r>
            <a:r>
              <a:rPr lang="pt-BR" dirty="0" smtClean="0"/>
              <a:t>Democráticos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3698451160"/>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pt-BR" dirty="0"/>
                    </a:p>
                  </a:txBody>
                  <a:tcPr/>
                </a:tc>
                <a:tc>
                  <a:txBody>
                    <a:bodyPr/>
                    <a:lstStyle/>
                    <a:p>
                      <a:r>
                        <a:rPr lang="pt-BR" dirty="0" smtClean="0"/>
                        <a:t>autoritários</a:t>
                      </a:r>
                      <a:endParaRPr lang="pt-BR" dirty="0"/>
                    </a:p>
                  </a:txBody>
                  <a:tcPr/>
                </a:tc>
                <a:tc>
                  <a:txBody>
                    <a:bodyPr/>
                    <a:lstStyle/>
                    <a:p>
                      <a:r>
                        <a:rPr lang="pt-BR" dirty="0" smtClean="0"/>
                        <a:t>Totalitários</a:t>
                      </a:r>
                      <a:endParaRPr lang="pt-BR" dirty="0"/>
                    </a:p>
                  </a:txBody>
                  <a:tcPr/>
                </a:tc>
                <a:tc>
                  <a:txBody>
                    <a:bodyPr/>
                    <a:lstStyle/>
                    <a:p>
                      <a:r>
                        <a:rPr lang="pt-BR" dirty="0" smtClean="0"/>
                        <a:t>Pós-Total.</a:t>
                      </a:r>
                      <a:endParaRPr lang="pt-BR" dirty="0"/>
                    </a:p>
                  </a:txBody>
                  <a:tcPr/>
                </a:tc>
                <a:tc>
                  <a:txBody>
                    <a:bodyPr/>
                    <a:lstStyle/>
                    <a:p>
                      <a:r>
                        <a:rPr lang="pt-BR" dirty="0" smtClean="0"/>
                        <a:t>Sultânicos</a:t>
                      </a:r>
                      <a:endParaRPr lang="pt-BR" dirty="0"/>
                    </a:p>
                  </a:txBody>
                  <a:tcPr/>
                </a:tc>
              </a:tr>
              <a:tr h="370840">
                <a:tc>
                  <a:txBody>
                    <a:bodyPr/>
                    <a:lstStyle/>
                    <a:p>
                      <a:r>
                        <a:rPr lang="pt-BR" dirty="0" smtClean="0"/>
                        <a:t>Pluralismo</a:t>
                      </a:r>
                      <a:endParaRPr lang="pt-BR" dirty="0"/>
                    </a:p>
                  </a:txBody>
                  <a:tcPr/>
                </a:tc>
                <a:tc>
                  <a:txBody>
                    <a:bodyPr/>
                    <a:lstStyle/>
                    <a:p>
                      <a:r>
                        <a:rPr lang="pt-BR" dirty="0" smtClean="0"/>
                        <a:t>limitado</a:t>
                      </a:r>
                      <a:endParaRPr lang="pt-BR" dirty="0"/>
                    </a:p>
                  </a:txBody>
                  <a:tcPr/>
                </a:tc>
                <a:tc>
                  <a:txBody>
                    <a:bodyPr/>
                    <a:lstStyle/>
                    <a:p>
                      <a:r>
                        <a:rPr lang="pt-BR" dirty="0" smtClean="0"/>
                        <a:t>inexistente</a:t>
                      </a:r>
                      <a:endParaRPr lang="pt-BR" dirty="0"/>
                    </a:p>
                  </a:txBody>
                  <a:tcPr/>
                </a:tc>
                <a:tc>
                  <a:txBody>
                    <a:bodyPr/>
                    <a:lstStyle/>
                    <a:p>
                      <a:r>
                        <a:rPr lang="pt-BR" dirty="0" smtClean="0"/>
                        <a:t>emergente</a:t>
                      </a:r>
                      <a:endParaRPr lang="pt-BR" dirty="0"/>
                    </a:p>
                  </a:txBody>
                  <a:tcPr/>
                </a:tc>
                <a:tc>
                  <a:txBody>
                    <a:bodyPr/>
                    <a:lstStyle/>
                    <a:p>
                      <a:r>
                        <a:rPr lang="pt-BR" dirty="0" smtClean="0"/>
                        <a:t>disperso</a:t>
                      </a:r>
                      <a:endParaRPr lang="pt-BR" dirty="0"/>
                    </a:p>
                  </a:txBody>
                  <a:tcPr/>
                </a:tc>
              </a:tr>
              <a:tr h="370840">
                <a:tc>
                  <a:txBody>
                    <a:bodyPr/>
                    <a:lstStyle/>
                    <a:p>
                      <a:r>
                        <a:rPr lang="pt-BR" dirty="0" smtClean="0"/>
                        <a:t>Ideologia</a:t>
                      </a:r>
                      <a:endParaRPr lang="pt-BR" dirty="0"/>
                    </a:p>
                  </a:txBody>
                  <a:tcPr/>
                </a:tc>
                <a:tc>
                  <a:txBody>
                    <a:bodyPr/>
                    <a:lstStyle/>
                    <a:p>
                      <a:r>
                        <a:rPr lang="pt-BR" dirty="0" smtClean="0"/>
                        <a:t>mentalidades</a:t>
                      </a:r>
                      <a:endParaRPr lang="pt-BR" dirty="0"/>
                    </a:p>
                  </a:txBody>
                  <a:tcPr/>
                </a:tc>
                <a:tc>
                  <a:txBody>
                    <a:bodyPr/>
                    <a:lstStyle/>
                    <a:p>
                      <a:r>
                        <a:rPr lang="pt-BR" dirty="0" smtClean="0"/>
                        <a:t>Rígida, forte</a:t>
                      </a:r>
                      <a:endParaRPr lang="pt-BR" dirty="0"/>
                    </a:p>
                  </a:txBody>
                  <a:tcPr/>
                </a:tc>
                <a:tc>
                  <a:txBody>
                    <a:bodyPr/>
                    <a:lstStyle/>
                    <a:p>
                      <a:r>
                        <a:rPr lang="pt-BR" dirty="0" smtClean="0"/>
                        <a:t>desgastada</a:t>
                      </a:r>
                      <a:endParaRPr lang="pt-BR" dirty="0"/>
                    </a:p>
                  </a:txBody>
                  <a:tcPr/>
                </a:tc>
                <a:tc>
                  <a:txBody>
                    <a:bodyPr/>
                    <a:lstStyle/>
                    <a:p>
                      <a:r>
                        <a:rPr lang="pt-BR" dirty="0" smtClean="0"/>
                        <a:t>arbitrariedade</a:t>
                      </a:r>
                      <a:endParaRPr lang="pt-BR" dirty="0"/>
                    </a:p>
                  </a:txBody>
                  <a:tcPr/>
                </a:tc>
              </a:tr>
              <a:tr h="370840">
                <a:tc>
                  <a:txBody>
                    <a:bodyPr/>
                    <a:lstStyle/>
                    <a:p>
                      <a:r>
                        <a:rPr lang="pt-BR" dirty="0" smtClean="0"/>
                        <a:t>Mobilização</a:t>
                      </a:r>
                      <a:endParaRPr lang="pt-BR" dirty="0"/>
                    </a:p>
                  </a:txBody>
                  <a:tcPr/>
                </a:tc>
                <a:tc>
                  <a:txBody>
                    <a:bodyPr/>
                    <a:lstStyle/>
                    <a:p>
                      <a:r>
                        <a:rPr lang="pt-BR" dirty="0" smtClean="0"/>
                        <a:t>mínima</a:t>
                      </a:r>
                      <a:endParaRPr lang="pt-BR" dirty="0"/>
                    </a:p>
                  </a:txBody>
                  <a:tcPr/>
                </a:tc>
                <a:tc>
                  <a:txBody>
                    <a:bodyPr/>
                    <a:lstStyle/>
                    <a:p>
                      <a:r>
                        <a:rPr lang="pt-BR" dirty="0" smtClean="0"/>
                        <a:t>capilar</a:t>
                      </a:r>
                      <a:endParaRPr lang="pt-BR" dirty="0"/>
                    </a:p>
                  </a:txBody>
                  <a:tcPr/>
                </a:tc>
                <a:tc>
                  <a:txBody>
                    <a:bodyPr/>
                    <a:lstStyle/>
                    <a:p>
                      <a:r>
                        <a:rPr lang="pt-BR" dirty="0" smtClean="0"/>
                        <a:t>ritual</a:t>
                      </a:r>
                      <a:endParaRPr lang="pt-BR" dirty="0"/>
                    </a:p>
                  </a:txBody>
                  <a:tcPr/>
                </a:tc>
                <a:tc>
                  <a:txBody>
                    <a:bodyPr/>
                    <a:lstStyle/>
                    <a:p>
                      <a:r>
                        <a:rPr lang="pt-BR" dirty="0" smtClean="0"/>
                        <a:t>manipulada</a:t>
                      </a:r>
                      <a:endParaRPr lang="pt-BR" dirty="0"/>
                    </a:p>
                  </a:txBody>
                  <a:tcPr/>
                </a:tc>
              </a:tr>
              <a:tr h="370840">
                <a:tc>
                  <a:txBody>
                    <a:bodyPr/>
                    <a:lstStyle/>
                    <a:p>
                      <a:r>
                        <a:rPr lang="pt-BR" dirty="0" smtClean="0"/>
                        <a:t>Liderança</a:t>
                      </a:r>
                      <a:endParaRPr lang="pt-BR" dirty="0"/>
                    </a:p>
                  </a:txBody>
                  <a:tcPr/>
                </a:tc>
                <a:tc>
                  <a:txBody>
                    <a:bodyPr/>
                    <a:lstStyle/>
                    <a:p>
                      <a:r>
                        <a:rPr lang="pt-BR" dirty="0" smtClean="0"/>
                        <a:t>fundadora</a:t>
                      </a:r>
                      <a:endParaRPr lang="pt-BR" dirty="0"/>
                    </a:p>
                  </a:txBody>
                  <a:tcPr/>
                </a:tc>
                <a:tc>
                  <a:txBody>
                    <a:bodyPr/>
                    <a:lstStyle/>
                    <a:p>
                      <a:r>
                        <a:rPr lang="pt-BR" dirty="0" smtClean="0"/>
                        <a:t>Carismática-partidária</a:t>
                      </a:r>
                      <a:endParaRPr lang="pt-BR" dirty="0"/>
                    </a:p>
                  </a:txBody>
                  <a:tcPr/>
                </a:tc>
                <a:tc>
                  <a:txBody>
                    <a:bodyPr/>
                    <a:lstStyle/>
                    <a:p>
                      <a:r>
                        <a:rPr lang="pt-BR" dirty="0" smtClean="0"/>
                        <a:t>burocrática</a:t>
                      </a:r>
                      <a:endParaRPr lang="pt-BR" dirty="0"/>
                    </a:p>
                  </a:txBody>
                  <a:tcPr/>
                </a:tc>
                <a:tc>
                  <a:txBody>
                    <a:bodyPr/>
                    <a:lstStyle/>
                    <a:p>
                      <a:r>
                        <a:rPr lang="pt-BR" dirty="0" smtClean="0"/>
                        <a:t>personalista</a:t>
                      </a:r>
                      <a:endParaRPr lang="pt-BR" dirty="0"/>
                    </a:p>
                  </a:txBody>
                  <a:tcPr/>
                </a:tc>
              </a:tr>
              <a:tr h="370840">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Governos e Regimes Militares:</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800" dirty="0" smtClean="0"/>
              <a:t> ‘O Golpe de Estado é uma criação latino-americana, como a salsa e a margarita, porém muito mais mortíferas que essas’</a:t>
            </a:r>
          </a:p>
          <a:p>
            <a:pPr>
              <a:lnSpc>
                <a:spcPct val="90000"/>
              </a:lnSpc>
              <a:buFont typeface="Wingdings" pitchFamily="2" charset="2"/>
              <a:buNone/>
            </a:pPr>
            <a:r>
              <a:rPr lang="pt-BR" sz="2400" dirty="0" smtClean="0"/>
              <a:t>                    (Vargas-Llosa, 1992)</a:t>
            </a:r>
            <a:endParaRPr lang="el-GR" sz="2400" dirty="0"/>
          </a:p>
        </p:txBody>
      </p:sp>
      <p:sp>
        <p:nvSpPr>
          <p:cNvPr id="5" name="Rectangle 3"/>
          <p:cNvSpPr txBox="1">
            <a:spLocks noChangeArrowheads="1"/>
          </p:cNvSpPr>
          <p:nvPr/>
        </p:nvSpPr>
        <p:spPr bwMode="auto">
          <a:xfrm>
            <a:off x="609600" y="37338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800" b="0" i="0" u="none" strike="noStrike" kern="0" cap="none" spc="0" normalizeH="0" baseline="0" noProof="0" dirty="0" smtClean="0">
                <a:ln>
                  <a:noFill/>
                </a:ln>
                <a:solidFill>
                  <a:schemeClr val="tx1"/>
                </a:solidFill>
                <a:effectLst/>
                <a:uLnTx/>
                <a:uFillTx/>
                <a:latin typeface="+mn-lt"/>
                <a:ea typeface="+mn-ea"/>
                <a:cs typeface="+mn-cs"/>
              </a:rPr>
              <a:t> Os golpes de Estado só são possíveis se a organização militar</a:t>
            </a:r>
            <a:r>
              <a:rPr kumimoji="0" lang="pt-BR" sz="2800" b="0" i="0" u="none" strike="noStrike" kern="0" cap="none" spc="0" normalizeH="0" noProof="0" dirty="0" smtClean="0">
                <a:ln>
                  <a:noFill/>
                </a:ln>
                <a:solidFill>
                  <a:schemeClr val="tx1"/>
                </a:solidFill>
                <a:effectLst/>
                <a:uLnTx/>
                <a:uFillTx/>
                <a:latin typeface="+mn-lt"/>
                <a:ea typeface="+mn-ea"/>
                <a:cs typeface="+mn-cs"/>
              </a:rPr>
              <a:t> os compartilhar em larga medida</a:t>
            </a:r>
            <a:endParaRPr kumimoji="0" lang="pt-BR" sz="28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nSpc>
                <a:spcPct val="90000"/>
              </a:lnSpc>
              <a:spcBef>
                <a:spcPct val="20000"/>
              </a:spcBef>
              <a:buClr>
                <a:schemeClr val="accent1"/>
              </a:buClr>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a:t>
            </a:r>
            <a:r>
              <a:rPr lang="pt-BR" sz="2400" kern="0" dirty="0" err="1">
                <a:latin typeface="+mn-lt"/>
              </a:rPr>
              <a:t>Pretorianismo</a:t>
            </a:r>
            <a:r>
              <a:rPr kumimoji="0" lang="pt-BR" sz="2400" b="0" i="0" u="none" strike="noStrike" kern="0" cap="none" spc="0" normalizeH="0" noProof="0" dirty="0" smtClean="0">
                <a:ln>
                  <a:noFill/>
                </a:ln>
                <a:solidFill>
                  <a:schemeClr val="tx1"/>
                </a:solidFill>
                <a:effectLst/>
                <a:uLnTx/>
                <a:uFillTx/>
                <a:latin typeface="+mn-lt"/>
                <a:ea typeface="+mn-ea"/>
                <a:cs typeface="+mn-cs"/>
              </a:rPr>
              <a:t> oligárquico</a:t>
            </a:r>
          </a:p>
          <a:p>
            <a:pPr marL="342900" lvl="0" indent="-342900">
              <a:lnSpc>
                <a:spcPct val="90000"/>
              </a:lnSpc>
              <a:spcBef>
                <a:spcPct val="20000"/>
              </a:spcBef>
              <a:buClr>
                <a:schemeClr val="accent1"/>
              </a:buClr>
            </a:pPr>
            <a:r>
              <a:rPr lang="pt-BR" sz="2400" kern="0" dirty="0">
                <a:latin typeface="+mn-lt"/>
              </a:rPr>
              <a:t>	</a:t>
            </a:r>
            <a:r>
              <a:rPr lang="pt-BR" sz="2400" kern="0" dirty="0" smtClean="0">
                <a:latin typeface="+mn-lt"/>
              </a:rPr>
              <a:t>	 	</a:t>
            </a:r>
            <a:r>
              <a:rPr lang="pt-BR" sz="2400" kern="0" dirty="0" err="1" smtClean="0"/>
              <a:t>Pretorianismo</a:t>
            </a:r>
            <a:r>
              <a:rPr lang="pt-BR" sz="2400" kern="0" dirty="0" smtClean="0"/>
              <a:t> radical</a:t>
            </a:r>
          </a:p>
          <a:p>
            <a:pPr marL="342900" lvl="0" indent="-342900">
              <a:lnSpc>
                <a:spcPct val="90000"/>
              </a:lnSpc>
              <a:spcBef>
                <a:spcPct val="20000"/>
              </a:spcBef>
              <a:buClr>
                <a:schemeClr val="accent1"/>
              </a:buClr>
            </a:pPr>
            <a:r>
              <a:rPr kumimoji="0" lang="pt-BR" sz="2400" b="0" i="0" u="none" strike="noStrike" kern="0" cap="none" spc="0" normalizeH="0" noProof="0" dirty="0">
                <a:ln>
                  <a:noFill/>
                </a:ln>
                <a:solidFill>
                  <a:schemeClr val="tx1"/>
                </a:solidFill>
                <a:effectLst/>
                <a:uLnTx/>
                <a:uFillTx/>
                <a:latin typeface="+mn-lt"/>
                <a:ea typeface="+mn-ea"/>
                <a:cs typeface="+mn-cs"/>
              </a:rPr>
              <a:t>	</a:t>
            </a:r>
            <a:r>
              <a:rPr kumimoji="0" lang="pt-BR" sz="2400" b="0" i="0" u="none" strike="noStrike" kern="0" cap="none" spc="0" normalizeH="0" noProof="0" dirty="0" smtClean="0">
                <a:ln>
                  <a:noFill/>
                </a:ln>
                <a:solidFill>
                  <a:schemeClr val="tx1"/>
                </a:solidFill>
                <a:effectLst/>
                <a:uLnTx/>
                <a:uFillTx/>
                <a:latin typeface="+mn-lt"/>
                <a:ea typeface="+mn-ea"/>
                <a:cs typeface="+mn-cs"/>
              </a:rPr>
              <a:t>		</a:t>
            </a:r>
            <a:r>
              <a:rPr lang="pt-BR" sz="2400" kern="0" dirty="0" err="1" smtClean="0"/>
              <a:t>Pretorianismo</a:t>
            </a:r>
            <a:r>
              <a:rPr lang="pt-BR" sz="2400" kern="0" dirty="0" smtClean="0"/>
              <a:t> </a:t>
            </a:r>
            <a:r>
              <a:rPr kumimoji="0" lang="pt-BR" sz="2400" b="0" i="0" u="none" strike="noStrike" kern="0" cap="none" spc="0" normalizeH="0" noProof="0" dirty="0" smtClean="0">
                <a:ln>
                  <a:noFill/>
                </a:ln>
                <a:solidFill>
                  <a:schemeClr val="tx1"/>
                </a:solidFill>
                <a:effectLst/>
                <a:uLnTx/>
                <a:uFillTx/>
                <a:latin typeface="+mn-lt"/>
                <a:ea typeface="+mn-ea"/>
                <a:cs typeface="+mn-cs"/>
              </a:rPr>
              <a:t>de massas </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el-GR"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381000" y="2971800"/>
            <a:ext cx="8596313" cy="1403350"/>
          </a:xfrm>
        </p:spPr>
        <p:txBody>
          <a:bodyPr/>
          <a:lstStyle/>
          <a:p>
            <a:r>
              <a:rPr lang="pt-BR" smtClean="0">
                <a:cs typeface="Courier New" pitchFamily="49" charset="0"/>
              </a:rPr>
              <a:t>Os regimes não democráticos são mais numerosos do que os democrático, mas a superioridade numérica não significa que estes estão ganhado </a:t>
            </a:r>
            <a:r>
              <a:rPr lang="pt-BR" i="1" smtClean="0">
                <a:cs typeface="Courier New" pitchFamily="49" charset="0"/>
              </a:rPr>
              <a:t>momentum.....</a:t>
            </a:r>
            <a:r>
              <a:rPr lang="pt-BR" smtClean="0">
                <a:cs typeface="Courier New" pitchFamily="49" charset="0"/>
              </a:rPr>
              <a:t>  </a:t>
            </a:r>
            <a:r>
              <a:rPr lang="en-US" smtClean="0">
                <a:cs typeface="Times New Roman" pitchFamily="18" charset="0"/>
              </a:rPr>
              <a:t/>
            </a:r>
            <a:br>
              <a:rPr lang="en-US" smtClean="0">
                <a:cs typeface="Times New Roman" pitchFamily="18" charset="0"/>
              </a:rPr>
            </a:br>
            <a:endParaRPr lang="pt-BR" dirty="0">
              <a:cs typeface="Times New Roman" pitchFamily="18" charset="0"/>
            </a:endParaRPr>
          </a:p>
        </p:txBody>
      </p:sp>
    </p:spTree>
    <p:extLst>
      <p:ext uri="{BB962C8B-B14F-4D97-AF65-F5344CB8AC3E}">
        <p14:creationId xmlns:p14="http://schemas.microsoft.com/office/powerpoint/2010/main" xmlns="" val="1692418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O fim dos Regimes Militares (em particular) :</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800" dirty="0" smtClean="0"/>
              <a:t> Caminhos para a transição:</a:t>
            </a:r>
          </a:p>
          <a:p>
            <a:pPr marL="514350" indent="-514350">
              <a:lnSpc>
                <a:spcPct val="90000"/>
              </a:lnSpc>
              <a:buFont typeface="Wingdings" pitchFamily="2" charset="2"/>
              <a:buAutoNum type="arabicPeriod"/>
            </a:pPr>
            <a:r>
              <a:rPr lang="pt-BR" sz="2800" dirty="0" smtClean="0"/>
              <a:t>Derrota política</a:t>
            </a:r>
          </a:p>
          <a:p>
            <a:pPr marL="457200" indent="-457200">
              <a:lnSpc>
                <a:spcPct val="90000"/>
              </a:lnSpc>
              <a:buFont typeface="Wingdings" pitchFamily="2" charset="2"/>
              <a:buAutoNum type="arabicPeriod"/>
            </a:pPr>
            <a:r>
              <a:rPr lang="pt-BR" sz="2800" dirty="0" smtClean="0"/>
              <a:t>Afastamento voluntário</a:t>
            </a:r>
          </a:p>
          <a:p>
            <a:pPr marL="457200" indent="-457200">
              <a:lnSpc>
                <a:spcPct val="90000"/>
              </a:lnSpc>
              <a:buFont typeface="Wingdings" pitchFamily="2" charset="2"/>
              <a:buAutoNum type="arabicPeriod"/>
            </a:pPr>
            <a:r>
              <a:rPr lang="pt-BR" sz="2800" dirty="0" smtClean="0"/>
              <a:t>Um golpe de ‘legalistas’</a:t>
            </a:r>
            <a:endParaRPr lang="el-GR" sz="2400" dirty="0"/>
          </a:p>
        </p:txBody>
      </p:sp>
      <p:sp>
        <p:nvSpPr>
          <p:cNvPr id="5" name="Rectangle 3"/>
          <p:cNvSpPr txBox="1">
            <a:spLocks noChangeArrowheads="1"/>
          </p:cNvSpPr>
          <p:nvPr/>
        </p:nvSpPr>
        <p:spPr bwMode="auto">
          <a:xfrm>
            <a:off x="609600" y="37338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pt-B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A</a:t>
            </a:r>
            <a:r>
              <a:rPr kumimoji="0" lang="pt-BR" sz="2400" b="0" i="0" u="none" strike="noStrike" kern="0" cap="none" spc="0" normalizeH="0" noProof="0" dirty="0" smtClean="0">
                <a:ln>
                  <a:noFill/>
                </a:ln>
                <a:solidFill>
                  <a:schemeClr val="tx1"/>
                </a:solidFill>
                <a:effectLst/>
                <a:uLnTx/>
                <a:uFillTx/>
                <a:latin typeface="+mn-lt"/>
                <a:ea typeface="+mn-ea"/>
                <a:cs typeface="+mn-cs"/>
              </a:rPr>
              <a:t> visão de O´Donnell: </a:t>
            </a:r>
            <a:r>
              <a:rPr lang="pt-BR" sz="2400" kern="0" dirty="0" smtClean="0">
                <a:latin typeface="+mn-lt"/>
              </a:rPr>
              <a:t>Relação entre desenvolvimento e regime político.</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noProof="0" dirty="0" smtClean="0">
                <a:ln>
                  <a:noFill/>
                </a:ln>
                <a:solidFill>
                  <a:schemeClr val="tx1"/>
                </a:solidFill>
                <a:effectLst/>
                <a:uLnTx/>
                <a:uFillTx/>
                <a:latin typeface="+mn-lt"/>
                <a:ea typeface="+mn-ea"/>
                <a:cs typeface="+mn-cs"/>
              </a:rPr>
              <a:t> </a:t>
            </a:r>
            <a:endParaRPr kumimoji="0" lang="el-GR"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noChangeArrowheads="1"/>
          </p:cNvSpPr>
          <p:nvPr/>
        </p:nvSpPr>
        <p:spPr bwMode="auto">
          <a:xfrm>
            <a:off x="609600" y="5257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 y="2133600"/>
            <a:ext cx="9017317" cy="4571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07688" y="5867400"/>
            <a:ext cx="2129850" cy="8381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CaixaDeTexto 3"/>
          <p:cNvSpPr txBox="1"/>
          <p:nvPr/>
        </p:nvSpPr>
        <p:spPr>
          <a:xfrm>
            <a:off x="381000" y="152400"/>
            <a:ext cx="8382000" cy="1846659"/>
          </a:xfrm>
          <a:prstGeom prst="rect">
            <a:avLst/>
          </a:prstGeom>
          <a:noFill/>
        </p:spPr>
        <p:txBody>
          <a:bodyPr wrap="square" rtlCol="0">
            <a:spAutoFit/>
          </a:bodyPr>
          <a:lstStyle/>
          <a:p>
            <a:r>
              <a:rPr lang="pt-BR" sz="3800" dirty="0">
                <a:solidFill>
                  <a:schemeClr val="tx2"/>
                </a:solidFill>
                <a:latin typeface="+mj-lt"/>
                <a:ea typeface="+mj-ea"/>
                <a:cs typeface="Courier New" pitchFamily="49" charset="0"/>
              </a:rPr>
              <a:t>55% da População Mundial Vive sob Regimes Não-livres ou Parcialmente Livres</a:t>
            </a:r>
            <a:endParaRPr lang="en-US" sz="3800" dirty="0">
              <a:solidFill>
                <a:schemeClr val="tx2"/>
              </a:solidFill>
              <a:latin typeface="+mj-lt"/>
              <a:ea typeface="+mj-ea"/>
              <a:cs typeface="Courier New" pitchFamily="49" charset="0"/>
            </a:endParaRPr>
          </a:p>
        </p:txBody>
      </p:sp>
    </p:spTree>
    <p:extLst>
      <p:ext uri="{BB962C8B-B14F-4D97-AF65-F5344CB8AC3E}">
        <p14:creationId xmlns:p14="http://schemas.microsoft.com/office/powerpoint/2010/main" xmlns="" val="2385985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517525" y="1111250"/>
            <a:ext cx="8596313" cy="1403350"/>
          </a:xfrm>
        </p:spPr>
        <p:txBody>
          <a:bodyPr/>
          <a:lstStyle/>
          <a:p>
            <a:r>
              <a:rPr lang="pt-BR" dirty="0"/>
              <a:t>Mas houve um tempo em que as Democracias pareciam fracas e em extinção:</a:t>
            </a:r>
            <a:br>
              <a:rPr lang="pt-BR" dirty="0"/>
            </a:br>
            <a:endParaRPr lang="pt-BR" dirty="0">
              <a:cs typeface="Times New Roman" pitchFamily="18" charset="0"/>
            </a:endParaRPr>
          </a:p>
        </p:txBody>
      </p:sp>
      <p:sp>
        <p:nvSpPr>
          <p:cNvPr id="6" name="Espaço Reservado para Conteúdo 5"/>
          <p:cNvSpPr>
            <a:spLocks noGrp="1"/>
          </p:cNvSpPr>
          <p:nvPr>
            <p:ph idx="1"/>
          </p:nvPr>
        </p:nvSpPr>
        <p:spPr>
          <a:xfrm>
            <a:off x="457200" y="3505200"/>
            <a:ext cx="8229600" cy="2625725"/>
          </a:xfrm>
        </p:spPr>
        <p:txBody>
          <a:bodyPr/>
          <a:lstStyle/>
          <a:p>
            <a:pPr>
              <a:buNone/>
            </a:pPr>
            <a:r>
              <a:rPr lang="pt-BR" i="1" dirty="0" smtClean="0"/>
              <a:t>“O mundo assiste ao início tumultuado e fecundo de uma nova era..” </a:t>
            </a:r>
          </a:p>
          <a:p>
            <a:pPr>
              <a:buNone/>
            </a:pPr>
            <a:endParaRPr lang="pt-BR" i="1" dirty="0" smtClean="0"/>
          </a:p>
          <a:p>
            <a:pPr>
              <a:buNone/>
            </a:pPr>
            <a:r>
              <a:rPr lang="pt-BR" i="1" dirty="0" smtClean="0"/>
              <a:t>Discurso de Getúlio Vargas, </a:t>
            </a:r>
            <a:r>
              <a:rPr lang="pt-BR" i="1" dirty="0"/>
              <a:t>11 de Junho </a:t>
            </a:r>
            <a:r>
              <a:rPr lang="pt-BR" i="1" dirty="0" smtClean="0"/>
              <a:t>de 1940 - discurso </a:t>
            </a:r>
            <a:r>
              <a:rPr lang="pt-BR" i="1" dirty="0"/>
              <a:t>a bordo do Encouraçado Minas </a:t>
            </a:r>
            <a:r>
              <a:rPr lang="pt-BR" i="1" dirty="0" smtClean="0"/>
              <a:t>Gerais</a:t>
            </a:r>
            <a:endParaRPr lang="pt-BR"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09600" y="609600"/>
            <a:ext cx="8229600" cy="4530725"/>
          </a:xfrm>
        </p:spPr>
        <p:txBody>
          <a:bodyPr/>
          <a:lstStyle/>
          <a:p>
            <a:pPr marL="0" indent="0">
              <a:buNone/>
            </a:pPr>
            <a:r>
              <a:rPr lang="pt-BR" sz="2800" dirty="0" smtClean="0"/>
              <a:t>“Não </a:t>
            </a:r>
            <a:r>
              <a:rPr lang="pt-BR" sz="2800" dirty="0"/>
              <a:t>marchamos para o fim da civilização mas para </a:t>
            </a:r>
            <a:r>
              <a:rPr lang="pt-BR" sz="2800" dirty="0">
                <a:solidFill>
                  <a:srgbClr val="FF0000"/>
                </a:solidFill>
              </a:rPr>
              <a:t>o início, tumultuoso e fecundo, de uma nova </a:t>
            </a:r>
            <a:r>
              <a:rPr lang="pt-BR" sz="2800" dirty="0" smtClean="0">
                <a:solidFill>
                  <a:srgbClr val="FF0000"/>
                </a:solidFill>
              </a:rPr>
              <a:t>era. </a:t>
            </a:r>
            <a:endParaRPr lang="en-US" sz="2800" dirty="0">
              <a:solidFill>
                <a:srgbClr val="FF0000"/>
              </a:solidFill>
            </a:endParaRPr>
          </a:p>
          <a:p>
            <a:pPr marL="0" indent="0">
              <a:buNone/>
            </a:pPr>
            <a:r>
              <a:rPr lang="pt-BR" sz="2800" dirty="0"/>
              <a:t>A economia equilibrada e a riqueza na nova ordem social — Os pessimistas, </a:t>
            </a:r>
            <a:r>
              <a:rPr lang="pt-BR" sz="2800" dirty="0" err="1"/>
              <a:t>cassandras</a:t>
            </a:r>
            <a:r>
              <a:rPr lang="pt-BR" sz="2800" dirty="0"/>
              <a:t> de derrotismo — Não mais </a:t>
            </a:r>
            <a:r>
              <a:rPr lang="pt-BR" sz="2800" dirty="0" smtClean="0">
                <a:solidFill>
                  <a:srgbClr val="FF0000"/>
                </a:solidFill>
              </a:rPr>
              <a:t>os </a:t>
            </a:r>
            <a:r>
              <a:rPr lang="pt-BR" sz="2800" dirty="0">
                <a:solidFill>
                  <a:srgbClr val="FF0000"/>
                </a:solidFill>
              </a:rPr>
              <a:t>liberalismos imprevidentes</a:t>
            </a:r>
            <a:r>
              <a:rPr lang="pt-BR" sz="2800" dirty="0"/>
              <a:t>, </a:t>
            </a:r>
            <a:r>
              <a:rPr lang="pt-BR" sz="2800" dirty="0">
                <a:solidFill>
                  <a:srgbClr val="FF0000"/>
                </a:solidFill>
              </a:rPr>
              <a:t>as demagogias estéreis, os personalismos semeadores de desordem </a:t>
            </a:r>
            <a:r>
              <a:rPr lang="pt-BR" sz="2800" dirty="0"/>
              <a:t>— </a:t>
            </a:r>
            <a:r>
              <a:rPr lang="pt-BR" sz="2800" dirty="0">
                <a:solidFill>
                  <a:srgbClr val="FF0000"/>
                </a:solidFill>
              </a:rPr>
              <a:t>A disciplina política</a:t>
            </a:r>
            <a:r>
              <a:rPr lang="pt-BR" sz="2800" dirty="0"/>
              <a:t>, baseada na justiça social, amparando o trabalhador — O proletário, elemento indispensável de colaboração social — </a:t>
            </a:r>
            <a:r>
              <a:rPr lang="pt-BR" sz="2800" dirty="0">
                <a:solidFill>
                  <a:srgbClr val="FF0000"/>
                </a:solidFill>
              </a:rPr>
              <a:t>A ordem criada pelas circunstâncias novas, incompatível com o </a:t>
            </a:r>
            <a:r>
              <a:rPr lang="pt-BR" sz="2800" dirty="0" smtClean="0">
                <a:solidFill>
                  <a:srgbClr val="FF0000"/>
                </a:solidFill>
              </a:rPr>
              <a:t>individualismo”. </a:t>
            </a:r>
          </a:p>
          <a:p>
            <a:pPr marL="0" indent="0" algn="r">
              <a:buNone/>
            </a:pPr>
            <a:r>
              <a:rPr lang="pt-BR" sz="2400" dirty="0" smtClean="0"/>
              <a:t>Getúlio Vargas</a:t>
            </a:r>
            <a:endParaRPr lang="en-US" sz="2400" dirty="0"/>
          </a:p>
          <a:p>
            <a:endParaRPr lang="en-US" dirty="0"/>
          </a:p>
        </p:txBody>
      </p:sp>
    </p:spTree>
    <p:extLst>
      <p:ext uri="{BB962C8B-B14F-4D97-AF65-F5344CB8AC3E}">
        <p14:creationId xmlns:p14="http://schemas.microsoft.com/office/powerpoint/2010/main" xmlns="" val="278443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nvGraphicFramePr>
        <p:xfrm>
          <a:off x="1571604" y="794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p:cNvGraphicFramePr/>
          <p:nvPr/>
        </p:nvGraphicFramePr>
        <p:xfrm>
          <a:off x="1500166" y="2643182"/>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6" name="Diagrama 5"/>
          <p:cNvGraphicFramePr/>
          <p:nvPr/>
        </p:nvGraphicFramePr>
        <p:xfrm>
          <a:off x="1500166" y="1214422"/>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Uma classificação (Linz e Stepan, 1996):</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Regimes Autoritários</a:t>
            </a:r>
          </a:p>
          <a:p>
            <a:pPr>
              <a:lnSpc>
                <a:spcPct val="90000"/>
              </a:lnSpc>
              <a:buFont typeface="Wingdings" pitchFamily="2" charset="2"/>
              <a:buNone/>
            </a:pPr>
            <a:r>
              <a:rPr lang="pt-BR" sz="2400" dirty="0" smtClean="0"/>
              <a:t>Regimes Totalitários</a:t>
            </a:r>
          </a:p>
          <a:p>
            <a:pPr>
              <a:lnSpc>
                <a:spcPct val="90000"/>
              </a:lnSpc>
              <a:buFont typeface="Wingdings" pitchFamily="2" charset="2"/>
              <a:buNone/>
            </a:pPr>
            <a:r>
              <a:rPr lang="pt-BR" sz="2400" dirty="0" smtClean="0"/>
              <a:t>Regimes Pós-Totalitários</a:t>
            </a:r>
          </a:p>
          <a:p>
            <a:pPr>
              <a:lnSpc>
                <a:spcPct val="90000"/>
              </a:lnSpc>
              <a:buFont typeface="Wingdings" pitchFamily="2" charset="2"/>
              <a:buNone/>
            </a:pPr>
            <a:r>
              <a:rPr lang="pt-BR" sz="2400" dirty="0" smtClean="0"/>
              <a:t>Regimes </a:t>
            </a:r>
            <a:r>
              <a:rPr lang="pt-BR" sz="2400" dirty="0" err="1" smtClean="0"/>
              <a:t>Sultânicos</a:t>
            </a: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517525" y="220663"/>
            <a:ext cx="8596313" cy="1403350"/>
          </a:xfrm>
        </p:spPr>
        <p:txBody>
          <a:bodyPr/>
          <a:lstStyle/>
          <a:p>
            <a:r>
              <a:rPr lang="pt-BR" dirty="0" smtClean="0">
                <a:cs typeface="Courier New" pitchFamily="49" charset="0"/>
              </a:rPr>
              <a:t>Definições:</a:t>
            </a:r>
            <a:r>
              <a:rPr lang="en-US" dirty="0">
                <a:cs typeface="Times New Roman" pitchFamily="18" charset="0"/>
              </a:rPr>
              <a:t/>
            </a:r>
            <a:br>
              <a:rPr lang="en-US" dirty="0">
                <a:cs typeface="Times New Roman" pitchFamily="18" charset="0"/>
              </a:rPr>
            </a:br>
            <a:endParaRPr lang="pt-BR" dirty="0">
              <a:cs typeface="Times New Roman" pitchFamily="18" charset="0"/>
            </a:endParaRPr>
          </a:p>
        </p:txBody>
      </p:sp>
      <p:sp>
        <p:nvSpPr>
          <p:cNvPr id="177155" name="Rectangle 3"/>
          <p:cNvSpPr>
            <a:spLocks noGrp="1" noChangeArrowheads="1"/>
          </p:cNvSpPr>
          <p:nvPr>
            <p:ph type="body" idx="1"/>
          </p:nvPr>
        </p:nvSpPr>
        <p:spPr>
          <a:xfrm>
            <a:off x="609600" y="1828800"/>
            <a:ext cx="8001000" cy="4419600"/>
          </a:xfrm>
          <a:noFill/>
          <a:ln>
            <a:solidFill>
              <a:srgbClr val="F6ED42"/>
            </a:solidFill>
          </a:ln>
        </p:spPr>
        <p:txBody>
          <a:bodyPr/>
          <a:lstStyle/>
          <a:p>
            <a:pPr>
              <a:buNone/>
            </a:pPr>
            <a:r>
              <a:rPr lang="pt-BR" dirty="0" smtClean="0"/>
              <a:t>“Sistemas de pluralismo político limitado, cuja classe política não presta contas de seus atos, que não se baseiam numa ideologia de referência devidamente articulada, mas se caracterizam por mentalidades próprias, onde não existe uma mobilização política disseminada e em larga escala, salvo em momentos do seu desenvolvimento..” ( Linz, 1964) </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Pluralismo limitado:</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 Organizações não competem e devem ser reconhecidas pelo líder político</a:t>
            </a:r>
            <a:endParaRPr lang="el-GR" sz="2400" dirty="0"/>
          </a:p>
        </p:txBody>
      </p:sp>
      <p:sp>
        <p:nvSpPr>
          <p:cNvPr id="8" name="Rectangle 2"/>
          <p:cNvSpPr txBox="1">
            <a:spLocks noChangeArrowheads="1"/>
          </p:cNvSpPr>
          <p:nvPr/>
        </p:nvSpPr>
        <p:spPr bwMode="auto">
          <a:xfrm>
            <a:off x="533400" y="2743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800" b="0" i="0" u="none" strike="noStrike" kern="0" cap="none" spc="0" normalizeH="0" baseline="0" noProof="0" dirty="0" smtClean="0">
                <a:ln>
                  <a:noFill/>
                </a:ln>
                <a:solidFill>
                  <a:schemeClr val="tx2"/>
                </a:solidFill>
                <a:effectLst/>
                <a:uLnTx/>
                <a:uFillTx/>
                <a:latin typeface="+mj-lt"/>
                <a:ea typeface="+mj-ea"/>
                <a:cs typeface="+mj-cs"/>
              </a:rPr>
              <a:t>Ausência de Responsabilidade:</a:t>
            </a:r>
          </a:p>
        </p:txBody>
      </p:sp>
      <p:sp>
        <p:nvSpPr>
          <p:cNvPr id="9" name="Rectangle 3"/>
          <p:cNvSpPr txBox="1">
            <a:spLocks noChangeArrowheads="1"/>
          </p:cNvSpPr>
          <p:nvPr/>
        </p:nvSpPr>
        <p:spPr bwMode="auto">
          <a:xfrm>
            <a:off x="609600" y="39624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Organizações não são responsáveis</a:t>
            </a:r>
            <a:r>
              <a:rPr kumimoji="0" lang="pt-BR" sz="2400" b="0" i="0" u="none" strike="noStrike" kern="0" cap="none" spc="0" normalizeH="0" noProof="0" dirty="0" smtClean="0">
                <a:ln>
                  <a:noFill/>
                </a:ln>
                <a:solidFill>
                  <a:schemeClr val="tx1"/>
                </a:solidFill>
                <a:effectLst/>
                <a:uLnTx/>
                <a:uFillTx/>
                <a:latin typeface="+mn-lt"/>
                <a:ea typeface="+mn-ea"/>
                <a:cs typeface="+mn-cs"/>
              </a:rPr>
              <a:t> perante nenhum eleitorado, não </a:t>
            </a:r>
            <a:r>
              <a:rPr kumimoji="0" lang="pt-BR" sz="2400" b="0" i="1" u="none" strike="noStrike" kern="0" cap="none" spc="0" normalizeH="0" noProof="0" dirty="0" smtClean="0">
                <a:ln>
                  <a:noFill/>
                </a:ln>
                <a:solidFill>
                  <a:schemeClr val="tx1"/>
                </a:solidFill>
                <a:effectLst/>
                <a:uLnTx/>
                <a:uFillTx/>
                <a:latin typeface="+mn-lt"/>
                <a:ea typeface="+mn-ea"/>
                <a:cs typeface="+mn-cs"/>
              </a:rPr>
              <a:t>representam interesses</a:t>
            </a:r>
            <a:endParaRPr kumimoji="0" lang="el-GR" sz="2400" b="0" i="1"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ca d'água">
  <a:themeElements>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Marca d'águ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objectDefaults>
  <a:extraClrSchemeLst>
    <a:extraClrScheme>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Marca d'águ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Marca d'águ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Marca d'águ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Marca d'águ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Marca d'águ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Marca d'águ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Marca d'águ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Marca d'águ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3823</TotalTime>
  <Words>664</Words>
  <Application>Microsoft Office PowerPoint</Application>
  <PresentationFormat>Apresentação na tela (4:3)</PresentationFormat>
  <Paragraphs>112</Paragraphs>
  <Slides>20</Slides>
  <Notes>14</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Marca d'água</vt:lpstr>
      <vt:lpstr>Regimes políticos no mundo contemporâneo: Autocracias</vt:lpstr>
      <vt:lpstr>Os regimes não democráticos são mais numerosos do que os democrático, mas a superioridade numérica não significa que estes estão ganhado momentum.....   </vt:lpstr>
      <vt:lpstr>Slide 3</vt:lpstr>
      <vt:lpstr>Mas houve um tempo em que as Democracias pareciam fracas e em extinção: </vt:lpstr>
      <vt:lpstr>Slide 5</vt:lpstr>
      <vt:lpstr>Slide 6</vt:lpstr>
      <vt:lpstr>Uma classificação (Linz e Stepan, 1996):</vt:lpstr>
      <vt:lpstr>Definições: </vt:lpstr>
      <vt:lpstr>Pluralismo limitado:</vt:lpstr>
      <vt:lpstr>Mentalidades x Ideologia:</vt:lpstr>
      <vt:lpstr>O Dilema do Autoritarismo Moderno</vt:lpstr>
      <vt:lpstr>O Papel da Mobilização:</vt:lpstr>
      <vt:lpstr>A Repressão política:</vt:lpstr>
      <vt:lpstr>Características dos Regimes Totalitários:</vt:lpstr>
      <vt:lpstr>Slide 15</vt:lpstr>
      <vt:lpstr>Slide 16</vt:lpstr>
      <vt:lpstr>Características dos Regimes Sultânicos:</vt:lpstr>
      <vt:lpstr>Resumo das Características dos Regimes Não Democráticos</vt:lpstr>
      <vt:lpstr>Governos e Regimes Militares:</vt:lpstr>
      <vt:lpstr>O fim dos Regimes Militares (em particular) :</vt:lpstr>
    </vt:vector>
  </TitlesOfParts>
  <Company>FFLCH - USP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análise de dados criminais.</dc:title>
  <dc:creator>DCP</dc:creator>
  <cp:lastModifiedBy>Professor</cp:lastModifiedBy>
  <cp:revision>228</cp:revision>
  <dcterms:created xsi:type="dcterms:W3CDTF">2005-04-11T15:30:54Z</dcterms:created>
  <dcterms:modified xsi:type="dcterms:W3CDTF">2019-05-31T16:29:39Z</dcterms:modified>
</cp:coreProperties>
</file>