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8" r:id="rId4"/>
    <p:sldId id="259" r:id="rId5"/>
    <p:sldId id="260" r:id="rId6"/>
    <p:sldId id="261" r:id="rId7"/>
    <p:sldId id="264" r:id="rId8"/>
    <p:sldId id="262" r:id="rId9"/>
    <p:sldId id="265" r:id="rId10"/>
    <p:sldId id="263" r:id="rId11"/>
    <p:sldId id="25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us Fraundorfer" initials="MF" lastIdx="1" clrIdx="0">
    <p:extLst>
      <p:ext uri="{19B8F6BF-5375-455C-9EA6-DF929625EA0E}">
        <p15:presenceInfo xmlns:p15="http://schemas.microsoft.com/office/powerpoint/2012/main" userId="08a8e6f20c512d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82"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16T16:26:09.721" idx="1">
    <p:pos x="10" y="10"/>
    <p:text>Use group work here: Divide the whiteborad into two parts: 1) consequences: political, economic and social) an 2) governmental reactions (social and political); divide the class into five groups with each group responsible for one of the five categories. Then, discuss in class the answers related to the question whether viruses can influence, and if so, how, the political system. (answer: virus as a new factor/variable providing us with a new perspective on IR)</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4509A250-FF31-4206-8172-F9D3106AACB1}" type="datetimeFigureOut">
              <a:rPr lang="en-US" dirty="0"/>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Mastertitelformat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796027F-7875-4030-9381-8BD8C4F21935}" type="datetimeFigureOut">
              <a:rPr lang="en-US" dirty="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3/16/2018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3/16/2018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p:txBody>
          <a:bodyPr/>
          <a:lstStyle/>
          <a:p>
            <a:fld id="{4509A250-FF31-4206-8172-F9D3106AACB1}" type="datetimeFigureOut">
              <a:rPr lang="en-US" dirty="0"/>
              <a:t>3/16/2018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4509A250-FF31-4206-8172-F9D3106AACB1}" type="datetimeFigureOut">
              <a:rPr lang="en-US" dirty="0"/>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3/16/2018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MBZBqNrsAP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JEYh5WACqE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48FF3-E466-4026-9AFC-AF5D2CB2D071}"/>
              </a:ext>
            </a:extLst>
          </p:cNvPr>
          <p:cNvSpPr>
            <a:spLocks noGrp="1"/>
          </p:cNvSpPr>
          <p:nvPr>
            <p:ph type="ctrTitle"/>
          </p:nvPr>
        </p:nvSpPr>
        <p:spPr>
          <a:xfrm>
            <a:off x="1154954" y="1447800"/>
            <a:ext cx="10741123" cy="3329581"/>
          </a:xfrm>
        </p:spPr>
        <p:txBody>
          <a:bodyPr/>
          <a:lstStyle/>
          <a:p>
            <a:r>
              <a:rPr lang="de-DE" sz="4400" dirty="0"/>
              <a:t>The </a:t>
            </a:r>
            <a:r>
              <a:rPr lang="de-DE" sz="4400" dirty="0" err="1"/>
              <a:t>impact</a:t>
            </a:r>
            <a:r>
              <a:rPr lang="de-DE" sz="4400" dirty="0"/>
              <a:t> </a:t>
            </a:r>
            <a:r>
              <a:rPr lang="de-DE" sz="4400" dirty="0" err="1"/>
              <a:t>of</a:t>
            </a:r>
            <a:r>
              <a:rPr lang="de-DE" sz="4400" dirty="0"/>
              <a:t> </a:t>
            </a:r>
            <a:r>
              <a:rPr lang="de-DE" sz="4400" dirty="0" err="1"/>
              <a:t>epidemics</a:t>
            </a:r>
            <a:r>
              <a:rPr lang="de-DE" sz="4400" dirty="0"/>
              <a:t> in </a:t>
            </a:r>
            <a:br>
              <a:rPr lang="de-DE" sz="4400" dirty="0"/>
            </a:br>
            <a:r>
              <a:rPr lang="de-DE" sz="4400" dirty="0" err="1"/>
              <a:t>historical</a:t>
            </a:r>
            <a:r>
              <a:rPr lang="de-DE" sz="4400" dirty="0"/>
              <a:t> </a:t>
            </a:r>
            <a:r>
              <a:rPr lang="de-DE" sz="4400" dirty="0" err="1"/>
              <a:t>perspective</a:t>
            </a:r>
            <a:endParaRPr lang="de-DE" sz="4400" dirty="0"/>
          </a:p>
        </p:txBody>
      </p:sp>
    </p:spTree>
    <p:extLst>
      <p:ext uri="{BB962C8B-B14F-4D97-AF65-F5344CB8AC3E}">
        <p14:creationId xmlns:p14="http://schemas.microsoft.com/office/powerpoint/2010/main" val="221207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10" name="Rectangle 6">
            <a:extLst>
              <a:ext uri="{FF2B5EF4-FFF2-40B4-BE49-F238E27FC236}">
                <a16:creationId xmlns:a16="http://schemas.microsoft.com/office/drawing/2014/main" id="{B0487C8F-7D6C-4EAF-A9A5-45D8E94FC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78DA0F-394A-417D-892B-8253831A25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fik 1" descr="Ein Bild, das Gebäude, drinnen, Foto, gefüllt enthält.&#10;&#10;Mit hoher Zuverlässigkeit generierte Beschreibung">
            <a:extLst>
              <a:ext uri="{FF2B5EF4-FFF2-40B4-BE49-F238E27FC236}">
                <a16:creationId xmlns:a16="http://schemas.microsoft.com/office/drawing/2014/main" id="{B593F3E8-6A1C-4765-BE2E-1561D4D1008F}"/>
              </a:ext>
            </a:extLst>
          </p:cNvPr>
          <p:cNvPicPr>
            <a:picLocks noChangeAspect="1"/>
          </p:cNvPicPr>
          <p:nvPr/>
        </p:nvPicPr>
        <p:blipFill>
          <a:blip r:embed="rId2"/>
          <a:stretch>
            <a:fillRect/>
          </a:stretch>
        </p:blipFill>
        <p:spPr>
          <a:xfrm>
            <a:off x="2357030" y="643467"/>
            <a:ext cx="7477940" cy="5571066"/>
          </a:xfrm>
          <a:prstGeom prst="rect">
            <a:avLst/>
          </a:prstGeom>
        </p:spPr>
      </p:pic>
    </p:spTree>
    <p:extLst>
      <p:ext uri="{BB962C8B-B14F-4D97-AF65-F5344CB8AC3E}">
        <p14:creationId xmlns:p14="http://schemas.microsoft.com/office/powerpoint/2010/main" val="405400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CC5F5AD-B0E8-490A-8544-6CE3C64B52A6}"/>
              </a:ext>
            </a:extLst>
          </p:cNvPr>
          <p:cNvSpPr>
            <a:spLocks noGrp="1"/>
          </p:cNvSpPr>
          <p:nvPr>
            <p:ph idx="1"/>
          </p:nvPr>
        </p:nvSpPr>
        <p:spPr>
          <a:xfrm>
            <a:off x="442164" y="639193"/>
            <a:ext cx="11307671" cy="4455110"/>
          </a:xfrm>
        </p:spPr>
        <p:txBody>
          <a:bodyPr/>
          <a:lstStyle/>
          <a:p>
            <a:pPr marL="0" indent="0">
              <a:buNone/>
            </a:pPr>
            <a:r>
              <a:rPr lang="de-DE" dirty="0"/>
              <a:t>Questions: </a:t>
            </a:r>
          </a:p>
          <a:p>
            <a:pPr marL="0" indent="0">
              <a:buNone/>
            </a:pPr>
            <a:endParaRPr lang="de-DE" dirty="0"/>
          </a:p>
          <a:p>
            <a:r>
              <a:rPr lang="de-DE" dirty="0" err="1"/>
              <a:t>Describe</a:t>
            </a:r>
            <a:r>
              <a:rPr lang="de-DE" dirty="0"/>
              <a:t> </a:t>
            </a:r>
            <a:r>
              <a:rPr lang="de-DE" dirty="0" err="1"/>
              <a:t>some</a:t>
            </a:r>
            <a:r>
              <a:rPr lang="de-DE" dirty="0"/>
              <a:t> </a:t>
            </a:r>
            <a:r>
              <a:rPr lang="de-DE" dirty="0" err="1"/>
              <a:t>of</a:t>
            </a:r>
            <a:r>
              <a:rPr lang="de-DE" dirty="0"/>
              <a:t> </a:t>
            </a:r>
            <a:r>
              <a:rPr lang="de-DE" dirty="0" err="1"/>
              <a:t>the</a:t>
            </a:r>
            <a:r>
              <a:rPr lang="de-DE" dirty="0"/>
              <a:t> </a:t>
            </a:r>
            <a:r>
              <a:rPr lang="de-DE" dirty="0" err="1"/>
              <a:t>political</a:t>
            </a:r>
            <a:r>
              <a:rPr lang="de-DE" dirty="0"/>
              <a:t>, </a:t>
            </a:r>
            <a:r>
              <a:rPr lang="de-DE" dirty="0" err="1"/>
              <a:t>economic</a:t>
            </a:r>
            <a:r>
              <a:rPr lang="de-DE" dirty="0"/>
              <a:t> and social </a:t>
            </a:r>
            <a:r>
              <a:rPr lang="de-DE" dirty="0" err="1"/>
              <a:t>consequences</a:t>
            </a:r>
            <a:r>
              <a:rPr lang="de-DE" dirty="0"/>
              <a:t> </a:t>
            </a:r>
            <a:r>
              <a:rPr lang="de-DE" dirty="0" err="1"/>
              <a:t>of</a:t>
            </a:r>
            <a:r>
              <a:rPr lang="de-DE" dirty="0"/>
              <a:t> </a:t>
            </a:r>
            <a:r>
              <a:rPr lang="de-DE" dirty="0" err="1"/>
              <a:t>these</a:t>
            </a:r>
            <a:r>
              <a:rPr lang="de-DE" dirty="0"/>
              <a:t> </a:t>
            </a:r>
            <a:r>
              <a:rPr lang="de-DE" dirty="0" err="1"/>
              <a:t>epidemics</a:t>
            </a:r>
            <a:r>
              <a:rPr lang="de-DE" dirty="0"/>
              <a:t> (</a:t>
            </a:r>
            <a:r>
              <a:rPr lang="de-DE" dirty="0" err="1">
                <a:solidFill>
                  <a:schemeClr val="bg2">
                    <a:lumMod val="40000"/>
                    <a:lumOff val="60000"/>
                  </a:schemeClr>
                </a:solidFill>
              </a:rPr>
              <a:t>the</a:t>
            </a:r>
            <a:r>
              <a:rPr lang="de-DE" dirty="0">
                <a:solidFill>
                  <a:schemeClr val="bg2">
                    <a:lumMod val="40000"/>
                    <a:lumOff val="60000"/>
                  </a:schemeClr>
                </a:solidFill>
              </a:rPr>
              <a:t> </a:t>
            </a:r>
            <a:r>
              <a:rPr lang="de-DE" dirty="0" err="1">
                <a:solidFill>
                  <a:schemeClr val="bg2">
                    <a:lumMod val="40000"/>
                    <a:lumOff val="60000"/>
                  </a:schemeClr>
                </a:solidFill>
              </a:rPr>
              <a:t>Plague</a:t>
            </a:r>
            <a:r>
              <a:rPr lang="de-DE" dirty="0">
                <a:solidFill>
                  <a:schemeClr val="bg2">
                    <a:lumMod val="40000"/>
                    <a:lumOff val="60000"/>
                  </a:schemeClr>
                </a:solidFill>
              </a:rPr>
              <a:t> in Europe</a:t>
            </a:r>
            <a:r>
              <a:rPr lang="de-DE" dirty="0"/>
              <a:t>, </a:t>
            </a:r>
            <a:r>
              <a:rPr lang="de-DE" dirty="0" err="1">
                <a:solidFill>
                  <a:schemeClr val="accent1">
                    <a:lumMod val="75000"/>
                  </a:schemeClr>
                </a:solidFill>
              </a:rPr>
              <a:t>smallpox</a:t>
            </a:r>
            <a:r>
              <a:rPr lang="de-DE" dirty="0">
                <a:solidFill>
                  <a:schemeClr val="accent1">
                    <a:lumMod val="75000"/>
                  </a:schemeClr>
                </a:solidFill>
              </a:rPr>
              <a:t> in Central </a:t>
            </a:r>
            <a:r>
              <a:rPr lang="de-DE" dirty="0" err="1">
                <a:solidFill>
                  <a:schemeClr val="accent1">
                    <a:lumMod val="75000"/>
                  </a:schemeClr>
                </a:solidFill>
              </a:rPr>
              <a:t>America</a:t>
            </a:r>
            <a:r>
              <a:rPr lang="de-DE" dirty="0">
                <a:solidFill>
                  <a:schemeClr val="accent1">
                    <a:lumMod val="75000"/>
                  </a:schemeClr>
                </a:solidFill>
              </a:rPr>
              <a:t> </a:t>
            </a:r>
            <a:r>
              <a:rPr lang="de-DE" dirty="0"/>
              <a:t>and </a:t>
            </a:r>
            <a:r>
              <a:rPr lang="de-DE" dirty="0" err="1">
                <a:solidFill>
                  <a:srgbClr val="FFC000"/>
                </a:solidFill>
              </a:rPr>
              <a:t>the</a:t>
            </a:r>
            <a:r>
              <a:rPr lang="de-DE" dirty="0">
                <a:solidFill>
                  <a:srgbClr val="FFC000"/>
                </a:solidFill>
              </a:rPr>
              <a:t> 1918-1919 Influenza </a:t>
            </a:r>
            <a:r>
              <a:rPr lang="de-DE" dirty="0" err="1">
                <a:solidFill>
                  <a:srgbClr val="FFC000"/>
                </a:solidFill>
              </a:rPr>
              <a:t>epidemic</a:t>
            </a:r>
            <a:r>
              <a:rPr lang="de-DE" dirty="0">
                <a:solidFill>
                  <a:srgbClr val="FFC000"/>
                </a:solidFill>
              </a:rPr>
              <a:t> in Europe</a:t>
            </a:r>
            <a:r>
              <a:rPr lang="de-DE" dirty="0"/>
              <a:t>)!</a:t>
            </a:r>
          </a:p>
          <a:p>
            <a:pPr marL="0" indent="0">
              <a:buNone/>
            </a:pPr>
            <a:endParaRPr lang="de-DE" dirty="0"/>
          </a:p>
          <a:p>
            <a:r>
              <a:rPr lang="de-DE" dirty="0" err="1"/>
              <a:t>How</a:t>
            </a:r>
            <a:r>
              <a:rPr lang="de-DE" dirty="0"/>
              <a:t> </a:t>
            </a:r>
            <a:r>
              <a:rPr lang="de-DE" dirty="0" err="1"/>
              <a:t>did</a:t>
            </a:r>
            <a:r>
              <a:rPr lang="de-DE" dirty="0"/>
              <a:t> </a:t>
            </a:r>
            <a:r>
              <a:rPr lang="de-DE" dirty="0" err="1"/>
              <a:t>governments</a:t>
            </a:r>
            <a:r>
              <a:rPr lang="de-DE" dirty="0"/>
              <a:t>, </a:t>
            </a:r>
            <a:r>
              <a:rPr lang="de-DE" dirty="0" err="1"/>
              <a:t>political</a:t>
            </a:r>
            <a:r>
              <a:rPr lang="de-DE" dirty="0"/>
              <a:t> </a:t>
            </a:r>
            <a:r>
              <a:rPr lang="de-DE" dirty="0" err="1"/>
              <a:t>regimes</a:t>
            </a:r>
            <a:r>
              <a:rPr lang="de-DE" dirty="0"/>
              <a:t>, </a:t>
            </a:r>
            <a:r>
              <a:rPr lang="de-DE" dirty="0" err="1"/>
              <a:t>communities</a:t>
            </a:r>
            <a:r>
              <a:rPr lang="de-DE" dirty="0"/>
              <a:t> and </a:t>
            </a:r>
            <a:r>
              <a:rPr lang="de-DE" dirty="0" err="1"/>
              <a:t>societies</a:t>
            </a:r>
            <a:r>
              <a:rPr lang="de-DE" dirty="0"/>
              <a:t> </a:t>
            </a:r>
            <a:r>
              <a:rPr lang="de-DE" dirty="0" err="1"/>
              <a:t>react</a:t>
            </a:r>
            <a:r>
              <a:rPr lang="de-DE" dirty="0"/>
              <a:t> </a:t>
            </a:r>
            <a:r>
              <a:rPr lang="de-DE" dirty="0" err="1"/>
              <a:t>to</a:t>
            </a:r>
            <a:r>
              <a:rPr lang="de-DE" dirty="0"/>
              <a:t> </a:t>
            </a:r>
            <a:r>
              <a:rPr lang="de-DE" dirty="0" err="1"/>
              <a:t>these</a:t>
            </a:r>
            <a:r>
              <a:rPr lang="de-DE" dirty="0"/>
              <a:t> </a:t>
            </a:r>
            <a:r>
              <a:rPr lang="de-DE" dirty="0" err="1"/>
              <a:t>epidemics</a:t>
            </a:r>
            <a:r>
              <a:rPr lang="de-DE" dirty="0"/>
              <a:t> (</a:t>
            </a:r>
            <a:r>
              <a:rPr lang="de-DE" dirty="0" err="1"/>
              <a:t>socially</a:t>
            </a:r>
            <a:r>
              <a:rPr lang="de-DE" dirty="0"/>
              <a:t> and </a:t>
            </a:r>
            <a:r>
              <a:rPr lang="de-DE" dirty="0" err="1"/>
              <a:t>politically</a:t>
            </a:r>
            <a:r>
              <a:rPr lang="de-DE" dirty="0"/>
              <a:t>)?</a:t>
            </a:r>
          </a:p>
          <a:p>
            <a:endParaRPr lang="de-DE" dirty="0"/>
          </a:p>
          <a:p>
            <a:r>
              <a:rPr lang="de-DE" dirty="0" err="1"/>
              <a:t>Is</a:t>
            </a:r>
            <a:r>
              <a:rPr lang="de-DE" dirty="0"/>
              <a:t> </a:t>
            </a:r>
            <a:r>
              <a:rPr lang="de-DE" dirty="0" err="1"/>
              <a:t>it</a:t>
            </a:r>
            <a:r>
              <a:rPr lang="de-DE" dirty="0"/>
              <a:t> possible </a:t>
            </a:r>
            <a:r>
              <a:rPr lang="de-DE" dirty="0" err="1"/>
              <a:t>to</a:t>
            </a:r>
            <a:r>
              <a:rPr lang="de-DE" dirty="0"/>
              <a:t> </a:t>
            </a:r>
            <a:r>
              <a:rPr lang="de-DE" dirty="0" err="1"/>
              <a:t>say</a:t>
            </a:r>
            <a:r>
              <a:rPr lang="de-DE" dirty="0"/>
              <a:t> </a:t>
            </a:r>
            <a:r>
              <a:rPr lang="de-DE" dirty="0" err="1"/>
              <a:t>that</a:t>
            </a:r>
            <a:r>
              <a:rPr lang="de-DE" dirty="0"/>
              <a:t> </a:t>
            </a:r>
            <a:r>
              <a:rPr lang="de-DE" dirty="0" err="1"/>
              <a:t>viruses</a:t>
            </a:r>
            <a:r>
              <a:rPr lang="de-DE" dirty="0"/>
              <a:t> </a:t>
            </a:r>
            <a:r>
              <a:rPr lang="de-DE" dirty="0" err="1"/>
              <a:t>can</a:t>
            </a:r>
            <a:r>
              <a:rPr lang="de-DE" dirty="0"/>
              <a:t> </a:t>
            </a:r>
            <a:r>
              <a:rPr lang="de-DE" dirty="0" err="1"/>
              <a:t>influence</a:t>
            </a:r>
            <a:r>
              <a:rPr lang="de-DE" dirty="0"/>
              <a:t> </a:t>
            </a:r>
            <a:r>
              <a:rPr lang="de-DE" dirty="0" err="1"/>
              <a:t>world</a:t>
            </a:r>
            <a:r>
              <a:rPr lang="de-DE" dirty="0"/>
              <a:t> </a:t>
            </a:r>
            <a:r>
              <a:rPr lang="de-DE" dirty="0" err="1"/>
              <a:t>history</a:t>
            </a:r>
            <a:r>
              <a:rPr lang="de-DE" dirty="0"/>
              <a:t> and international </a:t>
            </a:r>
            <a:r>
              <a:rPr lang="de-DE" dirty="0" err="1"/>
              <a:t>relations</a:t>
            </a:r>
            <a:r>
              <a:rPr lang="de-DE" dirty="0"/>
              <a:t>?</a:t>
            </a:r>
          </a:p>
        </p:txBody>
      </p:sp>
    </p:spTree>
    <p:extLst>
      <p:ext uri="{BB962C8B-B14F-4D97-AF65-F5344CB8AC3E}">
        <p14:creationId xmlns:p14="http://schemas.microsoft.com/office/powerpoint/2010/main" val="18432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EC2190A-5E06-4095-AE12-A943AA78F478}"/>
              </a:ext>
            </a:extLst>
          </p:cNvPr>
          <p:cNvSpPr txBox="1"/>
          <p:nvPr/>
        </p:nvSpPr>
        <p:spPr>
          <a:xfrm>
            <a:off x="1305016" y="1811045"/>
            <a:ext cx="5927327" cy="707886"/>
          </a:xfrm>
          <a:prstGeom prst="rect">
            <a:avLst/>
          </a:prstGeom>
          <a:noFill/>
        </p:spPr>
        <p:txBody>
          <a:bodyPr wrap="square" rtlCol="0">
            <a:spAutoFit/>
          </a:bodyPr>
          <a:lstStyle/>
          <a:p>
            <a:r>
              <a:rPr lang="de-DE" sz="2000" b="1" dirty="0">
                <a:latin typeface="+mj-lt"/>
              </a:rPr>
              <a:t>Write down </a:t>
            </a:r>
            <a:r>
              <a:rPr lang="de-DE" sz="2000" b="1" dirty="0" err="1">
                <a:latin typeface="+mj-lt"/>
              </a:rPr>
              <a:t>the</a:t>
            </a:r>
            <a:r>
              <a:rPr lang="de-DE" sz="2000" b="1" dirty="0">
                <a:latin typeface="+mj-lt"/>
              </a:rPr>
              <a:t> </a:t>
            </a:r>
            <a:r>
              <a:rPr lang="de-DE" sz="2000" b="1" dirty="0" err="1">
                <a:latin typeface="+mj-lt"/>
              </a:rPr>
              <a:t>two</a:t>
            </a:r>
            <a:r>
              <a:rPr lang="de-DE" sz="2000" b="1" dirty="0">
                <a:latin typeface="+mj-lt"/>
              </a:rPr>
              <a:t> </a:t>
            </a:r>
            <a:r>
              <a:rPr lang="de-DE" sz="2000" b="1" dirty="0" err="1">
                <a:latin typeface="+mj-lt"/>
              </a:rPr>
              <a:t>most</a:t>
            </a:r>
            <a:r>
              <a:rPr lang="de-DE" sz="2000" b="1" dirty="0">
                <a:latin typeface="+mj-lt"/>
              </a:rPr>
              <a:t> </a:t>
            </a:r>
            <a:r>
              <a:rPr lang="de-DE" sz="2000" b="1" dirty="0" err="1">
                <a:latin typeface="+mj-lt"/>
              </a:rPr>
              <a:t>important</a:t>
            </a:r>
            <a:r>
              <a:rPr lang="de-DE" sz="2000" b="1" dirty="0">
                <a:latin typeface="+mj-lt"/>
              </a:rPr>
              <a:t> </a:t>
            </a:r>
            <a:r>
              <a:rPr lang="de-DE" sz="2000" b="1" dirty="0" err="1">
                <a:latin typeface="+mj-lt"/>
              </a:rPr>
              <a:t>learning</a:t>
            </a:r>
            <a:r>
              <a:rPr lang="de-DE" sz="2000" b="1" dirty="0">
                <a:latin typeface="+mj-lt"/>
              </a:rPr>
              <a:t> </a:t>
            </a:r>
            <a:r>
              <a:rPr lang="de-DE" sz="2000" b="1" dirty="0" err="1">
                <a:latin typeface="+mj-lt"/>
              </a:rPr>
              <a:t>outcomes</a:t>
            </a:r>
            <a:r>
              <a:rPr lang="de-DE" sz="2000" b="1" dirty="0">
                <a:latin typeface="+mj-lt"/>
              </a:rPr>
              <a:t> </a:t>
            </a:r>
            <a:r>
              <a:rPr lang="de-DE" sz="2000" b="1" dirty="0" err="1">
                <a:latin typeface="+mj-lt"/>
              </a:rPr>
              <a:t>of</a:t>
            </a:r>
            <a:r>
              <a:rPr lang="de-DE" sz="2000" b="1" dirty="0">
                <a:latin typeface="+mj-lt"/>
              </a:rPr>
              <a:t> last </a:t>
            </a:r>
            <a:r>
              <a:rPr lang="de-DE" sz="2000" b="1" dirty="0" err="1">
                <a:latin typeface="+mj-lt"/>
              </a:rPr>
              <a:t>week‘s</a:t>
            </a:r>
            <a:r>
              <a:rPr lang="de-DE" sz="2000" b="1" dirty="0">
                <a:latin typeface="+mj-lt"/>
              </a:rPr>
              <a:t> </a:t>
            </a:r>
            <a:r>
              <a:rPr lang="de-DE" sz="2000" b="1" dirty="0" err="1">
                <a:latin typeface="+mj-lt"/>
              </a:rPr>
              <a:t>session</a:t>
            </a:r>
            <a:r>
              <a:rPr lang="de-DE" sz="2000" b="1" dirty="0">
                <a:latin typeface="+mj-lt"/>
              </a:rPr>
              <a:t>!</a:t>
            </a:r>
          </a:p>
        </p:txBody>
      </p:sp>
      <p:pic>
        <p:nvPicPr>
          <p:cNvPr id="6" name="Grafik 5" descr="Stift">
            <a:extLst>
              <a:ext uri="{FF2B5EF4-FFF2-40B4-BE49-F238E27FC236}">
                <a16:creationId xmlns:a16="http://schemas.microsoft.com/office/drawing/2014/main" id="{71FBC849-CE15-4C7B-85FB-738DAB2D67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6967" y="2579068"/>
            <a:ext cx="914400" cy="914400"/>
          </a:xfrm>
          <a:prstGeom prst="rect">
            <a:avLst/>
          </a:prstGeom>
        </p:spPr>
      </p:pic>
      <p:pic>
        <p:nvPicPr>
          <p:cNvPr id="8" name="Grafik 7" descr="Bücher">
            <a:extLst>
              <a:ext uri="{FF2B5EF4-FFF2-40B4-BE49-F238E27FC236}">
                <a16:creationId xmlns:a16="http://schemas.microsoft.com/office/drawing/2014/main" id="{16C0ED1B-FB1A-4330-9CD5-F9080EDC60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59658" y="2630194"/>
            <a:ext cx="914400" cy="914400"/>
          </a:xfrm>
          <a:prstGeom prst="rect">
            <a:avLst/>
          </a:prstGeom>
        </p:spPr>
      </p:pic>
      <p:pic>
        <p:nvPicPr>
          <p:cNvPr id="10" name="Grafik 9" descr="Bücherregal">
            <a:extLst>
              <a:ext uri="{FF2B5EF4-FFF2-40B4-BE49-F238E27FC236}">
                <a16:creationId xmlns:a16="http://schemas.microsoft.com/office/drawing/2014/main" id="{1A6D1C43-84BB-4F8D-9F4D-62A54106AA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45258" y="2579068"/>
            <a:ext cx="914400" cy="914400"/>
          </a:xfrm>
          <a:prstGeom prst="rect">
            <a:avLst/>
          </a:prstGeom>
        </p:spPr>
      </p:pic>
    </p:spTree>
    <p:extLst>
      <p:ext uri="{BB962C8B-B14F-4D97-AF65-F5344CB8AC3E}">
        <p14:creationId xmlns:p14="http://schemas.microsoft.com/office/powerpoint/2010/main" val="143567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D4001-20AF-4210-89BC-1DE79686E9A4}"/>
              </a:ext>
            </a:extLst>
          </p:cNvPr>
          <p:cNvSpPr>
            <a:spLocks noGrp="1"/>
          </p:cNvSpPr>
          <p:nvPr>
            <p:ph type="title"/>
          </p:nvPr>
        </p:nvSpPr>
        <p:spPr/>
        <p:txBody>
          <a:bodyPr/>
          <a:lstStyle/>
          <a:p>
            <a:r>
              <a:rPr lang="de-DE" dirty="0"/>
              <a:t>The Black Death</a:t>
            </a:r>
          </a:p>
        </p:txBody>
      </p:sp>
      <p:sp>
        <p:nvSpPr>
          <p:cNvPr id="3" name="Inhaltsplatzhalter 2">
            <a:extLst>
              <a:ext uri="{FF2B5EF4-FFF2-40B4-BE49-F238E27FC236}">
                <a16:creationId xmlns:a16="http://schemas.microsoft.com/office/drawing/2014/main" id="{958BFBF1-C731-4815-A855-F953C36E9E8E}"/>
              </a:ext>
            </a:extLst>
          </p:cNvPr>
          <p:cNvSpPr>
            <a:spLocks noGrp="1"/>
          </p:cNvSpPr>
          <p:nvPr>
            <p:ph idx="1"/>
          </p:nvPr>
        </p:nvSpPr>
        <p:spPr>
          <a:xfrm>
            <a:off x="875201" y="1449236"/>
            <a:ext cx="8946541" cy="4195481"/>
          </a:xfrm>
        </p:spPr>
        <p:txBody>
          <a:bodyPr>
            <a:normAutofit/>
          </a:bodyPr>
          <a:lstStyle/>
          <a:p>
            <a:r>
              <a:rPr lang="de-DE" dirty="0" err="1"/>
              <a:t>Pandemic</a:t>
            </a:r>
            <a:r>
              <a:rPr lang="de-DE" dirty="0"/>
              <a:t> </a:t>
            </a:r>
            <a:r>
              <a:rPr lang="de-DE" dirty="0" err="1"/>
              <a:t>that</a:t>
            </a:r>
            <a:r>
              <a:rPr lang="de-DE" dirty="0"/>
              <a:t> </a:t>
            </a:r>
            <a:r>
              <a:rPr lang="de-DE" dirty="0" err="1"/>
              <a:t>raged</a:t>
            </a:r>
            <a:r>
              <a:rPr lang="de-DE" dirty="0"/>
              <a:t> in Europe </a:t>
            </a:r>
            <a:r>
              <a:rPr lang="de-DE" dirty="0" err="1"/>
              <a:t>between</a:t>
            </a:r>
            <a:r>
              <a:rPr lang="de-DE" dirty="0"/>
              <a:t> 1347 and 1351</a:t>
            </a:r>
          </a:p>
          <a:p>
            <a:r>
              <a:rPr lang="de-DE" dirty="0" err="1"/>
              <a:t>Result</a:t>
            </a:r>
            <a:r>
              <a:rPr lang="de-DE" dirty="0"/>
              <a:t> </a:t>
            </a:r>
            <a:r>
              <a:rPr lang="de-DE" dirty="0" err="1"/>
              <a:t>of</a:t>
            </a:r>
            <a:r>
              <a:rPr lang="de-DE" dirty="0"/>
              <a:t> </a:t>
            </a:r>
            <a:r>
              <a:rPr lang="de-DE" dirty="0" err="1"/>
              <a:t>plague</a:t>
            </a:r>
            <a:r>
              <a:rPr lang="de-DE" dirty="0"/>
              <a:t>, </a:t>
            </a:r>
            <a:r>
              <a:rPr lang="de-DE" dirty="0" err="1"/>
              <a:t>caused</a:t>
            </a:r>
            <a:r>
              <a:rPr lang="de-DE" dirty="0"/>
              <a:t> </a:t>
            </a:r>
            <a:r>
              <a:rPr lang="de-DE" dirty="0" err="1"/>
              <a:t>by</a:t>
            </a:r>
            <a:r>
              <a:rPr lang="de-DE" dirty="0"/>
              <a:t> </a:t>
            </a:r>
            <a:r>
              <a:rPr lang="de-DE" dirty="0" err="1"/>
              <a:t>the</a:t>
            </a:r>
            <a:r>
              <a:rPr lang="de-DE" dirty="0"/>
              <a:t> </a:t>
            </a:r>
            <a:r>
              <a:rPr lang="de-DE" dirty="0" err="1"/>
              <a:t>bacterium</a:t>
            </a:r>
            <a:r>
              <a:rPr lang="de-DE" dirty="0"/>
              <a:t> </a:t>
            </a:r>
            <a:r>
              <a:rPr lang="de-DE" dirty="0" err="1"/>
              <a:t>Yersinia</a:t>
            </a:r>
            <a:r>
              <a:rPr lang="de-DE" dirty="0"/>
              <a:t> </a:t>
            </a:r>
            <a:r>
              <a:rPr lang="de-DE" dirty="0" err="1"/>
              <a:t>pestis</a:t>
            </a:r>
            <a:endParaRPr lang="de-DE" dirty="0"/>
          </a:p>
          <a:p>
            <a:r>
              <a:rPr lang="de-DE" dirty="0" err="1"/>
              <a:t>Originated</a:t>
            </a:r>
            <a:r>
              <a:rPr lang="de-DE" dirty="0"/>
              <a:t> in China and </a:t>
            </a:r>
            <a:r>
              <a:rPr lang="de-DE" dirty="0" err="1"/>
              <a:t>Inner</a:t>
            </a:r>
            <a:r>
              <a:rPr lang="de-DE" dirty="0"/>
              <a:t> Asia</a:t>
            </a:r>
          </a:p>
          <a:p>
            <a:r>
              <a:rPr lang="de-DE" dirty="0" err="1"/>
              <a:t>Brought</a:t>
            </a:r>
            <a:r>
              <a:rPr lang="de-DE" dirty="0"/>
              <a:t> </a:t>
            </a:r>
            <a:r>
              <a:rPr lang="de-DE" dirty="0" err="1"/>
              <a:t>to</a:t>
            </a:r>
            <a:r>
              <a:rPr lang="de-DE" dirty="0"/>
              <a:t> Europe on </a:t>
            </a:r>
            <a:r>
              <a:rPr lang="de-DE" dirty="0" err="1"/>
              <a:t>trade</a:t>
            </a:r>
            <a:r>
              <a:rPr lang="de-DE" dirty="0"/>
              <a:t> </a:t>
            </a:r>
            <a:r>
              <a:rPr lang="de-DE" dirty="0" err="1"/>
              <a:t>routes</a:t>
            </a:r>
            <a:endParaRPr lang="de-DE" dirty="0"/>
          </a:p>
          <a:p>
            <a:r>
              <a:rPr lang="de-DE" dirty="0" err="1"/>
              <a:t>introduced</a:t>
            </a:r>
            <a:r>
              <a:rPr lang="de-DE" dirty="0"/>
              <a:t> </a:t>
            </a:r>
            <a:r>
              <a:rPr lang="de-DE" dirty="0" err="1"/>
              <a:t>several</a:t>
            </a:r>
            <a:r>
              <a:rPr lang="de-DE" dirty="0"/>
              <a:t> </a:t>
            </a:r>
            <a:r>
              <a:rPr lang="de-DE" dirty="0" err="1"/>
              <a:t>times</a:t>
            </a:r>
            <a:r>
              <a:rPr lang="de-DE" dirty="0"/>
              <a:t> in </a:t>
            </a:r>
            <a:r>
              <a:rPr lang="de-DE" dirty="0" err="1"/>
              <a:t>waves</a:t>
            </a:r>
            <a:r>
              <a:rPr lang="de-DE" dirty="0"/>
              <a:t> due </a:t>
            </a:r>
            <a:r>
              <a:rPr lang="de-DE" dirty="0" err="1"/>
              <a:t>to</a:t>
            </a:r>
            <a:r>
              <a:rPr lang="de-DE" dirty="0"/>
              <a:t> </a:t>
            </a:r>
            <a:r>
              <a:rPr lang="de-DE" dirty="0" err="1"/>
              <a:t>climate</a:t>
            </a:r>
            <a:r>
              <a:rPr lang="de-DE" dirty="0"/>
              <a:t> </a:t>
            </a:r>
            <a:r>
              <a:rPr lang="de-DE" dirty="0" err="1"/>
              <a:t>fluctuations</a:t>
            </a:r>
            <a:endParaRPr lang="de-DE" dirty="0"/>
          </a:p>
          <a:p>
            <a:r>
              <a:rPr lang="de-DE" dirty="0"/>
              <a:t>Source: </a:t>
            </a:r>
            <a:r>
              <a:rPr lang="de-DE" dirty="0" err="1"/>
              <a:t>rodents</a:t>
            </a:r>
            <a:r>
              <a:rPr lang="de-DE" dirty="0"/>
              <a:t> </a:t>
            </a:r>
            <a:r>
              <a:rPr lang="de-DE" dirty="0" err="1"/>
              <a:t>infested</a:t>
            </a:r>
            <a:r>
              <a:rPr lang="de-DE" dirty="0"/>
              <a:t> </a:t>
            </a:r>
            <a:r>
              <a:rPr lang="de-DE" dirty="0" err="1"/>
              <a:t>with</a:t>
            </a:r>
            <a:r>
              <a:rPr lang="de-DE" dirty="0"/>
              <a:t> </a:t>
            </a:r>
            <a:r>
              <a:rPr lang="de-DE" dirty="0" err="1"/>
              <a:t>plague-carrying</a:t>
            </a:r>
            <a:r>
              <a:rPr lang="de-DE" dirty="0"/>
              <a:t> </a:t>
            </a:r>
            <a:r>
              <a:rPr lang="de-DE" dirty="0" err="1"/>
              <a:t>fleas</a:t>
            </a:r>
            <a:endParaRPr lang="de-DE" dirty="0"/>
          </a:p>
          <a:p>
            <a:r>
              <a:rPr lang="de-DE" dirty="0"/>
              <a:t>Mortality rate: </a:t>
            </a:r>
            <a:r>
              <a:rPr lang="de-DE" dirty="0" err="1"/>
              <a:t>between</a:t>
            </a:r>
            <a:r>
              <a:rPr lang="de-DE" dirty="0"/>
              <a:t> 30% and 60% </a:t>
            </a:r>
            <a:r>
              <a:rPr lang="de-DE" dirty="0" err="1"/>
              <a:t>of</a:t>
            </a:r>
            <a:r>
              <a:rPr lang="de-DE" dirty="0"/>
              <a:t> </a:t>
            </a:r>
            <a:r>
              <a:rPr lang="de-DE" dirty="0" err="1"/>
              <a:t>Europe`s</a:t>
            </a:r>
            <a:r>
              <a:rPr lang="de-DE" dirty="0"/>
              <a:t> </a:t>
            </a:r>
          </a:p>
          <a:p>
            <a:pPr marL="0" indent="0">
              <a:buNone/>
            </a:pPr>
            <a:r>
              <a:rPr lang="de-DE" dirty="0"/>
              <a:t>     </a:t>
            </a:r>
            <a:r>
              <a:rPr lang="de-DE" dirty="0" err="1"/>
              <a:t>population</a:t>
            </a:r>
            <a:r>
              <a:rPr lang="de-DE" dirty="0"/>
              <a:t> </a:t>
            </a:r>
          </a:p>
          <a:p>
            <a:r>
              <a:rPr lang="de-DE" dirty="0" err="1">
                <a:hlinkClick r:id="rId2"/>
              </a:rPr>
              <a:t>Quarantine</a:t>
            </a:r>
            <a:endParaRPr lang="de-DE" dirty="0"/>
          </a:p>
          <a:p>
            <a:pPr marL="0" indent="0">
              <a:buNone/>
            </a:pPr>
            <a:endParaRPr lang="de-DE" dirty="0"/>
          </a:p>
          <a:p>
            <a:endParaRPr lang="de-DE" dirty="0"/>
          </a:p>
          <a:p>
            <a:pPr marL="0" indent="0">
              <a:buNone/>
            </a:pPr>
            <a:endParaRPr lang="de-DE" dirty="0"/>
          </a:p>
        </p:txBody>
      </p:sp>
      <p:pic>
        <p:nvPicPr>
          <p:cNvPr id="7" name="Grafik 6">
            <a:extLst>
              <a:ext uri="{FF2B5EF4-FFF2-40B4-BE49-F238E27FC236}">
                <a16:creationId xmlns:a16="http://schemas.microsoft.com/office/drawing/2014/main" id="{24CAECB1-C0CD-43E7-A3D4-3A6030BE7468}"/>
              </a:ext>
            </a:extLst>
          </p:cNvPr>
          <p:cNvPicPr>
            <a:picLocks noChangeAspect="1"/>
          </p:cNvPicPr>
          <p:nvPr/>
        </p:nvPicPr>
        <p:blipFill>
          <a:blip r:embed="rId3"/>
          <a:stretch>
            <a:fillRect/>
          </a:stretch>
        </p:blipFill>
        <p:spPr>
          <a:xfrm>
            <a:off x="7729538" y="3617112"/>
            <a:ext cx="2928938" cy="3145637"/>
          </a:xfrm>
          <a:prstGeom prst="rect">
            <a:avLst/>
          </a:prstGeom>
        </p:spPr>
      </p:pic>
      <p:sp>
        <p:nvSpPr>
          <p:cNvPr id="8" name="Textfeld 7">
            <a:extLst>
              <a:ext uri="{FF2B5EF4-FFF2-40B4-BE49-F238E27FC236}">
                <a16:creationId xmlns:a16="http://schemas.microsoft.com/office/drawing/2014/main" id="{575C6A44-263B-4245-8AB1-11A93223403D}"/>
              </a:ext>
            </a:extLst>
          </p:cNvPr>
          <p:cNvSpPr txBox="1"/>
          <p:nvPr/>
        </p:nvSpPr>
        <p:spPr>
          <a:xfrm>
            <a:off x="10658477" y="4038600"/>
            <a:ext cx="1335255" cy="861774"/>
          </a:xfrm>
          <a:prstGeom prst="rect">
            <a:avLst/>
          </a:prstGeom>
          <a:noFill/>
        </p:spPr>
        <p:txBody>
          <a:bodyPr wrap="square" rtlCol="0">
            <a:spAutoFit/>
          </a:bodyPr>
          <a:lstStyle/>
          <a:p>
            <a:r>
              <a:rPr lang="de-DE" sz="1000" dirty="0"/>
              <a:t>Oriental rat </a:t>
            </a:r>
            <a:r>
              <a:rPr lang="de-DE" sz="1000" dirty="0" err="1"/>
              <a:t>flea</a:t>
            </a:r>
            <a:r>
              <a:rPr lang="de-DE" sz="1000" dirty="0"/>
              <a:t>, </a:t>
            </a:r>
            <a:r>
              <a:rPr lang="de-DE" sz="1000" dirty="0" err="1"/>
              <a:t>available</a:t>
            </a:r>
            <a:r>
              <a:rPr lang="de-DE" sz="1000" dirty="0"/>
              <a:t> from https://www.britannica.com/event/Black-Death </a:t>
            </a:r>
          </a:p>
        </p:txBody>
      </p:sp>
      <p:sp>
        <p:nvSpPr>
          <p:cNvPr id="9" name="Textfeld 8">
            <a:extLst>
              <a:ext uri="{FF2B5EF4-FFF2-40B4-BE49-F238E27FC236}">
                <a16:creationId xmlns:a16="http://schemas.microsoft.com/office/drawing/2014/main" id="{DEFECBEE-459A-4337-8295-C0EDABFE4D52}"/>
              </a:ext>
            </a:extLst>
          </p:cNvPr>
          <p:cNvSpPr txBox="1"/>
          <p:nvPr/>
        </p:nvSpPr>
        <p:spPr>
          <a:xfrm>
            <a:off x="1362075" y="5886450"/>
            <a:ext cx="4276725" cy="646331"/>
          </a:xfrm>
          <a:prstGeom prst="rect">
            <a:avLst/>
          </a:prstGeom>
          <a:noFill/>
        </p:spPr>
        <p:txBody>
          <a:bodyPr wrap="square" rtlCol="0">
            <a:spAutoFit/>
          </a:bodyPr>
          <a:lstStyle/>
          <a:p>
            <a:r>
              <a:rPr lang="de-DE" i="1" dirty="0"/>
              <a:t>Next </a:t>
            </a:r>
            <a:r>
              <a:rPr lang="de-DE" i="1" dirty="0" err="1"/>
              <a:t>slide</a:t>
            </a:r>
            <a:r>
              <a:rPr lang="de-DE" i="1" dirty="0"/>
              <a:t>: Pieter Bruegel </a:t>
            </a:r>
            <a:r>
              <a:rPr lang="de-DE" i="1" dirty="0" err="1"/>
              <a:t>the</a:t>
            </a:r>
            <a:r>
              <a:rPr lang="de-DE" i="1" dirty="0"/>
              <a:t> Elder, The Triumph </a:t>
            </a:r>
            <a:r>
              <a:rPr lang="de-DE" i="1" dirty="0" err="1"/>
              <a:t>of</a:t>
            </a:r>
            <a:r>
              <a:rPr lang="de-DE" i="1" dirty="0"/>
              <a:t> Death, 1562</a:t>
            </a:r>
          </a:p>
        </p:txBody>
      </p:sp>
    </p:spTree>
    <p:extLst>
      <p:ext uri="{BB962C8B-B14F-4D97-AF65-F5344CB8AC3E}">
        <p14:creationId xmlns:p14="http://schemas.microsoft.com/office/powerpoint/2010/main" val="288408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1000"/>
                                        <p:tgtEl>
                                          <p:spTgt spid="3">
                                            <p:txEl>
                                              <p:pRg st="4" end="4"/>
                                            </p:txEl>
                                          </p:spTgt>
                                        </p:tgtEl>
                                      </p:cBhvr>
                                    </p:animEffect>
                                    <p:anim calcmode="lin" valueType="num">
                                      <p:cBhvr>
                                        <p:cTn id="5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1000"/>
                                        <p:tgtEl>
                                          <p:spTgt spid="3">
                                            <p:txEl>
                                              <p:pRg st="5" end="5"/>
                                            </p:txEl>
                                          </p:spTgt>
                                        </p:tgtEl>
                                      </p:cBhvr>
                                    </p:animEffect>
                                    <p:anim calcmode="lin" valueType="num">
                                      <p:cBhvr>
                                        <p:cTn id="6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fade">
                                      <p:cBhvr>
                                        <p:cTn id="70" dur="1000"/>
                                        <p:tgtEl>
                                          <p:spTgt spid="3">
                                            <p:txEl>
                                              <p:pRg st="6" end="6"/>
                                            </p:txEl>
                                          </p:spTgt>
                                        </p:tgtEl>
                                      </p:cBhvr>
                                    </p:animEffect>
                                    <p:anim calcmode="lin" valueType="num">
                                      <p:cBhvr>
                                        <p:cTn id="7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1000"/>
                                        <p:tgtEl>
                                          <p:spTgt spid="3">
                                            <p:txEl>
                                              <p:pRg st="7" end="7"/>
                                            </p:txEl>
                                          </p:spTgt>
                                        </p:tgtEl>
                                      </p:cBhvr>
                                    </p:animEffect>
                                    <p:anim calcmode="lin" valueType="num">
                                      <p:cBhvr>
                                        <p:cTn id="7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Effect transition="in" filter="fade">
                                      <p:cBhvr>
                                        <p:cTn id="84" dur="1000"/>
                                        <p:tgtEl>
                                          <p:spTgt spid="3">
                                            <p:txEl>
                                              <p:pRg st="8" end="8"/>
                                            </p:txEl>
                                          </p:spTgt>
                                        </p:tgtEl>
                                      </p:cBhvr>
                                    </p:animEffect>
                                    <p:anim calcmode="lin" valueType="num">
                                      <p:cBhvr>
                                        <p:cTn id="8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C2BE6C1C-C6D6-4F46-A400-2AEDDD36CE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2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fik 1" descr="Ein Bild, das Natur, Gras, drinnen enthält.&#10;&#10;Mit hoher Zuverlässigkeit generierte Beschreibung">
            <a:extLst>
              <a:ext uri="{FF2B5EF4-FFF2-40B4-BE49-F238E27FC236}">
                <a16:creationId xmlns:a16="http://schemas.microsoft.com/office/drawing/2014/main" id="{D4298251-9F44-4032-AF5C-D5B7AA492211}"/>
              </a:ext>
            </a:extLst>
          </p:cNvPr>
          <p:cNvPicPr>
            <a:picLocks noChangeAspect="1"/>
          </p:cNvPicPr>
          <p:nvPr/>
        </p:nvPicPr>
        <p:blipFill rotWithShape="1">
          <a:blip r:embed="rId3"/>
          <a:srcRect t="25539" r="1" b="2761"/>
          <a:stretch/>
        </p:blipFill>
        <p:spPr>
          <a:xfrm>
            <a:off x="643467" y="643467"/>
            <a:ext cx="10905066" cy="5571066"/>
          </a:xfrm>
          <a:prstGeom prst="rect">
            <a:avLst/>
          </a:prstGeom>
        </p:spPr>
      </p:pic>
      <p:sp>
        <p:nvSpPr>
          <p:cNvPr id="9" name="Rectangle 8">
            <a:extLst>
              <a:ext uri="{FF2B5EF4-FFF2-40B4-BE49-F238E27FC236}">
                <a16:creationId xmlns:a16="http://schemas.microsoft.com/office/drawing/2014/main" id="{06694754-4001-4052-AE70-BC6938E73E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D6D43FA7-1386-45D9-9878-E24B018E5F03}"/>
              </a:ext>
            </a:extLst>
          </p:cNvPr>
          <p:cNvSpPr txBox="1"/>
          <p:nvPr/>
        </p:nvSpPr>
        <p:spPr>
          <a:xfrm>
            <a:off x="3206318" y="2432481"/>
            <a:ext cx="6141868" cy="1384995"/>
          </a:xfrm>
          <a:prstGeom prst="rect">
            <a:avLst/>
          </a:prstGeom>
          <a:noFill/>
          <a:ln w="12700">
            <a:solidFill>
              <a:schemeClr val="tx1"/>
            </a:solidFill>
          </a:ln>
        </p:spPr>
        <p:txBody>
          <a:bodyPr wrap="square" rtlCol="0">
            <a:spAutoFit/>
          </a:bodyPr>
          <a:lstStyle/>
          <a:p>
            <a:r>
              <a:rPr lang="de-DE" sz="2800" b="1" dirty="0">
                <a:latin typeface="Goudy Old Style" panose="02020502050305020303" pitchFamily="18" charset="0"/>
              </a:rPr>
              <a:t>Look at </a:t>
            </a:r>
            <a:r>
              <a:rPr lang="de-DE" sz="2800" b="1" dirty="0" err="1">
                <a:latin typeface="Goudy Old Style" panose="02020502050305020303" pitchFamily="18" charset="0"/>
              </a:rPr>
              <a:t>the</a:t>
            </a:r>
            <a:r>
              <a:rPr lang="de-DE" sz="2800" b="1" dirty="0">
                <a:latin typeface="Goudy Old Style" panose="02020502050305020303" pitchFamily="18" charset="0"/>
              </a:rPr>
              <a:t> </a:t>
            </a:r>
            <a:r>
              <a:rPr lang="de-DE" sz="2800" b="1" dirty="0" err="1">
                <a:latin typeface="Goudy Old Style" panose="02020502050305020303" pitchFamily="18" charset="0"/>
              </a:rPr>
              <a:t>painting</a:t>
            </a:r>
            <a:r>
              <a:rPr lang="de-DE" sz="2800" b="1" dirty="0">
                <a:latin typeface="Goudy Old Style" panose="02020502050305020303" pitchFamily="18" charset="0"/>
              </a:rPr>
              <a:t> and </a:t>
            </a:r>
            <a:r>
              <a:rPr lang="de-DE" sz="2800" b="1" dirty="0" err="1">
                <a:latin typeface="Goudy Old Style" panose="02020502050305020303" pitchFamily="18" charset="0"/>
              </a:rPr>
              <a:t>describe</a:t>
            </a:r>
            <a:r>
              <a:rPr lang="de-DE" sz="2800" b="1" dirty="0">
                <a:latin typeface="Goudy Old Style" panose="02020502050305020303" pitchFamily="18" charset="0"/>
              </a:rPr>
              <a:t> </a:t>
            </a:r>
            <a:r>
              <a:rPr lang="de-DE" sz="2800" b="1" dirty="0" err="1">
                <a:latin typeface="Goudy Old Style" panose="02020502050305020303" pitchFamily="18" charset="0"/>
              </a:rPr>
              <a:t>the</a:t>
            </a:r>
            <a:r>
              <a:rPr lang="de-DE" sz="2800" b="1" dirty="0">
                <a:latin typeface="Goudy Old Style" panose="02020502050305020303" pitchFamily="18" charset="0"/>
              </a:rPr>
              <a:t> </a:t>
            </a:r>
            <a:r>
              <a:rPr lang="de-DE" sz="2800" b="1" dirty="0" err="1">
                <a:latin typeface="Goudy Old Style" panose="02020502050305020303" pitchFamily="18" charset="0"/>
              </a:rPr>
              <a:t>impact</a:t>
            </a:r>
            <a:r>
              <a:rPr lang="de-DE" sz="2800" b="1" dirty="0">
                <a:latin typeface="Goudy Old Style" panose="02020502050305020303" pitchFamily="18" charset="0"/>
              </a:rPr>
              <a:t> </a:t>
            </a:r>
            <a:r>
              <a:rPr lang="de-DE" sz="2800" b="1" dirty="0" err="1">
                <a:latin typeface="Goudy Old Style" panose="02020502050305020303" pitchFamily="18" charset="0"/>
              </a:rPr>
              <a:t>of</a:t>
            </a:r>
            <a:r>
              <a:rPr lang="de-DE" sz="2800" b="1" dirty="0">
                <a:latin typeface="Goudy Old Style" panose="02020502050305020303" pitchFamily="18" charset="0"/>
              </a:rPr>
              <a:t> </a:t>
            </a:r>
            <a:r>
              <a:rPr lang="de-DE" sz="2800" b="1" dirty="0" err="1">
                <a:latin typeface="Goudy Old Style" panose="02020502050305020303" pitchFamily="18" charset="0"/>
              </a:rPr>
              <a:t>the</a:t>
            </a:r>
            <a:r>
              <a:rPr lang="de-DE" sz="2800" b="1" dirty="0">
                <a:latin typeface="Goudy Old Style" panose="02020502050305020303" pitchFamily="18" charset="0"/>
              </a:rPr>
              <a:t> Black Death on </a:t>
            </a:r>
            <a:r>
              <a:rPr lang="de-DE" sz="2800" b="1" dirty="0" err="1">
                <a:latin typeface="Goudy Old Style" panose="02020502050305020303" pitchFamily="18" charset="0"/>
              </a:rPr>
              <a:t>medieval</a:t>
            </a:r>
            <a:r>
              <a:rPr lang="de-DE" sz="2800" b="1" dirty="0">
                <a:latin typeface="Goudy Old Style" panose="02020502050305020303" pitchFamily="18" charset="0"/>
              </a:rPr>
              <a:t> European </a:t>
            </a:r>
            <a:r>
              <a:rPr lang="de-DE" sz="2800" b="1" dirty="0" err="1">
                <a:latin typeface="Goudy Old Style" panose="02020502050305020303" pitchFamily="18" charset="0"/>
              </a:rPr>
              <a:t>communities</a:t>
            </a:r>
            <a:r>
              <a:rPr lang="de-DE" sz="2800" b="1" dirty="0">
                <a:latin typeface="Goudy Old Style" panose="02020502050305020303" pitchFamily="18" charset="0"/>
              </a:rPr>
              <a:t> and </a:t>
            </a:r>
            <a:r>
              <a:rPr lang="de-DE" sz="2800" b="1" dirty="0" err="1">
                <a:latin typeface="Goudy Old Style" panose="02020502050305020303" pitchFamily="18" charset="0"/>
              </a:rPr>
              <a:t>societies</a:t>
            </a:r>
            <a:r>
              <a:rPr lang="de-DE" sz="2800" b="1" dirty="0">
                <a:latin typeface="Goudy Old Style" panose="02020502050305020303" pitchFamily="18" charset="0"/>
              </a:rPr>
              <a:t>!</a:t>
            </a:r>
          </a:p>
        </p:txBody>
      </p:sp>
    </p:spTree>
    <p:extLst>
      <p:ext uri="{BB962C8B-B14F-4D97-AF65-F5344CB8AC3E}">
        <p14:creationId xmlns:p14="http://schemas.microsoft.com/office/powerpoint/2010/main" val="91003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FCB1B-2029-4675-B119-F6C7A7A9C0F0}"/>
              </a:ext>
            </a:extLst>
          </p:cNvPr>
          <p:cNvSpPr>
            <a:spLocks noGrp="1"/>
          </p:cNvSpPr>
          <p:nvPr>
            <p:ph type="title"/>
          </p:nvPr>
        </p:nvSpPr>
        <p:spPr/>
        <p:txBody>
          <a:bodyPr/>
          <a:lstStyle/>
          <a:p>
            <a:r>
              <a:rPr lang="de-DE" dirty="0" err="1"/>
              <a:t>Smallpox</a:t>
            </a:r>
            <a:r>
              <a:rPr lang="de-DE" dirty="0"/>
              <a:t> in </a:t>
            </a:r>
            <a:r>
              <a:rPr lang="de-DE" dirty="0" err="1"/>
              <a:t>the</a:t>
            </a:r>
            <a:r>
              <a:rPr lang="de-DE" dirty="0"/>
              <a:t> </a:t>
            </a:r>
            <a:r>
              <a:rPr lang="de-DE" dirty="0" err="1"/>
              <a:t>Americas</a:t>
            </a:r>
            <a:endParaRPr lang="de-DE" dirty="0"/>
          </a:p>
        </p:txBody>
      </p:sp>
      <p:sp>
        <p:nvSpPr>
          <p:cNvPr id="3" name="Inhaltsplatzhalter 2">
            <a:extLst>
              <a:ext uri="{FF2B5EF4-FFF2-40B4-BE49-F238E27FC236}">
                <a16:creationId xmlns:a16="http://schemas.microsoft.com/office/drawing/2014/main" id="{1462D14B-2920-41B8-8FCB-CC4EDD0CD47B}"/>
              </a:ext>
            </a:extLst>
          </p:cNvPr>
          <p:cNvSpPr>
            <a:spLocks noGrp="1"/>
          </p:cNvSpPr>
          <p:nvPr>
            <p:ph idx="1"/>
          </p:nvPr>
        </p:nvSpPr>
        <p:spPr>
          <a:xfrm>
            <a:off x="875201" y="1738593"/>
            <a:ext cx="8946541" cy="4195481"/>
          </a:xfrm>
        </p:spPr>
        <p:txBody>
          <a:bodyPr/>
          <a:lstStyle/>
          <a:p>
            <a:pPr marL="0" indent="0">
              <a:buNone/>
            </a:pPr>
            <a:endParaRPr lang="de-DE" dirty="0"/>
          </a:p>
          <a:p>
            <a:r>
              <a:rPr lang="de-DE" dirty="0" err="1"/>
              <a:t>Smallpox</a:t>
            </a:r>
            <a:r>
              <a:rPr lang="de-DE" dirty="0"/>
              <a:t> </a:t>
            </a:r>
            <a:r>
              <a:rPr lang="de-DE" dirty="0" err="1"/>
              <a:t>as</a:t>
            </a:r>
            <a:r>
              <a:rPr lang="de-DE" dirty="0"/>
              <a:t> a </a:t>
            </a:r>
            <a:r>
              <a:rPr lang="de-DE" dirty="0" err="1"/>
              <a:t>very</a:t>
            </a:r>
            <a:r>
              <a:rPr lang="de-DE" dirty="0"/>
              <a:t> </a:t>
            </a:r>
            <a:r>
              <a:rPr lang="de-DE" dirty="0" err="1"/>
              <a:t>old</a:t>
            </a:r>
            <a:r>
              <a:rPr lang="de-DE" dirty="0"/>
              <a:t> </a:t>
            </a:r>
            <a:r>
              <a:rPr lang="de-DE" dirty="0" err="1"/>
              <a:t>disease</a:t>
            </a:r>
            <a:r>
              <a:rPr lang="de-DE" dirty="0"/>
              <a:t> (</a:t>
            </a:r>
            <a:r>
              <a:rPr lang="de-DE" dirty="0" err="1"/>
              <a:t>found</a:t>
            </a:r>
            <a:r>
              <a:rPr lang="de-DE" dirty="0"/>
              <a:t> in </a:t>
            </a:r>
            <a:r>
              <a:rPr lang="de-DE" dirty="0" err="1"/>
              <a:t>Egyptian</a:t>
            </a:r>
            <a:r>
              <a:rPr lang="de-DE" dirty="0"/>
              <a:t> </a:t>
            </a:r>
            <a:r>
              <a:rPr lang="de-DE" dirty="0" err="1"/>
              <a:t>mummies</a:t>
            </a:r>
            <a:r>
              <a:rPr lang="de-DE" dirty="0"/>
              <a:t>), </a:t>
            </a:r>
            <a:r>
              <a:rPr lang="de-DE" dirty="0" err="1"/>
              <a:t>caused</a:t>
            </a:r>
            <a:r>
              <a:rPr lang="de-DE" dirty="0"/>
              <a:t> </a:t>
            </a:r>
            <a:r>
              <a:rPr lang="de-DE" dirty="0" err="1"/>
              <a:t>by</a:t>
            </a:r>
            <a:r>
              <a:rPr lang="de-DE" dirty="0"/>
              <a:t> </a:t>
            </a:r>
            <a:r>
              <a:rPr lang="de-DE" dirty="0" err="1"/>
              <a:t>the</a:t>
            </a:r>
            <a:r>
              <a:rPr lang="de-DE" dirty="0"/>
              <a:t> </a:t>
            </a:r>
            <a:r>
              <a:rPr lang="de-DE" dirty="0" err="1"/>
              <a:t>variola</a:t>
            </a:r>
            <a:r>
              <a:rPr lang="de-DE" dirty="0"/>
              <a:t> </a:t>
            </a:r>
            <a:r>
              <a:rPr lang="de-DE" dirty="0" err="1"/>
              <a:t>virus</a:t>
            </a:r>
            <a:endParaRPr lang="de-DE" dirty="0"/>
          </a:p>
          <a:p>
            <a:r>
              <a:rPr lang="de-DE" dirty="0"/>
              <a:t>Disease was </a:t>
            </a:r>
            <a:r>
              <a:rPr lang="de-DE" dirty="0" err="1"/>
              <a:t>unknown</a:t>
            </a:r>
            <a:r>
              <a:rPr lang="de-DE" dirty="0"/>
              <a:t> in </a:t>
            </a:r>
            <a:r>
              <a:rPr lang="de-DE" dirty="0" err="1"/>
              <a:t>the</a:t>
            </a:r>
            <a:r>
              <a:rPr lang="de-DE" dirty="0"/>
              <a:t> </a:t>
            </a:r>
            <a:r>
              <a:rPr lang="de-DE" dirty="0" err="1"/>
              <a:t>Americas</a:t>
            </a:r>
            <a:r>
              <a:rPr lang="de-DE" dirty="0"/>
              <a:t> </a:t>
            </a:r>
            <a:r>
              <a:rPr lang="de-DE" dirty="0">
                <a:sym typeface="Wingdings" panose="05000000000000000000" pitchFamily="2" charset="2"/>
              </a:rPr>
              <a:t></a:t>
            </a:r>
            <a:r>
              <a:rPr lang="de-DE" dirty="0"/>
              <a:t> </a:t>
            </a:r>
            <a:r>
              <a:rPr lang="de-DE" dirty="0" err="1"/>
              <a:t>brought</a:t>
            </a:r>
            <a:r>
              <a:rPr lang="de-DE" dirty="0"/>
              <a:t> </a:t>
            </a:r>
            <a:r>
              <a:rPr lang="de-DE" dirty="0" err="1"/>
              <a:t>to</a:t>
            </a:r>
            <a:r>
              <a:rPr lang="de-DE" dirty="0"/>
              <a:t> </a:t>
            </a:r>
            <a:r>
              <a:rPr lang="de-DE" dirty="0" err="1"/>
              <a:t>the</a:t>
            </a:r>
            <a:r>
              <a:rPr lang="de-DE" dirty="0"/>
              <a:t> </a:t>
            </a:r>
            <a:r>
              <a:rPr lang="de-DE" dirty="0" err="1"/>
              <a:t>Americas</a:t>
            </a:r>
            <a:r>
              <a:rPr lang="de-DE" dirty="0"/>
              <a:t> </a:t>
            </a:r>
            <a:r>
              <a:rPr lang="de-DE" dirty="0" err="1"/>
              <a:t>by</a:t>
            </a:r>
            <a:r>
              <a:rPr lang="de-DE" dirty="0"/>
              <a:t> </a:t>
            </a:r>
            <a:r>
              <a:rPr lang="de-DE" dirty="0" err="1"/>
              <a:t>Europeans</a:t>
            </a:r>
            <a:r>
              <a:rPr lang="de-DE" dirty="0"/>
              <a:t> </a:t>
            </a:r>
          </a:p>
          <a:p>
            <a:r>
              <a:rPr lang="de-DE" dirty="0">
                <a:sym typeface="Wingdings" panose="05000000000000000000" pitchFamily="2" charset="2"/>
              </a:rPr>
              <a:t>First </a:t>
            </a:r>
            <a:r>
              <a:rPr lang="de-DE" dirty="0" err="1">
                <a:sym typeface="Wingdings" panose="05000000000000000000" pitchFamily="2" charset="2"/>
              </a:rPr>
              <a:t>major</a:t>
            </a:r>
            <a:r>
              <a:rPr lang="de-DE" dirty="0">
                <a:sym typeface="Wingdings" panose="05000000000000000000" pitchFamily="2" charset="2"/>
              </a:rPr>
              <a:t> </a:t>
            </a:r>
            <a:r>
              <a:rPr lang="de-DE" dirty="0" err="1">
                <a:sym typeface="Wingdings" panose="05000000000000000000" pitchFamily="2" charset="2"/>
              </a:rPr>
              <a:t>smallpox</a:t>
            </a:r>
            <a:r>
              <a:rPr lang="de-DE" dirty="0">
                <a:sym typeface="Wingdings" panose="05000000000000000000" pitchFamily="2" charset="2"/>
              </a:rPr>
              <a:t> </a:t>
            </a:r>
            <a:r>
              <a:rPr lang="de-DE" dirty="0" err="1">
                <a:sym typeface="Wingdings" panose="05000000000000000000" pitchFamily="2" charset="2"/>
              </a:rPr>
              <a:t>epidemic</a:t>
            </a:r>
            <a:r>
              <a:rPr lang="de-DE" dirty="0">
                <a:sym typeface="Wingdings" panose="05000000000000000000" pitchFamily="2" charset="2"/>
              </a:rPr>
              <a:t> in1520 – 1527: </a:t>
            </a:r>
            <a:r>
              <a:rPr lang="de-DE" dirty="0" err="1">
                <a:sym typeface="Wingdings" panose="05000000000000000000" pitchFamily="2" charset="2"/>
              </a:rPr>
              <a:t>Smallpox</a:t>
            </a:r>
            <a:r>
              <a:rPr lang="de-DE" dirty="0">
                <a:sym typeface="Wingdings" panose="05000000000000000000" pitchFamily="2" charset="2"/>
              </a:rPr>
              <a:t> </a:t>
            </a:r>
            <a:r>
              <a:rPr lang="de-DE" dirty="0" err="1">
                <a:sym typeface="Wingdings" panose="05000000000000000000" pitchFamily="2" charset="2"/>
              </a:rPr>
              <a:t>epidemic</a:t>
            </a:r>
            <a:r>
              <a:rPr lang="de-DE" dirty="0">
                <a:sym typeface="Wingdings" panose="05000000000000000000" pitchFamily="2" charset="2"/>
              </a:rPr>
              <a:t> in Central and South </a:t>
            </a:r>
            <a:r>
              <a:rPr lang="de-DE" dirty="0" err="1">
                <a:sym typeface="Wingdings" panose="05000000000000000000" pitchFamily="2" charset="2"/>
              </a:rPr>
              <a:t>America</a:t>
            </a:r>
            <a:r>
              <a:rPr lang="de-DE" dirty="0">
                <a:sym typeface="Wingdings" panose="05000000000000000000" pitchFamily="2" charset="2"/>
              </a:rPr>
              <a:t>  </a:t>
            </a:r>
            <a:r>
              <a:rPr lang="de-DE" dirty="0" err="1">
                <a:sym typeface="Wingdings" panose="05000000000000000000" pitchFamily="2" charset="2"/>
              </a:rPr>
              <a:t>devastated</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Aztec</a:t>
            </a:r>
            <a:r>
              <a:rPr lang="de-DE" dirty="0">
                <a:sym typeface="Wingdings" panose="05000000000000000000" pitchFamily="2" charset="2"/>
              </a:rPr>
              <a:t> </a:t>
            </a:r>
            <a:r>
              <a:rPr lang="de-DE" dirty="0" err="1">
                <a:sym typeface="Wingdings" panose="05000000000000000000" pitchFamily="2" charset="2"/>
              </a:rPr>
              <a:t>empire</a:t>
            </a:r>
            <a:r>
              <a:rPr lang="de-DE" dirty="0">
                <a:sym typeface="Wingdings" panose="05000000000000000000" pitchFamily="2" charset="2"/>
              </a:rPr>
              <a:t> and </a:t>
            </a:r>
            <a:r>
              <a:rPr lang="de-DE" dirty="0" err="1">
                <a:sym typeface="Wingdings" panose="05000000000000000000" pitchFamily="2" charset="2"/>
              </a:rPr>
              <a:t>decisively</a:t>
            </a:r>
            <a:r>
              <a:rPr lang="de-DE" dirty="0">
                <a:sym typeface="Wingdings" panose="05000000000000000000" pitchFamily="2" charset="2"/>
              </a:rPr>
              <a:t> </a:t>
            </a:r>
            <a:r>
              <a:rPr lang="de-DE" dirty="0" err="1">
                <a:sym typeface="Wingdings" panose="05000000000000000000" pitchFamily="2" charset="2"/>
              </a:rPr>
              <a:t>weakened</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Inca </a:t>
            </a:r>
            <a:r>
              <a:rPr lang="de-DE" dirty="0" err="1">
                <a:sym typeface="Wingdings" panose="05000000000000000000" pitchFamily="2" charset="2"/>
              </a:rPr>
              <a:t>empire</a:t>
            </a:r>
            <a:endParaRPr lang="de-DE" dirty="0">
              <a:sym typeface="Wingdings" panose="05000000000000000000" pitchFamily="2" charset="2"/>
            </a:endParaRPr>
          </a:p>
          <a:p>
            <a:endParaRPr lang="de-DE" dirty="0">
              <a:sym typeface="Wingdings" panose="05000000000000000000" pitchFamily="2" charset="2"/>
            </a:endParaRPr>
          </a:p>
          <a:p>
            <a:endParaRPr lang="de-DE" dirty="0"/>
          </a:p>
          <a:p>
            <a:endParaRPr lang="de-DE" dirty="0"/>
          </a:p>
        </p:txBody>
      </p:sp>
      <p:sp>
        <p:nvSpPr>
          <p:cNvPr id="4" name="Textfeld 3">
            <a:extLst>
              <a:ext uri="{FF2B5EF4-FFF2-40B4-BE49-F238E27FC236}">
                <a16:creationId xmlns:a16="http://schemas.microsoft.com/office/drawing/2014/main" id="{32E737A7-D0F6-42D1-BDC5-E7BCBD7722AF}"/>
              </a:ext>
            </a:extLst>
          </p:cNvPr>
          <p:cNvSpPr txBox="1"/>
          <p:nvPr/>
        </p:nvSpPr>
        <p:spPr>
          <a:xfrm>
            <a:off x="10382249" y="4076700"/>
            <a:ext cx="1666875" cy="2031325"/>
          </a:xfrm>
          <a:prstGeom prst="rect">
            <a:avLst/>
          </a:prstGeom>
          <a:noFill/>
        </p:spPr>
        <p:txBody>
          <a:bodyPr wrap="square" rtlCol="0">
            <a:spAutoFit/>
          </a:bodyPr>
          <a:lstStyle/>
          <a:p>
            <a:r>
              <a:rPr lang="de-DE" i="1" dirty="0"/>
              <a:t>Next </a:t>
            </a:r>
            <a:r>
              <a:rPr lang="de-DE" i="1" dirty="0" err="1"/>
              <a:t>slide</a:t>
            </a:r>
            <a:r>
              <a:rPr lang="de-DE" i="1" dirty="0"/>
              <a:t>: John Everett Millais, Pizarro </a:t>
            </a:r>
            <a:r>
              <a:rPr lang="de-DE" i="1" dirty="0" err="1"/>
              <a:t>Seizing</a:t>
            </a:r>
            <a:r>
              <a:rPr lang="de-DE" i="1" dirty="0"/>
              <a:t> </a:t>
            </a:r>
            <a:r>
              <a:rPr lang="de-DE" i="1" dirty="0" err="1"/>
              <a:t>the</a:t>
            </a:r>
            <a:r>
              <a:rPr lang="de-DE" i="1" dirty="0"/>
              <a:t> Inca </a:t>
            </a:r>
            <a:r>
              <a:rPr lang="de-DE" i="1" dirty="0" err="1"/>
              <a:t>of</a:t>
            </a:r>
            <a:r>
              <a:rPr lang="de-DE" i="1" dirty="0"/>
              <a:t> Peru, 1846</a:t>
            </a:r>
          </a:p>
        </p:txBody>
      </p:sp>
    </p:spTree>
    <p:extLst>
      <p:ext uri="{BB962C8B-B14F-4D97-AF65-F5344CB8AC3E}">
        <p14:creationId xmlns:p14="http://schemas.microsoft.com/office/powerpoint/2010/main" val="96276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FB3CEA1-88D9-42FB-88ED-1E9807FE65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fik 1" descr="Ein Bild, das Wand, drinnen, Foto enthält.&#10;&#10;Mit sehr hoher Zuverlässigkeit generierte Beschreibung">
            <a:extLst>
              <a:ext uri="{FF2B5EF4-FFF2-40B4-BE49-F238E27FC236}">
                <a16:creationId xmlns:a16="http://schemas.microsoft.com/office/drawing/2014/main" id="{E3E33F56-2AD6-4FA6-BCB6-E7134682EF65}"/>
              </a:ext>
            </a:extLst>
          </p:cNvPr>
          <p:cNvPicPr>
            <a:picLocks noChangeAspect="1"/>
          </p:cNvPicPr>
          <p:nvPr/>
        </p:nvPicPr>
        <p:blipFill>
          <a:blip r:embed="rId3"/>
          <a:stretch>
            <a:fillRect/>
          </a:stretch>
        </p:blipFill>
        <p:spPr>
          <a:xfrm>
            <a:off x="2501764" y="643467"/>
            <a:ext cx="7188472" cy="5571066"/>
          </a:xfrm>
          <a:prstGeom prst="rect">
            <a:avLst/>
          </a:prstGeom>
        </p:spPr>
      </p:pic>
      <p:sp>
        <p:nvSpPr>
          <p:cNvPr id="12" name="Rectangle 8">
            <a:extLst>
              <a:ext uri="{FF2B5EF4-FFF2-40B4-BE49-F238E27FC236}">
                <a16:creationId xmlns:a16="http://schemas.microsoft.com/office/drawing/2014/main" id="{9A6C928E-4252-4F33-8C34-E50A12A31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feld 2">
            <a:extLst>
              <a:ext uri="{FF2B5EF4-FFF2-40B4-BE49-F238E27FC236}">
                <a16:creationId xmlns:a16="http://schemas.microsoft.com/office/drawing/2014/main" id="{3BDB8D72-E001-4F66-A271-7AE532FFC7BC}"/>
              </a:ext>
            </a:extLst>
          </p:cNvPr>
          <p:cNvSpPr txBox="1"/>
          <p:nvPr/>
        </p:nvSpPr>
        <p:spPr>
          <a:xfrm>
            <a:off x="3879541" y="949910"/>
            <a:ext cx="2361460" cy="1477328"/>
          </a:xfrm>
          <a:prstGeom prst="rect">
            <a:avLst/>
          </a:prstGeom>
          <a:noFill/>
          <a:ln w="12700">
            <a:solidFill>
              <a:schemeClr val="bg1"/>
            </a:solidFill>
          </a:ln>
        </p:spPr>
        <p:txBody>
          <a:bodyPr wrap="square" rtlCol="0">
            <a:spAutoFit/>
          </a:bodyPr>
          <a:lstStyle/>
          <a:p>
            <a:r>
              <a:rPr lang="de-DE" dirty="0" err="1">
                <a:solidFill>
                  <a:schemeClr val="bg1"/>
                </a:solidFill>
              </a:rPr>
              <a:t>How</a:t>
            </a:r>
            <a:r>
              <a:rPr lang="de-DE" dirty="0">
                <a:solidFill>
                  <a:schemeClr val="bg1"/>
                </a:solidFill>
              </a:rPr>
              <a:t> </a:t>
            </a:r>
            <a:r>
              <a:rPr lang="de-DE" dirty="0" err="1">
                <a:solidFill>
                  <a:schemeClr val="bg1"/>
                </a:solidFill>
              </a:rPr>
              <a:t>did</a:t>
            </a:r>
            <a:r>
              <a:rPr lang="de-DE" dirty="0">
                <a:solidFill>
                  <a:schemeClr val="bg1"/>
                </a:solidFill>
              </a:rPr>
              <a:t> </a:t>
            </a:r>
            <a:r>
              <a:rPr lang="de-DE" dirty="0" err="1">
                <a:solidFill>
                  <a:schemeClr val="bg1"/>
                </a:solidFill>
              </a:rPr>
              <a:t>the</a:t>
            </a:r>
            <a:r>
              <a:rPr lang="de-DE" dirty="0">
                <a:solidFill>
                  <a:schemeClr val="bg1"/>
                </a:solidFill>
              </a:rPr>
              <a:t> </a:t>
            </a:r>
            <a:r>
              <a:rPr lang="de-DE" dirty="0" err="1">
                <a:solidFill>
                  <a:schemeClr val="bg1"/>
                </a:solidFill>
              </a:rPr>
              <a:t>Spaniards</a:t>
            </a:r>
            <a:r>
              <a:rPr lang="de-DE" dirty="0">
                <a:solidFill>
                  <a:schemeClr val="bg1"/>
                </a:solidFill>
              </a:rPr>
              <a:t> </a:t>
            </a:r>
            <a:r>
              <a:rPr lang="de-DE" dirty="0" err="1">
                <a:solidFill>
                  <a:schemeClr val="bg1"/>
                </a:solidFill>
              </a:rPr>
              <a:t>describe</a:t>
            </a:r>
            <a:r>
              <a:rPr lang="de-DE" dirty="0">
                <a:solidFill>
                  <a:schemeClr val="bg1"/>
                </a:solidFill>
              </a:rPr>
              <a:t> </a:t>
            </a:r>
            <a:r>
              <a:rPr lang="de-DE" dirty="0" err="1">
                <a:solidFill>
                  <a:schemeClr val="bg1"/>
                </a:solidFill>
              </a:rPr>
              <a:t>their</a:t>
            </a:r>
            <a:r>
              <a:rPr lang="de-DE" dirty="0">
                <a:solidFill>
                  <a:schemeClr val="bg1"/>
                </a:solidFill>
              </a:rPr>
              <a:t> </a:t>
            </a:r>
            <a:r>
              <a:rPr lang="de-DE" dirty="0" err="1">
                <a:solidFill>
                  <a:schemeClr val="bg1"/>
                </a:solidFill>
              </a:rPr>
              <a:t>successful</a:t>
            </a:r>
            <a:r>
              <a:rPr lang="de-DE" dirty="0">
                <a:solidFill>
                  <a:schemeClr val="bg1"/>
                </a:solidFill>
              </a:rPr>
              <a:t> </a:t>
            </a:r>
            <a:r>
              <a:rPr lang="de-DE" dirty="0" err="1">
                <a:solidFill>
                  <a:schemeClr val="bg1"/>
                </a:solidFill>
              </a:rPr>
              <a:t>capture</a:t>
            </a:r>
            <a:r>
              <a:rPr lang="de-DE" dirty="0">
                <a:solidFill>
                  <a:schemeClr val="bg1"/>
                </a:solidFill>
              </a:rPr>
              <a:t> </a:t>
            </a:r>
            <a:r>
              <a:rPr lang="de-DE" dirty="0" err="1">
                <a:solidFill>
                  <a:schemeClr val="bg1"/>
                </a:solidFill>
              </a:rPr>
              <a:t>of</a:t>
            </a:r>
            <a:r>
              <a:rPr lang="de-DE" dirty="0">
                <a:solidFill>
                  <a:schemeClr val="bg1"/>
                </a:solidFill>
              </a:rPr>
              <a:t> </a:t>
            </a:r>
            <a:r>
              <a:rPr lang="de-DE" dirty="0" err="1">
                <a:solidFill>
                  <a:schemeClr val="bg1"/>
                </a:solidFill>
              </a:rPr>
              <a:t>the</a:t>
            </a:r>
            <a:r>
              <a:rPr lang="de-DE" dirty="0">
                <a:solidFill>
                  <a:schemeClr val="bg1"/>
                </a:solidFill>
              </a:rPr>
              <a:t> Inca </a:t>
            </a:r>
            <a:r>
              <a:rPr lang="de-DE" dirty="0" err="1">
                <a:solidFill>
                  <a:schemeClr val="bg1"/>
                </a:solidFill>
              </a:rPr>
              <a:t>empire</a:t>
            </a:r>
            <a:r>
              <a:rPr lang="de-DE" dirty="0">
                <a:solidFill>
                  <a:schemeClr val="bg1"/>
                </a:solidFill>
              </a:rPr>
              <a:t>?</a:t>
            </a:r>
          </a:p>
        </p:txBody>
      </p:sp>
    </p:spTree>
    <p:extLst>
      <p:ext uri="{BB962C8B-B14F-4D97-AF65-F5344CB8AC3E}">
        <p14:creationId xmlns:p14="http://schemas.microsoft.com/office/powerpoint/2010/main" val="299906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039E671-7FC8-4DB3-BAFE-412C380F9C5B}"/>
              </a:ext>
            </a:extLst>
          </p:cNvPr>
          <p:cNvSpPr>
            <a:spLocks noGrp="1"/>
          </p:cNvSpPr>
          <p:nvPr>
            <p:ph idx="1"/>
          </p:nvPr>
        </p:nvSpPr>
        <p:spPr>
          <a:xfrm>
            <a:off x="400115" y="577049"/>
            <a:ext cx="11391769" cy="6054570"/>
          </a:xfrm>
        </p:spPr>
        <p:txBody>
          <a:bodyPr>
            <a:normAutofit/>
          </a:bodyPr>
          <a:lstStyle/>
          <a:p>
            <a:pPr marL="0" indent="0">
              <a:buNone/>
            </a:pPr>
            <a:endParaRPr lang="de-DE" i="1" dirty="0"/>
          </a:p>
          <a:p>
            <a:pPr marL="0" indent="0">
              <a:buNone/>
            </a:pPr>
            <a:r>
              <a:rPr lang="de-DE" i="1" dirty="0" err="1">
                <a:hlinkClick r:id="rId2"/>
              </a:rPr>
              <a:t>Americapox</a:t>
            </a:r>
            <a:r>
              <a:rPr lang="de-DE" i="1" dirty="0">
                <a:hlinkClick r:id="rId2"/>
              </a:rPr>
              <a:t>: The </a:t>
            </a:r>
            <a:r>
              <a:rPr lang="de-DE" i="1" dirty="0" err="1">
                <a:hlinkClick r:id="rId2"/>
              </a:rPr>
              <a:t>Missing</a:t>
            </a:r>
            <a:r>
              <a:rPr lang="de-DE" i="1" dirty="0">
                <a:hlinkClick r:id="rId2"/>
              </a:rPr>
              <a:t> </a:t>
            </a:r>
            <a:r>
              <a:rPr lang="de-DE" i="1" dirty="0" err="1">
                <a:hlinkClick r:id="rId2"/>
              </a:rPr>
              <a:t>Plague</a:t>
            </a:r>
            <a:endParaRPr lang="de-DE" i="1" dirty="0"/>
          </a:p>
          <a:p>
            <a:pPr marL="0" indent="0">
              <a:buNone/>
            </a:pPr>
            <a:endParaRPr lang="de-DE" i="1" dirty="0"/>
          </a:p>
          <a:p>
            <a:pPr marL="0" indent="0">
              <a:buNone/>
            </a:pPr>
            <a:r>
              <a:rPr lang="de-DE" i="1" dirty="0" err="1"/>
              <a:t>Why</a:t>
            </a:r>
            <a:r>
              <a:rPr lang="de-DE" i="1" dirty="0"/>
              <a:t> </a:t>
            </a:r>
            <a:r>
              <a:rPr lang="de-DE" i="1" dirty="0" err="1"/>
              <a:t>did</a:t>
            </a:r>
            <a:r>
              <a:rPr lang="de-DE" i="1" dirty="0"/>
              <a:t> </a:t>
            </a:r>
            <a:r>
              <a:rPr lang="de-DE" i="1" dirty="0" err="1"/>
              <a:t>Europeans</a:t>
            </a:r>
            <a:r>
              <a:rPr lang="de-DE" i="1" dirty="0"/>
              <a:t> </a:t>
            </a:r>
            <a:r>
              <a:rPr lang="de-DE" i="1" dirty="0" err="1"/>
              <a:t>introduce</a:t>
            </a:r>
            <a:r>
              <a:rPr lang="de-DE" i="1" dirty="0"/>
              <a:t> so </a:t>
            </a:r>
            <a:r>
              <a:rPr lang="de-DE" i="1" dirty="0" err="1"/>
              <a:t>many</a:t>
            </a:r>
            <a:r>
              <a:rPr lang="de-DE" i="1" dirty="0"/>
              <a:t> </a:t>
            </a:r>
            <a:r>
              <a:rPr lang="de-DE" i="1" dirty="0" err="1"/>
              <a:t>dangerous</a:t>
            </a:r>
            <a:r>
              <a:rPr lang="de-DE" i="1" dirty="0"/>
              <a:t> </a:t>
            </a:r>
            <a:r>
              <a:rPr lang="de-DE" i="1" dirty="0" err="1"/>
              <a:t>viruses</a:t>
            </a:r>
            <a:r>
              <a:rPr lang="de-DE" i="1" dirty="0"/>
              <a:t> </a:t>
            </a:r>
            <a:r>
              <a:rPr lang="de-DE" i="1" dirty="0" err="1"/>
              <a:t>to</a:t>
            </a:r>
            <a:r>
              <a:rPr lang="de-DE" i="1" dirty="0"/>
              <a:t> </a:t>
            </a:r>
            <a:r>
              <a:rPr lang="de-DE" i="1" dirty="0" err="1"/>
              <a:t>the</a:t>
            </a:r>
            <a:r>
              <a:rPr lang="de-DE" i="1" dirty="0"/>
              <a:t> </a:t>
            </a:r>
            <a:r>
              <a:rPr lang="de-DE" i="1" dirty="0" err="1"/>
              <a:t>Americas</a:t>
            </a:r>
            <a:r>
              <a:rPr lang="de-DE" i="1" dirty="0"/>
              <a:t> and not </a:t>
            </a:r>
            <a:r>
              <a:rPr lang="de-DE" i="1" dirty="0" err="1"/>
              <a:t>the</a:t>
            </a:r>
            <a:r>
              <a:rPr lang="de-DE" i="1" dirty="0"/>
              <a:t> </a:t>
            </a:r>
            <a:r>
              <a:rPr lang="de-DE" i="1" dirty="0" err="1"/>
              <a:t>other</a:t>
            </a:r>
            <a:r>
              <a:rPr lang="de-DE" i="1" dirty="0"/>
              <a:t> </a:t>
            </a:r>
            <a:r>
              <a:rPr lang="de-DE" i="1" dirty="0" err="1"/>
              <a:t>way</a:t>
            </a:r>
            <a:r>
              <a:rPr lang="de-DE" i="1" dirty="0"/>
              <a:t> </a:t>
            </a:r>
            <a:r>
              <a:rPr lang="de-DE" i="1" dirty="0" err="1"/>
              <a:t>round</a:t>
            </a:r>
            <a:r>
              <a:rPr lang="de-DE" i="1" dirty="0"/>
              <a:t>? </a:t>
            </a:r>
          </a:p>
          <a:p>
            <a:pPr marL="0" indent="0">
              <a:buNone/>
            </a:pPr>
            <a:endParaRPr lang="de-DE" dirty="0"/>
          </a:p>
          <a:p>
            <a:pPr marL="0" indent="0">
              <a:buNone/>
            </a:pPr>
            <a:r>
              <a:rPr lang="de-DE" dirty="0" err="1"/>
              <a:t>Europeans</a:t>
            </a:r>
            <a:r>
              <a:rPr lang="de-DE" dirty="0"/>
              <a:t> </a:t>
            </a:r>
            <a:r>
              <a:rPr lang="de-DE" dirty="0" err="1"/>
              <a:t>were</a:t>
            </a:r>
            <a:r>
              <a:rPr lang="de-DE" dirty="0"/>
              <a:t> immune due </a:t>
            </a:r>
            <a:r>
              <a:rPr lang="de-DE" dirty="0" err="1"/>
              <a:t>to</a:t>
            </a:r>
            <a:r>
              <a:rPr lang="de-DE" dirty="0"/>
              <a:t> …</a:t>
            </a:r>
          </a:p>
          <a:p>
            <a:pPr marL="0" indent="0">
              <a:buNone/>
            </a:pPr>
            <a:endParaRPr lang="de-DE" dirty="0"/>
          </a:p>
          <a:p>
            <a:pPr>
              <a:buFontTx/>
              <a:buChar char="-"/>
            </a:pPr>
            <a:r>
              <a:rPr lang="de-DE" dirty="0" err="1"/>
              <a:t>Densly</a:t>
            </a:r>
            <a:r>
              <a:rPr lang="de-DE" dirty="0"/>
              <a:t> </a:t>
            </a:r>
            <a:r>
              <a:rPr lang="de-DE" dirty="0" err="1"/>
              <a:t>populated</a:t>
            </a:r>
            <a:r>
              <a:rPr lang="de-DE" dirty="0"/>
              <a:t> </a:t>
            </a:r>
            <a:r>
              <a:rPr lang="de-DE" dirty="0" err="1"/>
              <a:t>cities</a:t>
            </a:r>
            <a:r>
              <a:rPr lang="de-DE" dirty="0"/>
              <a:t> </a:t>
            </a:r>
            <a:r>
              <a:rPr lang="de-DE" dirty="0" err="1"/>
              <a:t>lacking</a:t>
            </a:r>
            <a:r>
              <a:rPr lang="de-DE" dirty="0"/>
              <a:t> </a:t>
            </a:r>
            <a:r>
              <a:rPr lang="de-DE" dirty="0" err="1"/>
              <a:t>sanitation</a:t>
            </a:r>
            <a:r>
              <a:rPr lang="de-DE" dirty="0"/>
              <a:t> and </a:t>
            </a:r>
            <a:r>
              <a:rPr lang="de-DE" dirty="0" err="1"/>
              <a:t>basic</a:t>
            </a:r>
            <a:r>
              <a:rPr lang="de-DE" dirty="0"/>
              <a:t> </a:t>
            </a:r>
            <a:r>
              <a:rPr lang="de-DE" dirty="0" err="1"/>
              <a:t>hygiene</a:t>
            </a:r>
            <a:r>
              <a:rPr lang="de-DE" dirty="0"/>
              <a:t> </a:t>
            </a:r>
          </a:p>
          <a:p>
            <a:pPr>
              <a:buFontTx/>
              <a:buChar char="-"/>
            </a:pPr>
            <a:r>
              <a:rPr lang="de-DE" dirty="0"/>
              <a:t>Animals and </a:t>
            </a:r>
            <a:r>
              <a:rPr lang="de-DE" dirty="0" err="1"/>
              <a:t>humans</a:t>
            </a:r>
            <a:r>
              <a:rPr lang="de-DE" dirty="0"/>
              <a:t> </a:t>
            </a:r>
            <a:r>
              <a:rPr lang="de-DE" dirty="0" err="1"/>
              <a:t>living</a:t>
            </a:r>
            <a:r>
              <a:rPr lang="de-DE" dirty="0"/>
              <a:t> in </a:t>
            </a:r>
            <a:r>
              <a:rPr lang="de-DE" dirty="0" err="1"/>
              <a:t>close</a:t>
            </a:r>
            <a:r>
              <a:rPr lang="de-DE" dirty="0"/>
              <a:t> </a:t>
            </a:r>
            <a:r>
              <a:rPr lang="de-DE" dirty="0" err="1"/>
              <a:t>range</a:t>
            </a:r>
            <a:r>
              <a:rPr lang="de-DE" dirty="0"/>
              <a:t> (</a:t>
            </a:r>
            <a:r>
              <a:rPr lang="de-DE" dirty="0" err="1"/>
              <a:t>markets</a:t>
            </a:r>
            <a:r>
              <a:rPr lang="de-DE" dirty="0"/>
              <a:t>, open </a:t>
            </a:r>
            <a:r>
              <a:rPr lang="de-DE" dirty="0" err="1"/>
              <a:t>slaughterhouses</a:t>
            </a:r>
            <a:r>
              <a:rPr lang="de-DE" dirty="0"/>
              <a:t>, etc.)</a:t>
            </a:r>
          </a:p>
          <a:p>
            <a:pPr>
              <a:buFontTx/>
              <a:buChar char="-"/>
            </a:pPr>
            <a:r>
              <a:rPr lang="de-DE" dirty="0" err="1"/>
              <a:t>Domestication</a:t>
            </a:r>
            <a:r>
              <a:rPr lang="de-DE" dirty="0"/>
              <a:t> </a:t>
            </a:r>
            <a:r>
              <a:rPr lang="de-DE" dirty="0" err="1"/>
              <a:t>of</a:t>
            </a:r>
            <a:r>
              <a:rPr lang="de-DE" dirty="0"/>
              <a:t> </a:t>
            </a:r>
            <a:r>
              <a:rPr lang="de-DE" dirty="0" err="1"/>
              <a:t>animals</a:t>
            </a:r>
            <a:r>
              <a:rPr lang="de-DE" dirty="0"/>
              <a:t> (</a:t>
            </a:r>
            <a:r>
              <a:rPr lang="de-DE" dirty="0" err="1"/>
              <a:t>cows</a:t>
            </a:r>
            <a:r>
              <a:rPr lang="de-DE" dirty="0"/>
              <a:t>, </a:t>
            </a:r>
            <a:r>
              <a:rPr lang="de-DE" dirty="0" err="1"/>
              <a:t>sheep</a:t>
            </a:r>
            <a:r>
              <a:rPr lang="de-DE" dirty="0"/>
              <a:t>, </a:t>
            </a:r>
            <a:r>
              <a:rPr lang="de-DE" dirty="0" err="1"/>
              <a:t>pigs</a:t>
            </a:r>
            <a:r>
              <a:rPr lang="de-DE" dirty="0"/>
              <a:t>, </a:t>
            </a:r>
            <a:r>
              <a:rPr lang="de-DE" dirty="0" err="1"/>
              <a:t>goats</a:t>
            </a:r>
            <a:r>
              <a:rPr lang="de-DE" dirty="0"/>
              <a:t>, etc.)</a:t>
            </a:r>
          </a:p>
          <a:p>
            <a:pPr marL="0" indent="0">
              <a:buNone/>
            </a:pPr>
            <a:endParaRPr lang="de-DE" dirty="0"/>
          </a:p>
          <a:p>
            <a:pPr marL="0" indent="0">
              <a:buNone/>
            </a:pPr>
            <a:r>
              <a:rPr lang="de-DE" dirty="0">
                <a:solidFill>
                  <a:srgbClr val="FFC000"/>
                </a:solidFill>
                <a:sym typeface="Wingdings" panose="05000000000000000000" pitchFamily="2" charset="2"/>
              </a:rPr>
              <a:t> Europe </a:t>
            </a:r>
            <a:r>
              <a:rPr lang="de-DE" dirty="0" err="1">
                <a:solidFill>
                  <a:srgbClr val="FFC000"/>
                </a:solidFill>
                <a:sym typeface="Wingdings" panose="05000000000000000000" pitchFamily="2" charset="2"/>
              </a:rPr>
              <a:t>as</a:t>
            </a:r>
            <a:r>
              <a:rPr lang="de-DE" dirty="0">
                <a:solidFill>
                  <a:srgbClr val="FFC000"/>
                </a:solidFill>
                <a:sym typeface="Wingdings" panose="05000000000000000000" pitchFamily="2" charset="2"/>
              </a:rPr>
              <a:t> a </a:t>
            </a:r>
            <a:r>
              <a:rPr lang="de-DE" dirty="0" err="1">
                <a:solidFill>
                  <a:srgbClr val="FFC000"/>
                </a:solidFill>
                <a:sym typeface="Wingdings" panose="05000000000000000000" pitchFamily="2" charset="2"/>
              </a:rPr>
              <a:t>continent</a:t>
            </a:r>
            <a:r>
              <a:rPr lang="de-DE" dirty="0">
                <a:solidFill>
                  <a:srgbClr val="FFC000"/>
                </a:solidFill>
                <a:sym typeface="Wingdings" panose="05000000000000000000" pitchFamily="2" charset="2"/>
              </a:rPr>
              <a:t> </a:t>
            </a:r>
            <a:r>
              <a:rPr lang="de-DE" dirty="0" err="1">
                <a:solidFill>
                  <a:srgbClr val="FFC000"/>
                </a:solidFill>
                <a:sym typeface="Wingdings" panose="05000000000000000000" pitchFamily="2" charset="2"/>
              </a:rPr>
              <a:t>full</a:t>
            </a:r>
            <a:r>
              <a:rPr lang="de-DE" dirty="0">
                <a:solidFill>
                  <a:srgbClr val="FFC000"/>
                </a:solidFill>
                <a:sym typeface="Wingdings" panose="05000000000000000000" pitchFamily="2" charset="2"/>
              </a:rPr>
              <a:t> </a:t>
            </a:r>
            <a:r>
              <a:rPr lang="de-DE" dirty="0" err="1">
                <a:solidFill>
                  <a:srgbClr val="FFC000"/>
                </a:solidFill>
                <a:sym typeface="Wingdings" panose="05000000000000000000" pitchFamily="2" charset="2"/>
              </a:rPr>
              <a:t>of</a:t>
            </a:r>
            <a:r>
              <a:rPr lang="de-DE" dirty="0">
                <a:solidFill>
                  <a:srgbClr val="FFC000"/>
                </a:solidFill>
                <a:sym typeface="Wingdings" panose="05000000000000000000" pitchFamily="2" charset="2"/>
              </a:rPr>
              <a:t> </a:t>
            </a:r>
            <a:r>
              <a:rPr lang="de-DE" dirty="0" err="1">
                <a:solidFill>
                  <a:srgbClr val="FFC000"/>
                </a:solidFill>
                <a:sym typeface="Wingdings" panose="05000000000000000000" pitchFamily="2" charset="2"/>
              </a:rPr>
              <a:t>plague</a:t>
            </a:r>
            <a:r>
              <a:rPr lang="de-DE" dirty="0">
                <a:solidFill>
                  <a:srgbClr val="FFC000"/>
                </a:solidFill>
                <a:sym typeface="Wingdings" panose="05000000000000000000" pitchFamily="2" charset="2"/>
              </a:rPr>
              <a:t>, </a:t>
            </a:r>
            <a:r>
              <a:rPr lang="de-DE" dirty="0" err="1">
                <a:solidFill>
                  <a:srgbClr val="FFC000"/>
                </a:solidFill>
                <a:sym typeface="Wingdings" panose="05000000000000000000" pitchFamily="2" charset="2"/>
              </a:rPr>
              <a:t>while</a:t>
            </a:r>
            <a:r>
              <a:rPr lang="de-DE" dirty="0">
                <a:solidFill>
                  <a:srgbClr val="FFC000"/>
                </a:solidFill>
                <a:sym typeface="Wingdings" panose="05000000000000000000" pitchFamily="2" charset="2"/>
              </a:rPr>
              <a:t> </a:t>
            </a:r>
            <a:r>
              <a:rPr lang="de-DE" dirty="0" err="1">
                <a:solidFill>
                  <a:srgbClr val="FFC000"/>
                </a:solidFill>
                <a:sym typeface="Wingdings" panose="05000000000000000000" pitchFamily="2" charset="2"/>
              </a:rPr>
              <a:t>the</a:t>
            </a:r>
            <a:r>
              <a:rPr lang="de-DE" dirty="0">
                <a:solidFill>
                  <a:srgbClr val="FFC000"/>
                </a:solidFill>
                <a:sym typeface="Wingdings" panose="05000000000000000000" pitchFamily="2" charset="2"/>
              </a:rPr>
              <a:t> American </a:t>
            </a:r>
            <a:r>
              <a:rPr lang="de-DE" dirty="0" err="1">
                <a:solidFill>
                  <a:srgbClr val="FFC000"/>
                </a:solidFill>
                <a:sym typeface="Wingdings" panose="05000000000000000000" pitchFamily="2" charset="2"/>
              </a:rPr>
              <a:t>continent</a:t>
            </a:r>
            <a:r>
              <a:rPr lang="de-DE" dirty="0">
                <a:solidFill>
                  <a:srgbClr val="FFC000"/>
                </a:solidFill>
                <a:sym typeface="Wingdings" panose="05000000000000000000" pitchFamily="2" charset="2"/>
              </a:rPr>
              <a:t> was not!</a:t>
            </a:r>
            <a:endParaRPr lang="de-DE" dirty="0">
              <a:solidFill>
                <a:srgbClr val="FFC000"/>
              </a:solidFill>
            </a:endParaRPr>
          </a:p>
          <a:p>
            <a:pPr>
              <a:buFontTx/>
              <a:buChar char="-"/>
            </a:pPr>
            <a:endParaRPr lang="de-DE" dirty="0"/>
          </a:p>
          <a:p>
            <a:pPr>
              <a:buFontTx/>
              <a:buChar char="-"/>
            </a:pPr>
            <a:endParaRPr lang="de-DE" dirty="0"/>
          </a:p>
        </p:txBody>
      </p:sp>
    </p:spTree>
    <p:extLst>
      <p:ext uri="{BB962C8B-B14F-4D97-AF65-F5344CB8AC3E}">
        <p14:creationId xmlns:p14="http://schemas.microsoft.com/office/powerpoint/2010/main" val="199513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1000"/>
                                        <p:tgtEl>
                                          <p:spTgt spid="3">
                                            <p:txEl>
                                              <p:pRg st="11" end="11"/>
                                            </p:txEl>
                                          </p:spTgt>
                                        </p:tgtEl>
                                      </p:cBhvr>
                                    </p:animEffect>
                                    <p:anim calcmode="lin" valueType="num">
                                      <p:cBhvr>
                                        <p:cTn id="4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51C20-FE86-4197-AC01-77B0F4310401}"/>
              </a:ext>
            </a:extLst>
          </p:cNvPr>
          <p:cNvSpPr>
            <a:spLocks noGrp="1"/>
          </p:cNvSpPr>
          <p:nvPr>
            <p:ph type="title"/>
          </p:nvPr>
        </p:nvSpPr>
        <p:spPr/>
        <p:txBody>
          <a:bodyPr/>
          <a:lstStyle/>
          <a:p>
            <a:r>
              <a:rPr lang="de-DE" dirty="0"/>
              <a:t>Influenza </a:t>
            </a:r>
            <a:r>
              <a:rPr lang="de-DE" dirty="0" err="1"/>
              <a:t>Pandemic</a:t>
            </a:r>
            <a:r>
              <a:rPr lang="de-DE" dirty="0"/>
              <a:t>, 1918 – 1919 </a:t>
            </a:r>
          </a:p>
        </p:txBody>
      </p:sp>
      <p:sp>
        <p:nvSpPr>
          <p:cNvPr id="3" name="Inhaltsplatzhalter 2">
            <a:extLst>
              <a:ext uri="{FF2B5EF4-FFF2-40B4-BE49-F238E27FC236}">
                <a16:creationId xmlns:a16="http://schemas.microsoft.com/office/drawing/2014/main" id="{F3661B68-D103-4C7B-A799-221E102B98EC}"/>
              </a:ext>
            </a:extLst>
          </p:cNvPr>
          <p:cNvSpPr>
            <a:spLocks noGrp="1"/>
          </p:cNvSpPr>
          <p:nvPr>
            <p:ph idx="1"/>
          </p:nvPr>
        </p:nvSpPr>
        <p:spPr>
          <a:xfrm>
            <a:off x="646111" y="1605243"/>
            <a:ext cx="8946541" cy="4195481"/>
          </a:xfrm>
        </p:spPr>
        <p:txBody>
          <a:bodyPr/>
          <a:lstStyle/>
          <a:p>
            <a:r>
              <a:rPr lang="de-DE" dirty="0" err="1"/>
              <a:t>Killed</a:t>
            </a:r>
            <a:r>
              <a:rPr lang="de-DE" dirty="0"/>
              <a:t> </a:t>
            </a:r>
            <a:r>
              <a:rPr lang="de-DE" dirty="0" err="1"/>
              <a:t>four</a:t>
            </a:r>
            <a:r>
              <a:rPr lang="de-DE" dirty="0"/>
              <a:t> </a:t>
            </a:r>
            <a:r>
              <a:rPr lang="de-DE" dirty="0" err="1"/>
              <a:t>to</a:t>
            </a:r>
            <a:r>
              <a:rPr lang="de-DE" dirty="0"/>
              <a:t> </a:t>
            </a:r>
            <a:r>
              <a:rPr lang="de-DE" dirty="0" err="1"/>
              <a:t>five</a:t>
            </a:r>
            <a:r>
              <a:rPr lang="de-DE" dirty="0"/>
              <a:t> </a:t>
            </a:r>
            <a:r>
              <a:rPr lang="de-DE" dirty="0" err="1"/>
              <a:t>times</a:t>
            </a:r>
            <a:r>
              <a:rPr lang="de-DE" dirty="0"/>
              <a:t> </a:t>
            </a:r>
            <a:r>
              <a:rPr lang="de-DE" dirty="0" err="1"/>
              <a:t>more</a:t>
            </a:r>
            <a:r>
              <a:rPr lang="de-DE" dirty="0"/>
              <a:t> </a:t>
            </a:r>
            <a:r>
              <a:rPr lang="de-DE" dirty="0" err="1"/>
              <a:t>people</a:t>
            </a:r>
            <a:r>
              <a:rPr lang="de-DE" dirty="0"/>
              <a:t> </a:t>
            </a:r>
            <a:r>
              <a:rPr lang="de-DE" dirty="0" err="1"/>
              <a:t>than</a:t>
            </a:r>
            <a:r>
              <a:rPr lang="de-DE" dirty="0"/>
              <a:t> WWI (~50 </a:t>
            </a:r>
            <a:r>
              <a:rPr lang="de-DE" dirty="0" err="1"/>
              <a:t>million</a:t>
            </a:r>
            <a:r>
              <a:rPr lang="de-DE" dirty="0"/>
              <a:t> </a:t>
            </a:r>
            <a:r>
              <a:rPr lang="de-DE" dirty="0" err="1"/>
              <a:t>people</a:t>
            </a:r>
            <a:r>
              <a:rPr lang="de-DE" dirty="0"/>
              <a:t> </a:t>
            </a:r>
            <a:r>
              <a:rPr lang="de-DE" dirty="0" err="1"/>
              <a:t>died</a:t>
            </a:r>
            <a:r>
              <a:rPr lang="de-DE" dirty="0"/>
              <a:t>, </a:t>
            </a:r>
            <a:r>
              <a:rPr lang="de-DE" dirty="0" err="1"/>
              <a:t>with</a:t>
            </a:r>
            <a:r>
              <a:rPr lang="de-DE" dirty="0"/>
              <a:t> ~500 </a:t>
            </a:r>
            <a:r>
              <a:rPr lang="de-DE" dirty="0" err="1"/>
              <a:t>million</a:t>
            </a:r>
            <a:r>
              <a:rPr lang="de-DE" dirty="0"/>
              <a:t> </a:t>
            </a:r>
            <a:r>
              <a:rPr lang="de-DE" dirty="0" err="1"/>
              <a:t>people</a:t>
            </a:r>
            <a:r>
              <a:rPr lang="de-DE" dirty="0"/>
              <a:t> </a:t>
            </a:r>
            <a:r>
              <a:rPr lang="de-DE" dirty="0" err="1"/>
              <a:t>infected</a:t>
            </a:r>
            <a:r>
              <a:rPr lang="de-DE" dirty="0"/>
              <a:t>)</a:t>
            </a:r>
          </a:p>
          <a:p>
            <a:r>
              <a:rPr lang="de-DE" dirty="0" err="1"/>
              <a:t>Nicknamed</a:t>
            </a:r>
            <a:r>
              <a:rPr lang="de-DE" dirty="0"/>
              <a:t> </a:t>
            </a:r>
            <a:r>
              <a:rPr lang="de-DE" dirty="0" err="1"/>
              <a:t>as</a:t>
            </a:r>
            <a:r>
              <a:rPr lang="de-DE" dirty="0"/>
              <a:t> </a:t>
            </a:r>
            <a:r>
              <a:rPr lang="de-DE" dirty="0" err="1"/>
              <a:t>the</a:t>
            </a:r>
            <a:r>
              <a:rPr lang="de-DE" dirty="0"/>
              <a:t> ‘</a:t>
            </a:r>
            <a:r>
              <a:rPr lang="de-DE" dirty="0" err="1"/>
              <a:t>Spanish</a:t>
            </a:r>
            <a:r>
              <a:rPr lang="de-DE" dirty="0"/>
              <a:t> </a:t>
            </a:r>
            <a:r>
              <a:rPr lang="de-DE" dirty="0" err="1"/>
              <a:t>Flu</a:t>
            </a:r>
            <a:r>
              <a:rPr lang="de-DE" dirty="0"/>
              <a:t>‘ (due </a:t>
            </a:r>
            <a:r>
              <a:rPr lang="de-DE" dirty="0" err="1"/>
              <a:t>to</a:t>
            </a:r>
            <a:r>
              <a:rPr lang="de-DE" dirty="0"/>
              <a:t> lack </a:t>
            </a:r>
            <a:r>
              <a:rPr lang="de-DE" dirty="0" err="1"/>
              <a:t>of</a:t>
            </a:r>
            <a:r>
              <a:rPr lang="de-DE" dirty="0"/>
              <a:t> </a:t>
            </a:r>
            <a:r>
              <a:rPr lang="de-DE" dirty="0" err="1"/>
              <a:t>censorship</a:t>
            </a:r>
            <a:r>
              <a:rPr lang="de-DE" dirty="0"/>
              <a:t> in Spain </a:t>
            </a:r>
            <a:r>
              <a:rPr lang="de-DE" dirty="0" err="1"/>
              <a:t>creating</a:t>
            </a:r>
            <a:r>
              <a:rPr lang="de-DE" dirty="0"/>
              <a:t> a </a:t>
            </a:r>
            <a:r>
              <a:rPr lang="de-DE" dirty="0" err="1"/>
              <a:t>false</a:t>
            </a:r>
            <a:r>
              <a:rPr lang="de-DE" dirty="0"/>
              <a:t> </a:t>
            </a:r>
            <a:r>
              <a:rPr lang="de-DE" dirty="0" err="1"/>
              <a:t>impression</a:t>
            </a:r>
            <a:r>
              <a:rPr lang="de-DE" dirty="0"/>
              <a:t> </a:t>
            </a:r>
            <a:r>
              <a:rPr lang="de-DE" dirty="0" err="1"/>
              <a:t>of</a:t>
            </a:r>
            <a:r>
              <a:rPr lang="de-DE" dirty="0"/>
              <a:t> Spain </a:t>
            </a:r>
            <a:r>
              <a:rPr lang="de-DE" dirty="0" err="1"/>
              <a:t>as</a:t>
            </a:r>
            <a:r>
              <a:rPr lang="de-DE" dirty="0"/>
              <a:t> </a:t>
            </a:r>
            <a:r>
              <a:rPr lang="de-DE" dirty="0" err="1"/>
              <a:t>the</a:t>
            </a:r>
            <a:r>
              <a:rPr lang="de-DE" dirty="0"/>
              <a:t> </a:t>
            </a:r>
            <a:r>
              <a:rPr lang="de-DE" dirty="0" err="1"/>
              <a:t>centre</a:t>
            </a:r>
            <a:r>
              <a:rPr lang="de-DE" dirty="0"/>
              <a:t> </a:t>
            </a:r>
            <a:r>
              <a:rPr lang="de-DE" dirty="0" err="1"/>
              <a:t>of</a:t>
            </a:r>
            <a:r>
              <a:rPr lang="de-DE" dirty="0"/>
              <a:t> </a:t>
            </a:r>
            <a:r>
              <a:rPr lang="de-DE" dirty="0" err="1"/>
              <a:t>the</a:t>
            </a:r>
            <a:r>
              <a:rPr lang="de-DE" dirty="0"/>
              <a:t> </a:t>
            </a:r>
            <a:r>
              <a:rPr lang="de-DE" dirty="0" err="1"/>
              <a:t>outbreak</a:t>
            </a:r>
            <a:r>
              <a:rPr lang="de-DE" dirty="0"/>
              <a:t>)</a:t>
            </a:r>
          </a:p>
          <a:p>
            <a:r>
              <a:rPr lang="de-DE" dirty="0"/>
              <a:t>Spread </a:t>
            </a:r>
            <a:r>
              <a:rPr lang="de-DE" dirty="0" err="1"/>
              <a:t>of</a:t>
            </a:r>
            <a:r>
              <a:rPr lang="de-DE" dirty="0"/>
              <a:t> </a:t>
            </a:r>
            <a:r>
              <a:rPr lang="de-DE" dirty="0" err="1"/>
              <a:t>disease</a:t>
            </a:r>
            <a:r>
              <a:rPr lang="de-DE" dirty="0"/>
              <a:t> was </a:t>
            </a:r>
            <a:r>
              <a:rPr lang="de-DE" dirty="0" err="1"/>
              <a:t>facilitated</a:t>
            </a:r>
            <a:r>
              <a:rPr lang="de-DE" dirty="0"/>
              <a:t> </a:t>
            </a:r>
            <a:r>
              <a:rPr lang="de-DE" dirty="0" err="1"/>
              <a:t>by</a:t>
            </a:r>
            <a:r>
              <a:rPr lang="de-DE" dirty="0"/>
              <a:t> </a:t>
            </a:r>
            <a:r>
              <a:rPr lang="de-DE" dirty="0" err="1"/>
              <a:t>the</a:t>
            </a:r>
            <a:r>
              <a:rPr lang="de-DE" dirty="0"/>
              <a:t> war (</a:t>
            </a:r>
            <a:r>
              <a:rPr lang="de-DE" dirty="0" err="1"/>
              <a:t>mass</a:t>
            </a:r>
            <a:r>
              <a:rPr lang="de-DE" dirty="0"/>
              <a:t> </a:t>
            </a:r>
            <a:r>
              <a:rPr lang="de-DE" dirty="0" err="1"/>
              <a:t>mobilisations</a:t>
            </a:r>
            <a:r>
              <a:rPr lang="de-DE" dirty="0"/>
              <a:t>, </a:t>
            </a:r>
            <a:r>
              <a:rPr lang="de-DE" dirty="0" err="1"/>
              <a:t>camps</a:t>
            </a:r>
            <a:r>
              <a:rPr lang="de-DE" dirty="0"/>
              <a:t>, </a:t>
            </a:r>
            <a:r>
              <a:rPr lang="de-DE" dirty="0" err="1"/>
              <a:t>mass</a:t>
            </a:r>
            <a:r>
              <a:rPr lang="de-DE" dirty="0"/>
              <a:t> </a:t>
            </a:r>
            <a:r>
              <a:rPr lang="de-DE" dirty="0" err="1"/>
              <a:t>gatherings</a:t>
            </a:r>
            <a:r>
              <a:rPr lang="de-DE" dirty="0"/>
              <a:t> </a:t>
            </a:r>
            <a:r>
              <a:rPr lang="de-DE" dirty="0" err="1"/>
              <a:t>of</a:t>
            </a:r>
            <a:r>
              <a:rPr lang="de-DE" dirty="0"/>
              <a:t> </a:t>
            </a:r>
            <a:r>
              <a:rPr lang="de-DE" dirty="0" err="1"/>
              <a:t>people</a:t>
            </a:r>
            <a:r>
              <a:rPr lang="de-DE" dirty="0"/>
              <a:t>, </a:t>
            </a:r>
            <a:r>
              <a:rPr lang="de-DE" dirty="0" err="1"/>
              <a:t>lacking</a:t>
            </a:r>
            <a:r>
              <a:rPr lang="de-DE" dirty="0"/>
              <a:t> </a:t>
            </a:r>
            <a:r>
              <a:rPr lang="de-DE" dirty="0" err="1"/>
              <a:t>hygiene</a:t>
            </a:r>
            <a:r>
              <a:rPr lang="de-DE" dirty="0"/>
              <a:t>, etc.)</a:t>
            </a:r>
          </a:p>
          <a:p>
            <a:r>
              <a:rPr lang="de-DE" dirty="0"/>
              <a:t>The </a:t>
            </a:r>
            <a:r>
              <a:rPr lang="de-DE" dirty="0" err="1"/>
              <a:t>virus</a:t>
            </a:r>
            <a:r>
              <a:rPr lang="de-DE" dirty="0"/>
              <a:t> </a:t>
            </a:r>
            <a:r>
              <a:rPr lang="de-DE" dirty="0" err="1"/>
              <a:t>particularly</a:t>
            </a:r>
            <a:r>
              <a:rPr lang="de-DE" dirty="0"/>
              <a:t> </a:t>
            </a:r>
            <a:r>
              <a:rPr lang="de-DE" dirty="0" err="1"/>
              <a:t>affected</a:t>
            </a:r>
            <a:r>
              <a:rPr lang="de-DE" dirty="0"/>
              <a:t> </a:t>
            </a:r>
            <a:r>
              <a:rPr lang="de-DE" dirty="0" err="1"/>
              <a:t>healthy</a:t>
            </a:r>
            <a:r>
              <a:rPr lang="de-DE" dirty="0"/>
              <a:t> </a:t>
            </a:r>
            <a:r>
              <a:rPr lang="de-DE" dirty="0" err="1"/>
              <a:t>young</a:t>
            </a:r>
            <a:r>
              <a:rPr lang="de-DE" dirty="0"/>
              <a:t> </a:t>
            </a:r>
            <a:r>
              <a:rPr lang="de-DE" dirty="0" err="1"/>
              <a:t>people</a:t>
            </a:r>
            <a:r>
              <a:rPr lang="de-DE" dirty="0"/>
              <a:t> (</a:t>
            </a:r>
            <a:r>
              <a:rPr lang="de-DE" dirty="0" err="1"/>
              <a:t>especially</a:t>
            </a:r>
            <a:r>
              <a:rPr lang="de-DE" dirty="0"/>
              <a:t> </a:t>
            </a:r>
            <a:r>
              <a:rPr lang="de-DE" dirty="0" err="1"/>
              <a:t>men</a:t>
            </a:r>
            <a:r>
              <a:rPr lang="de-DE" dirty="0"/>
              <a:t>)</a:t>
            </a:r>
          </a:p>
          <a:p>
            <a:r>
              <a:rPr lang="de-DE" dirty="0"/>
              <a:t>The </a:t>
            </a:r>
            <a:r>
              <a:rPr lang="de-DE" dirty="0" err="1"/>
              <a:t>virus</a:t>
            </a:r>
            <a:r>
              <a:rPr lang="de-DE" dirty="0"/>
              <a:t> was a variant </a:t>
            </a:r>
            <a:r>
              <a:rPr lang="de-DE" dirty="0" err="1"/>
              <a:t>of</a:t>
            </a:r>
            <a:r>
              <a:rPr lang="de-DE" dirty="0"/>
              <a:t> </a:t>
            </a:r>
            <a:r>
              <a:rPr lang="de-DE" dirty="0" err="1"/>
              <a:t>the</a:t>
            </a:r>
            <a:r>
              <a:rPr lang="de-DE" dirty="0"/>
              <a:t> H1N1 </a:t>
            </a:r>
            <a:r>
              <a:rPr lang="de-DE" dirty="0" err="1"/>
              <a:t>flu</a:t>
            </a:r>
            <a:r>
              <a:rPr lang="de-DE" dirty="0"/>
              <a:t> </a:t>
            </a:r>
            <a:r>
              <a:rPr lang="de-DE" dirty="0" err="1"/>
              <a:t>virus</a:t>
            </a:r>
            <a:r>
              <a:rPr lang="de-DE" dirty="0"/>
              <a:t> (</a:t>
            </a:r>
            <a:r>
              <a:rPr lang="de-DE" dirty="0" err="1"/>
              <a:t>very</a:t>
            </a:r>
            <a:r>
              <a:rPr lang="de-DE" dirty="0"/>
              <a:t> </a:t>
            </a:r>
            <a:r>
              <a:rPr lang="de-DE" dirty="0" err="1"/>
              <a:t>similar</a:t>
            </a:r>
            <a:r>
              <a:rPr lang="de-DE" dirty="0"/>
              <a:t> </a:t>
            </a:r>
            <a:r>
              <a:rPr lang="de-DE" dirty="0" err="1"/>
              <a:t>to</a:t>
            </a:r>
            <a:r>
              <a:rPr lang="de-DE" dirty="0"/>
              <a:t> </a:t>
            </a:r>
            <a:r>
              <a:rPr lang="de-DE" dirty="0" err="1"/>
              <a:t>the</a:t>
            </a:r>
            <a:r>
              <a:rPr lang="de-DE" dirty="0"/>
              <a:t> </a:t>
            </a:r>
            <a:r>
              <a:rPr lang="de-DE" dirty="0" err="1"/>
              <a:t>virus</a:t>
            </a:r>
            <a:r>
              <a:rPr lang="de-DE" dirty="0"/>
              <a:t> </a:t>
            </a:r>
            <a:r>
              <a:rPr lang="de-DE" dirty="0" err="1"/>
              <a:t>that</a:t>
            </a:r>
            <a:r>
              <a:rPr lang="de-DE" dirty="0"/>
              <a:t> </a:t>
            </a:r>
            <a:r>
              <a:rPr lang="de-DE" dirty="0" err="1"/>
              <a:t>caused</a:t>
            </a:r>
            <a:r>
              <a:rPr lang="de-DE" dirty="0"/>
              <a:t> </a:t>
            </a:r>
            <a:r>
              <a:rPr lang="de-DE" dirty="0" err="1"/>
              <a:t>the</a:t>
            </a:r>
            <a:r>
              <a:rPr lang="de-DE" dirty="0"/>
              <a:t> </a:t>
            </a:r>
            <a:r>
              <a:rPr lang="de-DE" dirty="0" err="1"/>
              <a:t>swine</a:t>
            </a:r>
            <a:r>
              <a:rPr lang="de-DE" dirty="0"/>
              <a:t> </a:t>
            </a:r>
            <a:r>
              <a:rPr lang="de-DE" dirty="0" err="1"/>
              <a:t>flu</a:t>
            </a:r>
            <a:r>
              <a:rPr lang="de-DE" dirty="0"/>
              <a:t> </a:t>
            </a:r>
            <a:r>
              <a:rPr lang="de-DE" dirty="0" err="1"/>
              <a:t>epidemic</a:t>
            </a:r>
            <a:r>
              <a:rPr lang="de-DE" dirty="0"/>
              <a:t> </a:t>
            </a:r>
            <a:r>
              <a:rPr lang="de-DE" dirty="0" err="1"/>
              <a:t>of</a:t>
            </a:r>
            <a:r>
              <a:rPr lang="de-DE" dirty="0"/>
              <a:t> 2009)</a:t>
            </a:r>
          </a:p>
          <a:p>
            <a:endParaRPr lang="de-DE" dirty="0"/>
          </a:p>
          <a:p>
            <a:endParaRPr lang="de-DE" dirty="0"/>
          </a:p>
          <a:p>
            <a:endParaRPr lang="de-DE" dirty="0"/>
          </a:p>
        </p:txBody>
      </p:sp>
    </p:spTree>
    <p:extLst>
      <p:ext uri="{BB962C8B-B14F-4D97-AF65-F5344CB8AC3E}">
        <p14:creationId xmlns:p14="http://schemas.microsoft.com/office/powerpoint/2010/main" val="131823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C74586F-D368-423A-B6C0-F07F9A3E08B8}"/>
              </a:ext>
            </a:extLst>
          </p:cNvPr>
          <p:cNvSpPr>
            <a:spLocks noGrp="1"/>
          </p:cNvSpPr>
          <p:nvPr>
            <p:ph idx="1"/>
          </p:nvPr>
        </p:nvSpPr>
        <p:spPr>
          <a:xfrm>
            <a:off x="566452" y="1331259"/>
            <a:ext cx="11059095" cy="4195481"/>
          </a:xfrm>
        </p:spPr>
        <p:txBody>
          <a:bodyPr/>
          <a:lstStyle/>
          <a:p>
            <a:r>
              <a:rPr lang="de-DE" dirty="0" err="1"/>
              <a:t>Famous</a:t>
            </a:r>
            <a:r>
              <a:rPr lang="de-DE" dirty="0"/>
              <a:t> </a:t>
            </a:r>
            <a:r>
              <a:rPr lang="de-DE" dirty="0" err="1"/>
              <a:t>flu</a:t>
            </a:r>
            <a:r>
              <a:rPr lang="de-DE" dirty="0"/>
              <a:t> </a:t>
            </a:r>
            <a:r>
              <a:rPr lang="de-DE" dirty="0" err="1"/>
              <a:t>victims</a:t>
            </a:r>
            <a:r>
              <a:rPr lang="de-DE" dirty="0"/>
              <a:t>: Guillaume Apollinaire, Gustav Klimt, Egon Schiele, Max Weber, Francisco de Paula Rodrigues Alves, …</a:t>
            </a:r>
          </a:p>
          <a:p>
            <a:pPr marL="0" indent="0">
              <a:buNone/>
            </a:pPr>
            <a:endParaRPr lang="de-DE" dirty="0"/>
          </a:p>
          <a:p>
            <a:r>
              <a:rPr lang="de-DE" dirty="0" err="1"/>
              <a:t>Famous</a:t>
            </a:r>
            <a:r>
              <a:rPr lang="de-DE" dirty="0"/>
              <a:t> </a:t>
            </a:r>
            <a:r>
              <a:rPr lang="de-DE" dirty="0" err="1"/>
              <a:t>flu</a:t>
            </a:r>
            <a:r>
              <a:rPr lang="de-DE" dirty="0"/>
              <a:t> </a:t>
            </a:r>
            <a:r>
              <a:rPr lang="de-DE" dirty="0" err="1"/>
              <a:t>survivors</a:t>
            </a:r>
            <a:r>
              <a:rPr lang="de-DE" dirty="0"/>
              <a:t>: Franz Kafka, Walter Benjamin, </a:t>
            </a:r>
          </a:p>
          <a:p>
            <a:pPr marL="0" indent="0">
              <a:buNone/>
            </a:pPr>
            <a:r>
              <a:rPr lang="de-DE" dirty="0"/>
              <a:t>     Walt Disney, Raymond Chandler, Greta Garbo, </a:t>
            </a:r>
          </a:p>
          <a:p>
            <a:pPr marL="0" indent="0">
              <a:buNone/>
            </a:pPr>
            <a:r>
              <a:rPr lang="de-DE" dirty="0"/>
              <a:t>     Robert Graves, David Lloyd George, Edvard Munch, </a:t>
            </a:r>
          </a:p>
          <a:p>
            <a:pPr marL="0" indent="0">
              <a:buNone/>
            </a:pPr>
            <a:r>
              <a:rPr lang="de-DE" dirty="0"/>
              <a:t>     Georgia O‘Keeffe, Franklin D. Roosevelt, </a:t>
            </a:r>
          </a:p>
          <a:p>
            <a:pPr marL="0" indent="0">
              <a:buNone/>
            </a:pPr>
            <a:r>
              <a:rPr lang="de-DE" dirty="0"/>
              <a:t>     Woodrow Wilson, Wilhelm II, ... </a:t>
            </a:r>
          </a:p>
        </p:txBody>
      </p:sp>
      <p:pic>
        <p:nvPicPr>
          <p:cNvPr id="4" name="Grafik 3">
            <a:extLst>
              <a:ext uri="{FF2B5EF4-FFF2-40B4-BE49-F238E27FC236}">
                <a16:creationId xmlns:a16="http://schemas.microsoft.com/office/drawing/2014/main" id="{BF7F7E7A-9F12-4A0D-9B83-BDF4DD85770D}"/>
              </a:ext>
            </a:extLst>
          </p:cNvPr>
          <p:cNvPicPr>
            <a:picLocks noChangeAspect="1"/>
          </p:cNvPicPr>
          <p:nvPr/>
        </p:nvPicPr>
        <p:blipFill>
          <a:blip r:embed="rId2"/>
          <a:stretch>
            <a:fillRect/>
          </a:stretch>
        </p:blipFill>
        <p:spPr>
          <a:xfrm>
            <a:off x="7525398" y="2209430"/>
            <a:ext cx="4438650" cy="3086100"/>
          </a:xfrm>
          <a:prstGeom prst="rect">
            <a:avLst/>
          </a:prstGeom>
        </p:spPr>
      </p:pic>
      <p:pic>
        <p:nvPicPr>
          <p:cNvPr id="5" name="Grafik 4">
            <a:extLst>
              <a:ext uri="{FF2B5EF4-FFF2-40B4-BE49-F238E27FC236}">
                <a16:creationId xmlns:a16="http://schemas.microsoft.com/office/drawing/2014/main" id="{F189D652-6C19-458A-9217-EEBCD466AA3D}"/>
              </a:ext>
            </a:extLst>
          </p:cNvPr>
          <p:cNvPicPr>
            <a:picLocks noChangeAspect="1"/>
          </p:cNvPicPr>
          <p:nvPr/>
        </p:nvPicPr>
        <p:blipFill>
          <a:blip r:embed="rId3"/>
          <a:stretch>
            <a:fillRect/>
          </a:stretch>
        </p:blipFill>
        <p:spPr>
          <a:xfrm>
            <a:off x="5070287" y="4581518"/>
            <a:ext cx="2051424" cy="2152194"/>
          </a:xfrm>
          <a:prstGeom prst="rect">
            <a:avLst/>
          </a:prstGeom>
          <a:ln>
            <a:solidFill>
              <a:schemeClr val="tx1"/>
            </a:solidFill>
          </a:ln>
        </p:spPr>
      </p:pic>
    </p:spTree>
    <p:extLst>
      <p:ext uri="{BB962C8B-B14F-4D97-AF65-F5344CB8AC3E}">
        <p14:creationId xmlns:p14="http://schemas.microsoft.com/office/powerpoint/2010/main" val="111257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562</Words>
  <Application>Microsoft Office PowerPoint</Application>
  <PresentationFormat>Breitbild</PresentationFormat>
  <Paragraphs>57</Paragraphs>
  <Slides>11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Century Gothic</vt:lpstr>
      <vt:lpstr>Goudy Old Style</vt:lpstr>
      <vt:lpstr>Wingdings</vt:lpstr>
      <vt:lpstr>Wingdings 3</vt:lpstr>
      <vt:lpstr>Ion</vt:lpstr>
      <vt:lpstr>The impact of epidemics in  historical perspective</vt:lpstr>
      <vt:lpstr>PowerPoint-Präsentation</vt:lpstr>
      <vt:lpstr>The Black Death</vt:lpstr>
      <vt:lpstr>PowerPoint-Präsentation</vt:lpstr>
      <vt:lpstr>Smallpox in the Americas</vt:lpstr>
      <vt:lpstr>PowerPoint-Präsentation</vt:lpstr>
      <vt:lpstr>PowerPoint-Präsentation</vt:lpstr>
      <vt:lpstr>Influenza Pandemic, 1918 – 1919 </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Narratives of Disease and Virus Outbreak</dc:title>
  <dc:creator>Markus Fraundorfer</dc:creator>
  <cp:lastModifiedBy>Markus Fraundorfer</cp:lastModifiedBy>
  <cp:revision>46</cp:revision>
  <dcterms:created xsi:type="dcterms:W3CDTF">2018-01-23T13:34:22Z</dcterms:created>
  <dcterms:modified xsi:type="dcterms:W3CDTF">2018-03-16T15:29:33Z</dcterms:modified>
</cp:coreProperties>
</file>