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09" r:id="rId3"/>
    <p:sldId id="310" r:id="rId4"/>
    <p:sldId id="311" r:id="rId5"/>
    <p:sldId id="312" r:id="rId6"/>
    <p:sldId id="313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73" r:id="rId29"/>
    <p:sldId id="265" r:id="rId30"/>
    <p:sldId id="266" r:id="rId31"/>
    <p:sldId id="267" r:id="rId32"/>
    <p:sldId id="268" r:id="rId33"/>
    <p:sldId id="270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660"/>
  </p:normalViewPr>
  <p:slideViewPr>
    <p:cSldViewPr>
      <p:cViewPr varScale="1">
        <p:scale>
          <a:sx n="111" d="100"/>
          <a:sy n="111" d="100"/>
        </p:scale>
        <p:origin x="20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4" Type="http://schemas.openxmlformats.org/officeDocument/2006/relationships/slide" Target="slides/slide36.xml"/><Relationship Id="rId5" Type="http://schemas.openxmlformats.org/officeDocument/2006/relationships/slide" Target="slides/slide37.xml"/><Relationship Id="rId1" Type="http://schemas.openxmlformats.org/officeDocument/2006/relationships/slide" Target="slides/slide33.xml"/><Relationship Id="rId2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34F50F-FD99-4C0C-BFD5-5116AA834679}" type="slidenum">
              <a:rPr lang="pt-BR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38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0E27A68-9F1C-446B-8F08-F2BBFC32DB32}" type="slidenum">
              <a:rPr lang="pt-BR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17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C7FC3-ACB7-4C9A-83C9-F6D5B0F794D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0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5DCF-0E26-46DC-946E-08074E6FDDC0}" type="slidenum">
              <a:rPr lang="pt-BR"/>
              <a:pPr/>
              <a:t>33</a:t>
            </a:fld>
            <a:endParaRPr lang="pt-B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9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67244-6B88-4432-8D55-CFC7F600CCC7}" type="slidenum">
              <a:rPr lang="pt-BR"/>
              <a:pPr/>
              <a:t>34</a:t>
            </a:fld>
            <a:endParaRPr lang="pt-B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73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81F78-1CA5-4950-96F9-54E189703310}" type="slidenum">
              <a:rPr lang="pt-BR"/>
              <a:pPr/>
              <a:t>35</a:t>
            </a:fld>
            <a:endParaRPr lang="pt-B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86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996AA-F1BB-4724-9D84-01C473B2B5D6}" type="slidenum">
              <a:rPr lang="pt-BR"/>
              <a:pPr/>
              <a:t>36</a:t>
            </a:fld>
            <a:endParaRPr lang="pt-B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3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91281-6054-41FD-A1A7-4F5683169D49}" type="slidenum">
              <a:rPr lang="pt-BR"/>
              <a:pPr/>
              <a:t>37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22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C7FC3-ACB7-4C9A-83C9-F6D5B0F794D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3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C7FC3-ACB7-4C9A-83C9-F6D5B0F794D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9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AC44B-D7B9-4DE9-BF98-EBFA6C35B969}" type="slidenum">
              <a:rPr lang="pt-BR"/>
              <a:pPr/>
              <a:t>27</a:t>
            </a:fld>
            <a:endParaRPr lang="pt-BR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4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9D327-90BF-49C1-A22C-7FEACF7808B1}" type="slidenum">
              <a:rPr lang="pt-BR"/>
              <a:pPr/>
              <a:t>28</a:t>
            </a:fld>
            <a:endParaRPr lang="pt-BR"/>
          </a:p>
        </p:txBody>
      </p:sp>
      <p:sp>
        <p:nvSpPr>
          <p:cNvPr id="35842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40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9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5A0B6-BB76-4A6B-BC23-961CCE106DDB}" type="slidenum">
              <a:rPr lang="pt-BR"/>
              <a:pPr/>
              <a:t>29</a:t>
            </a:fld>
            <a:endParaRPr lang="pt-B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5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DD909-7544-4F2F-B262-0A3B428034D2}" type="slidenum">
              <a:rPr lang="pt-BR"/>
              <a:pPr/>
              <a:t>30</a:t>
            </a:fld>
            <a:endParaRPr lang="pt-B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62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81B30-4CBC-4A22-88D1-7A7CB0D1F14A}" type="slidenum">
              <a:rPr lang="pt-BR"/>
              <a:pPr/>
              <a:t>31</a:t>
            </a:fld>
            <a:endParaRPr lang="pt-B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62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60CBC-634E-4E9D-8C8D-72F88EA70925}" type="slidenum">
              <a:rPr lang="pt-BR"/>
              <a:pPr/>
              <a:t>32</a:t>
            </a:fld>
            <a:endParaRPr lang="pt-B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7065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2286000"/>
            <a:ext cx="45720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  <a:p>
            <a:endParaRPr lang="pt-B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D66ABB4-15BA-4D34-B007-AB9B3E11BDA0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48BF0D-4F97-4F68-A646-E57A26C5FB44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EF3D1-33C8-4CE6-8B3A-9C63D39BB04D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7164C-EA81-442F-B85F-1F55D1484792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6150" y="304800"/>
            <a:ext cx="161925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8400" y="304800"/>
            <a:ext cx="470535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5CF0D-D2AC-48CD-8589-9DCF960ECD46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C9899-E231-4E73-A3DD-CBFFE3107593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8B50E-0B48-4566-8609-C51CF752A7D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3/6/17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31D5-1B33-458B-8AFD-CECCB0FA18CB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‹n.º›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1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3/6/17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‹n.º›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6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4D14F-8570-4BC8-B497-D0B1A4E1D413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8C63F-16E0-4DA5-BCE0-8E0D7F31A1BD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0E8E6-5B5D-4FD5-AD2D-4DA8F1839920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FC5EE-CB16-45A5-83C5-A09C669FE369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4600" y="2057400"/>
            <a:ext cx="3124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91200" y="2057400"/>
            <a:ext cx="3124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87B5E-5B9A-4334-9488-49D7093A5F97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D8C38-3975-46A4-A936-6B1308427964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82966-16E0-4192-BC4E-BBD70C1BABAD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2B887-57B4-46C3-B2DD-8795F989D573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C255D-B0AF-467E-A175-8C370BA24F3F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8890E-8C40-481F-8C4B-80B9DABBFE53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AD181-B8C5-43E4-A52A-D987D9856759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9999-AC4B-4B4D-87C9-0648FE4B00E6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D6EBC-9BF9-4C37-BA81-1B98FD77F022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4D6F4-7CB8-4612-8B64-4198751C1CCA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A0749-0184-45EA-8CA9-A5C8349EBF72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A6112-3E32-459E-83A1-73771316CA77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647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0574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096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439579E-C6F1-4699-8835-6EFBC39D6AEA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096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644D34D-C52A-492C-96BA-853EC8CD9F28}" type="slidenum">
              <a:rPr lang="pt-BR"/>
              <a:pPr/>
              <a:t>‹n.º›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9668B50E-0B48-4566-8609-C51CF752A7DF}" type="datetimeFigureOut">
              <a:rPr lang="pt-BR" smtClean="0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06/03/17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4431D5-1B33-458B-8AFD-CECCB0FA18CB}" type="slidenum">
              <a:rPr lang="pt-BR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‹n.º›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9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4" Type="http://schemas.openxmlformats.org/officeDocument/2006/relationships/image" Target="../media/image24.tm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4" Type="http://schemas.openxmlformats.org/officeDocument/2006/relationships/image" Target="../media/image27.tm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3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edisciplinas.usp.br/acessar/" TargetMode="Externa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asdaninhasonline.com.br/" TargetMode="Externa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http://wssa.net/weed/weed-identification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tmp"/><Relationship Id="rId3" Type="http://schemas.openxmlformats.org/officeDocument/2006/relationships/hyperlink" Target="http://herbicidesymptoms.ipm.ucanr.edu/index.cf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4" Type="http://schemas.openxmlformats.org/officeDocument/2006/relationships/image" Target="../media/image14.tm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4-15BA-4D34-B007-AB9B3E11BDA0}" type="datetime1">
              <a:rPr lang="pt-BR" smtClean="0"/>
              <a:pPr/>
              <a:t>06/03/17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BF0D-4F97-4F68-A646-E57A26C5FB44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"/>
            <a:ext cx="91440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442100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9756" y="508518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62626"/>
                </a:solidFill>
                <a:latin typeface="Arial" charset="0"/>
              </a:rPr>
              <a:t>https://www.fmcagricola.com.br/portal/manuais/infestantes_hf/index.html#/34/</a:t>
            </a:r>
          </a:p>
        </p:txBody>
      </p:sp>
    </p:spTree>
    <p:extLst>
      <p:ext uri="{BB962C8B-B14F-4D97-AF65-F5344CB8AC3E}">
        <p14:creationId xmlns:p14="http://schemas.microsoft.com/office/powerpoint/2010/main" val="2076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.aviculturaindustrial.com.br/files/3%20tomos%20empilhados_N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472608" cy="52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editoraufv.com.br/Design/editoraufv/Produto/manual-de-aulas-praticas-de-plantas-daninhas-fun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3672408" cy="49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1592718" cy="82303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95736" y="5517232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62626"/>
                </a:solidFill>
                <a:latin typeface="Arial" charset="0"/>
              </a:rPr>
              <a:t>http://www.funep.org.br/visualizar_livro.php?idlivro=2678</a:t>
            </a:r>
          </a:p>
        </p:txBody>
      </p:sp>
    </p:spTree>
    <p:extLst>
      <p:ext uri="{BB962C8B-B14F-4D97-AF65-F5344CB8AC3E}">
        <p14:creationId xmlns:p14="http://schemas.microsoft.com/office/powerpoint/2010/main" val="20117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dlivros.com.br/Imagens/Produtos/%7B328F4891-372C-4808-865D-C81863E10116%7D_aspectosdabiologiapltdaninh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3732491" cy="5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7" y="1844824"/>
            <a:ext cx="4125278" cy="2107203"/>
          </a:xfrm>
          <a:prstGeom prst="rect">
            <a:avLst/>
          </a:prstGeom>
        </p:spPr>
      </p:pic>
      <p:pic>
        <p:nvPicPr>
          <p:cNvPr id="3" name="Imagem 2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0"/>
          <a:stretch/>
        </p:blipFill>
        <p:spPr>
          <a:xfrm>
            <a:off x="4848107" y="4077072"/>
            <a:ext cx="3900357" cy="111261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7504" y="5733256"/>
            <a:ext cx="886588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http://www.livrariarima.com.br/produto/2530416/Aspectos-da-Biologia-e-Manejo-das-Plantas-Daninhas</a:t>
            </a:r>
          </a:p>
        </p:txBody>
      </p:sp>
    </p:spTree>
    <p:extLst>
      <p:ext uri="{BB962C8B-B14F-4D97-AF65-F5344CB8AC3E}">
        <p14:creationId xmlns:p14="http://schemas.microsoft.com/office/powerpoint/2010/main" val="3607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C92F-0308-44CF-BEF3-94D788D43D91}" type="datetime8">
              <a:rPr lang="pt-BR" smtClean="0">
                <a:solidFill>
                  <a:prstClr val="white"/>
                </a:solidFill>
              </a:rPr>
              <a:pPr>
                <a:defRPr/>
              </a:pPr>
              <a:t>06/03/17 07:11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white"/>
                </a:solidFill>
              </a:rPr>
              <a:t>pjchrist@usp.br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911-0CA5-4311-A45B-4C27B871EFE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0885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et.com.br/Design/editoraufv/Produto/7576410175_manejo-de-plantas-daninhas-nas-culturas-agrico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56"/>
            <a:ext cx="4032448" cy="5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0"/>
          <a:stretch/>
        </p:blipFill>
        <p:spPr>
          <a:xfrm>
            <a:off x="4848107" y="4077072"/>
            <a:ext cx="3900357" cy="1112616"/>
          </a:xfrm>
          <a:prstGeom prst="rect">
            <a:avLst/>
          </a:prstGeom>
        </p:spPr>
      </p:pic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0" y="980728"/>
            <a:ext cx="4399690" cy="18722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1582" y="5802567"/>
            <a:ext cx="886491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http://www.livrariarima.com.br/produto/2543080/Manejo-de-Plantas-Daninhas-nas-Culturas-Agricolas</a:t>
            </a:r>
          </a:p>
        </p:txBody>
      </p:sp>
    </p:spTree>
    <p:extLst>
      <p:ext uri="{BB962C8B-B14F-4D97-AF65-F5344CB8AC3E}">
        <p14:creationId xmlns:p14="http://schemas.microsoft.com/office/powerpoint/2010/main" val="39295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C92F-0308-44CF-BEF3-94D788D43D91}" type="datetime8">
              <a:rPr lang="pt-BR" smtClean="0">
                <a:solidFill>
                  <a:prstClr val="white"/>
                </a:solidFill>
              </a:rPr>
              <a:pPr>
                <a:defRPr/>
              </a:pPr>
              <a:t>06/03/17 07:11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white"/>
                </a:solidFill>
              </a:rPr>
              <a:t>pjchrist@usp.br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911-0CA5-4311-A45B-4C27B871EFE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08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jet.com.br/Design/editoraufv/Produto/9842340351_ciencia-das-plantas-enfestantes-mane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888432" cy="55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90" y="188640"/>
            <a:ext cx="3606275" cy="48965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5301208"/>
            <a:ext cx="65131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262626"/>
                </a:solidFill>
              </a:rPr>
              <a:t>Disponível em </a:t>
            </a:r>
            <a:r>
              <a:rPr lang="pt-BR" sz="2000" b="1" dirty="0" err="1" smtClean="0">
                <a:solidFill>
                  <a:srgbClr val="262626"/>
                </a:solidFill>
              </a:rPr>
              <a:t>pdf</a:t>
            </a:r>
            <a:r>
              <a:rPr lang="pt-BR" sz="2000" b="1" dirty="0" smtClean="0">
                <a:solidFill>
                  <a:srgbClr val="262626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262626"/>
                </a:solidFill>
              </a:rPr>
              <a:t>http</a:t>
            </a:r>
            <a:r>
              <a:rPr lang="en-US" sz="2000" b="1" dirty="0">
                <a:solidFill>
                  <a:srgbClr val="262626"/>
                </a:solidFill>
              </a:rPr>
              <a:t>://omnipax.com.br/livros/2011/BMPD/BMPD-livro.pdf</a:t>
            </a:r>
          </a:p>
        </p:txBody>
      </p:sp>
    </p:spTree>
    <p:extLst>
      <p:ext uri="{BB962C8B-B14F-4D97-AF65-F5344CB8AC3E}">
        <p14:creationId xmlns:p14="http://schemas.microsoft.com/office/powerpoint/2010/main" val="37288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unep.org.br/img_up/_20110809160703guia_de_herbicidas_6a_e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36631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551723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62626"/>
                </a:solidFill>
                <a:latin typeface="Arial" charset="0"/>
              </a:rPr>
              <a:t>http://www.pldlivros.com.br/MaisProduto.asp?Produto=921</a:t>
            </a:r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2842506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/>
          </p:cNvPr>
          <p:cNvSpPr/>
          <p:nvPr/>
        </p:nvSpPr>
        <p:spPr>
          <a:xfrm>
            <a:off x="2483768" y="188640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edisciplinas.usp.br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acessar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3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C92F-0308-44CF-BEF3-94D788D43D91}" type="datetime8">
              <a:rPr lang="pt-BR" smtClean="0">
                <a:solidFill>
                  <a:prstClr val="white"/>
                </a:solidFill>
              </a:rPr>
              <a:pPr>
                <a:defRPr/>
              </a:pPr>
              <a:t>06/03/17 07:11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white"/>
                </a:solidFill>
              </a:rPr>
              <a:t>pjchrist@usp.br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911-0CA5-4311-A45B-4C27B871EFE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7" y="0"/>
            <a:ext cx="9159877" cy="68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C92F-0308-44CF-BEF3-94D788D43D91}" type="datetime8">
              <a:rPr lang="pt-BR" smtClean="0">
                <a:solidFill>
                  <a:prstClr val="white"/>
                </a:solidFill>
              </a:rPr>
              <a:pPr>
                <a:defRPr/>
              </a:pPr>
              <a:t>06/03/17 07:11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white"/>
                </a:solidFill>
              </a:rPr>
              <a:t>pjchrist@usp.br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911-0CA5-4311-A45B-4C27B871EFE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C92F-0308-44CF-BEF3-94D788D43D91}" type="datetime8">
              <a:rPr lang="pt-BR" smtClean="0">
                <a:solidFill>
                  <a:prstClr val="white"/>
                </a:solidFill>
              </a:rPr>
              <a:pPr>
                <a:defRPr/>
              </a:pPr>
              <a:t>06/03/17 07:11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white"/>
                </a:solidFill>
              </a:rPr>
              <a:t>pjchrist@usp.br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911-0CA5-4311-A45B-4C27B871EFE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6107" y="889580"/>
            <a:ext cx="6771785" cy="50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C92F-0308-44CF-BEF3-94D788D43D91}" type="datetime8">
              <a:rPr lang="pt-BR" smtClean="0">
                <a:solidFill>
                  <a:prstClr val="white"/>
                </a:solidFill>
              </a:rPr>
              <a:pPr>
                <a:defRPr/>
              </a:pPr>
              <a:t>06/03/17 07:11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white"/>
                </a:solidFill>
              </a:rPr>
              <a:t>pjchrist@usp.br</a:t>
            </a: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911-0CA5-4311-A45B-4C27B871EFE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5613" y="796381"/>
            <a:ext cx="4861928" cy="364644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27584" y="538029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>
                <a:solidFill>
                  <a:srgbClr val="262626"/>
                </a:solidFill>
                <a:latin typeface="Arial" charset="0"/>
              </a:rPr>
              <a:t>Disponível em </a:t>
            </a:r>
            <a:r>
              <a:rPr lang="pt-BR" sz="1800" b="1" dirty="0" err="1" smtClean="0">
                <a:solidFill>
                  <a:srgbClr val="262626"/>
                </a:solidFill>
                <a:latin typeface="Arial" charset="0"/>
              </a:rPr>
              <a:t>pdf</a:t>
            </a:r>
            <a:r>
              <a:rPr lang="pt-BR" sz="1800" b="1" dirty="0" smtClean="0">
                <a:solidFill>
                  <a:srgbClr val="262626"/>
                </a:solidFill>
                <a:latin typeface="Arial" charset="0"/>
              </a:rPr>
              <a:t>:</a:t>
            </a:r>
            <a:endParaRPr lang="en-US" sz="1800" b="1" dirty="0" smtClean="0">
              <a:solidFill>
                <a:srgbClr val="262626"/>
              </a:solidFill>
              <a:latin typeface="Arial" charset="0"/>
            </a:endParaRPr>
          </a:p>
          <a:p>
            <a:r>
              <a:rPr lang="en-US" sz="1800" b="1" dirty="0" smtClean="0">
                <a:solidFill>
                  <a:srgbClr val="262626"/>
                </a:solidFill>
                <a:latin typeface="Arial" charset="0"/>
              </a:rPr>
              <a:t>http</a:t>
            </a:r>
            <a:r>
              <a:rPr lang="en-US" sz="1800" b="1" dirty="0">
                <a:solidFill>
                  <a:srgbClr val="262626"/>
                </a:solidFill>
                <a:latin typeface="Arial" charset="0"/>
              </a:rPr>
              <a:t>://www.hrac-br.com.br/documentos/livro3edicao.pdf</a:t>
            </a:r>
          </a:p>
        </p:txBody>
      </p:sp>
    </p:spTree>
    <p:extLst>
      <p:ext uri="{BB962C8B-B14F-4D97-AF65-F5344CB8AC3E}">
        <p14:creationId xmlns:p14="http://schemas.microsoft.com/office/powerpoint/2010/main" val="26818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8750" t="21941" r="21197" b="15418"/>
          <a:stretch/>
        </p:blipFill>
        <p:spPr bwMode="auto">
          <a:xfrm>
            <a:off x="611560" y="765620"/>
            <a:ext cx="8062687" cy="55437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691680" y="131622"/>
            <a:ext cx="62780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Sites de identificação de plantas daninhas na internet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859" r="19141" b="7187"/>
          <a:stretch/>
        </p:blipFill>
        <p:spPr bwMode="auto">
          <a:xfrm>
            <a:off x="755576" y="733355"/>
            <a:ext cx="7818662" cy="5863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2123728" y="133330"/>
            <a:ext cx="5760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http://www.wssa.net/Weeds/ID/PhotoGallery.htm</a:t>
            </a:r>
          </a:p>
        </p:txBody>
      </p:sp>
    </p:spTree>
    <p:extLst>
      <p:ext uri="{BB962C8B-B14F-4D97-AF65-F5344CB8AC3E}">
        <p14:creationId xmlns:p14="http://schemas.microsoft.com/office/powerpoint/2010/main" val="2473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corte de Te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/>
          <a:stretch/>
        </p:blipFill>
        <p:spPr>
          <a:xfrm>
            <a:off x="0" y="692696"/>
            <a:ext cx="9144000" cy="5363573"/>
          </a:xfrm>
          <a:prstGeom prst="rect">
            <a:avLst/>
          </a:prstGeom>
        </p:spPr>
      </p:pic>
      <p:sp>
        <p:nvSpPr>
          <p:cNvPr id="5" name="Retângulo 4">
            <a:hlinkClick r:id="rId3"/>
          </p:cNvPr>
          <p:cNvSpPr/>
          <p:nvPr/>
        </p:nvSpPr>
        <p:spPr>
          <a:xfrm>
            <a:off x="755576" y="116632"/>
            <a:ext cx="80648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62626"/>
                </a:solidFill>
              </a:rPr>
              <a:t>http://herbicidesymptoms.ipm.ucanr.edu/index.cfm#</a:t>
            </a:r>
          </a:p>
        </p:txBody>
      </p:sp>
    </p:spTree>
    <p:extLst>
      <p:ext uri="{BB962C8B-B14F-4D97-AF65-F5344CB8AC3E}">
        <p14:creationId xmlns:p14="http://schemas.microsoft.com/office/powerpoint/2010/main" val="5370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CADC69FE-1B6D-47E7-989B-BB86A61250BF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FE57D35-6B83-4403-8E45-2EB979F0108F}" type="slidenum">
              <a:rPr lang="pt-BR"/>
              <a:pPr/>
              <a:t>27</a:t>
            </a:fld>
            <a:endParaRPr lang="pt-B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7923213" cy="685800"/>
          </a:xfrm>
        </p:spPr>
        <p:txBody>
          <a:bodyPr/>
          <a:lstStyle/>
          <a:p>
            <a:r>
              <a:rPr lang="pt-BR"/>
              <a:t>O que é uma planta daninha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848600" cy="1905000"/>
          </a:xfrm>
        </p:spPr>
        <p:txBody>
          <a:bodyPr/>
          <a:lstStyle/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Uma planta fora de lugar ou crescendo onde ela não é desejada (Blatchley, 1912).</a:t>
            </a:r>
          </a:p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Qualquer planta cujas virtudes não têm sido ainda descobertas (Emerson, 1876).</a:t>
            </a:r>
          </a:p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Qualquer planta que não seja a cultura (Brenchley, 1920).</a:t>
            </a:r>
          </a:p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Uma planta não desejada e, portanto para ser destruída (Bailey, 1941).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4A278B07-B73F-4AAC-8984-E71D828C09DB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0ED62B4-64E9-4B46-BA68-305FA319E3A0}" type="slidenum">
              <a:rPr lang="pt-BR"/>
              <a:pPr/>
              <a:t>28</a:t>
            </a:fld>
            <a:endParaRPr lang="pt-B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7923213" cy="685800"/>
          </a:xfrm>
        </p:spPr>
        <p:txBody>
          <a:bodyPr/>
          <a:lstStyle/>
          <a:p>
            <a:r>
              <a:rPr lang="pt-BR"/>
              <a:t>O que é uma planta daninha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848600" cy="1905000"/>
          </a:xfrm>
        </p:spPr>
        <p:txBody>
          <a:bodyPr/>
          <a:lstStyle/>
          <a:p>
            <a:pPr marL="290513" indent="-29051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Aquelas plantas com habits prejudiciais ou com característica de crescimento onde elas não são desejáveis, geralmente em locais onde se deseja que outras plantas cresçam (Muenscher, 1960).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B0A11D6C-3916-4E01-8E37-A381FB4FFD2C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5D2DAEA-919D-44A1-837D-8E7785E21F4C}" type="slidenum">
              <a:rPr lang="pt-BR"/>
              <a:pPr/>
              <a:t>29</a:t>
            </a:fld>
            <a:endParaRPr lang="pt-B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7923213" cy="685800"/>
          </a:xfrm>
        </p:spPr>
        <p:txBody>
          <a:bodyPr/>
          <a:lstStyle/>
          <a:p>
            <a:r>
              <a:rPr lang="pt-BR"/>
              <a:t>O que é uma planta daninha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848600" cy="1905000"/>
          </a:xfrm>
        </p:spPr>
        <p:txBody>
          <a:bodyPr/>
          <a:lstStyle/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Uma planta de crescimento selvagem não agradável, geralmente encontrada em terrenos que tem sido cultivado (Thomas, 1956).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11213" y="3930650"/>
            <a:ext cx="80279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5775" indent="-485775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ü"/>
            </a:pPr>
            <a:r>
              <a:rPr lang="pt-BR" sz="2800" b="1">
                <a:latin typeface="Arial" charset="0"/>
              </a:rPr>
              <a:t>Plantas daninhas são pioneiras no processo de sucessão ecológica secundária da vegetação, do qual áreas cultivadas são casos especiais (Bunting, 1960).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739D4073-2CAC-4508-B05E-59896629F01A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7E8EA3B-85D7-4E58-BDBF-4DE421264A20}" type="slidenum">
              <a:rPr lang="pt-BR"/>
              <a:pPr/>
              <a:t>30</a:t>
            </a:fld>
            <a:endParaRPr lang="pt-BR"/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7923213" cy="685800"/>
          </a:xfrm>
        </p:spPr>
        <p:txBody>
          <a:bodyPr/>
          <a:lstStyle/>
          <a:p>
            <a:r>
              <a:rPr lang="pt-BR"/>
              <a:t>O que é uma planta daninha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848600" cy="1905000"/>
          </a:xfrm>
        </p:spPr>
        <p:txBody>
          <a:bodyPr/>
          <a:lstStyle/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Uma planta é daninha se, em alguma área geográfica específica suas populações crescem total ou parcialmente em situações de distúrbio pelo homem (Baker, 1965).</a:t>
            </a:r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838200" y="4114800"/>
            <a:ext cx="8001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5775" indent="-485775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ü"/>
            </a:pPr>
            <a:r>
              <a:rPr lang="pt-BR" sz="2800" b="1">
                <a:latin typeface="Arial" charset="0"/>
              </a:rPr>
              <a:t>Uma planta herbácea sem valor de uso ou beleza, crescendo de forma selvagem, e cobrindo o solo ou impedindo o crescimento da vegetação superior (Oxford English Dictionary).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140F2217-BBFB-4F5D-81C4-63B66E1EBAAA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CFD0A11-606D-4AC5-B70F-F6DD39C3C258}" type="slidenum">
              <a:rPr lang="pt-BR"/>
              <a:pPr/>
              <a:t>31</a:t>
            </a:fld>
            <a:endParaRPr lang="pt-BR"/>
          </a:p>
        </p:txBody>
      </p:sp>
      <p:sp>
        <p:nvSpPr>
          <p:cNvPr id="40962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7923213" cy="685800"/>
          </a:xfrm>
        </p:spPr>
        <p:txBody>
          <a:bodyPr/>
          <a:lstStyle/>
          <a:p>
            <a:r>
              <a:rPr lang="pt-BR"/>
              <a:t>O que é uma planta daninha</a:t>
            </a: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848600" cy="1905000"/>
          </a:xfrm>
        </p:spPr>
        <p:txBody>
          <a:bodyPr/>
          <a:lstStyle/>
          <a:p>
            <a:pPr marL="373063" indent="-373063">
              <a:buClr>
                <a:srgbClr val="00FFFF"/>
              </a:buClr>
              <a:buSzTx/>
              <a:buFont typeface="Wingdings" pitchFamily="2" charset="2"/>
              <a:buChar char="ü"/>
            </a:pPr>
            <a:r>
              <a:rPr lang="pt-BR" sz="2800" b="1"/>
              <a:t>Uma planta originada de um ambiente natural em resposta a mudanças no ambiente, que evoluiu, e continua evoluindo, como um organismo que interfere com o desenvolvimento das culturas e atividades associadas (Aldrich, 1984).</a:t>
            </a:r>
          </a:p>
        </p:txBody>
      </p:sp>
      <p:sp>
        <p:nvSpPr>
          <p:cNvPr id="40965" name="Rectangle 2053"/>
          <p:cNvSpPr>
            <a:spLocks noChangeArrowheads="1"/>
          </p:cNvSpPr>
          <p:nvPr/>
        </p:nvSpPr>
        <p:spPr bwMode="auto">
          <a:xfrm>
            <a:off x="838200" y="5075238"/>
            <a:ext cx="800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8938" indent="-388938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ü"/>
            </a:pPr>
            <a:r>
              <a:rPr lang="pt-BR" sz="3200" b="1">
                <a:solidFill>
                  <a:srgbClr val="FFFF00"/>
                </a:solidFill>
                <a:latin typeface="Arial" charset="0"/>
              </a:rPr>
              <a:t> WSSA -</a:t>
            </a:r>
            <a:r>
              <a:rPr lang="pt-BR" sz="3200" b="1">
                <a:latin typeface="Arial" charset="0"/>
              </a:rPr>
              <a:t> qualquer planta que esteja interferindo com as atividades ou bem estar do 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15B6-DD18-4AAA-AEEC-93221FF7716E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CBEA-F679-4034-893F-BE0C5BA06E54}" type="slidenum">
              <a:rPr lang="pt-BR"/>
              <a:pPr/>
              <a:t>32</a:t>
            </a:fld>
            <a:endParaRPr lang="pt-B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cs typeface="Times New Roman" pitchFamily="18" charset="0"/>
              </a:rPr>
              <a:t>A História da Ciência das Plantas Daninhas</a:t>
            </a:r>
            <a:r>
              <a:rPr lang="pt-BR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3962400"/>
          </a:xfrm>
        </p:spPr>
        <p:txBody>
          <a:bodyPr lIns="0"/>
          <a:lstStyle/>
          <a:p>
            <a:pPr marL="766763" indent="-766763" algn="just">
              <a:buClr>
                <a:srgbClr val="00FFFF"/>
              </a:buClr>
              <a:buSzTx/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  <a:cs typeface="Times New Roman" pitchFamily="18" charset="0"/>
              </a:rPr>
              <a:t>A parábola do semeador (Mat. 13:18-23), e outras existentes na Bíblia, estão entre as primeiras referências. </a:t>
            </a:r>
          </a:p>
          <a:p>
            <a:pPr marL="766763" indent="-766763" algn="just">
              <a:buClr>
                <a:srgbClr val="00FFFF"/>
              </a:buClr>
              <a:buSzTx/>
              <a:buFont typeface="Wingdings" pitchFamily="2" charset="2"/>
              <a:buChar char="Ø"/>
            </a:pPr>
            <a:r>
              <a:rPr lang="pt-BR" sz="2400" b="1">
                <a:cs typeface="Times New Roman" pitchFamily="18" charset="0"/>
              </a:rPr>
              <a:t>Embora as histórias relatadas na literatura sejam minuciosas e ricas em detalhes, todas elas estão relacionadas exclusivamente a história do controle químico das plantas daninhas.</a:t>
            </a:r>
          </a:p>
          <a:p>
            <a:pPr marL="766763" indent="-766763" algn="just">
              <a:buClr>
                <a:srgbClr val="00FFFF"/>
              </a:buClr>
              <a:buSzTx/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  <a:cs typeface="Times New Roman" pitchFamily="18" charset="0"/>
              </a:rPr>
              <a:t>Upchurch (1969) diz que “um enfoque para estudo do surgimento do controle das plantas daninhas é examinar como surgiram os primeiros herbicidas”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3496-FFB3-4BF1-BBB9-04515B969C6C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79EB-883C-45A4-B5B1-7CCF7C350AF8}" type="slidenum">
              <a:rPr lang="pt-BR"/>
              <a:pPr/>
              <a:t>33</a:t>
            </a:fld>
            <a:endParaRPr lang="pt-BR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3581400"/>
          </a:xfrm>
        </p:spPr>
        <p:txBody>
          <a:bodyPr/>
          <a:lstStyle/>
          <a:p>
            <a:pPr>
              <a:buClr>
                <a:srgbClr val="00FFFF"/>
              </a:buClr>
            </a:pPr>
            <a:r>
              <a:rPr lang="pt-BR" b="1"/>
              <a:t>as plantas daninhas surgiram com a agricultura há mais de 10.000 anos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- Theophrastus (pai da botânica)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- Citações bíblicas: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	parábola do semeador - (Mt 13:4-9)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	parábola da cizânia - (Mt 13:25-30)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	gênisis - (Ge 3:17-18)</a:t>
            </a:r>
          </a:p>
        </p:txBody>
      </p:sp>
      <p:sp>
        <p:nvSpPr>
          <p:cNvPr id="69638" name="Rectangle 1030"/>
          <p:cNvSpPr>
            <a:spLocks noChangeArrowheads="1"/>
          </p:cNvSpPr>
          <p:nvPr/>
        </p:nvSpPr>
        <p:spPr bwMode="auto">
          <a:xfrm>
            <a:off x="304800" y="38862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92100" indent="-292100">
              <a:spcBef>
                <a:spcPct val="20000"/>
              </a:spcBef>
              <a:buClr>
                <a:srgbClr val="00FFFF"/>
              </a:buClr>
              <a:buSzPct val="60000"/>
              <a:buFont typeface="Wingdings" pitchFamily="2" charset="2"/>
              <a:buChar char="n"/>
              <a:tabLst>
                <a:tab pos="758825" algn="l"/>
              </a:tabLst>
            </a:pPr>
            <a:r>
              <a:rPr lang="pt-BR" sz="2800" b="1">
                <a:latin typeface="Arial" charset="0"/>
              </a:rPr>
              <a:t>A história da Ciência das Plantas Daninhas coincide com a história dos herbicidas			- 1900 - controle com sais orgânicos</a:t>
            </a:r>
          </a:p>
          <a:p>
            <a:pPr marL="292100" indent="-292100">
              <a:spcBef>
                <a:spcPct val="20000"/>
              </a:spcBef>
              <a:buClr>
                <a:srgbClr val="00FFFF"/>
              </a:buClr>
              <a:buSzPct val="60000"/>
              <a:buFont typeface="Wingdings" pitchFamily="2" charset="2"/>
              <a:buNone/>
              <a:tabLst>
                <a:tab pos="758825" algn="l"/>
              </a:tabLst>
            </a:pPr>
            <a:r>
              <a:rPr lang="pt-BR" sz="2800" b="1">
                <a:latin typeface="Arial" charset="0"/>
              </a:rPr>
              <a:t>			- 1945 - 2,4-D - herbicida orgânico</a:t>
            </a:r>
          </a:p>
          <a:p>
            <a:pPr marL="292100" indent="-292100">
              <a:spcBef>
                <a:spcPct val="20000"/>
              </a:spcBef>
              <a:buClr>
                <a:srgbClr val="00FFFF"/>
              </a:buClr>
              <a:buSzPct val="60000"/>
              <a:buFont typeface="Wingdings" pitchFamily="2" charset="2"/>
              <a:buNone/>
              <a:tabLst>
                <a:tab pos="758825" algn="l"/>
              </a:tabLst>
            </a:pPr>
            <a:r>
              <a:rPr lang="pt-BR" sz="2800" b="1">
                <a:latin typeface="Arial" charset="0"/>
              </a:rPr>
              <a:t>			- 1961 - monuron - uréia substituída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8C65-B91D-404B-80CD-F2EA1B4129F6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D43A-DE6B-40C3-B49C-59652E105015}" type="slidenum">
              <a:rPr lang="pt-BR"/>
              <a:pPr/>
              <a:t>34</a:t>
            </a:fld>
            <a:endParaRPr lang="pt-BR"/>
          </a:p>
        </p:txBody>
      </p:sp>
      <p:sp>
        <p:nvSpPr>
          <p:cNvPr id="7168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2971800"/>
          </a:xfrm>
        </p:spPr>
        <p:txBody>
          <a:bodyPr/>
          <a:lstStyle/>
          <a:p>
            <a:pPr>
              <a:buClr>
                <a:srgbClr val="00FFFF"/>
              </a:buClr>
            </a:pPr>
            <a:r>
              <a:rPr lang="pt-BR" b="1"/>
              <a:t>Pionerios (fundadores) da Ciências das Plantas Daninhas: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- Robbins (1884-1951)				- Zahney (1884-1975)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pt-BR" b="1"/>
              <a:t>		- Willard (1889-1974)					- Crafts (1915-1969)</a:t>
            </a:r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304800" y="3657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92100" indent="-292100">
              <a:spcBef>
                <a:spcPct val="20000"/>
              </a:spcBef>
              <a:buClr>
                <a:srgbClr val="00FFFF"/>
              </a:buClr>
              <a:buSzPct val="60000"/>
              <a:buFont typeface="Wingdings" pitchFamily="2" charset="2"/>
              <a:buChar char="n"/>
              <a:tabLst>
                <a:tab pos="758825" algn="l"/>
              </a:tabLst>
            </a:pPr>
            <a:r>
              <a:rPr lang="pt-BR" sz="2800" b="1">
                <a:latin typeface="Arial" charset="0"/>
              </a:rPr>
              <a:t>Paralelamente outros cientistas (botânicos, ecologistas)</a:t>
            </a:r>
          </a:p>
        </p:txBody>
      </p:sp>
      <p:sp>
        <p:nvSpPr>
          <p:cNvPr id="71684" name="Rectangle 1028"/>
          <p:cNvSpPr>
            <a:spLocks noChangeArrowheads="1"/>
          </p:cNvSpPr>
          <p:nvPr/>
        </p:nvSpPr>
        <p:spPr bwMode="auto">
          <a:xfrm>
            <a:off x="5105400" y="1295400"/>
            <a:ext cx="3886200" cy="18288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>
              <a:lnSpc>
                <a:spcPct val="80000"/>
              </a:lnSpc>
            </a:pPr>
            <a:r>
              <a:rPr lang="pt-BR" sz="2800" b="1">
                <a:solidFill>
                  <a:srgbClr val="FFFF00"/>
                </a:solidFill>
              </a:rPr>
              <a:t>Pioneiros na pesquisa com compostos orgânicos para o controle das plantas daninhas</a:t>
            </a:r>
          </a:p>
        </p:txBody>
      </p:sp>
      <p:sp>
        <p:nvSpPr>
          <p:cNvPr id="71685" name="Rectangle 1029"/>
          <p:cNvSpPr>
            <a:spLocks noChangeArrowheads="1"/>
          </p:cNvSpPr>
          <p:nvPr/>
        </p:nvSpPr>
        <p:spPr bwMode="auto">
          <a:xfrm>
            <a:off x="1371600" y="4648200"/>
            <a:ext cx="70866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just" eaLnBrk="0" hangingPunct="0"/>
            <a:r>
              <a:rPr lang="pt-BR" sz="2800" b="1"/>
              <a:t>- Baker (botânico)</a:t>
            </a:r>
          </a:p>
          <a:p>
            <a:pPr algn="just" eaLnBrk="0" hangingPunct="0"/>
            <a:r>
              <a:rPr lang="pt-BR" sz="2800" b="1"/>
              <a:t>- Harlan (ecologista)</a:t>
            </a:r>
          </a:p>
          <a:p>
            <a:pPr algn="just" eaLnBrk="0" hangingPunct="0"/>
            <a:r>
              <a:rPr lang="pt-BR" sz="2800" b="1"/>
              <a:t>- Harper (ecologista de populações de plantas)</a:t>
            </a:r>
          </a:p>
          <a:p>
            <a:pPr eaLnBrk="0" hangingPunct="0"/>
            <a:r>
              <a:rPr lang="pt-BR" sz="2800" b="1"/>
              <a:t>- Salisbury (ecologista, história natural)</a:t>
            </a:r>
            <a:endParaRPr lang="pt-BR" sz="2000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84" grpId="0" animBg="1" autoUpdateAnimBg="0"/>
      <p:bldP spid="7168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F35B-4101-48D3-8FCE-7A9384417568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B3FB-37A7-4E6E-B0A8-2C7083FE0F98}" type="slidenum">
              <a:rPr lang="pt-BR"/>
              <a:pPr/>
              <a:t>35</a:t>
            </a:fld>
            <a:endParaRPr lang="pt-BR"/>
          </a:p>
        </p:txBody>
      </p:sp>
      <p:sp>
        <p:nvSpPr>
          <p:cNvPr id="7373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14300" y="304800"/>
            <a:ext cx="8991600" cy="6096000"/>
          </a:xfrm>
        </p:spPr>
        <p:txBody>
          <a:bodyPr/>
          <a:lstStyle/>
          <a:p>
            <a:pPr marL="292100" indent="-292100" algn="ctr">
              <a:lnSpc>
                <a:spcPct val="90000"/>
              </a:lnSpc>
              <a:buFont typeface="Wingdings" pitchFamily="2" charset="2"/>
              <a:buNone/>
            </a:pPr>
            <a:r>
              <a:rPr lang="pt-BR" b="1">
                <a:solidFill>
                  <a:srgbClr val="FFFF00"/>
                </a:solidFill>
              </a:rPr>
              <a:t>Weed Science Society of America (WSSA)</a:t>
            </a:r>
          </a:p>
          <a:p>
            <a:pPr marL="292100" indent="-292100">
              <a:lnSpc>
                <a:spcPct val="90000"/>
              </a:lnSpc>
            </a:pPr>
            <a:endParaRPr lang="pt-BR" sz="1200" b="1">
              <a:solidFill>
                <a:srgbClr val="FFFF00"/>
              </a:solidFill>
            </a:endParaRP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>
                <a:solidFill>
                  <a:srgbClr val="00FFFF"/>
                </a:solidFill>
              </a:rPr>
              <a:t>Lista de necessidade de pesquisa para a Ciência das Plantas Daninhas (Hess, 1994):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>
                <a:solidFill>
                  <a:srgbClr val="FFFF00"/>
                </a:solidFill>
              </a:rPr>
              <a:t>1. Impacto econômico e biológico das plantas daninhas nos diversos ambientes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>
                <a:solidFill>
                  <a:srgbClr val="FFFF00"/>
                </a:solidFill>
              </a:rPr>
              <a:t>2.	Biologia, ecologia e genética das plantas daninhas para otimização do manejo das plantas daninhas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>
                <a:solidFill>
                  <a:srgbClr val="FFFF00"/>
                </a:solidFill>
              </a:rPr>
              <a:t>3.	 Agentes biológicos e produtos naturais para o controle de plantas daninhas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>
                <a:solidFill>
                  <a:srgbClr val="FFFF00"/>
                </a:solidFill>
              </a:rPr>
              <a:t>4.	 Dinâmica de populações resistentes de plantas daninhas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/>
              <a:t>5. Novas tecnologias para aplicação de herbicidas para otimizar sua performance e minimizar os impactos ambientais, especialmente em águas subterrâneas e superficiais</a:t>
            </a:r>
          </a:p>
          <a:p>
            <a:pPr marL="292100" indent="-2921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/>
              <a:t>6. Melhores métodos de detecção de resíduos de herbicidas na água, solo e vegetais.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612A-C0D6-4AA4-B2EE-2722D3A01585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39F3-0E61-4CD8-AD8F-A2A0F66B3F2A}" type="slidenum">
              <a:rPr lang="pt-BR"/>
              <a:pPr/>
              <a:t>36</a:t>
            </a:fld>
            <a:endParaRPr lang="pt-BR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304800"/>
            <a:ext cx="8991600" cy="6096000"/>
          </a:xfrm>
        </p:spPr>
        <p:txBody>
          <a:bodyPr/>
          <a:lstStyle/>
          <a:p>
            <a:pPr marL="292100" indent="-292100" algn="ctr">
              <a:buFont typeface="Wingdings" pitchFamily="2" charset="2"/>
              <a:buNone/>
            </a:pPr>
            <a:r>
              <a:rPr lang="pt-BR" sz="3200" b="1">
                <a:solidFill>
                  <a:srgbClr val="FFFF00"/>
                </a:solidFill>
              </a:rPr>
              <a:t>Weed Science Society of America (WSSA)</a:t>
            </a:r>
          </a:p>
          <a:p>
            <a:pPr marL="292100" indent="-292100"/>
            <a:endParaRPr lang="pt-BR" sz="1400" b="1">
              <a:solidFill>
                <a:srgbClr val="FFFF00"/>
              </a:solidFill>
            </a:endParaRPr>
          </a:p>
          <a:p>
            <a:pPr marL="292100" indent="-292100">
              <a:buFont typeface="Wingdings" pitchFamily="2" charset="2"/>
              <a:buNone/>
            </a:pPr>
            <a:endParaRPr lang="pt-BR" b="1"/>
          </a:p>
          <a:p>
            <a:pPr marL="292100" indent="-292100">
              <a:buFont typeface="Wingdings" pitchFamily="2" charset="2"/>
              <a:buNone/>
            </a:pPr>
            <a:r>
              <a:rPr lang="pt-BR" b="1"/>
              <a:t>Conclusão:</a:t>
            </a:r>
          </a:p>
          <a:p>
            <a:pPr marL="292100" indent="-292100"/>
            <a:endParaRPr lang="pt-BR" b="1"/>
          </a:p>
          <a:p>
            <a:pPr marL="292100" indent="-292100">
              <a:buClr>
                <a:srgbClr val="00FFFF"/>
              </a:buClr>
            </a:pPr>
            <a:r>
              <a:rPr lang="pt-BR" b="1"/>
              <a:t>A WSSA aponta a necessidade de maior entendimento da biologia das plantas daninhas, bem como dos impactos biológicos e ambientais das medidas de manejo de plantas daninhas</a:t>
            </a: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405B-5942-487A-94D4-365CEE230BDE}" type="datetime1">
              <a:rPr lang="pt-BR"/>
              <a:pPr/>
              <a:t>06/03/17</a:t>
            </a:fld>
            <a:endParaRPr lang="pt-BR"/>
          </a:p>
        </p:txBody>
      </p:sp>
      <p:sp>
        <p:nvSpPr>
          <p:cNvPr id="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8E66-353C-4FE0-B8DD-DB595C1B9078}" type="slidenum">
              <a:rPr lang="pt-BR"/>
              <a:pPr/>
              <a:t>37</a:t>
            </a:fld>
            <a:endParaRPr lang="pt-BR"/>
          </a:p>
        </p:txBody>
      </p:sp>
      <p:grpSp>
        <p:nvGrpSpPr>
          <p:cNvPr id="77865" name="Group 41"/>
          <p:cNvGrpSpPr>
            <a:grpSpLocks/>
          </p:cNvGrpSpPr>
          <p:nvPr/>
        </p:nvGrpSpPr>
        <p:grpSpPr bwMode="auto">
          <a:xfrm>
            <a:off x="2317750" y="152400"/>
            <a:ext cx="2378075" cy="2195513"/>
            <a:chOff x="1460" y="96"/>
            <a:chExt cx="1498" cy="1383"/>
          </a:xfrm>
        </p:grpSpPr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1748" y="96"/>
              <a:ext cx="748" cy="289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>
                <a:spcBef>
                  <a:spcPts val="600"/>
                </a:spcBef>
              </a:pPr>
              <a:r>
                <a:rPr lang="pt-BR" sz="2000" b="1">
                  <a:solidFill>
                    <a:srgbClr val="00FFFF"/>
                  </a:solidFill>
                </a:rPr>
                <a:t>Sociologia</a:t>
              </a:r>
            </a:p>
          </p:txBody>
        </p:sp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 flipH="1">
              <a:off x="1460" y="384"/>
              <a:ext cx="403" cy="109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7840" name="Line 16"/>
            <p:cNvSpPr>
              <a:spLocks noChangeShapeType="1"/>
            </p:cNvSpPr>
            <p:nvPr/>
          </p:nvSpPr>
          <p:spPr bwMode="auto">
            <a:xfrm>
              <a:off x="2324" y="384"/>
              <a:ext cx="634" cy="109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7868" name="Group 44"/>
          <p:cNvGrpSpPr>
            <a:grpSpLocks/>
          </p:cNvGrpSpPr>
          <p:nvPr/>
        </p:nvGrpSpPr>
        <p:grpSpPr bwMode="auto">
          <a:xfrm>
            <a:off x="1219200" y="2347913"/>
            <a:ext cx="5715000" cy="3932237"/>
            <a:chOff x="768" y="1479"/>
            <a:chExt cx="3600" cy="2477"/>
          </a:xfrm>
        </p:grpSpPr>
        <p:grpSp>
          <p:nvGrpSpPr>
            <p:cNvPr id="77862" name="Group 38"/>
            <p:cNvGrpSpPr>
              <a:grpSpLocks/>
            </p:cNvGrpSpPr>
            <p:nvPr/>
          </p:nvGrpSpPr>
          <p:grpSpPr bwMode="auto">
            <a:xfrm>
              <a:off x="768" y="1479"/>
              <a:ext cx="3600" cy="2477"/>
              <a:chOff x="768" y="1479"/>
              <a:chExt cx="3600" cy="2477"/>
            </a:xfrm>
          </p:grpSpPr>
          <p:sp>
            <p:nvSpPr>
              <p:cNvPr id="77834" name="Rectangle 10"/>
              <p:cNvSpPr>
                <a:spLocks noChangeArrowheads="1"/>
              </p:cNvSpPr>
              <p:nvPr/>
            </p:nvSpPr>
            <p:spPr bwMode="auto">
              <a:xfrm>
                <a:off x="2784" y="1479"/>
                <a:ext cx="750" cy="288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 algn="ctr" eaLnBrk="0" hangingPunct="0">
                  <a:spcBef>
                    <a:spcPts val="600"/>
                  </a:spcBef>
                </a:pPr>
                <a:r>
                  <a:rPr lang="pt-BR" sz="2000" b="1">
                    <a:solidFill>
                      <a:srgbClr val="FFFF00"/>
                    </a:solidFill>
                  </a:rPr>
                  <a:t>Ecologia</a:t>
                </a:r>
              </a:p>
            </p:txBody>
          </p:sp>
          <p:sp>
            <p:nvSpPr>
              <p:cNvPr id="77835" name="Rectangle 11"/>
              <p:cNvSpPr>
                <a:spLocks noChangeArrowheads="1"/>
              </p:cNvSpPr>
              <p:nvPr/>
            </p:nvSpPr>
            <p:spPr bwMode="auto">
              <a:xfrm>
                <a:off x="768" y="1479"/>
                <a:ext cx="750" cy="288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 algn="ctr" eaLnBrk="0" hangingPunct="0">
                  <a:spcBef>
                    <a:spcPts val="600"/>
                  </a:spcBef>
                </a:pPr>
                <a:r>
                  <a:rPr lang="pt-BR" sz="2000" b="1">
                    <a:solidFill>
                      <a:srgbClr val="FFFF00"/>
                    </a:solidFill>
                  </a:rPr>
                  <a:t>Economia</a:t>
                </a:r>
              </a:p>
            </p:txBody>
          </p:sp>
          <p:sp>
            <p:nvSpPr>
              <p:cNvPr id="77836" name="Rectangle 12"/>
              <p:cNvSpPr>
                <a:spLocks noChangeArrowheads="1"/>
              </p:cNvSpPr>
              <p:nvPr/>
            </p:nvSpPr>
            <p:spPr bwMode="auto">
              <a:xfrm>
                <a:off x="768" y="3668"/>
                <a:ext cx="750" cy="288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 algn="ctr" eaLnBrk="0" hangingPunct="0">
                  <a:spcBef>
                    <a:spcPts val="600"/>
                  </a:spcBef>
                </a:pPr>
                <a:r>
                  <a:rPr lang="pt-BR" sz="2000" b="1">
                    <a:solidFill>
                      <a:srgbClr val="FFFF00"/>
                    </a:solidFill>
                  </a:rPr>
                  <a:t>Química</a:t>
                </a:r>
              </a:p>
            </p:txBody>
          </p:sp>
          <p:sp>
            <p:nvSpPr>
              <p:cNvPr id="77837" name="Rectangle 13"/>
              <p:cNvSpPr>
                <a:spLocks noChangeArrowheads="1"/>
              </p:cNvSpPr>
              <p:nvPr/>
            </p:nvSpPr>
            <p:spPr bwMode="auto">
              <a:xfrm>
                <a:off x="2784" y="3668"/>
                <a:ext cx="15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 algn="ctr" eaLnBrk="0" hangingPunct="0">
                  <a:spcBef>
                    <a:spcPts val="600"/>
                  </a:spcBef>
                </a:pPr>
                <a:r>
                  <a:rPr lang="pt-BR" sz="2000" b="1">
                    <a:solidFill>
                      <a:srgbClr val="FFFF00"/>
                    </a:solidFill>
                  </a:rPr>
                  <a:t>Fisiologia/Morfologia</a:t>
                </a:r>
              </a:p>
            </p:txBody>
          </p:sp>
          <p:sp>
            <p:nvSpPr>
              <p:cNvPr id="77841" name="Line 17"/>
              <p:cNvSpPr>
                <a:spLocks noChangeShapeType="1"/>
              </p:cNvSpPr>
              <p:nvPr/>
            </p:nvSpPr>
            <p:spPr bwMode="auto">
              <a:xfrm>
                <a:off x="1517" y="1594"/>
                <a:ext cx="1268" cy="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42" name="Line 18"/>
              <p:cNvSpPr>
                <a:spLocks noChangeShapeType="1"/>
              </p:cNvSpPr>
              <p:nvPr/>
            </p:nvSpPr>
            <p:spPr bwMode="auto">
              <a:xfrm>
                <a:off x="1114" y="1767"/>
                <a:ext cx="0" cy="190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43" name="Line 19"/>
              <p:cNvSpPr>
                <a:spLocks noChangeShapeType="1"/>
              </p:cNvSpPr>
              <p:nvPr/>
            </p:nvSpPr>
            <p:spPr bwMode="auto">
              <a:xfrm>
                <a:off x="3130" y="1767"/>
                <a:ext cx="0" cy="190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1517" y="3783"/>
              <a:ext cx="12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7869" name="Group 45"/>
          <p:cNvGrpSpPr>
            <a:grpSpLocks/>
          </p:cNvGrpSpPr>
          <p:nvPr/>
        </p:nvGrpSpPr>
        <p:grpSpPr bwMode="auto">
          <a:xfrm>
            <a:off x="5608638" y="2805113"/>
            <a:ext cx="2925762" cy="2986087"/>
            <a:chOff x="3533" y="1767"/>
            <a:chExt cx="1843" cy="1881"/>
          </a:xfrm>
        </p:grpSpPr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4627" y="2631"/>
              <a:ext cx="749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>
                <a:spcBef>
                  <a:spcPts val="600"/>
                </a:spcBef>
              </a:pPr>
              <a:r>
                <a:rPr lang="pt-BR" sz="2000" b="1"/>
                <a:t>Genética</a:t>
              </a:r>
            </a:p>
          </p:txBody>
        </p:sp>
        <p:sp>
          <p:nvSpPr>
            <p:cNvPr id="77845" name="Line 21"/>
            <p:cNvSpPr>
              <a:spLocks noChangeShapeType="1"/>
            </p:cNvSpPr>
            <p:nvPr/>
          </p:nvSpPr>
          <p:spPr bwMode="auto">
            <a:xfrm flipV="1">
              <a:off x="3629" y="2908"/>
              <a:ext cx="1075" cy="7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3533" y="1767"/>
              <a:ext cx="1153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765925" y="4876800"/>
            <a:ext cx="2378075" cy="10985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 eaLnBrk="0" hangingPunct="0"/>
            <a:r>
              <a:rPr lang="pt-BR" sz="2000" b="1"/>
              <a:t>Expressão gênica</a:t>
            </a:r>
          </a:p>
          <a:p>
            <a:pPr algn="ctr" eaLnBrk="0" hangingPunct="0"/>
            <a:r>
              <a:rPr lang="pt-BR" sz="2000" b="1"/>
              <a:t>Mecanismo de ação</a:t>
            </a:r>
          </a:p>
          <a:p>
            <a:pPr algn="ctr" eaLnBrk="0" hangingPunct="0"/>
            <a:r>
              <a:rPr lang="pt-BR" sz="2000" b="1"/>
              <a:t>Engenharia genética</a:t>
            </a:r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6491288" y="2422525"/>
            <a:ext cx="2195512" cy="1006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/>
              <a:t>Fluxo gênico</a:t>
            </a:r>
          </a:p>
          <a:p>
            <a:pPr eaLnBrk="0" hangingPunct="0"/>
            <a:r>
              <a:rPr lang="pt-BR" sz="2000" b="1"/>
              <a:t>Dinâmica do banco de sementes</a:t>
            </a: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5060950" y="3352800"/>
            <a:ext cx="1554163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/>
              <a:t>Interferência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5060950" y="4754563"/>
            <a:ext cx="1554163" cy="7318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/>
              <a:t>Dinâmica de populações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2514600" y="2590800"/>
            <a:ext cx="2560638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1800" b="1">
                <a:solidFill>
                  <a:srgbClr val="FFFF00"/>
                </a:solidFill>
              </a:rPr>
              <a:t>custo/benefício</a:t>
            </a:r>
          </a:p>
          <a:p>
            <a:pPr eaLnBrk="0" hangingPunct="0"/>
            <a:r>
              <a:rPr lang="pt-BR" sz="1800" b="1">
                <a:solidFill>
                  <a:srgbClr val="FFFF00"/>
                </a:solidFill>
              </a:rPr>
              <a:t>nível de dano econômico</a:t>
            </a:r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2727325" y="6096000"/>
            <a:ext cx="2378075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>
                <a:solidFill>
                  <a:srgbClr val="FFFF00"/>
                </a:solidFill>
              </a:rPr>
              <a:t>Screening de herbicidas</a:t>
            </a: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3851275" y="5084763"/>
            <a:ext cx="1373188" cy="7334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>
                <a:solidFill>
                  <a:srgbClr val="FFFF00"/>
                </a:solidFill>
              </a:rPr>
              <a:t>Controle biológico</a:t>
            </a: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381000" y="3352800"/>
            <a:ext cx="1463675" cy="8239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>
                <a:solidFill>
                  <a:srgbClr val="FFFF00"/>
                </a:solidFill>
              </a:rPr>
              <a:t>Tecnologia de aplicação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228600" y="4648200"/>
            <a:ext cx="1554163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>
                <a:solidFill>
                  <a:srgbClr val="FFFF00"/>
                </a:solidFill>
              </a:rPr>
              <a:t>Relação herbicida/solo</a:t>
            </a: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4694238" y="685800"/>
            <a:ext cx="1935162" cy="990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>
                <a:solidFill>
                  <a:srgbClr val="00FFFF"/>
                </a:solidFill>
              </a:rPr>
              <a:t>Avaliação do impacto ambiental</a:t>
            </a: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228600" y="533400"/>
            <a:ext cx="2667000" cy="1066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2000" b="1">
                <a:solidFill>
                  <a:srgbClr val="00FFFF"/>
                </a:solidFill>
              </a:rPr>
              <a:t>Toxicologia</a:t>
            </a:r>
          </a:p>
          <a:p>
            <a:pPr eaLnBrk="0" hangingPunct="0"/>
            <a:r>
              <a:rPr lang="pt-BR" sz="2000" b="1">
                <a:solidFill>
                  <a:srgbClr val="00FFFF"/>
                </a:solidFill>
              </a:rPr>
              <a:t>Segurança na aplicação</a:t>
            </a:r>
          </a:p>
          <a:p>
            <a:pPr eaLnBrk="0" hangingPunct="0"/>
            <a:r>
              <a:rPr lang="pt-BR" sz="2000" b="1">
                <a:solidFill>
                  <a:srgbClr val="00FFFF"/>
                </a:solidFill>
              </a:rPr>
              <a:t>Postos de trabalho</a:t>
            </a: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2438400" y="2057400"/>
            <a:ext cx="2300288" cy="3206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eaLnBrk="0" hangingPunct="0"/>
            <a:r>
              <a:rPr lang="pt-BR" sz="1800" b="1">
                <a:solidFill>
                  <a:srgbClr val="00FFFF"/>
                </a:solidFill>
              </a:rPr>
              <a:t>Sistema de produção</a:t>
            </a:r>
          </a:p>
        </p:txBody>
      </p:sp>
      <p:grpSp>
        <p:nvGrpSpPr>
          <p:cNvPr id="77861" name="Group 37"/>
          <p:cNvGrpSpPr>
            <a:grpSpLocks/>
          </p:cNvGrpSpPr>
          <p:nvPr/>
        </p:nvGrpSpPr>
        <p:grpSpPr bwMode="auto">
          <a:xfrm>
            <a:off x="2286000" y="1489075"/>
            <a:ext cx="4876800" cy="3265488"/>
            <a:chOff x="1440" y="938"/>
            <a:chExt cx="3072" cy="2057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1977" y="960"/>
              <a:ext cx="577" cy="28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pt-BR" sz="2800" b="1">
                  <a:solidFill>
                    <a:srgbClr val="00FFFF"/>
                  </a:solidFill>
                </a:rPr>
                <a:t>Ética</a:t>
              </a: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1555" y="2554"/>
              <a:ext cx="1171" cy="34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r>
                <a:rPr lang="pt-BR" sz="2800" b="1">
                  <a:solidFill>
                    <a:srgbClr val="FFFF00"/>
                  </a:solidFill>
                </a:rPr>
                <a:t>Tecnologia</a:t>
              </a: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476" y="2516"/>
              <a:ext cx="892" cy="28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pt-BR" sz="2800" b="1"/>
                <a:t>Biologia</a:t>
              </a:r>
            </a:p>
          </p:txBody>
        </p:sp>
        <p:sp>
          <p:nvSpPr>
            <p:cNvPr id="77858" name="Oval 34"/>
            <p:cNvSpPr>
              <a:spLocks noChangeArrowheads="1"/>
            </p:cNvSpPr>
            <p:nvPr/>
          </p:nvSpPr>
          <p:spPr bwMode="auto">
            <a:xfrm>
              <a:off x="1793" y="938"/>
              <a:ext cx="883" cy="346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auto">
            <a:xfrm>
              <a:off x="1440" y="2496"/>
              <a:ext cx="1382" cy="49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auto">
            <a:xfrm>
              <a:off x="3216" y="2422"/>
              <a:ext cx="1296" cy="4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FFFF"/>
                </a:solidFill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utoUpdateAnimBg="0"/>
      <p:bldP spid="77850" grpId="0" autoUpdateAnimBg="0"/>
      <p:bldP spid="77852" grpId="0" autoUpdateAnimBg="0"/>
      <p:bldP spid="77853" grpId="0" autoUpdateAnimBg="0"/>
      <p:bldP spid="77849" grpId="0" autoUpdateAnimBg="0"/>
      <p:bldP spid="77851" grpId="0" autoUpdateAnimBg="0"/>
      <p:bldP spid="77854" grpId="0" autoUpdateAnimBg="0"/>
      <p:bldP spid="77855" grpId="0" autoUpdateAnimBg="0"/>
      <p:bldP spid="77856" grpId="0" autoUpdateAnimBg="0"/>
      <p:bldP spid="77847" grpId="0" autoUpdateAnimBg="0"/>
      <p:bldP spid="77848" grpId="0" autoUpdateAnimBg="0"/>
      <p:bldP spid="778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0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6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antarum.com.br/lojas/00025249/prod/MD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510386" cy="61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642005" cy="2304256"/>
          </a:xfrm>
          <a:prstGeom prst="rect">
            <a:avLst/>
          </a:prstGeom>
        </p:spPr>
      </p:pic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81" y="3702883"/>
            <a:ext cx="2499577" cy="10364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60032" y="5157192"/>
            <a:ext cx="33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62626"/>
                </a:solidFill>
                <a:latin typeface="Arial" charset="0"/>
              </a:rPr>
              <a:t>http://www.plantarum.com.br</a:t>
            </a:r>
          </a:p>
        </p:txBody>
      </p:sp>
    </p:spTree>
    <p:extLst>
      <p:ext uri="{BB962C8B-B14F-4D97-AF65-F5344CB8AC3E}">
        <p14:creationId xmlns:p14="http://schemas.microsoft.com/office/powerpoint/2010/main" val="37676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lores.culturamix.com/blog/wp-content/gallery/manual-de-identificacao-de-plantas-daninhas/manual-de-identificacao-de-plantas-daninha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ivrariascuritiba.com.br/Imagens%5CLivros%5CNormal%5CLV2298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0619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3.amazonaws.com/magoo/ABAAAfwG0AK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865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o">
  <a:themeElements>
    <a:clrScheme name="Generico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o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o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Office\Templates\1046\Generico.pot</Template>
  <TotalTime>419</TotalTime>
  <Words>684</Words>
  <Application>Microsoft Macintosh PowerPoint</Application>
  <PresentationFormat>Apresentação na tela (4:3)</PresentationFormat>
  <Paragraphs>150</Paragraphs>
  <Slides>37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 Narrow</vt:lpstr>
      <vt:lpstr>Calibri</vt:lpstr>
      <vt:lpstr>Times New Roman</vt:lpstr>
      <vt:lpstr>Wingdings</vt:lpstr>
      <vt:lpstr>Arial</vt:lpstr>
      <vt:lpstr>Generico</vt:lpstr>
      <vt:lpstr>Introducing PowerPoint 2010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uma planta daninha</vt:lpstr>
      <vt:lpstr>O que é uma planta daninha</vt:lpstr>
      <vt:lpstr>O que é uma planta daninha</vt:lpstr>
      <vt:lpstr>O que é uma planta daninha</vt:lpstr>
      <vt:lpstr>O que é uma planta daninha</vt:lpstr>
      <vt:lpstr>A História da Ciência das Plantas Daninhas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Christoffoleti</dc:creator>
  <cp:lastModifiedBy>Revisor 1</cp:lastModifiedBy>
  <cp:revision>22</cp:revision>
  <cp:lastPrinted>1601-01-01T00:00:00Z</cp:lastPrinted>
  <dcterms:created xsi:type="dcterms:W3CDTF">1601-01-01T00:00:00Z</dcterms:created>
  <dcterms:modified xsi:type="dcterms:W3CDTF">2017-03-06T10:19:38Z</dcterms:modified>
</cp:coreProperties>
</file>