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>
            <a:extLst>
              <a:ext uri="{FF2B5EF4-FFF2-40B4-BE49-F238E27FC236}">
                <a16:creationId xmlns:a16="http://schemas.microsoft.com/office/drawing/2014/main" id="{D58EC972-420A-450F-BA3C-54B5DF7DA54A}"/>
              </a:ext>
            </a:extLst>
          </p:cNvPr>
          <p:cNvGrpSpPr>
            <a:grpSpLocks/>
          </p:cNvGrpSpPr>
          <p:nvPr/>
        </p:nvGrpSpPr>
        <p:grpSpPr bwMode="auto">
          <a:xfrm>
            <a:off x="-12700" y="2708276"/>
            <a:ext cx="12244917" cy="1501775"/>
            <a:chOff x="-23" y="1319"/>
            <a:chExt cx="5799" cy="946"/>
          </a:xfrm>
        </p:grpSpPr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6AA4F5B6-F981-4DC8-AC98-6C3B534F652D}"/>
                </a:ext>
              </a:extLst>
            </p:cNvPr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1" name="Freeform 19">
              <a:extLst>
                <a:ext uri="{FF2B5EF4-FFF2-40B4-BE49-F238E27FC236}">
                  <a16:creationId xmlns:a16="http://schemas.microsoft.com/office/drawing/2014/main" id="{85131D9F-9E70-4F68-B0F2-4F2E5DF95750}"/>
                </a:ext>
              </a:extLst>
            </p:cNvPr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75" name="Rectangle 3">
            <a:extLst>
              <a:ext uri="{FF2B5EF4-FFF2-40B4-BE49-F238E27FC236}">
                <a16:creationId xmlns:a16="http://schemas.microsoft.com/office/drawing/2014/main" id="{0C8AE1AA-5BE3-46D9-BA1B-7DBD1C8295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20800" y="4953000"/>
            <a:ext cx="9753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  <a:endParaRPr lang="en-US" altLang="pt-BR" noProof="0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F3CDAB-6BA0-4EFC-8471-26099827C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28601"/>
            <a:ext cx="14393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BR" sz="2000" b="1"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1B1601A1-487A-41B2-88EE-3884B83DE19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814918" y="1700213"/>
            <a:ext cx="10850033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ko-KR" noProof="0"/>
              <a:t>Clique para editar o título Mestre</a:t>
            </a:r>
            <a:endParaRPr lang="en-US" altLang="ko-KR" noProof="0"/>
          </a:p>
        </p:txBody>
      </p:sp>
    </p:spTree>
    <p:extLst>
      <p:ext uri="{BB962C8B-B14F-4D97-AF65-F5344CB8AC3E}">
        <p14:creationId xmlns:p14="http://schemas.microsoft.com/office/powerpoint/2010/main" val="20283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8BC81-4B80-4A75-9A27-4EF8A79D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355AED-4E6E-4431-A33D-13309F411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C363AB-3D06-4609-BA56-63FAEB39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BAEEA2-292F-4999-9438-ECA8C788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851F08-4A15-4C50-87D2-60B674E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CB02C-390F-4E86-B8B0-3FEF54BBD60E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787649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516BE3-3B74-4858-9872-7C17264B4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579439"/>
            <a:ext cx="2743200" cy="590073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619152-7F7E-4583-A15B-D997112B4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579439"/>
            <a:ext cx="8026400" cy="590073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9BE39-CE71-4CAC-8B0C-C1B05A45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70E3A9-0399-4CD4-A149-7A40474F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EE14BE-E5BC-4BC9-93BA-1C9E7C6C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2F466-5143-45E0-96E6-7C6643B169CD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815640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B640D-3210-4EA9-A26C-1F9060A1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79438"/>
            <a:ext cx="10464800" cy="563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465574D8-3F2D-4839-ABAB-EE6E4EA6FE8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343025"/>
            <a:ext cx="10972800" cy="5137150"/>
          </a:xfrm>
        </p:spPr>
        <p:txBody>
          <a:bodyPr/>
          <a:lstStyle/>
          <a:p>
            <a:r>
              <a:rPr lang="pt-BR"/>
              <a:t>Clique no ícone para adicionar tabela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C7D6A2-F4D4-4F23-80A4-85A49608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7200" y="28892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2DAC0-A63E-4ABB-94EE-8D70A4FB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1600" y="653732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F14E3A-54B9-4519-A560-80EAD53D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95851" y="653732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F135E4B9-019B-47F0-B39B-584625CC6733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812923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61DAC-ED6B-47F7-85D9-E3439AAE2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Fatores Locacionais da Indústria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3F55DC-F0A9-42A6-88AC-10646C15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55522-7F2F-4FC7-AD62-B387AC0D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 dirty="0"/>
              <a:t>31 Agosto 2020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C0A704-AEAC-48E1-94FF-0D8D3AF6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60D171-E1D7-40DB-80DA-5C61682B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pt-BR" dirty="0"/>
              <a:t>02</a:t>
            </a:r>
          </a:p>
        </p:txBody>
      </p:sp>
      <p:pic>
        <p:nvPicPr>
          <p:cNvPr id="10" name="Imagem 9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72D40336-7402-4EFA-8C13-88F154274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2" y="29940"/>
            <a:ext cx="880883" cy="8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696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002C0-D0E1-4ABB-9F7D-D43406F9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8529BA-425A-48F6-BF42-E57CBB06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6A5ABF-847F-464B-AFBC-94D6BDA5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BE512A-CD4F-4E8B-A67C-8AC98157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2702F2-6319-4727-B989-28477A11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6567-0B6D-4A48-96AC-A875A5A1337B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618791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69631-DA27-4DD8-8907-9FD67C83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91D0A-C6B3-448F-8337-1AB194F6C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43025"/>
            <a:ext cx="5384800" cy="51371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B4212B-67D2-42D7-A0FF-A777C131C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43025"/>
            <a:ext cx="5384800" cy="51371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C14359-C1E3-461A-9B89-32A11514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B57306-6640-4921-9C82-A1018E8C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350757-63FF-4798-B559-88A2BD5B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1232-6A5E-41A1-87B6-99C734401C9B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0489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E7E3-7136-4834-B9D0-BC247982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F4D88D-A5A3-4DD3-9D52-F0415B6AB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B9601F-2D23-48EE-9000-571DE19FF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83AE7FF-1CAA-4430-80D0-A7AC3922C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8B602F-BEC0-43DE-AE67-296D055A7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26F940-4103-4B36-AB34-23A8FDE89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DD95B1-50E9-4B60-9891-47013B8C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8C45B3-A970-4A47-87D2-0ABFD1B0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15155-3191-4A9D-9403-1B8F910E6F63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69070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B7182-A3B4-412B-9323-D223051E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B48D142-96F0-4F0A-8136-2E37FFD7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5CE379-91FE-47D7-B3BE-778BF425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846B48-13B1-4C0E-9582-2C9534BD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FDBD1-353A-4A98-B090-85A9A5EB4DC5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21804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0C2C78-12EC-4F30-A8DC-6C284B50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CCF9F-ACAA-42C8-BDF9-F8932389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AC68ED-5534-4AE1-8F47-1BA17F58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AE0E0-2424-4EA6-A527-32243E0C10E6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53156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2BDB6-5AB8-4CC8-A85B-4274F871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7EDBA-4EA4-46F5-AE1A-0AC3F07B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61697B-5FE8-44EA-A629-8B8E73D82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A2D5C5-DFFE-4AB8-87F6-BD0B7D26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DDA0E7-CE05-4164-9A67-6FD7E393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8EB0C3-58C9-4D13-BFDE-A4464B68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03E94-8026-4EB6-A59B-DA97356ECFF7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37661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5C99D-857E-4472-81C1-6E15B340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FD6CEEB-2279-4DFD-A27A-E4E9F8A2C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00CCBD-CA40-4D45-9081-44618D0CD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241678-CD07-432A-9C4F-83F9CC57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F25948-A29F-4739-A8C7-02A5981C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C6556D-7147-4D02-AFF0-5968E166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2DC55-5F38-4664-933A-306429363643}" type="slidenum">
              <a:rPr lang="en-US" altLang="pt-BR" smtClean="0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765609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>
            <a:extLst>
              <a:ext uri="{FF2B5EF4-FFF2-40B4-BE49-F238E27FC236}">
                <a16:creationId xmlns:a16="http://schemas.microsoft.com/office/drawing/2014/main" id="{D4BAB751-5359-4C9E-886E-B43EFAF88807}"/>
              </a:ext>
            </a:extLst>
          </p:cNvPr>
          <p:cNvSpPr>
            <a:spLocks/>
          </p:cNvSpPr>
          <p:nvPr/>
        </p:nvSpPr>
        <p:spPr bwMode="gray">
          <a:xfrm>
            <a:off x="1" y="360363"/>
            <a:ext cx="12198351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9" name="Freeform 15">
            <a:extLst>
              <a:ext uri="{FF2B5EF4-FFF2-40B4-BE49-F238E27FC236}">
                <a16:creationId xmlns:a16="http://schemas.microsoft.com/office/drawing/2014/main" id="{0406C8FF-ADF0-42C6-8ADB-0B915F1B7391}"/>
              </a:ext>
            </a:extLst>
          </p:cNvPr>
          <p:cNvSpPr>
            <a:spLocks/>
          </p:cNvSpPr>
          <p:nvPr/>
        </p:nvSpPr>
        <p:spPr bwMode="gray">
          <a:xfrm>
            <a:off x="-12700" y="336550"/>
            <a:ext cx="122428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E5A916-8AF4-4111-9082-BD0505B7F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3025"/>
            <a:ext cx="109728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40A2E2-5EDB-4A4A-A058-7AE1252427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47200" y="28892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01854C-7482-4874-AEFB-97F78C3A79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537326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0DC7A0-E30F-441C-9796-26289C6D1E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95851" y="6537326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B2599725-6070-462D-ADAD-23D223A5B8BB}" type="slidenum">
              <a:rPr lang="en-US" altLang="pt-BR" smtClean="0"/>
              <a:pPr/>
              <a:t>‹nº›</a:t>
            </a:fld>
            <a:endParaRPr lang="en-US" altLang="pt-BR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2DAF589-82FE-44C1-8AA1-79560E4F3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812800" y="579438"/>
            <a:ext cx="10464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53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CAE1375-9792-4705-8E4C-5AA7FF5C64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Processos </a:t>
            </a:r>
            <a:r>
              <a:rPr lang="pt-BR" dirty="0" err="1"/>
              <a:t>Indústriais</a:t>
            </a:r>
            <a:r>
              <a:rPr lang="pt-BR" dirty="0"/>
              <a:t> Inorgânicos e Orgânicos – Aula No. 02 – 31 Agosto 2020</a:t>
            </a:r>
          </a:p>
          <a:p>
            <a:endParaRPr lang="pt-BR" dirty="0"/>
          </a:p>
          <a:p>
            <a:r>
              <a:rPr lang="pt-BR" dirty="0"/>
              <a:t>Prof. Dr. Sergio A. Spinola Machado – sasmach@iqsc.usp.br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BCD17C-2AE7-4E21-9098-1E1AEF0BAE05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072093" y="939229"/>
            <a:ext cx="10850033" cy="792162"/>
          </a:xfrm>
        </p:spPr>
        <p:txBody>
          <a:bodyPr/>
          <a:lstStyle/>
          <a:p>
            <a:r>
              <a:rPr lang="pt-BR" sz="4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Fatores locacionais </a:t>
            </a:r>
            <a:r>
              <a:rPr lang="pt-BR" sz="4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da</a:t>
            </a:r>
            <a:r>
              <a:rPr lang="pt-BR" sz="4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t-BR" sz="4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indústria</a:t>
            </a:r>
            <a:endParaRPr lang="pt-B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FFA4FBDA-5FA1-4162-B125-5AAB2D732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" y="261938"/>
            <a:ext cx="1123181" cy="10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3085A-1E16-4EBB-9D92-1A5ACE8E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582186-1463-4EC9-9898-3BD32664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200" b="1" i="1" spc="-5" dirty="0">
                <a:latin typeface="Calibri"/>
                <a:cs typeface="Calibri"/>
              </a:rPr>
              <a:t>1) Mão </a:t>
            </a:r>
            <a:r>
              <a:rPr lang="pt-BR" sz="3200" b="1" i="1" dirty="0">
                <a:latin typeface="Calibri"/>
                <a:cs typeface="Calibri"/>
              </a:rPr>
              <a:t>de </a:t>
            </a:r>
            <a:r>
              <a:rPr lang="pt-BR" sz="3200" b="1" i="1" spc="-5" dirty="0">
                <a:latin typeface="Calibri"/>
                <a:cs typeface="Calibri"/>
              </a:rPr>
              <a:t>obra ampla </a:t>
            </a:r>
            <a:r>
              <a:rPr lang="pt-BR" sz="3200" b="1" i="1" dirty="0">
                <a:latin typeface="Calibri"/>
                <a:cs typeface="Calibri"/>
              </a:rPr>
              <a:t>e </a:t>
            </a:r>
            <a:r>
              <a:rPr lang="pt-BR" sz="3200" b="1" i="1" spc="-5" dirty="0">
                <a:latin typeface="Calibri"/>
                <a:cs typeface="Calibri"/>
              </a:rPr>
              <a:t>com qualificação profissional </a:t>
            </a:r>
            <a:r>
              <a:rPr lang="pt-BR" sz="3200" b="1" dirty="0">
                <a:latin typeface="Calibri"/>
                <a:cs typeface="Calibri"/>
              </a:rPr>
              <a:t>– </a:t>
            </a:r>
          </a:p>
          <a:p>
            <a:pPr marL="0" indent="0" algn="just">
              <a:buNone/>
            </a:pPr>
            <a:endParaRPr lang="pt-BR" b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Em muitos casos, as empresas buscam  aqueles lugares em que há um conjunto </a:t>
            </a:r>
            <a:r>
              <a:rPr lang="pt-BR" sz="3200" b="1" dirty="0">
                <a:latin typeface="Calibri"/>
                <a:cs typeface="Calibri"/>
              </a:rPr>
              <a:t>muito </a:t>
            </a:r>
            <a:r>
              <a:rPr lang="pt-BR" sz="3200" b="1" spc="-5" dirty="0">
                <a:latin typeface="Calibri"/>
                <a:cs typeface="Calibri"/>
              </a:rPr>
              <a:t>amplo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barato de mão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obra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que atenda os  seus interesses.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10" dirty="0">
                <a:latin typeface="Calibri"/>
                <a:cs typeface="Calibri"/>
              </a:rPr>
              <a:t>depender </a:t>
            </a:r>
            <a:r>
              <a:rPr lang="pt-BR" sz="3200" b="1" spc="-5" dirty="0">
                <a:latin typeface="Calibri"/>
                <a:cs typeface="Calibri"/>
              </a:rPr>
              <a:t>do tipo de indústria, há preferência pelas sociedades que possuem  uma população com maior nível de capacitação técnica </a:t>
            </a:r>
            <a:r>
              <a:rPr lang="pt-BR" sz="3200" b="1" dirty="0">
                <a:latin typeface="Calibri"/>
                <a:cs typeface="Calibri"/>
              </a:rPr>
              <a:t>para a </a:t>
            </a:r>
            <a:r>
              <a:rPr lang="pt-BR" sz="3200" b="1" spc="-5" dirty="0">
                <a:latin typeface="Calibri"/>
                <a:cs typeface="Calibri"/>
              </a:rPr>
              <a:t>operação dos equipamentos  necessários. Por isso, muitos países investem na disseminação de cursos técnicos específicos  para </a:t>
            </a:r>
            <a:r>
              <a:rPr lang="pt-BR" sz="3200" b="1" spc="-10" dirty="0">
                <a:latin typeface="Calibri"/>
                <a:cs typeface="Calibri"/>
              </a:rPr>
              <a:t>atrair </a:t>
            </a:r>
            <a:r>
              <a:rPr lang="pt-BR" sz="3200" b="1" spc="-5" dirty="0">
                <a:latin typeface="Calibri"/>
                <a:cs typeface="Calibri"/>
              </a:rPr>
              <a:t>indústrias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gerar</a:t>
            </a:r>
            <a:r>
              <a:rPr lang="pt-BR" sz="3200" b="1" spc="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empregos.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7894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75B0E-1DDD-4FD1-98AC-7F635B7C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Ver a imagem de origem">
            <a:extLst>
              <a:ext uri="{FF2B5EF4-FFF2-40B4-BE49-F238E27FC236}">
                <a16:creationId xmlns:a16="http://schemas.microsoft.com/office/drawing/2014/main" id="{CC605CAA-84A2-4FBB-9AB5-906ABA629D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685925"/>
            <a:ext cx="10464800" cy="47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4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E19E8-4554-4137-A929-1B2179FD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C84581-FA3E-4D73-B8B4-FA7906CF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2728912"/>
            <a:ext cx="10668000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Os maiores exemplos de mercados que vêm </a:t>
            </a:r>
            <a:r>
              <a:rPr lang="pt-BR" sz="3200" b="1" dirty="0">
                <a:latin typeface="Calibri"/>
                <a:cs typeface="Calibri"/>
              </a:rPr>
              <a:t>atraindo </a:t>
            </a:r>
            <a:r>
              <a:rPr lang="pt-BR" sz="3200" b="1" spc="-5" dirty="0">
                <a:latin typeface="Calibri"/>
                <a:cs typeface="Calibri"/>
              </a:rPr>
              <a:t>empresas com um conjunto de </a:t>
            </a:r>
            <a:r>
              <a:rPr lang="pt-BR" sz="3200" b="1" dirty="0">
                <a:latin typeface="Calibri"/>
                <a:cs typeface="Calibri"/>
              </a:rPr>
              <a:t>mão </a:t>
            </a:r>
            <a:r>
              <a:rPr lang="pt-BR" sz="3200" b="1" spc="-5" dirty="0">
                <a:latin typeface="Calibri"/>
                <a:cs typeface="Calibri"/>
              </a:rPr>
              <a:t>de  obra ampla, barata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com alguma qualificação profissional são os países emergentes. Os  </a:t>
            </a:r>
            <a:r>
              <a:rPr lang="pt-BR" sz="3200" b="1" spc="-10" dirty="0">
                <a:latin typeface="Calibri"/>
                <a:cs typeface="Calibri"/>
              </a:rPr>
              <a:t>destaques </a:t>
            </a:r>
            <a:r>
              <a:rPr lang="pt-BR" sz="3200" b="1" spc="-5" dirty="0">
                <a:latin typeface="Calibri"/>
                <a:cs typeface="Calibri"/>
              </a:rPr>
              <a:t>vão </a:t>
            </a:r>
            <a:r>
              <a:rPr lang="pt-BR" sz="3200" b="1" dirty="0">
                <a:latin typeface="Calibri"/>
                <a:cs typeface="Calibri"/>
              </a:rPr>
              <a:t>para </a:t>
            </a:r>
            <a:r>
              <a:rPr lang="pt-BR" sz="3200" b="1" spc="-5" dirty="0">
                <a:latin typeface="Calibri"/>
                <a:cs typeface="Calibri"/>
              </a:rPr>
              <a:t>China </a:t>
            </a:r>
            <a:r>
              <a:rPr lang="pt-BR" sz="3200" b="1" dirty="0">
                <a:latin typeface="Calibri"/>
                <a:cs typeface="Calibri"/>
              </a:rPr>
              <a:t>e</a:t>
            </a:r>
            <a:r>
              <a:rPr lang="pt-BR" sz="3200" b="1" spc="-1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Índia.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4291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B1F2E-1838-4803-91A6-B7B849B4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827D0F-0A47-4D71-99F4-0B0C08967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200" b="1" i="1" spc="-5" dirty="0">
                <a:latin typeface="Calibri"/>
                <a:cs typeface="Calibri"/>
              </a:rPr>
              <a:t>2) Disponibilidade de matérias-primas </a:t>
            </a:r>
            <a:r>
              <a:rPr lang="pt-BR" sz="3200" b="1" dirty="0">
                <a:latin typeface="Calibri"/>
                <a:cs typeface="Calibri"/>
              </a:rPr>
              <a:t> </a:t>
            </a:r>
          </a:p>
          <a:p>
            <a:pPr marL="0" indent="0" algn="just">
              <a:buNone/>
            </a:pP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spc="-5" dirty="0">
                <a:latin typeface="Calibri"/>
                <a:cs typeface="Calibri"/>
              </a:rPr>
              <a:t>	L</a:t>
            </a:r>
            <a:r>
              <a:rPr lang="pt-BR" sz="3200" b="1" spc="-5" dirty="0">
                <a:latin typeface="Calibri"/>
                <a:cs typeface="Calibri"/>
              </a:rPr>
              <a:t>ugares que apresentam um fácil acesso </a:t>
            </a:r>
            <a:r>
              <a:rPr lang="pt-BR" sz="3200" b="1" dirty="0">
                <a:latin typeface="Calibri"/>
                <a:cs typeface="Calibri"/>
              </a:rPr>
              <a:t>a matérias-  </a:t>
            </a:r>
            <a:r>
              <a:rPr lang="pt-BR" sz="3200" b="1" spc="-5" dirty="0">
                <a:latin typeface="Calibri"/>
                <a:cs typeface="Calibri"/>
              </a:rPr>
              <a:t>primas também são considerados vantajosos para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instalação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empresas, embora esse fator  fosse</a:t>
            </a:r>
            <a:r>
              <a:rPr lang="pt-BR" sz="3200" b="1" spc="-7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mais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10" dirty="0">
                <a:latin typeface="Calibri"/>
                <a:cs typeface="Calibri"/>
              </a:rPr>
              <a:t>preponderante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no</a:t>
            </a:r>
            <a:r>
              <a:rPr lang="pt-BR" sz="3200" b="1" spc="-6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passado,</a:t>
            </a:r>
            <a:r>
              <a:rPr lang="pt-BR" sz="3200" b="1" spc="-6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quando</a:t>
            </a:r>
            <a:r>
              <a:rPr lang="pt-BR" sz="3200" b="1" spc="-6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os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custos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com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transportes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10" dirty="0">
                <a:latin typeface="Calibri"/>
                <a:cs typeface="Calibri"/>
              </a:rPr>
              <a:t>eram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maiores.</a:t>
            </a:r>
            <a:r>
              <a:rPr lang="pt-BR" sz="3200" b="1" spc="-6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Mesmo  </a:t>
            </a:r>
            <a:r>
              <a:rPr lang="pt-BR" sz="3200" b="1" spc="-5" dirty="0">
                <a:latin typeface="Calibri"/>
                <a:cs typeface="Calibri"/>
              </a:rPr>
              <a:t>assim, muitas fábricas deslocam parte de sua produção para regiões em que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0" dirty="0">
                <a:latin typeface="Calibri"/>
                <a:cs typeface="Calibri"/>
              </a:rPr>
              <a:t>produção </a:t>
            </a:r>
            <a:r>
              <a:rPr lang="pt-BR" sz="3200" b="1" spc="-5" dirty="0">
                <a:latin typeface="Calibri"/>
                <a:cs typeface="Calibri"/>
              </a:rPr>
              <a:t>de  determinadas commodities </a:t>
            </a:r>
            <a:r>
              <a:rPr lang="pt-BR" sz="3200" b="1" dirty="0">
                <a:latin typeface="Calibri"/>
                <a:cs typeface="Calibri"/>
              </a:rPr>
              <a:t>– </a:t>
            </a:r>
            <a:r>
              <a:rPr lang="pt-BR" sz="3200" b="1" spc="-5" dirty="0">
                <a:latin typeface="Calibri"/>
                <a:cs typeface="Calibri"/>
              </a:rPr>
              <a:t>principalmente recursos minerais </a:t>
            </a:r>
            <a:r>
              <a:rPr lang="pt-BR" sz="3200" b="1" dirty="0">
                <a:latin typeface="Calibri"/>
                <a:cs typeface="Calibri"/>
              </a:rPr>
              <a:t>– é </a:t>
            </a:r>
            <a:r>
              <a:rPr lang="pt-BR" sz="3200" b="1" spc="-5" dirty="0">
                <a:latin typeface="Calibri"/>
                <a:cs typeface="Calibri"/>
              </a:rPr>
              <a:t>mais</a:t>
            </a:r>
            <a:r>
              <a:rPr lang="pt-BR" sz="3200" b="1" spc="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acentuada.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9591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CBB35-41C8-40D1-9E9C-72A805E8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Ver a imagem de origem">
            <a:extLst>
              <a:ext uri="{FF2B5EF4-FFF2-40B4-BE49-F238E27FC236}">
                <a16:creationId xmlns:a16="http://schemas.microsoft.com/office/drawing/2014/main" id="{3D7ACCAA-DC29-471E-B998-7B346C6F42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8" y="1544636"/>
            <a:ext cx="5072063" cy="50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4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9618E-FB22-484D-8312-8E235648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FCA2FF-E151-403E-B5ED-CB9F438B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200" b="1" i="1" spc="-5" dirty="0">
                <a:latin typeface="Calibri"/>
                <a:cs typeface="Calibri"/>
              </a:rPr>
              <a:t>3) Incentivos fiscais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São os tributos que deixam de ser cobrados pelo poder público para atrair  uma determinada empresa, que objetiva diminuir custos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maximizar os lucros. Por isso, muitos  lugares com características locacionais semelhantes disputam empresas mediante </a:t>
            </a:r>
            <a:r>
              <a:rPr lang="pt-BR" sz="3200" b="1" dirty="0">
                <a:latin typeface="Calibri"/>
                <a:cs typeface="Calibri"/>
              </a:rPr>
              <a:t>a</a:t>
            </a:r>
            <a:r>
              <a:rPr lang="pt-BR" sz="3200" b="1" spc="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concessão de benefícios,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que está no </a:t>
            </a:r>
            <a:r>
              <a:rPr lang="pt-BR" sz="3200" b="1" spc="-10" dirty="0">
                <a:latin typeface="Calibri"/>
                <a:cs typeface="Calibri"/>
              </a:rPr>
              <a:t>cerne </a:t>
            </a:r>
            <a:r>
              <a:rPr lang="pt-BR" sz="3200" b="1" spc="-5" dirty="0">
                <a:latin typeface="Calibri"/>
                <a:cs typeface="Calibri"/>
              </a:rPr>
              <a:t>da questão da Guerra Fiscal, que vem </a:t>
            </a:r>
            <a:r>
              <a:rPr lang="pt-BR" sz="3200" b="1" dirty="0">
                <a:latin typeface="Calibri"/>
                <a:cs typeface="Calibri"/>
              </a:rPr>
              <a:t>se </a:t>
            </a:r>
            <a:r>
              <a:rPr lang="pt-BR" sz="3200" b="1" spc="-5" dirty="0">
                <a:latin typeface="Calibri"/>
                <a:cs typeface="Calibri"/>
              </a:rPr>
              <a:t>tornando um  problema estrutural </a:t>
            </a:r>
            <a:r>
              <a:rPr lang="pt-BR" sz="3200" b="1" dirty="0">
                <a:latin typeface="Calibri"/>
                <a:cs typeface="Calibri"/>
              </a:rPr>
              <a:t>para o </a:t>
            </a:r>
            <a:r>
              <a:rPr lang="pt-BR" sz="3200" b="1" spc="-5" dirty="0">
                <a:latin typeface="Calibri"/>
                <a:cs typeface="Calibri"/>
              </a:rPr>
              <a:t>Brasil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outros</a:t>
            </a:r>
            <a:r>
              <a:rPr lang="pt-BR" sz="3200" b="1" spc="-5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países.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5832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25924-690A-4969-B681-B33BE451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Ver a imagem de origem">
            <a:extLst>
              <a:ext uri="{FF2B5EF4-FFF2-40B4-BE49-F238E27FC236}">
                <a16:creationId xmlns:a16="http://schemas.microsoft.com/office/drawing/2014/main" id="{98E1AB5F-5EAE-449E-A06A-1097EEE03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1511299"/>
            <a:ext cx="8043863" cy="45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1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5663E-2383-49BF-9473-9471A4AC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AC1DB6-F588-423E-87F8-431C85AB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85988"/>
            <a:ext cx="10972800" cy="367188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sz="3200" b="1" spc="-5" dirty="0">
                <a:latin typeface="Calibri"/>
                <a:cs typeface="Calibri"/>
              </a:rPr>
              <a:t>Nem sempre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questão dos incentivos fiscais perpassa pela competição dos lugares em </a:t>
            </a:r>
            <a:r>
              <a:rPr lang="pt-BR" sz="3200" b="1" dirty="0">
                <a:latin typeface="Calibri"/>
                <a:cs typeface="Calibri"/>
              </a:rPr>
              <a:t>termos  </a:t>
            </a:r>
            <a:r>
              <a:rPr lang="pt-BR" sz="3200" b="1" spc="-5" dirty="0">
                <a:latin typeface="Calibri"/>
                <a:cs typeface="Calibri"/>
              </a:rPr>
              <a:t>de isenções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impostos. Em alguns casos, esses incentivos </a:t>
            </a:r>
            <a:r>
              <a:rPr lang="pt-BR" sz="3200" b="1" dirty="0">
                <a:latin typeface="Calibri"/>
                <a:cs typeface="Calibri"/>
              </a:rPr>
              <a:t>traduzem-se </a:t>
            </a:r>
            <a:r>
              <a:rPr lang="pt-BR" sz="3200" b="1" spc="0" dirty="0">
                <a:latin typeface="Calibri"/>
                <a:cs typeface="Calibri"/>
              </a:rPr>
              <a:t>na </a:t>
            </a:r>
            <a:r>
              <a:rPr lang="pt-BR" sz="3200" b="1" spc="-5" dirty="0">
                <a:latin typeface="Calibri"/>
                <a:cs typeface="Calibri"/>
              </a:rPr>
              <a:t>existência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uma  carga tributária menos pesada ou, simplesmente, mais resumida </a:t>
            </a:r>
            <a:r>
              <a:rPr lang="pt-BR" sz="3200" b="1" dirty="0">
                <a:latin typeface="Calibri"/>
                <a:cs typeface="Calibri"/>
              </a:rPr>
              <a:t>e facilitada, </a:t>
            </a:r>
            <a:r>
              <a:rPr lang="pt-BR" sz="3200" b="1" spc="-5" dirty="0">
                <a:latin typeface="Calibri"/>
                <a:cs typeface="Calibri"/>
              </a:rPr>
              <a:t>evitando  problemas de burocracia </a:t>
            </a:r>
            <a:r>
              <a:rPr lang="pt-BR" sz="3200" b="1" dirty="0">
                <a:latin typeface="Calibri"/>
                <a:cs typeface="Calibri"/>
              </a:rPr>
              <a:t>para </a:t>
            </a:r>
            <a:r>
              <a:rPr lang="pt-BR" sz="3200" b="1" spc="-5" dirty="0">
                <a:latin typeface="Calibri"/>
                <a:cs typeface="Calibri"/>
              </a:rPr>
              <a:t>empresas, empresários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investidores em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geral.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2015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4C32A-54B3-4BB7-A7F9-4F502A5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64CBD-50F2-41A7-92D3-690691B9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343025"/>
            <a:ext cx="11530012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i="1" spc="-5" dirty="0">
                <a:latin typeface="Calibri"/>
                <a:cs typeface="Calibri"/>
              </a:rPr>
              <a:t>4) Existência de infraestrutura logística (transportes) </a:t>
            </a:r>
          </a:p>
          <a:p>
            <a:pPr marL="0" indent="0" algn="just">
              <a:buNone/>
            </a:pPr>
            <a:endParaRPr lang="pt-BR" sz="3200" b="1" i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i="1" spc="-5" dirty="0">
                <a:latin typeface="Calibri"/>
                <a:cs typeface="Calibri"/>
              </a:rPr>
              <a:t>	</a:t>
            </a:r>
            <a:r>
              <a:rPr lang="pt-BR" sz="3200" b="1" i="1" spc="-5" dirty="0">
                <a:latin typeface="Calibri"/>
                <a:cs typeface="Calibri"/>
              </a:rPr>
              <a:t>Q</a:t>
            </a:r>
            <a:r>
              <a:rPr lang="pt-BR" sz="3200" b="1" spc="-5" dirty="0">
                <a:latin typeface="Calibri"/>
                <a:cs typeface="Calibri"/>
              </a:rPr>
              <a:t>uanto mais rápidos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baratos forem os  sistemas de </a:t>
            </a:r>
            <a:r>
              <a:rPr lang="pt-BR" sz="3200" b="1" spc="-10" dirty="0">
                <a:latin typeface="Calibri"/>
                <a:cs typeface="Calibri"/>
              </a:rPr>
              <a:t>escoamento </a:t>
            </a:r>
            <a:r>
              <a:rPr lang="pt-BR" sz="3200" b="1" spc="-5" dirty="0">
                <a:latin typeface="Calibri"/>
                <a:cs typeface="Calibri"/>
              </a:rPr>
              <a:t>de produção das empresas, maiores serão os </a:t>
            </a:r>
            <a:r>
              <a:rPr lang="pt-BR" sz="3200" b="1" dirty="0">
                <a:latin typeface="Calibri"/>
                <a:cs typeface="Calibri"/>
              </a:rPr>
              <a:t>lucros. </a:t>
            </a:r>
            <a:r>
              <a:rPr lang="pt-BR" sz="3200" b="1" spc="-5" dirty="0">
                <a:latin typeface="Calibri"/>
                <a:cs typeface="Calibri"/>
              </a:rPr>
              <a:t>Por isso, muitas  indústrias levam em conta aqueles lugares que apresentam modais de transporte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logística  </a:t>
            </a:r>
            <a:r>
              <a:rPr lang="pt-BR" sz="3200" b="1" spc="-10" dirty="0">
                <a:latin typeface="Calibri"/>
                <a:cs typeface="Calibri"/>
              </a:rPr>
              <a:t>articulados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eficientes. Sendo assim, muitos governos em suas mais diversas esferas investem  nessas </a:t>
            </a:r>
            <a:r>
              <a:rPr lang="pt-BR" sz="3200" b="1" spc="-10" dirty="0">
                <a:latin typeface="Calibri"/>
                <a:cs typeface="Calibri"/>
              </a:rPr>
              <a:t>estruturas </a:t>
            </a:r>
            <a:r>
              <a:rPr lang="pt-BR" sz="3200" b="1" dirty="0">
                <a:latin typeface="Calibri"/>
                <a:cs typeface="Calibri"/>
              </a:rPr>
              <a:t>para </a:t>
            </a:r>
            <a:r>
              <a:rPr lang="pt-BR" sz="3200" b="1" spc="-5" dirty="0">
                <a:latin typeface="Calibri"/>
                <a:cs typeface="Calibri"/>
              </a:rPr>
              <a:t>atender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maior número </a:t>
            </a:r>
            <a:r>
              <a:rPr lang="pt-BR" sz="3200" b="1" dirty="0">
                <a:latin typeface="Calibri"/>
                <a:cs typeface="Calibri"/>
              </a:rPr>
              <a:t>possível </a:t>
            </a:r>
            <a:r>
              <a:rPr lang="pt-BR" sz="3200" b="1" spc="-5" dirty="0">
                <a:latin typeface="Calibri"/>
                <a:cs typeface="Calibri"/>
              </a:rPr>
              <a:t>de empresas, investindo em viadutos,  rodovias amplas, ferrovias, hidrovias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no aperfeiçoamento desses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outros</a:t>
            </a:r>
            <a:r>
              <a:rPr lang="pt-BR" sz="3200" b="1" spc="-2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modais.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1948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94389-FC51-45FC-B61B-A6E9E0B7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Ver a imagem de origem">
            <a:extLst>
              <a:ext uri="{FF2B5EF4-FFF2-40B4-BE49-F238E27FC236}">
                <a16:creationId xmlns:a16="http://schemas.microsoft.com/office/drawing/2014/main" id="{590C8447-36B0-4711-BEDB-C4E4D41D8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320799"/>
            <a:ext cx="8039100" cy="536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09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DA6A4-2688-4076-895C-9036666F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4454F8-1196-40D7-95C4-60444D33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28925"/>
            <a:ext cx="10972800" cy="1914525"/>
          </a:xfrm>
        </p:spPr>
        <p:txBody>
          <a:bodyPr/>
          <a:lstStyle/>
          <a:p>
            <a:pPr algn="just"/>
            <a:r>
              <a:rPr lang="pt-BR" sz="3200" b="1" spc="-5" dirty="0">
                <a:latin typeface="Calibri"/>
                <a:cs typeface="Calibri"/>
              </a:rPr>
              <a:t>Os </a:t>
            </a:r>
            <a:r>
              <a:rPr lang="pt-BR" sz="3200" b="1" spc="-10" dirty="0">
                <a:latin typeface="Calibri"/>
                <a:cs typeface="Calibri"/>
              </a:rPr>
              <a:t>fatores </a:t>
            </a:r>
            <a:r>
              <a:rPr lang="pt-BR" sz="3200" b="1" spc="-5" dirty="0">
                <a:latin typeface="Calibri"/>
                <a:cs typeface="Calibri"/>
              </a:rPr>
              <a:t>locacionais da indústria são os elementos socioespaciais necessários para atrair </a:t>
            </a:r>
            <a:r>
              <a:rPr lang="pt-BR" sz="3200" b="1" dirty="0">
                <a:latin typeface="Calibri"/>
                <a:cs typeface="Calibri"/>
              </a:rPr>
              <a:t>o  </a:t>
            </a:r>
            <a:r>
              <a:rPr lang="pt-BR" sz="3200" b="1" spc="-5" dirty="0">
                <a:latin typeface="Calibri"/>
                <a:cs typeface="Calibri"/>
              </a:rPr>
              <a:t>maior número possível de fábricas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empresas a um determinado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local.</a:t>
            </a:r>
            <a:endParaRPr lang="pt-BR" sz="3200" b="1" dirty="0">
              <a:latin typeface="Calibri"/>
              <a:cs typeface="Calibri"/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30486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83640-1F62-4EB2-B940-1F45ABBB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79BD8F-913B-466E-B59A-224CC8AC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92312"/>
            <a:ext cx="10791825" cy="3671888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sz="3200" b="1" spc="-5" dirty="0">
                <a:latin typeface="Calibri"/>
                <a:cs typeface="Calibri"/>
              </a:rPr>
              <a:t>Uma estratégia bastante adotada no Brasil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no mundo </a:t>
            </a:r>
            <a:r>
              <a:rPr lang="pt-BR" sz="3200" b="1" dirty="0">
                <a:latin typeface="Calibri"/>
                <a:cs typeface="Calibri"/>
              </a:rPr>
              <a:t>é a </a:t>
            </a:r>
            <a:r>
              <a:rPr lang="pt-BR" sz="3200" b="1" spc="-10" dirty="0">
                <a:latin typeface="Calibri"/>
                <a:cs typeface="Calibri"/>
              </a:rPr>
              <a:t>construção </a:t>
            </a:r>
            <a:r>
              <a:rPr lang="pt-BR" sz="3200" b="1" spc="-5" dirty="0">
                <a:latin typeface="Calibri"/>
                <a:cs typeface="Calibri"/>
              </a:rPr>
              <a:t>dos chamados distritos  industriais, que são </a:t>
            </a:r>
            <a:r>
              <a:rPr lang="pt-BR" sz="3200" b="1" spc="-10" dirty="0">
                <a:latin typeface="Calibri"/>
                <a:cs typeface="Calibri"/>
              </a:rPr>
              <a:t>áreas </a:t>
            </a:r>
            <a:r>
              <a:rPr lang="pt-BR" sz="3200" b="1" dirty="0">
                <a:latin typeface="Calibri"/>
                <a:cs typeface="Calibri"/>
              </a:rPr>
              <a:t>– </a:t>
            </a:r>
            <a:r>
              <a:rPr lang="pt-BR" sz="3200" b="1" spc="-5" dirty="0">
                <a:latin typeface="Calibri"/>
                <a:cs typeface="Calibri"/>
              </a:rPr>
              <a:t>públicas ou </a:t>
            </a:r>
            <a:r>
              <a:rPr lang="pt-BR" sz="3200" b="1" spc="-10" dirty="0">
                <a:latin typeface="Calibri"/>
                <a:cs typeface="Calibri"/>
              </a:rPr>
              <a:t>privadas </a:t>
            </a:r>
            <a:r>
              <a:rPr lang="pt-BR" sz="3200" b="1" dirty="0">
                <a:latin typeface="Calibri"/>
                <a:cs typeface="Calibri"/>
              </a:rPr>
              <a:t>– </a:t>
            </a:r>
            <a:r>
              <a:rPr lang="pt-BR" sz="3200" b="1" spc="-10" dirty="0">
                <a:latin typeface="Calibri"/>
                <a:cs typeface="Calibri"/>
              </a:rPr>
              <a:t>especialmente </a:t>
            </a:r>
            <a:r>
              <a:rPr lang="pt-BR" sz="3200" b="1" spc="-5" dirty="0">
                <a:latin typeface="Calibri"/>
                <a:cs typeface="Calibri"/>
              </a:rPr>
              <a:t>destinadas </a:t>
            </a:r>
            <a:r>
              <a:rPr lang="pt-BR" sz="3200" b="1" dirty="0">
                <a:latin typeface="Calibri"/>
                <a:cs typeface="Calibri"/>
              </a:rPr>
              <a:t>para </a:t>
            </a:r>
            <a:r>
              <a:rPr lang="pt-BR" sz="3200" b="1" spc="-5" dirty="0">
                <a:latin typeface="Calibri"/>
                <a:cs typeface="Calibri"/>
              </a:rPr>
              <a:t>indústrias. </a:t>
            </a:r>
            <a:r>
              <a:rPr lang="pt-BR" sz="3200" b="1" dirty="0">
                <a:latin typeface="Calibri"/>
                <a:cs typeface="Calibri"/>
              </a:rPr>
              <a:t>A  </a:t>
            </a:r>
            <a:r>
              <a:rPr lang="pt-BR" sz="3200" b="1" spc="-5" dirty="0">
                <a:latin typeface="Calibri"/>
                <a:cs typeface="Calibri"/>
              </a:rPr>
              <a:t>localização dessas áreas segue justamente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estratégica logística, ou seja, posicionam-se  separadamente</a:t>
            </a:r>
            <a:r>
              <a:rPr lang="pt-BR" sz="3200" b="1" spc="-7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das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áreas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mais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inchadas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das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grandes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cidades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e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apresentam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saídas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para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rodovias,  ferrovias </a:t>
            </a:r>
            <a:r>
              <a:rPr lang="pt-BR" sz="3200" b="1" dirty="0">
                <a:latin typeface="Calibri"/>
                <a:cs typeface="Calibri"/>
              </a:rPr>
              <a:t>e</a:t>
            </a:r>
            <a:r>
              <a:rPr lang="pt-BR" sz="3200" b="1" spc="-2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aeroportos.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0636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CE1C0-A24E-4BFE-A9A5-D75F11EC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Ver a imagem de origem">
            <a:extLst>
              <a:ext uri="{FF2B5EF4-FFF2-40B4-BE49-F238E27FC236}">
                <a16:creationId xmlns:a16="http://schemas.microsoft.com/office/drawing/2014/main" id="{4830F5DF-B666-4A39-9802-5FF736784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23" y="1343025"/>
            <a:ext cx="7710353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7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94F59-C8C6-445B-AFE4-BD00F296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C4A23D-AA0A-4052-BA77-B6E9A4E6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3200" b="1" i="1" spc="-5" dirty="0">
                <a:latin typeface="Calibri"/>
                <a:cs typeface="Calibri"/>
              </a:rPr>
              <a:t>5) Infraestrutura energética favorável </a:t>
            </a:r>
          </a:p>
          <a:p>
            <a:pPr marL="0" indent="0" algn="just">
              <a:buNone/>
            </a:pPr>
            <a:r>
              <a:rPr lang="pt-BR" b="1" i="1" spc="-5" dirty="0">
                <a:latin typeface="Calibri"/>
                <a:cs typeface="Calibri"/>
              </a:rPr>
              <a:t>	</a:t>
            </a:r>
          </a:p>
          <a:p>
            <a:pPr marL="0" indent="0" algn="just">
              <a:buNone/>
            </a:pPr>
            <a:r>
              <a:rPr lang="pt-BR" b="1" i="1" spc="-5" dirty="0">
                <a:latin typeface="Calibri"/>
                <a:cs typeface="Calibri"/>
              </a:rPr>
              <a:t>	S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0" dirty="0">
                <a:latin typeface="Calibri"/>
                <a:cs typeface="Calibri"/>
              </a:rPr>
              <a:t>um </a:t>
            </a:r>
            <a:r>
              <a:rPr lang="pt-BR" sz="3200" b="1" spc="-5" dirty="0">
                <a:latin typeface="Calibri"/>
                <a:cs typeface="Calibri"/>
              </a:rPr>
              <a:t>país ou região possui uma grande produção de  energia, com baixo risco de crises nesse setor,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número de investimentos tende </a:t>
            </a:r>
            <a:r>
              <a:rPr lang="pt-BR" sz="3200" b="1" dirty="0">
                <a:latin typeface="Calibri"/>
                <a:cs typeface="Calibri"/>
              </a:rPr>
              <a:t>a elevar-se.  </a:t>
            </a:r>
            <a:r>
              <a:rPr lang="pt-BR" sz="3200" b="1" spc="-5" dirty="0">
                <a:latin typeface="Calibri"/>
                <a:cs typeface="Calibri"/>
              </a:rPr>
              <a:t>Muitos tipos de indústrias consomem </a:t>
            </a:r>
            <a:r>
              <a:rPr lang="pt-BR" sz="3200" b="1" dirty="0">
                <a:latin typeface="Calibri"/>
                <a:cs typeface="Calibri"/>
              </a:rPr>
              <a:t>uma </a:t>
            </a:r>
            <a:r>
              <a:rPr lang="pt-BR" sz="3200" b="1" spc="-5" dirty="0">
                <a:latin typeface="Calibri"/>
                <a:cs typeface="Calibri"/>
              </a:rPr>
              <a:t>elevada carga de energia, como as fábricas que  produzem alumínio. 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5270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4C53C-8E13-4B8F-8BF0-0D72A82C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2A9955-037E-4813-BDB7-11BE7C92D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1674"/>
            <a:ext cx="10972800" cy="3829051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Por isso, elas </a:t>
            </a:r>
            <a:r>
              <a:rPr lang="pt-BR" sz="3200" b="1" spc="-10" dirty="0">
                <a:latin typeface="Calibri"/>
                <a:cs typeface="Calibri"/>
              </a:rPr>
              <a:t>necessitam </a:t>
            </a:r>
            <a:r>
              <a:rPr lang="pt-BR" sz="3200" b="1" spc="-5" dirty="0">
                <a:latin typeface="Calibri"/>
                <a:cs typeface="Calibri"/>
              </a:rPr>
              <a:t>de garantias governamentais de que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produção  não será reduzida ou interrompida por questões energéticas, </a:t>
            </a:r>
            <a:r>
              <a:rPr lang="pt-BR" sz="3200" b="1" dirty="0">
                <a:latin typeface="Calibri"/>
                <a:cs typeface="Calibri"/>
              </a:rPr>
              <a:t>o que </a:t>
            </a:r>
            <a:r>
              <a:rPr lang="pt-BR" sz="3200" b="1" spc="-5" dirty="0">
                <a:latin typeface="Calibri"/>
                <a:cs typeface="Calibri"/>
              </a:rPr>
              <a:t>perpassa não somente por  uma produção </a:t>
            </a:r>
            <a:r>
              <a:rPr lang="pt-BR" sz="3200" b="1" spc="-10" dirty="0">
                <a:latin typeface="Calibri"/>
                <a:cs typeface="Calibri"/>
              </a:rPr>
              <a:t>elétrica </a:t>
            </a:r>
            <a:r>
              <a:rPr lang="pt-BR" sz="3200" b="1" spc="-5" dirty="0">
                <a:latin typeface="Calibri"/>
                <a:cs typeface="Calibri"/>
              </a:rPr>
              <a:t>elevada dos lugares, mas também diversificada, ou </a:t>
            </a:r>
            <a:r>
              <a:rPr lang="pt-BR" sz="3200" b="1" spc="-10" dirty="0">
                <a:latin typeface="Calibri"/>
                <a:cs typeface="Calibri"/>
              </a:rPr>
              <a:t>seja, </a:t>
            </a:r>
            <a:r>
              <a:rPr lang="pt-BR" sz="3200" b="1" spc="-5" dirty="0">
                <a:latin typeface="Calibri"/>
                <a:cs typeface="Calibri"/>
              </a:rPr>
              <a:t>calcada nas  </a:t>
            </a:r>
            <a:r>
              <a:rPr lang="pt-BR" sz="3200" b="1" spc="-10" dirty="0">
                <a:latin typeface="Calibri"/>
                <a:cs typeface="Calibri"/>
              </a:rPr>
              <a:t>diferentes </a:t>
            </a:r>
            <a:r>
              <a:rPr lang="pt-BR" sz="3200" b="1" spc="-5" dirty="0">
                <a:latin typeface="Calibri"/>
                <a:cs typeface="Calibri"/>
              </a:rPr>
              <a:t>fontes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energia (hidráulica, eólica, solar, térmica etc.) e, portanto, </a:t>
            </a:r>
            <a:r>
              <a:rPr lang="pt-BR" sz="3200" b="1" spc="10" dirty="0">
                <a:latin typeface="Calibri"/>
                <a:cs typeface="Calibri"/>
              </a:rPr>
              <a:t>com </a:t>
            </a:r>
            <a:r>
              <a:rPr lang="pt-BR" sz="3200" b="1" spc="-5" dirty="0">
                <a:latin typeface="Calibri"/>
                <a:cs typeface="Calibri"/>
              </a:rPr>
              <a:t>menores  riscos.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35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2DEA0-29DF-4AD7-9667-B9616ED7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Ver a imagem de origem">
            <a:extLst>
              <a:ext uri="{FF2B5EF4-FFF2-40B4-BE49-F238E27FC236}">
                <a16:creationId xmlns:a16="http://schemas.microsoft.com/office/drawing/2014/main" id="{AAF87B0C-0FBE-4858-A936-2BCCFF3DB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62" y="1343025"/>
            <a:ext cx="6684676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81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54609-675A-427F-AC36-6E87D162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8AA984-F48A-494A-BE94-E8B62376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/>
              <a:t>6) </a:t>
            </a:r>
            <a:r>
              <a:rPr lang="pt-BR" sz="3200" b="1" i="1" spc="-5" dirty="0">
                <a:latin typeface="Calibri"/>
                <a:cs typeface="Calibri"/>
              </a:rPr>
              <a:t>Leis trabalhistas brandas </a:t>
            </a:r>
            <a:r>
              <a:rPr lang="pt-BR" sz="3200" b="1" i="1" dirty="0">
                <a:latin typeface="Calibri"/>
                <a:cs typeface="Calibri"/>
              </a:rPr>
              <a:t>e </a:t>
            </a:r>
            <a:r>
              <a:rPr lang="pt-BR" sz="3200" b="1" i="1" spc="-5" dirty="0">
                <a:latin typeface="Calibri"/>
                <a:cs typeface="Calibri"/>
              </a:rPr>
              <a:t>sindicatos limitados</a:t>
            </a:r>
            <a:r>
              <a:rPr lang="pt-BR" sz="3200" b="1" dirty="0">
                <a:latin typeface="Calibri"/>
                <a:cs typeface="Calibri"/>
              </a:rPr>
              <a:t> </a:t>
            </a:r>
          </a:p>
          <a:p>
            <a:pPr marL="0" indent="0" algn="just">
              <a:buNone/>
            </a:pPr>
            <a:endParaRPr lang="pt-BR" b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spc="-5" dirty="0">
                <a:latin typeface="Calibri"/>
                <a:cs typeface="Calibri"/>
              </a:rPr>
              <a:t>	N</a:t>
            </a:r>
            <a:r>
              <a:rPr lang="pt-BR" sz="3200" b="1" spc="-5" dirty="0">
                <a:latin typeface="Calibri"/>
                <a:cs typeface="Calibri"/>
              </a:rPr>
              <a:t>o processo socioespacial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histórico de  constituição das sociedades, </a:t>
            </a:r>
            <a:r>
              <a:rPr lang="pt-BR" sz="3200" b="1" dirty="0">
                <a:latin typeface="Calibri"/>
                <a:cs typeface="Calibri"/>
              </a:rPr>
              <a:t>a luta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classes exerce um dos papéis primordiais,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que </a:t>
            </a:r>
            <a:r>
              <a:rPr lang="pt-BR" sz="3200" b="1" dirty="0">
                <a:latin typeface="Calibri"/>
                <a:cs typeface="Calibri"/>
              </a:rPr>
              <a:t>não é  </a:t>
            </a:r>
            <a:r>
              <a:rPr lang="pt-BR" sz="3200" b="1" spc="-5" dirty="0">
                <a:latin typeface="Calibri"/>
                <a:cs typeface="Calibri"/>
              </a:rPr>
              <a:t>diferente</a:t>
            </a:r>
            <a:r>
              <a:rPr lang="pt-BR" sz="3200" b="1" spc="-5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nesse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caso.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Muitos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patrões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e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investidores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não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costumam</a:t>
            </a:r>
            <a:r>
              <a:rPr lang="pt-BR" sz="3200" b="1" spc="-2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investir</a:t>
            </a:r>
            <a:r>
              <a:rPr lang="pt-BR" sz="3200" b="1" spc="-5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em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países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ou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regiões  que apresentam um elevado nível de organização sindical ou leis trabalhistas muito fortes, pois  </a:t>
            </a:r>
            <a:r>
              <a:rPr lang="pt-BR" sz="3200" b="1" dirty="0">
                <a:latin typeface="Calibri"/>
                <a:cs typeface="Calibri"/>
              </a:rPr>
              <a:t>isso </a:t>
            </a:r>
            <a:r>
              <a:rPr lang="pt-BR" sz="3200" b="1" spc="-5" dirty="0">
                <a:latin typeface="Calibri"/>
                <a:cs typeface="Calibri"/>
              </a:rPr>
              <a:t>eleva os custos com mão de obra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diminui os lucros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os retornos dos investimentos  realizados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5564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4247A-53F1-4300-BA5E-D09681A3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EB0FBE-D435-41C3-BDC4-4D1852C3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85900"/>
            <a:ext cx="10972800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dirty="0">
                <a:latin typeface="Calibri"/>
                <a:cs typeface="Calibri"/>
              </a:rPr>
              <a:t>	Ao </a:t>
            </a:r>
            <a:r>
              <a:rPr lang="pt-BR" sz="3200" b="1" spc="-5" dirty="0">
                <a:latin typeface="Calibri"/>
                <a:cs typeface="Calibri"/>
              </a:rPr>
              <a:t>longo </a:t>
            </a:r>
            <a:r>
              <a:rPr lang="pt-BR" sz="3200" b="1" dirty="0">
                <a:latin typeface="Calibri"/>
                <a:cs typeface="Calibri"/>
              </a:rPr>
              <a:t>do </a:t>
            </a:r>
            <a:r>
              <a:rPr lang="pt-BR" sz="3200" b="1" spc="-5" dirty="0">
                <a:latin typeface="Calibri"/>
                <a:cs typeface="Calibri"/>
              </a:rPr>
              <a:t>século </a:t>
            </a:r>
            <a:r>
              <a:rPr lang="pt-BR" sz="3200" b="1" dirty="0">
                <a:latin typeface="Calibri"/>
                <a:cs typeface="Calibri"/>
              </a:rPr>
              <a:t>XX e </a:t>
            </a:r>
            <a:r>
              <a:rPr lang="pt-BR" sz="3200" b="1" spc="-5" dirty="0">
                <a:latin typeface="Calibri"/>
                <a:cs typeface="Calibri"/>
              </a:rPr>
              <a:t>início do século XXI,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que </a:t>
            </a:r>
            <a:r>
              <a:rPr lang="pt-BR" sz="3200" b="1" dirty="0">
                <a:latin typeface="Calibri"/>
                <a:cs typeface="Calibri"/>
              </a:rPr>
              <a:t>se viu </a:t>
            </a:r>
            <a:r>
              <a:rPr lang="pt-BR" sz="3200" b="1" spc="-10" dirty="0">
                <a:latin typeface="Calibri"/>
                <a:cs typeface="Calibri"/>
              </a:rPr>
              <a:t>nesse </a:t>
            </a:r>
            <a:r>
              <a:rPr lang="pt-BR" sz="3200" b="1" spc="-5" dirty="0">
                <a:latin typeface="Calibri"/>
                <a:cs typeface="Calibri"/>
              </a:rPr>
              <a:t>sentido foi </a:t>
            </a:r>
            <a:r>
              <a:rPr lang="pt-BR" sz="3200" b="1" spc="-10" dirty="0">
                <a:latin typeface="Calibri"/>
                <a:cs typeface="Calibri"/>
              </a:rPr>
              <a:t>justamente </a:t>
            </a:r>
            <a:r>
              <a:rPr lang="pt-BR" sz="3200" b="1" spc="-5" dirty="0">
                <a:latin typeface="Calibri"/>
                <a:cs typeface="Calibri"/>
              </a:rPr>
              <a:t>um  </a:t>
            </a:r>
            <a:r>
              <a:rPr lang="pt-BR" sz="3200" b="1" spc="-10" dirty="0">
                <a:latin typeface="Calibri"/>
                <a:cs typeface="Calibri"/>
              </a:rPr>
              <a:t>enfraquecimento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das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organizações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sindicais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15" dirty="0">
                <a:latin typeface="Calibri"/>
                <a:cs typeface="Calibri"/>
              </a:rPr>
              <a:t>ou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o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aparelhamento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delas,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de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forma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a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evitar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recuos  por parte dos investidores. </a:t>
            </a:r>
            <a:r>
              <a:rPr lang="pt-BR" sz="3200" b="1" dirty="0">
                <a:latin typeface="Calibri"/>
                <a:cs typeface="Calibri"/>
              </a:rPr>
              <a:t>Na </a:t>
            </a:r>
            <a:r>
              <a:rPr lang="pt-BR" sz="3200" b="1" spc="-5" dirty="0">
                <a:latin typeface="Calibri"/>
                <a:cs typeface="Calibri"/>
              </a:rPr>
              <a:t>China, por exemplo, os direitos trabalhistas são </a:t>
            </a:r>
            <a:r>
              <a:rPr lang="pt-BR" sz="3200" b="1" dirty="0">
                <a:latin typeface="Calibri"/>
                <a:cs typeface="Calibri"/>
              </a:rPr>
              <a:t>bastante  </a:t>
            </a:r>
            <a:r>
              <a:rPr lang="pt-BR" sz="3200" b="1" spc="-5" dirty="0">
                <a:latin typeface="Calibri"/>
                <a:cs typeface="Calibri"/>
              </a:rPr>
              <a:t>reduzidos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os custos com mão de obra bastante inferiores aos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outros países,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que atrai um  número sem igual de empresas, embora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proposta do governo dito “comunista” chinês seja  </a:t>
            </a:r>
            <a:r>
              <a:rPr lang="pt-BR" sz="3200" b="1" spc="-10" dirty="0">
                <a:latin typeface="Calibri"/>
                <a:cs typeface="Calibri"/>
              </a:rPr>
              <a:t>justamente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de fortalecer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classe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trabalhadora.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17132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6BB65F-CF6D-49F7-8DC3-DCE8BE3E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38" y="165261"/>
            <a:ext cx="11491358" cy="97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endParaRPr lang="en-US" sz="4000" dirty="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1266" name="Picture 2" descr="Ver a imagem de origem">
            <a:extLst>
              <a:ext uri="{FF2B5EF4-FFF2-40B4-BE49-F238E27FC236}">
                <a16:creationId xmlns:a16="http://schemas.microsoft.com/office/drawing/2014/main" id="{DD47C73F-6BC8-44DA-B36B-A021469E1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"/>
          <a:stretch/>
        </p:blipFill>
        <p:spPr bwMode="auto">
          <a:xfrm>
            <a:off x="449292" y="155745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94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91971-91CB-420B-BCBC-2C5F9567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3F907-A2EA-4694-9631-A3EC54A49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43025"/>
            <a:ext cx="11544300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sz="3200" b="1" i="1" spc="-5" dirty="0">
                <a:latin typeface="Calibri"/>
                <a:cs typeface="Calibri"/>
              </a:rPr>
              <a:t>Amplo </a:t>
            </a:r>
            <a:r>
              <a:rPr lang="pt-BR" sz="3200" b="1" i="1" dirty="0">
                <a:latin typeface="Calibri"/>
                <a:cs typeface="Calibri"/>
              </a:rPr>
              <a:t>e </a:t>
            </a:r>
            <a:r>
              <a:rPr lang="pt-BR" sz="3200" b="1" i="1" spc="-5" dirty="0">
                <a:latin typeface="Calibri"/>
                <a:cs typeface="Calibri"/>
              </a:rPr>
              <a:t>ativo mercado </a:t>
            </a:r>
            <a:r>
              <a:rPr lang="pt-BR" sz="3200" b="1" i="1" spc="-10" dirty="0">
                <a:latin typeface="Calibri"/>
                <a:cs typeface="Calibri"/>
              </a:rPr>
              <a:t>consumidor </a:t>
            </a:r>
            <a:endParaRPr lang="pt-BR" b="1" i="1" spc="-1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sz="3200" b="1" i="1" spc="-10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i="1" spc="-10" dirty="0">
                <a:latin typeface="Calibri"/>
                <a:cs typeface="Calibri"/>
              </a:rPr>
              <a:t>	</a:t>
            </a:r>
            <a:r>
              <a:rPr lang="pt-BR" sz="3200" b="1" dirty="0">
                <a:latin typeface="Calibri"/>
                <a:cs typeface="Calibri"/>
              </a:rPr>
              <a:t>Quando </a:t>
            </a:r>
            <a:r>
              <a:rPr lang="pt-BR" sz="3200" b="1" spc="-5" dirty="0">
                <a:latin typeface="Calibri"/>
                <a:cs typeface="Calibri"/>
              </a:rPr>
              <a:t>um local </a:t>
            </a:r>
            <a:r>
              <a:rPr lang="pt-BR" sz="3200" b="1" spc="-10" dirty="0">
                <a:latin typeface="Calibri"/>
                <a:cs typeface="Calibri"/>
              </a:rPr>
              <a:t>apresenta </a:t>
            </a:r>
            <a:r>
              <a:rPr lang="pt-BR" sz="3200" b="1" spc="-5" dirty="0">
                <a:latin typeface="Calibri"/>
                <a:cs typeface="Calibri"/>
              </a:rPr>
              <a:t>um mercado consumidor  que, além de numeroso, </a:t>
            </a:r>
            <a:r>
              <a:rPr lang="pt-BR" sz="3200" b="1" dirty="0">
                <a:latin typeface="Calibri"/>
                <a:cs typeface="Calibri"/>
              </a:rPr>
              <a:t>é </a:t>
            </a:r>
            <a:r>
              <a:rPr lang="pt-BR" sz="3200" b="1" spc="-5" dirty="0">
                <a:latin typeface="Calibri"/>
                <a:cs typeface="Calibri"/>
              </a:rPr>
              <a:t>bastante ativo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10" dirty="0">
                <a:latin typeface="Calibri"/>
                <a:cs typeface="Calibri"/>
              </a:rPr>
              <a:t>crescente, </a:t>
            </a:r>
            <a:r>
              <a:rPr lang="pt-BR" sz="3200" b="1" spc="0" dirty="0">
                <a:latin typeface="Calibri"/>
                <a:cs typeface="Calibri"/>
              </a:rPr>
              <a:t>há </a:t>
            </a:r>
            <a:r>
              <a:rPr lang="pt-BR" sz="3200" b="1" spc="-5" dirty="0">
                <a:latin typeface="Calibri"/>
                <a:cs typeface="Calibri"/>
              </a:rPr>
              <a:t>um </a:t>
            </a:r>
            <a:r>
              <a:rPr lang="pt-BR" sz="3200" b="1" spc="-10" dirty="0">
                <a:latin typeface="Calibri"/>
                <a:cs typeface="Calibri"/>
              </a:rPr>
              <a:t>aumento </a:t>
            </a:r>
            <a:r>
              <a:rPr lang="pt-BR" sz="3200" b="1" spc="-5" dirty="0">
                <a:latin typeface="Calibri"/>
                <a:cs typeface="Calibri"/>
              </a:rPr>
              <a:t>do número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empresas 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fábricas que buscam instalar-se nessa região para atender esse mercado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gerar lucros.  Embora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processo de globalização permita </a:t>
            </a:r>
            <a:r>
              <a:rPr lang="pt-BR" sz="3200" b="1" dirty="0">
                <a:latin typeface="Calibri"/>
                <a:cs typeface="Calibri"/>
              </a:rPr>
              <a:t>o </a:t>
            </a:r>
            <a:r>
              <a:rPr lang="pt-BR" sz="3200" b="1" spc="-5" dirty="0">
                <a:latin typeface="Calibri"/>
                <a:cs typeface="Calibri"/>
              </a:rPr>
              <a:t>atendimento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mercados </a:t>
            </a:r>
            <a:r>
              <a:rPr lang="pt-BR" sz="3200" b="1" dirty="0">
                <a:latin typeface="Calibri"/>
                <a:cs typeface="Calibri"/>
              </a:rPr>
              <a:t>que se </a:t>
            </a:r>
            <a:r>
              <a:rPr lang="pt-BR" sz="3200" b="1" spc="-5" dirty="0">
                <a:latin typeface="Calibri"/>
                <a:cs typeface="Calibri"/>
              </a:rPr>
              <a:t>encontram nas  </a:t>
            </a:r>
            <a:r>
              <a:rPr lang="pt-BR" sz="3200" b="1" spc="-10" dirty="0">
                <a:latin typeface="Calibri"/>
                <a:cs typeface="Calibri"/>
              </a:rPr>
              <a:t>áreas </a:t>
            </a:r>
            <a:r>
              <a:rPr lang="pt-BR" sz="3200" b="1" spc="-5" dirty="0">
                <a:latin typeface="Calibri"/>
                <a:cs typeface="Calibri"/>
              </a:rPr>
              <a:t>mais </a:t>
            </a:r>
            <a:r>
              <a:rPr lang="pt-BR" sz="3200" b="1" spc="-10" dirty="0">
                <a:latin typeface="Calibri"/>
                <a:cs typeface="Calibri"/>
              </a:rPr>
              <a:t>distantes </a:t>
            </a:r>
            <a:r>
              <a:rPr lang="pt-BR" sz="3200" b="1" spc="-5" dirty="0">
                <a:latin typeface="Calibri"/>
                <a:cs typeface="Calibri"/>
              </a:rPr>
              <a:t>do globo, ganham vantagens aquelas empresas que </a:t>
            </a:r>
            <a:r>
              <a:rPr lang="pt-BR" sz="3200" b="1" dirty="0">
                <a:latin typeface="Calibri"/>
                <a:cs typeface="Calibri"/>
              </a:rPr>
              <a:t>se </a:t>
            </a:r>
            <a:r>
              <a:rPr lang="pt-BR" sz="3200" b="1" spc="-5" dirty="0">
                <a:latin typeface="Calibri"/>
                <a:cs typeface="Calibri"/>
              </a:rPr>
              <a:t>localizam mais  próximas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que conseguem oferecer produtos de qualidade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10" dirty="0">
                <a:latin typeface="Calibri"/>
                <a:cs typeface="Calibri"/>
              </a:rPr>
              <a:t>preços</a:t>
            </a:r>
            <a:r>
              <a:rPr lang="pt-BR" sz="3200" b="1" spc="-2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menores.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1113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A9016-BB2C-4FBA-93F0-553C276C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Ver a imagem de origem">
            <a:extLst>
              <a:ext uri="{FF2B5EF4-FFF2-40B4-BE49-F238E27FC236}">
                <a16:creationId xmlns:a16="http://schemas.microsoft.com/office/drawing/2014/main" id="{3425589C-4D76-4BD8-B4A9-EA526EEBD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303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DA6A4-2688-4076-895C-9036666F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6C24DC-B778-4D69-A79B-0D94D4F6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31" y="1300168"/>
            <a:ext cx="7221538" cy="54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C7671-FB67-4B63-AB61-C13CA38E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07FA49-13F6-4D93-9BB9-BBD7DB2A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3025"/>
            <a:ext cx="11234738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i="1" spc="-10" dirty="0">
                <a:latin typeface="Calibri"/>
                <a:cs typeface="Calibri"/>
              </a:rPr>
              <a:t>8) Presença </a:t>
            </a:r>
            <a:r>
              <a:rPr lang="pt-BR" sz="3200" b="1" i="1" spc="-5" dirty="0">
                <a:latin typeface="Calibri"/>
                <a:cs typeface="Calibri"/>
              </a:rPr>
              <a:t>de empresas afins </a:t>
            </a:r>
            <a:r>
              <a:rPr lang="pt-BR" sz="3200" b="1" i="1" dirty="0">
                <a:latin typeface="Calibri"/>
                <a:cs typeface="Calibri"/>
              </a:rPr>
              <a:t>e </a:t>
            </a:r>
            <a:r>
              <a:rPr lang="pt-BR" sz="3200" b="1" i="1" spc="-5" dirty="0">
                <a:latin typeface="Calibri"/>
                <a:cs typeface="Calibri"/>
              </a:rPr>
              <a:t>redes de serviços correspondentes</a:t>
            </a:r>
          </a:p>
          <a:p>
            <a:pPr marL="0" indent="0" algn="just">
              <a:buNone/>
            </a:pPr>
            <a:r>
              <a:rPr lang="pt-BR" sz="3200" b="1" i="1" spc="-5" dirty="0">
                <a:latin typeface="Calibri"/>
                <a:cs typeface="Calibri"/>
              </a:rPr>
              <a:t> </a:t>
            </a:r>
            <a:endParaRPr lang="pt-BR" b="1" i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i="1" spc="-5" dirty="0">
                <a:latin typeface="Calibri"/>
                <a:cs typeface="Calibri"/>
              </a:rPr>
              <a:t>	</a:t>
            </a:r>
            <a:r>
              <a:rPr lang="pt-BR" b="1" spc="-5" dirty="0">
                <a:latin typeface="Calibri"/>
                <a:cs typeface="Calibri"/>
              </a:rPr>
              <a:t>E</a:t>
            </a:r>
            <a:r>
              <a:rPr lang="pt-BR" sz="3200" b="1" spc="-5" dirty="0">
                <a:latin typeface="Calibri"/>
                <a:cs typeface="Calibri"/>
              </a:rPr>
              <a:t>m alguns tipos de  indústrias, </a:t>
            </a:r>
            <a:r>
              <a:rPr lang="pt-BR" sz="3200" b="1" spc="-10" dirty="0">
                <a:latin typeface="Calibri"/>
                <a:cs typeface="Calibri"/>
              </a:rPr>
              <a:t>existe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preocupação em </a:t>
            </a:r>
            <a:r>
              <a:rPr lang="pt-BR" sz="3200" b="1" spc="-10" dirty="0">
                <a:latin typeface="Calibri"/>
                <a:cs typeface="Calibri"/>
              </a:rPr>
              <a:t>relação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uma localidade apresentar as bases </a:t>
            </a:r>
            <a:r>
              <a:rPr lang="pt-BR" sz="3200" b="1" spc="-10" dirty="0">
                <a:latin typeface="Calibri"/>
                <a:cs typeface="Calibri"/>
              </a:rPr>
              <a:t>necessárias  </a:t>
            </a:r>
            <a:r>
              <a:rPr lang="pt-BR" sz="3200" b="1" spc="-5" dirty="0">
                <a:latin typeface="Calibri"/>
                <a:cs typeface="Calibri"/>
              </a:rPr>
              <a:t>para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manutenção de seus equipamentos, pois não </a:t>
            </a:r>
            <a:r>
              <a:rPr lang="pt-BR" sz="3200" b="1" spc="-10" dirty="0">
                <a:latin typeface="Calibri"/>
                <a:cs typeface="Calibri"/>
              </a:rPr>
              <a:t>adiantaria </a:t>
            </a:r>
            <a:r>
              <a:rPr lang="pt-BR" sz="3200" b="1" dirty="0">
                <a:latin typeface="Calibri"/>
                <a:cs typeface="Calibri"/>
              </a:rPr>
              <a:t>instalar-se </a:t>
            </a:r>
            <a:r>
              <a:rPr lang="pt-BR" sz="3200" b="1" spc="-5" dirty="0">
                <a:latin typeface="Calibri"/>
                <a:cs typeface="Calibri"/>
              </a:rPr>
              <a:t>em uma região que  não possui empresas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profissionais </a:t>
            </a:r>
            <a:r>
              <a:rPr lang="pt-BR" sz="3200" b="1" spc="-10" dirty="0">
                <a:latin typeface="Calibri"/>
                <a:cs typeface="Calibri"/>
              </a:rPr>
              <a:t>capazes </a:t>
            </a:r>
            <a:r>
              <a:rPr lang="pt-BR" sz="3200" b="1" spc="-5" dirty="0">
                <a:latin typeface="Calibri"/>
                <a:cs typeface="Calibri"/>
              </a:rPr>
              <a:t>de garantir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manutenção dos mecanismos fabris.  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15014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3E8BD-B699-4A05-8E45-2844B50D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Ver a imagem de origem">
            <a:extLst>
              <a:ext uri="{FF2B5EF4-FFF2-40B4-BE49-F238E27FC236}">
                <a16:creationId xmlns:a16="http://schemas.microsoft.com/office/drawing/2014/main" id="{B3419AAC-7CCD-4DBB-B171-1A2098ED64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60" y="1343025"/>
            <a:ext cx="5153279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8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5080A-FEE7-458C-9EFA-2D86F6F2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A562E-18ED-4077-BD38-69BD252A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06" y="2571750"/>
            <a:ext cx="10948988" cy="2786063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Nesse sentido, as empresas levam em </a:t>
            </a:r>
            <a:r>
              <a:rPr lang="pt-BR" sz="3200" b="1" spc="-10" dirty="0">
                <a:latin typeface="Calibri"/>
                <a:cs typeface="Calibri"/>
              </a:rPr>
              <a:t>consideração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presença de outras indústrias do seu  mesmo seguimento, pois isso </a:t>
            </a:r>
            <a:r>
              <a:rPr lang="pt-BR" sz="3200" b="1" spc="-10" dirty="0">
                <a:latin typeface="Calibri"/>
                <a:cs typeface="Calibri"/>
              </a:rPr>
              <a:t>indica </a:t>
            </a:r>
            <a:r>
              <a:rPr lang="pt-BR" sz="3200" b="1" spc="-5" dirty="0">
                <a:latin typeface="Calibri"/>
                <a:cs typeface="Calibri"/>
              </a:rPr>
              <a:t>que existirão, no local, </a:t>
            </a:r>
            <a:r>
              <a:rPr lang="pt-BR" sz="3200" b="1" spc="-10" dirty="0">
                <a:latin typeface="Calibri"/>
                <a:cs typeface="Calibri"/>
              </a:rPr>
              <a:t>outras </a:t>
            </a:r>
            <a:r>
              <a:rPr lang="pt-BR" sz="3200" b="1" dirty="0">
                <a:latin typeface="Calibri"/>
                <a:cs typeface="Calibri"/>
              </a:rPr>
              <a:t>empresas e </a:t>
            </a:r>
            <a:r>
              <a:rPr lang="pt-BR" sz="3200" b="1" spc="-5" dirty="0">
                <a:latin typeface="Calibri"/>
                <a:cs typeface="Calibri"/>
              </a:rPr>
              <a:t>profissionais  especializados no </a:t>
            </a:r>
            <a:r>
              <a:rPr lang="pt-BR" sz="3200" b="1" spc="-10" dirty="0">
                <a:latin typeface="Calibri"/>
                <a:cs typeface="Calibri"/>
              </a:rPr>
              <a:t>atendimento </a:t>
            </a:r>
            <a:r>
              <a:rPr lang="pt-BR" sz="3200" b="1" spc="0" dirty="0">
                <a:latin typeface="Calibri"/>
                <a:cs typeface="Calibri"/>
              </a:rPr>
              <a:t>de </a:t>
            </a:r>
            <a:r>
              <a:rPr lang="pt-BR" sz="3200" b="1" spc="-5" dirty="0">
                <a:latin typeface="Calibri"/>
                <a:cs typeface="Calibri"/>
              </a:rPr>
              <a:t>suas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necessidades.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994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C25FB-825F-48D1-A938-ADC0813E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F5070-E4FE-47D1-96E7-320D4AE3D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/>
              <a:t>9) </a:t>
            </a:r>
            <a:r>
              <a:rPr lang="pt-BR" sz="3200" b="1" i="1" spc="-5" dirty="0">
                <a:latin typeface="Calibri"/>
                <a:cs typeface="Calibri"/>
              </a:rPr>
              <a:t>Existência de instituições de ciência </a:t>
            </a:r>
            <a:r>
              <a:rPr lang="pt-BR" sz="3200" b="1" i="1" dirty="0">
                <a:latin typeface="Calibri"/>
                <a:cs typeface="Calibri"/>
              </a:rPr>
              <a:t>e </a:t>
            </a:r>
            <a:r>
              <a:rPr lang="pt-BR" sz="3200" b="1" i="1" spc="-5" dirty="0">
                <a:latin typeface="Calibri"/>
                <a:cs typeface="Calibri"/>
              </a:rPr>
              <a:t>tecnologia </a:t>
            </a:r>
            <a:endParaRPr lang="pt-BR" b="1" i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i="1" spc="-5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i="1" spc="-5" dirty="0">
                <a:latin typeface="Calibri"/>
                <a:cs typeface="Calibri"/>
              </a:rPr>
              <a:t>	</a:t>
            </a:r>
            <a:r>
              <a:rPr lang="pt-BR" b="1" spc="-5" dirty="0">
                <a:latin typeface="Calibri"/>
                <a:cs typeface="Calibri"/>
              </a:rPr>
              <a:t>L</a:t>
            </a:r>
            <a:r>
              <a:rPr lang="pt-BR" sz="3200" b="1" spc="-5" dirty="0">
                <a:latin typeface="Calibri"/>
                <a:cs typeface="Calibri"/>
              </a:rPr>
              <a:t>ocais </a:t>
            </a:r>
            <a:r>
              <a:rPr lang="pt-BR" sz="3200" b="1" dirty="0">
                <a:latin typeface="Calibri"/>
                <a:cs typeface="Calibri"/>
              </a:rPr>
              <a:t>onde se </a:t>
            </a:r>
            <a:r>
              <a:rPr lang="pt-BR" sz="3200" b="1" spc="-5" dirty="0">
                <a:latin typeface="Calibri"/>
                <a:cs typeface="Calibri"/>
              </a:rPr>
              <a:t>encontram muitas  universidades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10" dirty="0">
                <a:latin typeface="Calibri"/>
                <a:cs typeface="Calibri"/>
              </a:rPr>
              <a:t>centros </a:t>
            </a:r>
            <a:r>
              <a:rPr lang="pt-BR" sz="3200" b="1" spc="-5" dirty="0">
                <a:latin typeface="Calibri"/>
                <a:cs typeface="Calibri"/>
              </a:rPr>
              <a:t>científicos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tecnológicos são considerados </a:t>
            </a:r>
            <a:r>
              <a:rPr lang="pt-BR" sz="3200" b="1" spc="-10" dirty="0">
                <a:latin typeface="Calibri"/>
                <a:cs typeface="Calibri"/>
              </a:rPr>
              <a:t>atraentes </a:t>
            </a:r>
            <a:r>
              <a:rPr lang="pt-BR" sz="3200" b="1" dirty="0">
                <a:latin typeface="Calibri"/>
                <a:cs typeface="Calibri"/>
              </a:rPr>
              <a:t>para </a:t>
            </a:r>
            <a:r>
              <a:rPr lang="pt-BR" sz="3200" b="1" spc="-5" dirty="0">
                <a:latin typeface="Calibri"/>
                <a:cs typeface="Calibri"/>
              </a:rPr>
              <a:t>empresas  que necessitam desses serviços, uma </a:t>
            </a:r>
            <a:r>
              <a:rPr lang="pt-BR" sz="3200" b="1" dirty="0">
                <a:latin typeface="Calibri"/>
                <a:cs typeface="Calibri"/>
              </a:rPr>
              <a:t>vez </a:t>
            </a:r>
            <a:r>
              <a:rPr lang="pt-BR" sz="3200" b="1" spc="-5" dirty="0">
                <a:latin typeface="Calibri"/>
                <a:cs typeface="Calibri"/>
              </a:rPr>
              <a:t>que eles formam profissionais </a:t>
            </a:r>
            <a:r>
              <a:rPr lang="pt-BR" sz="3200" b="1" spc="-10" dirty="0">
                <a:latin typeface="Calibri"/>
                <a:cs typeface="Calibri"/>
              </a:rPr>
              <a:t>especializados </a:t>
            </a:r>
            <a:r>
              <a:rPr lang="pt-BR" sz="3200" b="1" dirty="0">
                <a:latin typeface="Calibri"/>
                <a:cs typeface="Calibri"/>
              </a:rPr>
              <a:t>e  </a:t>
            </a:r>
            <a:r>
              <a:rPr lang="pt-BR" sz="3200" b="1" spc="-10" dirty="0">
                <a:latin typeface="Calibri"/>
                <a:cs typeface="Calibri"/>
              </a:rPr>
              <a:t>garantem </a:t>
            </a:r>
            <a:r>
              <a:rPr lang="pt-BR" sz="3200" b="1" spc="-5" dirty="0">
                <a:latin typeface="Calibri"/>
                <a:cs typeface="Calibri"/>
              </a:rPr>
              <a:t>rápido aprimoramento das condições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estratégias de produção</a:t>
            </a:r>
            <a:r>
              <a:rPr lang="pt-BR" sz="3200" b="1" spc="2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industrial.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20010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1D9F8-9531-45AC-9904-BFDCDAE0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Ver a imagem de origem">
            <a:extLst>
              <a:ext uri="{FF2B5EF4-FFF2-40B4-BE49-F238E27FC236}">
                <a16:creationId xmlns:a16="http://schemas.microsoft.com/office/drawing/2014/main" id="{14D5C28F-F811-4821-856A-62F1A5D2DB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639886"/>
            <a:ext cx="7385183" cy="48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3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26927-FF1E-4653-9716-0F370F38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F8987F-EBF0-4EFF-B2C9-011DF719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1713"/>
            <a:ext cx="10972800" cy="3800475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	</a:t>
            </a:r>
            <a:r>
              <a:rPr lang="pt-BR" sz="3200" b="1" spc="-5" dirty="0">
                <a:latin typeface="Calibri"/>
                <a:cs typeface="Calibri"/>
              </a:rPr>
              <a:t>Diante de todos esses fatores, podemos notar que existe uma grande competição entre os  </a:t>
            </a:r>
            <a:r>
              <a:rPr lang="pt-BR" sz="3200" b="1" spc="-10" dirty="0">
                <a:latin typeface="Calibri"/>
                <a:cs typeface="Calibri"/>
              </a:rPr>
              <a:t>diferentes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territórios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que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compõem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o</a:t>
            </a:r>
            <a:r>
              <a:rPr lang="pt-BR" sz="3200" b="1" spc="-2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espaço geográfico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para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atrair</a:t>
            </a:r>
            <a:r>
              <a:rPr lang="pt-BR" sz="3200" b="1" spc="-2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a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maior</a:t>
            </a:r>
            <a:r>
              <a:rPr lang="pt-BR" sz="3200" b="1" spc="-5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quantidade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possível  de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empresas</a:t>
            </a:r>
            <a:r>
              <a:rPr lang="pt-BR" sz="3200" b="1" dirty="0">
                <a:latin typeface="Calibri"/>
                <a:cs typeface="Calibri"/>
              </a:rPr>
              <a:t> e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indústrias.</a:t>
            </a:r>
            <a:r>
              <a:rPr lang="pt-BR" sz="3200" b="1" spc="-2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Afinal,</a:t>
            </a:r>
            <a:r>
              <a:rPr lang="pt-BR" sz="3200" b="1" spc="-2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a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presença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delas</a:t>
            </a:r>
            <a:r>
              <a:rPr lang="pt-BR" sz="3200" b="1" spc="-1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é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considerada</a:t>
            </a:r>
            <a:r>
              <a:rPr lang="pt-BR" sz="3200" b="1" spc="-1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uma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forma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de</a:t>
            </a:r>
            <a:r>
              <a:rPr lang="pt-BR" sz="3200" b="1" spc="-1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gerar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empregos,  </a:t>
            </a:r>
            <a:r>
              <a:rPr lang="pt-BR" sz="3200" b="1" spc="-10" dirty="0">
                <a:latin typeface="Calibri"/>
                <a:cs typeface="Calibri"/>
              </a:rPr>
              <a:t>aumentar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arrecadação, alavancar </a:t>
            </a:r>
            <a:r>
              <a:rPr lang="pt-BR" sz="3200" b="1" dirty="0">
                <a:latin typeface="Calibri"/>
                <a:cs typeface="Calibri"/>
              </a:rPr>
              <a:t>o consumo e </a:t>
            </a:r>
            <a:r>
              <a:rPr lang="pt-BR" sz="3200" b="1" spc="-5" dirty="0">
                <a:latin typeface="Calibri"/>
                <a:cs typeface="Calibri"/>
              </a:rPr>
              <a:t>dinamizar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produção </a:t>
            </a:r>
            <a:r>
              <a:rPr lang="pt-BR" sz="3200" b="1" dirty="0">
                <a:latin typeface="Calibri"/>
                <a:cs typeface="Calibri"/>
              </a:rPr>
              <a:t>econômica </a:t>
            </a:r>
            <a:r>
              <a:rPr lang="pt-BR" sz="3200" b="1" spc="-5" dirty="0">
                <a:latin typeface="Calibri"/>
                <a:cs typeface="Calibri"/>
              </a:rPr>
              <a:t>local </a:t>
            </a:r>
            <a:r>
              <a:rPr lang="pt-BR" sz="3200" b="1" dirty="0">
                <a:latin typeface="Calibri"/>
                <a:cs typeface="Calibri"/>
              </a:rPr>
              <a:t>e  </a:t>
            </a:r>
            <a:r>
              <a:rPr lang="pt-BR" sz="3200" b="1" spc="-5" dirty="0">
                <a:latin typeface="Calibri"/>
                <a:cs typeface="Calibri"/>
              </a:rPr>
              <a:t>regional.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8654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573B-67EC-4CD6-A98E-D5B5FD12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7D27C5-C33C-4C7D-975D-F2057E7DD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014538"/>
            <a:ext cx="10972800" cy="3571875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        Os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10" dirty="0">
                <a:latin typeface="Calibri"/>
                <a:cs typeface="Calibri"/>
              </a:rPr>
              <a:t>fatores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locacionais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da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indústria</a:t>
            </a:r>
            <a:r>
              <a:rPr lang="pt-BR" sz="3200" b="1" spc="-5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são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o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conjunto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de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10" dirty="0">
                <a:latin typeface="Calibri"/>
                <a:cs typeface="Calibri"/>
              </a:rPr>
              <a:t>elementos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socioespaciais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e</a:t>
            </a:r>
            <a:r>
              <a:rPr lang="pt-BR" sz="3200" b="1" spc="-5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estruturais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que  interfere ou diretamente </a:t>
            </a:r>
            <a:r>
              <a:rPr lang="pt-BR" sz="3200" b="1" dirty="0">
                <a:latin typeface="Calibri"/>
                <a:cs typeface="Calibri"/>
              </a:rPr>
              <a:t>se </a:t>
            </a:r>
            <a:r>
              <a:rPr lang="pt-BR" sz="3200" b="1" spc="-5" dirty="0">
                <a:latin typeface="Calibri"/>
                <a:cs typeface="Calibri"/>
              </a:rPr>
              <a:t>relaciona com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distribuição das indústrias em um dado território  ou </a:t>
            </a:r>
            <a:r>
              <a:rPr lang="pt-BR" sz="3200" b="1" spc="-10" dirty="0">
                <a:latin typeface="Calibri"/>
                <a:cs typeface="Calibri"/>
              </a:rPr>
              <a:t>entre </a:t>
            </a:r>
            <a:r>
              <a:rPr lang="pt-BR" sz="3200" b="1" spc="-5" dirty="0">
                <a:latin typeface="Calibri"/>
                <a:cs typeface="Calibri"/>
              </a:rPr>
              <a:t>os </a:t>
            </a:r>
            <a:r>
              <a:rPr lang="pt-BR" sz="3200" b="1" spc="-10" dirty="0">
                <a:latin typeface="Calibri"/>
                <a:cs typeface="Calibri"/>
              </a:rPr>
              <a:t>diferentes </a:t>
            </a:r>
            <a:r>
              <a:rPr lang="pt-BR" sz="3200" b="1" spc="-5" dirty="0">
                <a:latin typeface="Calibri"/>
                <a:cs typeface="Calibri"/>
              </a:rPr>
              <a:t>territórios. Trata-se, portanto, </a:t>
            </a:r>
            <a:r>
              <a:rPr lang="pt-BR" sz="3200" b="1" spc="0" dirty="0">
                <a:latin typeface="Calibri"/>
                <a:cs typeface="Calibri"/>
              </a:rPr>
              <a:t>da </a:t>
            </a:r>
            <a:r>
              <a:rPr lang="pt-BR" sz="3200" b="1" spc="-5" dirty="0">
                <a:latin typeface="Calibri"/>
                <a:cs typeface="Calibri"/>
              </a:rPr>
              <a:t>série de elementos que os diferentes  locais precisam possuir para receber uma </a:t>
            </a:r>
            <a:r>
              <a:rPr lang="pt-BR" sz="3200" b="1" dirty="0">
                <a:latin typeface="Calibri"/>
                <a:cs typeface="Calibri"/>
              </a:rPr>
              <a:t>maior </a:t>
            </a:r>
            <a:r>
              <a:rPr lang="pt-BR" sz="3200" b="1" spc="-5" dirty="0">
                <a:latin typeface="Calibri"/>
                <a:cs typeface="Calibri"/>
              </a:rPr>
              <a:t>quantidade de indústrias em sua unidade  territorial.</a:t>
            </a:r>
            <a:endParaRPr lang="pt-BR" sz="3200" b="1" dirty="0">
              <a:latin typeface="Calibri"/>
              <a:cs typeface="Calibri"/>
            </a:endParaRPr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1777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3C15A-48CB-4666-8A70-BC784F82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A01A2B-56F8-41BE-BE61-2142154CC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286000"/>
            <a:ext cx="10306050" cy="2700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Em geral, podemos considerar que existe </a:t>
            </a:r>
            <a:r>
              <a:rPr lang="pt-BR" sz="3200" b="1" spc="0" dirty="0">
                <a:latin typeface="Calibri"/>
                <a:cs typeface="Calibri"/>
              </a:rPr>
              <a:t>uma </a:t>
            </a:r>
            <a:r>
              <a:rPr lang="pt-BR" sz="3200" b="1" spc="-5" dirty="0">
                <a:latin typeface="Calibri"/>
                <a:cs typeface="Calibri"/>
              </a:rPr>
              <a:t>disputa entre os diferentes lugares </a:t>
            </a:r>
            <a:r>
              <a:rPr lang="pt-BR" sz="3200" b="1" dirty="0">
                <a:latin typeface="Calibri"/>
                <a:cs typeface="Calibri"/>
              </a:rPr>
              <a:t>para </a:t>
            </a:r>
            <a:r>
              <a:rPr lang="pt-BR" sz="3200" b="1" spc="-10" dirty="0">
                <a:latin typeface="Calibri"/>
                <a:cs typeface="Calibri"/>
              </a:rPr>
              <a:t>atrair  </a:t>
            </a:r>
            <a:r>
              <a:rPr lang="pt-BR" sz="3200" b="1" spc="-5" dirty="0">
                <a:latin typeface="Calibri"/>
                <a:cs typeface="Calibri"/>
              </a:rPr>
              <a:t>empresas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investimentos, de </a:t>
            </a:r>
            <a:r>
              <a:rPr lang="pt-BR" sz="3200" b="1" dirty="0">
                <a:latin typeface="Calibri"/>
                <a:cs typeface="Calibri"/>
              </a:rPr>
              <a:t>modo </a:t>
            </a:r>
            <a:r>
              <a:rPr lang="pt-BR" sz="3200" b="1" spc="-5" dirty="0">
                <a:latin typeface="Calibri"/>
                <a:cs typeface="Calibri"/>
              </a:rPr>
              <a:t>que os locais que oferecem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melhor infraestrutura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as  maiores vantagens </a:t>
            </a:r>
            <a:r>
              <a:rPr lang="pt-BR" sz="3200" b="1" spc="-10" dirty="0">
                <a:latin typeface="Calibri"/>
                <a:cs typeface="Calibri"/>
              </a:rPr>
              <a:t>econômicas </a:t>
            </a:r>
            <a:r>
              <a:rPr lang="pt-BR" sz="3200" b="1" spc="-5" dirty="0">
                <a:latin typeface="Calibri"/>
                <a:cs typeface="Calibri"/>
              </a:rPr>
              <a:t>saem na </a:t>
            </a:r>
            <a:r>
              <a:rPr lang="pt-BR" sz="3200" b="1" dirty="0">
                <a:latin typeface="Calibri"/>
                <a:cs typeface="Calibri"/>
              </a:rPr>
              <a:t>frente </a:t>
            </a:r>
            <a:r>
              <a:rPr lang="pt-BR" sz="3200" b="1" spc="-5" dirty="0">
                <a:latin typeface="Calibri"/>
                <a:cs typeface="Calibri"/>
              </a:rPr>
              <a:t>nesse quesito.</a:t>
            </a:r>
            <a:endParaRPr lang="pt-BR" sz="3200" b="1" dirty="0">
              <a:latin typeface="Calibri"/>
              <a:cs typeface="Calibri"/>
            </a:endParaRPr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040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B86D5-5CD4-4459-ADBE-017EA36C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96314C-B8B2-4831-AF1D-1D583AF3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225" y="2486026"/>
            <a:ext cx="8845550" cy="2214562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Entender os fatores de localização industrial significa </a:t>
            </a:r>
            <a:r>
              <a:rPr lang="pt-BR" sz="3200" b="1" spc="-10" dirty="0">
                <a:latin typeface="Calibri"/>
                <a:cs typeface="Calibri"/>
              </a:rPr>
              <a:t>compreender </a:t>
            </a:r>
            <a:r>
              <a:rPr lang="pt-BR" sz="3200" b="1" spc="-5" dirty="0">
                <a:latin typeface="Calibri"/>
                <a:cs typeface="Calibri"/>
              </a:rPr>
              <a:t>dinâmicas </a:t>
            </a:r>
            <a:r>
              <a:rPr lang="pt-BR" sz="3200" b="1" dirty="0">
                <a:latin typeface="Calibri"/>
                <a:cs typeface="Calibri"/>
              </a:rPr>
              <a:t>histórico-</a:t>
            </a:r>
            <a:r>
              <a:rPr lang="pt-BR" sz="3200" b="1" spc="-5" dirty="0">
                <a:latin typeface="Calibri"/>
                <a:cs typeface="Calibri"/>
              </a:rPr>
              <a:t>geográficas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respeito da distribuição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migração das empresas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fábricas entre as diferentes  unidades espaciais. </a:t>
            </a:r>
            <a:endParaRPr lang="pt-BR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0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B86D5-5CD4-4459-ADBE-017EA36C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96314C-B8B2-4831-AF1D-1D583AF3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968" y="2286000"/>
            <a:ext cx="9288463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5" dirty="0">
                <a:latin typeface="Calibri"/>
                <a:cs typeface="Calibri"/>
              </a:rPr>
              <a:t>	Se uma </a:t>
            </a:r>
            <a:r>
              <a:rPr lang="pt-BR" sz="3200" b="1" dirty="0">
                <a:latin typeface="Calibri"/>
                <a:cs typeface="Calibri"/>
              </a:rPr>
              <a:t>região </a:t>
            </a:r>
            <a:r>
              <a:rPr lang="pt-BR" sz="3200" b="1" spc="-5" dirty="0">
                <a:latin typeface="Calibri"/>
                <a:cs typeface="Calibri"/>
              </a:rPr>
              <a:t>concentra mais indústrias do que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outra ou se, ao longo do  tempo, uma quantidade considerável de empresas saiu de alguns territórios em direção </a:t>
            </a:r>
            <a:r>
              <a:rPr lang="pt-BR" sz="3200" b="1" dirty="0">
                <a:latin typeface="Calibri"/>
                <a:cs typeface="Calibri"/>
              </a:rPr>
              <a:t>a  </a:t>
            </a:r>
            <a:r>
              <a:rPr lang="pt-BR" sz="3200" b="1" spc="-5" dirty="0">
                <a:latin typeface="Calibri"/>
                <a:cs typeface="Calibri"/>
              </a:rPr>
              <a:t>outros, entende-se que os fatores locacionais foram determinantes ou importantes </a:t>
            </a:r>
            <a:r>
              <a:rPr lang="pt-BR" sz="3200" b="1" dirty="0">
                <a:latin typeface="Calibri"/>
                <a:cs typeface="Calibri"/>
              </a:rPr>
              <a:t>para a  </a:t>
            </a:r>
            <a:r>
              <a:rPr lang="pt-BR" sz="3200" b="1" spc="-5" dirty="0">
                <a:latin typeface="Calibri"/>
                <a:cs typeface="Calibri"/>
              </a:rPr>
              <a:t>ocorrência desses processos.</a:t>
            </a:r>
            <a:endParaRPr lang="pt-BR" sz="3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90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6D53F-7345-4C6C-AC19-AE4571F0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32877F-6F05-4724-A88E-FD463430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928813"/>
            <a:ext cx="10972800" cy="5137150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b="1" spc="-10" dirty="0">
                <a:latin typeface="Calibri"/>
                <a:cs typeface="Calibri"/>
              </a:rPr>
              <a:t>	Didaticamente, </a:t>
            </a:r>
            <a:r>
              <a:rPr lang="pt-BR" sz="3200" b="1" spc="-5" dirty="0">
                <a:latin typeface="Calibri"/>
                <a:cs typeface="Calibri"/>
              </a:rPr>
              <a:t>são enumerados os mais </a:t>
            </a:r>
            <a:r>
              <a:rPr lang="pt-BR" sz="3200" b="1" spc="-10" dirty="0">
                <a:latin typeface="Calibri"/>
                <a:cs typeface="Calibri"/>
              </a:rPr>
              <a:t>diversos </a:t>
            </a:r>
            <a:r>
              <a:rPr lang="pt-BR" sz="3200" b="1" spc="-5" dirty="0">
                <a:latin typeface="Calibri"/>
                <a:cs typeface="Calibri"/>
              </a:rPr>
              <a:t>tipos de </a:t>
            </a:r>
            <a:r>
              <a:rPr lang="pt-BR" sz="3200" b="1" spc="-10" dirty="0">
                <a:latin typeface="Calibri"/>
                <a:cs typeface="Calibri"/>
              </a:rPr>
              <a:t>fatores </a:t>
            </a:r>
            <a:r>
              <a:rPr lang="pt-BR" sz="3200" b="1" spc="-5" dirty="0">
                <a:latin typeface="Calibri"/>
                <a:cs typeface="Calibri"/>
              </a:rPr>
              <a:t>locacionais das indústrias  conforme</a:t>
            </a:r>
            <a:r>
              <a:rPr lang="pt-BR" sz="3200" b="1" spc="-7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veremos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a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seguir,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embora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nem</a:t>
            </a:r>
            <a:r>
              <a:rPr lang="pt-BR" sz="3200" b="1" spc="-4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sempre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eles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expliquem</a:t>
            </a:r>
            <a:r>
              <a:rPr lang="pt-BR" sz="3200" b="1" spc="-6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os</a:t>
            </a:r>
            <a:r>
              <a:rPr lang="pt-BR" sz="3200" b="1" spc="-5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diferentes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comportamentos  socioespaciais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das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empresas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capitalistas.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dirty="0">
                <a:latin typeface="Calibri"/>
                <a:cs typeface="Calibri"/>
              </a:rPr>
              <a:t>No</a:t>
            </a:r>
            <a:r>
              <a:rPr lang="pt-BR" sz="3200" b="1" spc="-4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geral,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são</a:t>
            </a:r>
            <a:r>
              <a:rPr lang="pt-BR" sz="3200" b="1" spc="-2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considerados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os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elementos</a:t>
            </a:r>
            <a:r>
              <a:rPr lang="pt-BR" sz="3200" b="1" spc="-35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que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vão além  de instâncias básicas, como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5" dirty="0">
                <a:latin typeface="Calibri"/>
                <a:cs typeface="Calibri"/>
              </a:rPr>
              <a:t>estabilidade econômica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5" dirty="0">
                <a:latin typeface="Calibri"/>
                <a:cs typeface="Calibri"/>
              </a:rPr>
              <a:t>política dos territórios, </a:t>
            </a:r>
            <a:r>
              <a:rPr lang="pt-BR" sz="3200" b="1" dirty="0">
                <a:latin typeface="Calibri"/>
                <a:cs typeface="Calibri"/>
              </a:rPr>
              <a:t>a </a:t>
            </a:r>
            <a:r>
              <a:rPr lang="pt-BR" sz="3200" b="1" spc="-10" dirty="0">
                <a:latin typeface="Calibri"/>
                <a:cs typeface="Calibri"/>
              </a:rPr>
              <a:t>permissividade  </a:t>
            </a:r>
            <a:r>
              <a:rPr lang="pt-BR" sz="3200" b="1" spc="-5" dirty="0">
                <a:latin typeface="Calibri"/>
                <a:cs typeface="Calibri"/>
              </a:rPr>
              <a:t>das leis </a:t>
            </a:r>
            <a:r>
              <a:rPr lang="pt-BR" sz="3200" b="1" dirty="0">
                <a:latin typeface="Calibri"/>
                <a:cs typeface="Calibri"/>
              </a:rPr>
              <a:t>e </a:t>
            </a:r>
            <a:r>
              <a:rPr lang="pt-BR" sz="3200" b="1" spc="-10" dirty="0">
                <a:latin typeface="Calibri"/>
                <a:cs typeface="Calibri"/>
              </a:rPr>
              <a:t>outras</a:t>
            </a:r>
            <a:r>
              <a:rPr lang="pt-BR" sz="3200" b="1" spc="-30" dirty="0">
                <a:latin typeface="Calibri"/>
                <a:cs typeface="Calibri"/>
              </a:rPr>
              <a:t> </a:t>
            </a:r>
            <a:r>
              <a:rPr lang="pt-BR" sz="3200" b="1" spc="-5" dirty="0">
                <a:latin typeface="Calibri"/>
                <a:cs typeface="Calibri"/>
              </a:rPr>
              <a:t>questões.</a:t>
            </a:r>
            <a:endParaRPr lang="pt-BR" sz="3200" b="1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280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32B97-1CCE-41CC-A7B1-9EF94982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C366ED-19C8-419C-B268-D396E6F5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587" y="3429000"/>
            <a:ext cx="8324850" cy="5137150"/>
          </a:xfrm>
        </p:spPr>
        <p:txBody>
          <a:bodyPr/>
          <a:lstStyle/>
          <a:p>
            <a:pPr marL="0" indent="0">
              <a:buNone/>
            </a:pPr>
            <a:r>
              <a:rPr lang="pt-BR" sz="3600" b="1" spc="-5" dirty="0">
                <a:latin typeface="Calibri"/>
                <a:cs typeface="Calibri"/>
              </a:rPr>
              <a:t>	Os principais </a:t>
            </a:r>
            <a:r>
              <a:rPr lang="pt-BR" sz="3600" b="1" spc="-10" dirty="0">
                <a:latin typeface="Calibri"/>
                <a:cs typeface="Calibri"/>
              </a:rPr>
              <a:t>fatores </a:t>
            </a:r>
            <a:r>
              <a:rPr lang="pt-BR" sz="3600" b="1" spc="-5" dirty="0">
                <a:latin typeface="Calibri"/>
                <a:cs typeface="Calibri"/>
              </a:rPr>
              <a:t>que determinam </a:t>
            </a:r>
            <a:r>
              <a:rPr lang="pt-BR" sz="3600" b="1" dirty="0">
                <a:latin typeface="Calibri"/>
                <a:cs typeface="Calibri"/>
              </a:rPr>
              <a:t>a </a:t>
            </a:r>
            <a:r>
              <a:rPr lang="pt-BR" sz="3600" b="1" spc="-5" dirty="0">
                <a:latin typeface="Calibri"/>
                <a:cs typeface="Calibri"/>
              </a:rPr>
              <a:t>localização industrial</a:t>
            </a:r>
            <a:r>
              <a:rPr lang="pt-BR" sz="3600" b="1" spc="-35" dirty="0">
                <a:latin typeface="Calibri"/>
                <a:cs typeface="Calibri"/>
              </a:rPr>
              <a:t> </a:t>
            </a:r>
            <a:r>
              <a:rPr lang="pt-BR" sz="3600" b="1" spc="-5" dirty="0">
                <a:latin typeface="Calibri"/>
                <a:cs typeface="Calibri"/>
              </a:rPr>
              <a:t>são:</a:t>
            </a:r>
            <a:endParaRPr lang="pt-BR" sz="3600" b="1" dirty="0">
              <a:latin typeface="Calibri"/>
              <a:cs typeface="Calibri"/>
            </a:endParaRPr>
          </a:p>
          <a:p>
            <a:pPr marL="0" indent="0">
              <a:buNone/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86629720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1387</Words>
  <Application>Microsoft Office PowerPoint</Application>
  <PresentationFormat>Widescreen</PresentationFormat>
  <Paragraphs>46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Rockwell</vt:lpstr>
      <vt:lpstr>Verdana</vt:lpstr>
      <vt:lpstr>Wingdings</vt:lpstr>
      <vt:lpstr>sample</vt:lpstr>
      <vt:lpstr>Fatores locacionais da indústria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Fatores locacionais da indústria</dc:title>
  <dc:creator>Sergio Antonio Spinola Machado</dc:creator>
  <cp:lastModifiedBy>Sergio Antonio Spinola Machado</cp:lastModifiedBy>
  <cp:revision>2</cp:revision>
  <dcterms:created xsi:type="dcterms:W3CDTF">2020-08-28T19:52:00Z</dcterms:created>
  <dcterms:modified xsi:type="dcterms:W3CDTF">2020-08-28T20:01:07Z</dcterms:modified>
</cp:coreProperties>
</file>