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7506-C4C4-46A5-B07B-A0FAF12DF669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C5829-F917-4EF1-83D6-4CEBAB0E6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72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23B78-08A6-49EB-AE50-46BCF5F099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B2D9A-5DC4-42BB-9DD3-4B1FCD73392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5B844-7730-4580-B856-D43A8F520F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noFill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798A-C4B4-4955-AB93-E7C64E96A341}" type="datetimeFigureOut">
              <a:rPr lang="pt-BR" smtClean="0"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63A1-D897-4A42-B5AC-5B69097DC2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437112"/>
            <a:ext cx="8532440" cy="120168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TOPOGRÁFICA DA  CABEÇA</a:t>
            </a:r>
          </a:p>
          <a:p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14: Aparelho lacrimal</a:t>
            </a:r>
            <a:endParaRPr lang="pt-BR" sz="9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endParaRPr lang="pt-BR" sz="12800" dirty="0" smtClean="0">
              <a:solidFill>
                <a:schemeClr val="tx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4008" y="6279703"/>
            <a:ext cx="4319017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Luís Fernando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Tirapelli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7" descr="C:\Users\tirapelli\Desktop\SÍMBOLO FMRP E RCG 01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905128" cy="44288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F66122-008-f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50" y="2132856"/>
            <a:ext cx="4641850" cy="3405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pt-BR" sz="800">
              <a:latin typeface="Arial" charset="0"/>
            </a:endParaRP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92175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Aparelho lacrimal</a:t>
            </a:r>
            <a:b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Gls</a:t>
            </a:r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Lacrimais e vias lacrimais</a:t>
            </a:r>
          </a:p>
        </p:txBody>
      </p:sp>
      <p:pic>
        <p:nvPicPr>
          <p:cNvPr id="37901" name="Picture 13" descr="F66122-008-f0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30775" y="2420938"/>
            <a:ext cx="4105275" cy="3024187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F66122-008-f0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0475" y="1546225"/>
            <a:ext cx="6624638" cy="497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Canalículos lacrimais    saco lacrimal    ducto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nasolacrimal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Meato Nasal Inferior</a:t>
            </a:r>
          </a:p>
        </p:txBody>
      </p:sp>
      <p:sp>
        <p:nvSpPr>
          <p:cNvPr id="11268" name="Line 10"/>
          <p:cNvSpPr>
            <a:spLocks noChangeShapeType="1"/>
          </p:cNvSpPr>
          <p:nvPr/>
        </p:nvSpPr>
        <p:spPr bwMode="auto">
          <a:xfrm>
            <a:off x="4716140" y="692150"/>
            <a:ext cx="215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1"/>
          <p:cNvSpPr>
            <a:spLocks noChangeShapeType="1"/>
          </p:cNvSpPr>
          <p:nvPr/>
        </p:nvSpPr>
        <p:spPr bwMode="auto">
          <a:xfrm>
            <a:off x="6804025" y="692150"/>
            <a:ext cx="215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4140200" y="1052513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7" name="Picture 5" descr="Sem título-13cóp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76504"/>
            <a:ext cx="6696744" cy="51274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F66122-008-f0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916113"/>
            <a:ext cx="6350000" cy="4249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pt-BR" sz="800">
              <a:latin typeface="Arial" charset="0"/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1187624" y="304801"/>
            <a:ext cx="6918325" cy="11799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Inervação autônoma da </a:t>
            </a:r>
            <a:r>
              <a:rPr lang="pt-BR" sz="2400" b="1" u="sng" dirty="0" err="1" smtClean="0">
                <a:latin typeface="Arial" pitchFamily="34" charset="0"/>
                <a:cs typeface="Arial" pitchFamily="34" charset="0"/>
              </a:rPr>
              <a:t>gl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. Lacrima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Parassimpática pelo VII par – gânglio </a:t>
            </a:r>
            <a:r>
              <a:rPr lang="pt-BR" sz="2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pterigopalatino</a:t>
            </a:r>
            <a:r>
              <a:rPr lang="pt-BR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Simpática pelo plexo carotídeo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6084888" y="3573463"/>
            <a:ext cx="287337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 flipV="1">
            <a:off x="5003800" y="3284538"/>
            <a:ext cx="288925" cy="2449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2627313" y="3284538"/>
            <a:ext cx="23764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2627313" y="3716338"/>
            <a:ext cx="2665412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012160" y="3645024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VII par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animBg="1"/>
      <p:bldP spid="46091" grpId="0" animBg="1"/>
      <p:bldP spid="460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87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pt-BR" sz="2400" b="1" smtClean="0">
                <a:latin typeface="Arial" charset="0"/>
              </a:rPr>
              <a:t>Inervação parassimpática e o gânglio </a:t>
            </a:r>
            <a:r>
              <a:rPr lang="pt-BR" sz="2400" b="1" dirty="0" err="1" smtClean="0">
                <a:latin typeface="Arial" charset="0"/>
              </a:rPr>
              <a:t>pterigopalatino</a:t>
            </a:r>
            <a:endParaRPr lang="pt-BR" sz="2400" b="1" dirty="0" smtClean="0">
              <a:latin typeface="Arial" charset="0"/>
            </a:endParaRPr>
          </a:p>
        </p:txBody>
      </p:sp>
      <p:pic>
        <p:nvPicPr>
          <p:cNvPr id="18435" name="Picture 2" descr="fig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4500" y="1785938"/>
            <a:ext cx="6037263" cy="4786312"/>
          </a:xfrm>
          <a:noFill/>
          <a:ln>
            <a:solidFill>
              <a:schemeClr val="accent1"/>
            </a:solidFill>
          </a:ln>
        </p:spPr>
      </p:pic>
      <p:sp>
        <p:nvSpPr>
          <p:cNvPr id="2457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23850" y="1412875"/>
            <a:ext cx="2735263" cy="4683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000" b="1" u="sng" smtClean="0">
                <a:solidFill>
                  <a:srgbClr val="0070C0"/>
                </a:solidFill>
                <a:latin typeface="Arial" charset="0"/>
              </a:rPr>
              <a:t>- Fibras pré-ganglionares: </a:t>
            </a:r>
            <a:r>
              <a:rPr lang="pt-BR" sz="2000" b="1" smtClean="0">
                <a:solidFill>
                  <a:srgbClr val="0070C0"/>
                </a:solidFill>
                <a:latin typeface="Arial" charset="0"/>
              </a:rPr>
              <a:t>(VII) – </a:t>
            </a:r>
            <a:r>
              <a:rPr lang="pt-BR" sz="2000" b="1" smtClean="0">
                <a:latin typeface="Arial" charset="0"/>
              </a:rPr>
              <a:t>n. petroso maior</a:t>
            </a:r>
            <a:r>
              <a:rPr lang="pt-BR" sz="2000" b="1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pt-BR" sz="2000" b="1" smtClean="0">
                <a:solidFill>
                  <a:srgbClr val="0070C0"/>
                </a:solidFill>
                <a:latin typeface="Arial" charset="0"/>
              </a:rPr>
              <a:t>– n. do canal pterigóideo;</a:t>
            </a:r>
          </a:p>
          <a:p>
            <a:pPr eaLnBrk="1" hangingPunct="1">
              <a:buFont typeface="Wingdings" pitchFamily="2" charset="2"/>
              <a:buNone/>
            </a:pPr>
            <a:endParaRPr lang="pt-BR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000" b="1" smtClean="0">
                <a:solidFill>
                  <a:srgbClr val="FF0000"/>
                </a:solidFill>
                <a:latin typeface="Arial" charset="0"/>
              </a:rPr>
              <a:t>-  Gânglio pterigopalatino;</a:t>
            </a:r>
          </a:p>
          <a:p>
            <a:pPr eaLnBrk="1" hangingPunct="1">
              <a:buFont typeface="Wingdings" pitchFamily="2" charset="2"/>
              <a:buNone/>
            </a:pPr>
            <a:endParaRPr lang="pt-BR" sz="2000" b="1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2000" b="1" u="sng" smtClean="0">
                <a:solidFill>
                  <a:srgbClr val="0070C0"/>
                </a:solidFill>
                <a:latin typeface="Arial" charset="0"/>
              </a:rPr>
              <a:t>- Fibras pós-ganglionares: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000" b="1" smtClean="0">
                <a:solidFill>
                  <a:srgbClr val="0070C0"/>
                </a:solidFill>
                <a:latin typeface="Arial" charset="0"/>
              </a:rPr>
              <a:t> n. zigomático – n. lacrimal (V) – </a:t>
            </a:r>
            <a:r>
              <a:rPr lang="pt-BR" sz="2000" b="1" smtClean="0">
                <a:latin typeface="Arial" charset="0"/>
              </a:rPr>
              <a:t>gl. lacrimal</a:t>
            </a:r>
          </a:p>
          <a:p>
            <a:pPr eaLnBrk="1" hangingPunct="1">
              <a:buFont typeface="Wingdings" pitchFamily="2" charset="2"/>
              <a:buNone/>
            </a:pPr>
            <a:endParaRPr lang="pt-BR" sz="20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4048" y="260648"/>
            <a:ext cx="4032448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RESUMO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3717032"/>
            <a:ext cx="8641655" cy="2492990"/>
          </a:xfr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0"/>
              </a:spcBef>
            </a:pP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Glândulas </a:t>
            </a: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lacrimais e vias lacrimais</a:t>
            </a:r>
            <a:endParaRPr lang="pt-BR" altLang="pt-BR" sz="2000" b="1" dirty="0" smtClean="0">
              <a:solidFill>
                <a:schemeClr val="accent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Inervação </a:t>
            </a:r>
            <a:r>
              <a:rPr lang="pt-BR" altLang="pt-BR" sz="20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autônoma: </a:t>
            </a:r>
            <a:r>
              <a:rPr lang="pt-BR" altLang="pt-BR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parassimpática (VII par) e simpática (plexo carotídeo).</a:t>
            </a:r>
            <a:endParaRPr lang="pt-BR" altLang="pt-BR" sz="2000" b="1" dirty="0" smtClean="0">
              <a:solidFill>
                <a:schemeClr val="accent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pic>
        <p:nvPicPr>
          <p:cNvPr id="2050" name="Picture 2" descr="F:\ANATOMIA CABEÇA E PESCOÇO 2017 RCG 0147\NEWS CABEÇA E PESCOÇO órbita óssea e conteú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644008" cy="348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5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8800"/>
            <a:ext cx="8816975" cy="5355312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Aumüller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G. </a:t>
            </a:r>
            <a:r>
              <a:rPr lang="pt-BR" altLang="pt-BR" sz="1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Anatomia. 1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2009.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1800" b="1" dirty="0" smtClean="0">
              <a:solidFill>
                <a:srgbClr val="0070C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Drake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R.L.,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Vogl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W., Mitchell, A.W.M. Gray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 Anatomia para estudantes.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2005.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Gardner,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 e O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Rahilly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4ª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1978.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</a:t>
            </a:r>
            <a:r>
              <a:rPr lang="he-IL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A base anatômica da prática clínica. 40ª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2010.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Moore,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K.L.;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Dalley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A.F. Anatomia orientada para a clínica.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2011.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Snell, </a:t>
            </a:r>
            <a:r>
              <a:rPr lang="pt-BR" altLang="pt-BR" sz="18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R.S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Anatomia clínica para estudantes de medicina. 5ª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1999.</a:t>
            </a:r>
          </a:p>
          <a:p>
            <a:pPr marL="0" indent="0" algn="ctr">
              <a:spcBef>
                <a:spcPct val="0"/>
              </a:spcBef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263</Words>
  <Application>Microsoft Office PowerPoint</Application>
  <PresentationFormat>Apresentação na tela (4:3)</PresentationFormat>
  <Paragraphs>49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Aparelho lacrimal Gls. Lacrimais e vias lacrimais</vt:lpstr>
      <vt:lpstr>Canalículos lacrimais    saco lacrimal    ducto nasolacrimal        Meato Nasal Inferior</vt:lpstr>
      <vt:lpstr>Inervação autônoma da gl. Lacrimal - Parassimpática pelo VII par – gânglio pterigopalatino - Simpática pelo plexo carotídeo</vt:lpstr>
      <vt:lpstr>Inervação parassimpática e o gânglio pterigopalatino</vt:lpstr>
      <vt:lpstr>            RESUMO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tirapelli</dc:creator>
  <cp:lastModifiedBy>Lab Biol</cp:lastModifiedBy>
  <cp:revision>11</cp:revision>
  <dcterms:created xsi:type="dcterms:W3CDTF">2017-10-24T00:54:15Z</dcterms:created>
  <dcterms:modified xsi:type="dcterms:W3CDTF">2017-10-03T19:11:05Z</dcterms:modified>
</cp:coreProperties>
</file>