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y4lv1EBEcGvSNAW9m7Ic81VIp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A9F637-8295-4D32-9AB4-BFA943CAA915}">
  <a:tblStyle styleId="{E2A9F637-8295-4D32-9AB4-BFA943CAA91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3bb1b65c2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3bb1b65c2_1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e3bb1b65c2_1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1e3bb1b65c2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e3bb1b65c2_1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1e3bb1b65c2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3bb1b65c2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1e3bb1b65c2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edisciplinas.usp.br/course/view.php?id=10626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3bb1b65c2_1_154"/>
          <p:cNvSpPr txBox="1"/>
          <p:nvPr/>
        </p:nvSpPr>
        <p:spPr>
          <a:xfrm>
            <a:off x="1416875" y="1071475"/>
            <a:ext cx="9244200" cy="19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 b="1">
                <a:solidFill>
                  <a:srgbClr val="2F5496"/>
                </a:solidFill>
              </a:rPr>
              <a:t>Roteiro para elaboração e discussão de um </a:t>
            </a:r>
            <a:endParaRPr sz="3300" b="1">
              <a:solidFill>
                <a:srgbClr val="2F5496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300" b="1">
                <a:solidFill>
                  <a:srgbClr val="2F5496"/>
                </a:solidFill>
              </a:rPr>
              <a:t>- CASO CLÍNICO -</a:t>
            </a:r>
            <a:endParaRPr sz="3300">
              <a:solidFill>
                <a:srgbClr val="2F5496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g1e3bb1b65c2_1_154"/>
          <p:cNvPicPr preferRelativeResize="0"/>
          <p:nvPr/>
        </p:nvPicPr>
        <p:blipFill rotWithShape="1">
          <a:blip r:embed="rId3">
            <a:alphaModFix/>
          </a:blip>
          <a:srcRect b="21278"/>
          <a:stretch/>
        </p:blipFill>
        <p:spPr>
          <a:xfrm>
            <a:off x="62350" y="4057175"/>
            <a:ext cx="3987475" cy="280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1e3bb1b65c2_1_154"/>
          <p:cNvSpPr txBox="1"/>
          <p:nvPr/>
        </p:nvSpPr>
        <p:spPr>
          <a:xfrm>
            <a:off x="5222275" y="3181400"/>
            <a:ext cx="60507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300" b="1">
                <a:solidFill>
                  <a:srgbClr val="A61C00"/>
                </a:solidFill>
              </a:rPr>
              <a:t>Disciplina:</a:t>
            </a:r>
            <a:r>
              <a:rPr lang="pt-BR" sz="2300">
                <a:solidFill>
                  <a:srgbClr val="A61C00"/>
                </a:solidFill>
              </a:rPr>
              <a:t> </a:t>
            </a:r>
            <a:r>
              <a:rPr lang="pt-BR" sz="2300">
                <a:solidFill>
                  <a:srgbClr val="A61C00"/>
                </a:solidFill>
                <a:highlight>
                  <a:schemeClr val="lt1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RNM4402 - Dietoterapia I (2023)</a:t>
            </a:r>
            <a:endParaRPr sz="2300">
              <a:solidFill>
                <a:srgbClr val="A61C00"/>
              </a:solidFill>
              <a:highlight>
                <a:schemeClr val="lt1"/>
              </a:highlight>
            </a:endParaRPr>
          </a:p>
        </p:txBody>
      </p:sp>
      <p:sp>
        <p:nvSpPr>
          <p:cNvPr id="87" name="Google Shape;87;g1e3bb1b65c2_1_154"/>
          <p:cNvSpPr txBox="1"/>
          <p:nvPr/>
        </p:nvSpPr>
        <p:spPr>
          <a:xfrm>
            <a:off x="5387350" y="4045638"/>
            <a:ext cx="5390400" cy="19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2F5496"/>
                </a:solidFill>
                <a:highlight>
                  <a:schemeClr val="lt1"/>
                </a:highlight>
              </a:rPr>
              <a:t>Alunos PAE: </a:t>
            </a:r>
            <a:endParaRPr sz="2200" b="1">
              <a:solidFill>
                <a:srgbClr val="2F5496"/>
              </a:solidFill>
              <a:highlight>
                <a:schemeClr val="lt1"/>
              </a:highlight>
            </a:endParaRPr>
          </a:p>
          <a:p>
            <a:pPr marL="457200" lvl="0" indent="-3683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200"/>
              <a:buChar char="-"/>
            </a:pPr>
            <a:r>
              <a:rPr lang="pt-BR" sz="2200">
                <a:solidFill>
                  <a:srgbClr val="2F5496"/>
                </a:solidFill>
                <a:highlight>
                  <a:schemeClr val="lt1"/>
                </a:highlight>
              </a:rPr>
              <a:t>Fernanda Freitas;</a:t>
            </a:r>
            <a:endParaRPr sz="2200">
              <a:solidFill>
                <a:srgbClr val="2F5496"/>
              </a:solidFill>
              <a:highlight>
                <a:schemeClr val="lt1"/>
              </a:highlight>
            </a:endParaRPr>
          </a:p>
          <a:p>
            <a:pPr marL="457200" lvl="0" indent="-3683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200"/>
              <a:buChar char="-"/>
            </a:pPr>
            <a:r>
              <a:rPr lang="pt-BR" sz="2200">
                <a:solidFill>
                  <a:srgbClr val="2F5496"/>
                </a:solidFill>
                <a:highlight>
                  <a:schemeClr val="lt1"/>
                </a:highlight>
              </a:rPr>
              <a:t>Gabriel Pizo;</a:t>
            </a:r>
            <a:endParaRPr sz="2200">
              <a:solidFill>
                <a:srgbClr val="2F5496"/>
              </a:solidFill>
              <a:highlight>
                <a:schemeClr val="lt1"/>
              </a:highlight>
            </a:endParaRPr>
          </a:p>
          <a:p>
            <a:pPr marL="457200" lvl="0" indent="-3683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200"/>
              <a:buChar char="-"/>
            </a:pPr>
            <a:r>
              <a:rPr lang="pt-BR" sz="2200">
                <a:solidFill>
                  <a:srgbClr val="2F5496"/>
                </a:solidFill>
                <a:highlight>
                  <a:schemeClr val="lt1"/>
                </a:highlight>
              </a:rPr>
              <a:t>Júlia Ramos;</a:t>
            </a:r>
            <a:endParaRPr sz="2200">
              <a:solidFill>
                <a:srgbClr val="2F5496"/>
              </a:solidFill>
              <a:highlight>
                <a:schemeClr val="lt1"/>
              </a:highlight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200">
              <a:solidFill>
                <a:srgbClr val="2F5496"/>
              </a:solidFill>
              <a:highlight>
                <a:schemeClr val="lt1"/>
              </a:highlight>
            </a:endParaRPr>
          </a:p>
        </p:txBody>
      </p:sp>
      <p:pic>
        <p:nvPicPr>
          <p:cNvPr id="88" name="Google Shape;88;g1e3bb1b65c2_1_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51250" y="4105038"/>
            <a:ext cx="1638300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01" name="Google Shape;201;p10"/>
          <p:cNvSpPr txBox="1"/>
          <p:nvPr/>
        </p:nvSpPr>
        <p:spPr>
          <a:xfrm>
            <a:off x="887896" y="389861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4782875" y="978350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7°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-57025" y="21000"/>
            <a:ext cx="12192000" cy="7389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0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205" name="Google Shape;205;p10"/>
          <p:cNvSpPr/>
          <p:nvPr/>
        </p:nvSpPr>
        <p:spPr>
          <a:xfrm>
            <a:off x="603250" y="2639750"/>
            <a:ext cx="5509800" cy="233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Dieta </a:t>
            </a:r>
            <a:r>
              <a:rPr lang="pt-BR" sz="1800" b="1">
                <a:solidFill>
                  <a:schemeClr val="dk1"/>
                </a:solidFill>
              </a:rPr>
              <a:t>Hipocalórica</a:t>
            </a:r>
            <a:r>
              <a:rPr lang="pt-BR" sz="1800">
                <a:solidFill>
                  <a:schemeClr val="dk1"/>
                </a:solidFill>
              </a:rPr>
              <a:t> (50% das necessidades diárias), </a:t>
            </a:r>
            <a:r>
              <a:rPr lang="pt-BR" sz="1800" b="1">
                <a:solidFill>
                  <a:schemeClr val="dk1"/>
                </a:solidFill>
              </a:rPr>
              <a:t>Hipoproteica</a:t>
            </a:r>
            <a:r>
              <a:rPr lang="pt-BR" sz="1800">
                <a:solidFill>
                  <a:schemeClr val="dk1"/>
                </a:solidFill>
              </a:rPr>
              <a:t>, </a:t>
            </a:r>
            <a:r>
              <a:rPr lang="pt-BR" sz="1800" b="1">
                <a:solidFill>
                  <a:schemeClr val="dk1"/>
                </a:solidFill>
              </a:rPr>
              <a:t>hipolipídica</a:t>
            </a:r>
            <a:r>
              <a:rPr lang="pt-BR" sz="1800">
                <a:solidFill>
                  <a:schemeClr val="dk1"/>
                </a:solidFill>
              </a:rPr>
              <a:t> e rica em Carboidratos simples (sacarose e lactose), sugestivo de sub relato com inadequações de vários micronutrientes.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10"/>
          <p:cNvSpPr txBox="1"/>
          <p:nvPr/>
        </p:nvSpPr>
        <p:spPr>
          <a:xfrm>
            <a:off x="1369750" y="2085650"/>
            <a:ext cx="3976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Avaliação Quantitativa</a:t>
            </a:r>
            <a:endParaRPr sz="2400"/>
          </a:p>
        </p:txBody>
      </p:sp>
      <p:sp>
        <p:nvSpPr>
          <p:cNvPr id="207" name="Google Shape;207;p10"/>
          <p:cNvSpPr/>
          <p:nvPr/>
        </p:nvSpPr>
        <p:spPr>
          <a:xfrm>
            <a:off x="6428100" y="2639750"/>
            <a:ext cx="5370000" cy="233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Fracionamento inadequado, com relato de 3 refeições ao dia associada a reduzida ingestão de alimentos fontes de fibras, vitaminas e minerais associado ao alto consumo de alimentos processados e ultraprocessados.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 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6270592" y="2085650"/>
            <a:ext cx="5685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Avaliação Qualitativa</a:t>
            </a:r>
            <a:endParaRPr sz="2400"/>
          </a:p>
        </p:txBody>
      </p:sp>
      <p:sp>
        <p:nvSpPr>
          <p:cNvPr id="209" name="Google Shape;209;p10"/>
          <p:cNvSpPr txBox="1"/>
          <p:nvPr/>
        </p:nvSpPr>
        <p:spPr>
          <a:xfrm>
            <a:off x="360900" y="5297325"/>
            <a:ext cx="114702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</a:rPr>
              <a:t>Práticas alimentares:</a:t>
            </a:r>
            <a:r>
              <a:rPr lang="pt-BR" sz="1800">
                <a:solidFill>
                  <a:schemeClr val="dk1"/>
                </a:solidFill>
              </a:rPr>
              <a:t>Restrito número de refeições com práticas alimentares de ingestão de alimentos ao longo do dia (“belisca”), não sabendo quantificar a quantidade ingerida, práticas estas com ingestão de alimentos que podem contribuir para a perda de peso e complicação clínica do quadro.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15" name="Google Shape;215;p11"/>
          <p:cNvSpPr/>
          <p:nvPr/>
        </p:nvSpPr>
        <p:spPr>
          <a:xfrm>
            <a:off x="1338575" y="3006725"/>
            <a:ext cx="10296900" cy="27393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i="0" u="none" strike="noStrike" cap="none">
                <a:solidFill>
                  <a:srgbClr val="000000"/>
                </a:solidFill>
              </a:rPr>
              <a:t>Paciente encontra-se com Desnutrição Grau I segundo IMC (OMS, 200</a:t>
            </a:r>
            <a:r>
              <a:rPr lang="pt-BR" sz="1800"/>
              <a:t>0)</a:t>
            </a:r>
            <a:r>
              <a:rPr lang="pt-BR" sz="1800" i="0" u="none" strike="noStrike" cap="none">
                <a:solidFill>
                  <a:srgbClr val="000000"/>
                </a:solidFill>
              </a:rPr>
              <a:t>, com perda de peso significativa em 2 semanas, depleção proteica moderada confirmada por exames laboratoriais.  Os valores aumentados de PCR e ferritina evidenciam processo inflamatório agudizado agravando o quadro de depleção proteica associado a </a:t>
            </a:r>
            <a:r>
              <a:rPr lang="pt-BR" sz="1800" i="0" u="sng" strike="noStrike" cap="none">
                <a:solidFill>
                  <a:srgbClr val="000000"/>
                </a:solidFill>
              </a:rPr>
              <a:t>perdas de gordura fecal</a:t>
            </a:r>
            <a:r>
              <a:rPr lang="pt-BR" sz="1800" i="0" u="none" strike="noStrike" cap="none">
                <a:solidFill>
                  <a:srgbClr val="000000"/>
                </a:solidFill>
              </a:rPr>
              <a:t>, inadequada ingestão de macronutrientes e micronutrientes combinada com práticas alimentares inadequadas.</a:t>
            </a:r>
            <a:endParaRPr sz="180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11"/>
          <p:cNvSpPr txBox="1"/>
          <p:nvPr/>
        </p:nvSpPr>
        <p:spPr>
          <a:xfrm>
            <a:off x="2297850" y="2202463"/>
            <a:ext cx="7596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A61C00"/>
                </a:solidFill>
              </a:rPr>
              <a:t>Diagnóstico Nutricional:</a:t>
            </a:r>
            <a:endParaRPr>
              <a:solidFill>
                <a:srgbClr val="A61C00"/>
              </a:solidFill>
            </a:endParaRPr>
          </a:p>
        </p:txBody>
      </p:sp>
      <p:sp>
        <p:nvSpPr>
          <p:cNvPr id="217" name="Google Shape;217;p11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8°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218" name="Google Shape;218;p11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1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e3bb1b65c2_1_122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25" name="Google Shape;225;g1e3bb1b65c2_1_122"/>
          <p:cNvSpPr txBox="1"/>
          <p:nvPr/>
        </p:nvSpPr>
        <p:spPr>
          <a:xfrm>
            <a:off x="2297850" y="2328238"/>
            <a:ext cx="7596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A61C00"/>
                </a:solidFill>
              </a:rPr>
              <a:t>Conduta Nutricional:</a:t>
            </a:r>
            <a:endParaRPr>
              <a:solidFill>
                <a:srgbClr val="A61C00"/>
              </a:solidFill>
            </a:endParaRPr>
          </a:p>
        </p:txBody>
      </p:sp>
      <p:sp>
        <p:nvSpPr>
          <p:cNvPr id="226" name="Google Shape;226;g1e3bb1b65c2_1_122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9°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227" name="Google Shape;227;g1e3bb1b65c2_1_122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g1e3bb1b65c2_1_122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229" name="Google Shape;229;g1e3bb1b65c2_1_122"/>
          <p:cNvSpPr txBox="1"/>
          <p:nvPr/>
        </p:nvSpPr>
        <p:spPr>
          <a:xfrm>
            <a:off x="2344350" y="2932650"/>
            <a:ext cx="75033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A partir do que foi encontrado e avaliado, qual foi a conduta adotada com o paciente mediante a primeira consulta? </a:t>
            </a:r>
            <a:endParaRPr sz="21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230" name="Google Shape;230;g1e3bb1b65c2_1_122"/>
          <p:cNvSpPr txBox="1"/>
          <p:nvPr/>
        </p:nvSpPr>
        <p:spPr>
          <a:xfrm>
            <a:off x="2523075" y="4805263"/>
            <a:ext cx="7596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A61C00"/>
                </a:solidFill>
              </a:rPr>
              <a:t>Evolução Nutricional:</a:t>
            </a:r>
            <a:endParaRPr>
              <a:solidFill>
                <a:srgbClr val="A61C00"/>
              </a:solidFill>
            </a:endParaRPr>
          </a:p>
        </p:txBody>
      </p:sp>
      <p:sp>
        <p:nvSpPr>
          <p:cNvPr id="231" name="Google Shape;231;g1e3bb1b65c2_1_122"/>
          <p:cNvSpPr txBox="1"/>
          <p:nvPr/>
        </p:nvSpPr>
        <p:spPr>
          <a:xfrm>
            <a:off x="2403925" y="5496525"/>
            <a:ext cx="7503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A partir das próximas consultas nutricionais.</a:t>
            </a: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e3bb1b65c2_1_142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37" name="Google Shape;237;g1e3bb1b65c2_1_142"/>
          <p:cNvSpPr/>
          <p:nvPr/>
        </p:nvSpPr>
        <p:spPr>
          <a:xfrm>
            <a:off x="3061050" y="1931125"/>
            <a:ext cx="6069900" cy="13914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chemeClr val="lt2"/>
                </a:solidFill>
              </a:rPr>
              <a:t>Obrigada!</a:t>
            </a:r>
            <a:endParaRPr sz="6000" b="1">
              <a:solidFill>
                <a:schemeClr val="lt2"/>
              </a:solidFill>
            </a:endParaRPr>
          </a:p>
        </p:txBody>
      </p:sp>
      <p:sp>
        <p:nvSpPr>
          <p:cNvPr id="238" name="Google Shape;238;g1e3bb1b65c2_1_142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1e3bb1b65c2_1_142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pic>
        <p:nvPicPr>
          <p:cNvPr id="240" name="Google Shape;240;g1e3bb1b65c2_1_142"/>
          <p:cNvPicPr preferRelativeResize="0"/>
          <p:nvPr/>
        </p:nvPicPr>
        <p:blipFill rotWithShape="1">
          <a:blip r:embed="rId3">
            <a:alphaModFix/>
          </a:blip>
          <a:srcRect t="46660"/>
          <a:stretch/>
        </p:blipFill>
        <p:spPr>
          <a:xfrm>
            <a:off x="3226700" y="4137275"/>
            <a:ext cx="6069900" cy="323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469325" y="2180479"/>
            <a:ext cx="11103300" cy="48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IDENTIFICAÇÃO e HISTÓRIA CLÍNICA:</a:t>
            </a:r>
            <a:endParaRPr sz="2000" b="1" u="sng">
              <a:solidFill>
                <a:srgbClr val="CC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0" u="none" strike="noStrike" cap="none">
                <a:solidFill>
                  <a:schemeClr val="dk1"/>
                </a:solidFill>
              </a:rPr>
              <a:t>IEG, 45 anos, </a:t>
            </a:r>
            <a:r>
              <a:rPr lang="pt-BR" sz="1800">
                <a:solidFill>
                  <a:schemeClr val="dk1"/>
                </a:solidFill>
              </a:rPr>
              <a:t>sexo masculino,</a:t>
            </a:r>
            <a:r>
              <a:rPr lang="pt-BR" sz="1800" i="0" u="none" strike="noStrike" cap="none">
                <a:solidFill>
                  <a:schemeClr val="dk1"/>
                </a:solidFill>
              </a:rPr>
              <a:t> funcionário de uma empresa que o faz viajar bastante a trabalho. Recentemente por queixas </a:t>
            </a:r>
            <a:r>
              <a:rPr lang="pt-BR" sz="1800">
                <a:solidFill>
                  <a:schemeClr val="dk1"/>
                </a:solidFill>
              </a:rPr>
              <a:t>frequentes de gastrointestinal</a:t>
            </a:r>
            <a:r>
              <a:rPr lang="pt-BR" sz="1800" i="0" u="none" strike="noStrike" cap="none">
                <a:solidFill>
                  <a:schemeClr val="dk1"/>
                </a:solidFill>
              </a:rPr>
              <a:t> inferior há dias, iniciou um quadro de diarreia há 3 dias (3 a 4 episódios/dia e dor abdominal). Após resistir bastante procurou ajuda médica na UBS de seu bairro e foi encaminhado para o ambulatório de doenças gastrointestinais do HCRP. Refere recentemente ter passado por um estresse no trabalho</a:t>
            </a:r>
            <a:r>
              <a:rPr lang="pt-BR" sz="1800">
                <a:solidFill>
                  <a:schemeClr val="dk1"/>
                </a:solidFill>
              </a:rPr>
              <a:t> </a:t>
            </a:r>
            <a:r>
              <a:rPr lang="pt-BR" sz="1800" i="0" u="none" strike="noStrike" cap="none">
                <a:solidFill>
                  <a:schemeClr val="dk1"/>
                </a:solidFill>
              </a:rPr>
              <a:t>o que fez optar por pedir demissão e começar um trabalho em casa a partir de uma empresa e-commerce de produtos eletrônicos. Relata ainda uma perda ponderal de 10 kg em 2 semanas o que fez com que seu médico pedisse alguns exames de rotina.</a:t>
            </a:r>
            <a:endParaRPr sz="18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1°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"/>
          <p:cNvGrpSpPr/>
          <p:nvPr/>
        </p:nvGrpSpPr>
        <p:grpSpPr>
          <a:xfrm>
            <a:off x="2018391" y="3147819"/>
            <a:ext cx="8476434" cy="3356340"/>
            <a:chOff x="0" y="1640"/>
            <a:chExt cx="8476434" cy="3356340"/>
          </a:xfrm>
        </p:grpSpPr>
        <p:cxnSp>
          <p:nvCxnSpPr>
            <p:cNvPr id="102" name="Google Shape;102;p2"/>
            <p:cNvCxnSpPr/>
            <p:nvPr/>
          </p:nvCxnSpPr>
          <p:spPr>
            <a:xfrm>
              <a:off x="0" y="164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03" name="Google Shape;103;p2"/>
            <p:cNvSpPr/>
            <p:nvPr/>
          </p:nvSpPr>
          <p:spPr>
            <a:xfrm>
              <a:off x="0" y="164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 txBox="1"/>
            <p:nvPr/>
          </p:nvSpPr>
          <p:spPr>
            <a:xfrm>
              <a:off x="0" y="164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Ingestão Hídrica: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 litros de água por dia;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5" name="Google Shape;105;p2"/>
            <p:cNvCxnSpPr/>
            <p:nvPr/>
          </p:nvCxnSpPr>
          <p:spPr>
            <a:xfrm>
              <a:off x="0" y="56103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06" name="Google Shape;106;p2"/>
            <p:cNvSpPr/>
            <p:nvPr/>
          </p:nvSpPr>
          <p:spPr>
            <a:xfrm>
              <a:off x="0" y="56103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0" y="56103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Hábito Urinário: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Preservado;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8" name="Google Shape;108;p2"/>
            <p:cNvCxnSpPr/>
            <p:nvPr/>
          </p:nvCxnSpPr>
          <p:spPr>
            <a:xfrm>
              <a:off x="0" y="112042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09" name="Google Shape;109;p2"/>
            <p:cNvSpPr/>
            <p:nvPr/>
          </p:nvSpPr>
          <p:spPr>
            <a:xfrm>
              <a:off x="0" y="112042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0" y="112042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Hábito Intestinal: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a 4 episódios/dia de diarreia, escala 6 (Bristol); 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1" name="Google Shape;111;p2"/>
            <p:cNvCxnSpPr/>
            <p:nvPr/>
          </p:nvCxnSpPr>
          <p:spPr>
            <a:xfrm>
              <a:off x="0" y="167981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2" name="Google Shape;112;p2"/>
            <p:cNvSpPr/>
            <p:nvPr/>
          </p:nvSpPr>
          <p:spPr>
            <a:xfrm>
              <a:off x="0" y="167981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 txBox="1"/>
            <p:nvPr/>
          </p:nvSpPr>
          <p:spPr>
            <a:xfrm>
              <a:off x="0" y="167981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Atividade física: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Nega;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4" name="Google Shape;114;p2"/>
            <p:cNvCxnSpPr/>
            <p:nvPr/>
          </p:nvCxnSpPr>
          <p:spPr>
            <a:xfrm>
              <a:off x="0" y="223920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5" name="Google Shape;115;p2"/>
            <p:cNvSpPr/>
            <p:nvPr/>
          </p:nvSpPr>
          <p:spPr>
            <a:xfrm>
              <a:off x="0" y="223920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 txBox="1"/>
            <p:nvPr/>
          </p:nvSpPr>
          <p:spPr>
            <a:xfrm>
              <a:off x="0" y="223920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Tabagismo: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Nega;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7" name="Google Shape;117;p2"/>
            <p:cNvCxnSpPr/>
            <p:nvPr/>
          </p:nvCxnSpPr>
          <p:spPr>
            <a:xfrm>
              <a:off x="0" y="2798590"/>
              <a:ext cx="8476434" cy="0"/>
            </a:xfrm>
            <a:prstGeom prst="straightConnector1">
              <a:avLst/>
            </a:prstGeom>
            <a:solidFill>
              <a:srgbClr val="4372C3"/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8" name="Google Shape;118;p2"/>
            <p:cNvSpPr/>
            <p:nvPr/>
          </p:nvSpPr>
          <p:spPr>
            <a:xfrm>
              <a:off x="0" y="279859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0" y="2798590"/>
              <a:ext cx="8476434" cy="559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Etilismo: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cerveja aos finais de semana –</a:t>
              </a:r>
              <a:r>
                <a:rPr lang="pt-BR" sz="2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pt-BR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24 latas;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2"/>
          <p:cNvSpPr txBox="1"/>
          <p:nvPr/>
        </p:nvSpPr>
        <p:spPr>
          <a:xfrm>
            <a:off x="1920825" y="232500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HÁBITOS GERAIS:</a:t>
            </a:r>
            <a:endParaRPr sz="2000"/>
          </a:p>
        </p:txBody>
      </p:sp>
      <p:sp>
        <p:nvSpPr>
          <p:cNvPr id="121" name="Google Shape;121;p2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2°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/>
          <p:nvPr/>
        </p:nvSpPr>
        <p:spPr>
          <a:xfrm>
            <a:off x="902896" y="2958280"/>
            <a:ext cx="10628100" cy="28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Albumina: 2,8 g/dL (</a:t>
            </a:r>
            <a:r>
              <a:rPr lang="pt-BR" sz="2200"/>
              <a:t>VR:</a:t>
            </a:r>
            <a:r>
              <a:rPr lang="pt-BR" sz="2200">
                <a:solidFill>
                  <a:srgbClr val="040C28"/>
                </a:solidFill>
              </a:rPr>
              <a:t>3,5 a 5,2 g/dL</a:t>
            </a:r>
            <a:r>
              <a:rPr lang="pt-BR" sz="2200" i="0" u="none" strike="noStrike" cap="none">
                <a:solidFill>
                  <a:srgbClr val="000000"/>
                </a:solidFill>
              </a:rPr>
              <a:t> )	</a:t>
            </a:r>
            <a:r>
              <a:rPr lang="pt-BR" sz="2200" i="0" u="none" strike="noStrike" cap="none">
                <a:solidFill>
                  <a:srgbClr val="FF0000"/>
                </a:solidFill>
              </a:rPr>
              <a:t>(Depleção Moderada) </a:t>
            </a:r>
            <a:endParaRPr sz="2200" i="0" u="none" strike="noStrike" cap="none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PCR: 12,0 mg/dL (</a:t>
            </a:r>
            <a:r>
              <a:rPr lang="pt-BR" sz="2200"/>
              <a:t>VR: 0,3 a 1 mg/dl) </a:t>
            </a:r>
            <a:r>
              <a:rPr lang="pt-BR" sz="2200">
                <a:solidFill>
                  <a:srgbClr val="FF0000"/>
                </a:solidFill>
              </a:rPr>
              <a:t>(Aumentado)</a:t>
            </a:r>
            <a:endParaRPr sz="2200" i="0" u="none" strike="noStrike" cap="none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Ferritina: 450 ng/mL </a:t>
            </a:r>
            <a:r>
              <a:rPr lang="pt-BR" sz="2000" i="0" u="none" strike="noStrike" cap="none">
                <a:solidFill>
                  <a:srgbClr val="000000"/>
                </a:solidFill>
              </a:rPr>
              <a:t>(VR </a:t>
            </a:r>
            <a:r>
              <a:rPr lang="pt-BR" sz="2000">
                <a:solidFill>
                  <a:srgbClr val="040C28"/>
                </a:solidFill>
              </a:rPr>
              <a:t>23 a 336 ng/mL)</a:t>
            </a:r>
            <a:r>
              <a:rPr lang="pt-BR" sz="1700">
                <a:solidFill>
                  <a:srgbClr val="040C28"/>
                </a:solidFill>
              </a:rPr>
              <a:t> </a:t>
            </a:r>
            <a:r>
              <a:rPr lang="pt-BR" sz="2200">
                <a:solidFill>
                  <a:srgbClr val="FF0000"/>
                </a:solidFill>
              </a:rPr>
              <a:t>(Aumentado)</a:t>
            </a:r>
            <a:endParaRPr sz="2200" i="0" u="none" strike="noStrike" cap="none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Creatinina sérica: 1 mg/ dL (VR</a:t>
            </a:r>
            <a:r>
              <a:rPr lang="pt-BR" sz="2200">
                <a:solidFill>
                  <a:srgbClr val="040C28"/>
                </a:solidFill>
              </a:rPr>
              <a:t>0,70 a 1,3 mg/dl)</a:t>
            </a:r>
            <a:endParaRPr sz="2200" i="0" u="none" strike="noStrike" cap="none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Uréia sérica: 20 mg/dL (</a:t>
            </a:r>
            <a:r>
              <a:rPr lang="pt-BR" sz="2200"/>
              <a:t>VR</a:t>
            </a:r>
            <a:r>
              <a:rPr lang="pt-BR" sz="2200">
                <a:solidFill>
                  <a:srgbClr val="040C28"/>
                </a:solidFill>
              </a:rPr>
              <a:t>10 a 45 mg/dL</a:t>
            </a:r>
            <a:r>
              <a:rPr lang="pt-BR" sz="2200" i="0" u="none" strike="noStrike" cap="none">
                <a:solidFill>
                  <a:srgbClr val="000000"/>
                </a:solidFill>
              </a:rPr>
              <a:t> )</a:t>
            </a:r>
            <a:endParaRPr sz="2200" i="0" u="none" strike="noStrike" cap="none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200" i="0" u="none" strike="noStrike" cap="none">
                <a:solidFill>
                  <a:srgbClr val="000000"/>
                </a:solidFill>
              </a:rPr>
              <a:t>Teste qualitativo de gordura fecal (SUDAM) : +++/++++ </a:t>
            </a:r>
            <a:endParaRPr sz="22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902900" y="2491100"/>
            <a:ext cx="37221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EXAMES BIOQUÍMICOS</a:t>
            </a:r>
            <a:endParaRPr sz="2000"/>
          </a:p>
        </p:txBody>
      </p:sp>
      <p:sp>
        <p:nvSpPr>
          <p:cNvPr id="130" name="Google Shape;130;p3"/>
          <p:cNvSpPr/>
          <p:nvPr/>
        </p:nvSpPr>
        <p:spPr>
          <a:xfrm>
            <a:off x="8931900" y="3022325"/>
            <a:ext cx="3136500" cy="91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 </a:t>
            </a:r>
            <a:r>
              <a:rPr lang="pt-BR" sz="1800" b="1">
                <a:solidFill>
                  <a:schemeClr val="dk1"/>
                </a:solidFill>
              </a:rPr>
              <a:t>Obs.</a:t>
            </a:r>
            <a:r>
              <a:rPr lang="pt-BR" sz="1800">
                <a:solidFill>
                  <a:schemeClr val="dk1"/>
                </a:solidFill>
              </a:rPr>
              <a:t>: Processo Inflamatório agudizado.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9028350" y="4325950"/>
            <a:ext cx="3136500" cy="91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</a:rPr>
              <a:t>Ob.</a:t>
            </a:r>
            <a:r>
              <a:rPr lang="pt-BR" sz="1800">
                <a:solidFill>
                  <a:schemeClr val="dk1"/>
                </a:solidFill>
              </a:rPr>
              <a:t>: Função renal preservada.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3°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9028350" y="5393350"/>
            <a:ext cx="3136500" cy="1050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</a:rPr>
              <a:t>Obs.:</a:t>
            </a:r>
            <a:r>
              <a:rPr lang="pt-BR" sz="1800">
                <a:solidFill>
                  <a:schemeClr val="dk1"/>
                </a:solidFill>
              </a:rPr>
              <a:t> Indicativo de </a:t>
            </a:r>
            <a:r>
              <a:rPr lang="pt-BR" sz="1800" u="sng">
                <a:solidFill>
                  <a:schemeClr val="dk1"/>
                </a:solidFill>
              </a:rPr>
              <a:t>má absorção</a:t>
            </a:r>
            <a:r>
              <a:rPr lang="pt-BR" sz="1800">
                <a:solidFill>
                  <a:schemeClr val="dk1"/>
                </a:solidFill>
              </a:rPr>
              <a:t> de gorduras.</a:t>
            </a:r>
            <a:endParaRPr sz="18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/>
        </p:nvSpPr>
        <p:spPr>
          <a:xfrm>
            <a:off x="757000" y="3285300"/>
            <a:ext cx="8040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</a:rPr>
              <a:t>Após uma série de exames foi diagnosticado com DC agudizada sem necessidade de internação sendo seguido em atendimento ambulatorial em tratamento clínico e nutricional. 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756988" y="2595600"/>
            <a:ext cx="4785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DIAGNÓSTICO CLÍNICO:</a:t>
            </a:r>
            <a:endParaRPr sz="2000"/>
          </a:p>
        </p:txBody>
      </p:sp>
      <p:sp>
        <p:nvSpPr>
          <p:cNvPr id="142" name="Google Shape;142;p6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4°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6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pic>
        <p:nvPicPr>
          <p:cNvPr id="145" name="Google Shape;145;p6"/>
          <p:cNvPicPr preferRelativeResize="0"/>
          <p:nvPr/>
        </p:nvPicPr>
        <p:blipFill rotWithShape="1">
          <a:blip r:embed="rId3">
            <a:alphaModFix/>
          </a:blip>
          <a:srcRect l="52640"/>
          <a:stretch/>
        </p:blipFill>
        <p:spPr>
          <a:xfrm>
            <a:off x="9337101" y="2433988"/>
            <a:ext cx="2476200" cy="4017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3bb1b65c2_1_62"/>
          <p:cNvSpPr/>
          <p:nvPr/>
        </p:nvSpPr>
        <p:spPr>
          <a:xfrm>
            <a:off x="845225" y="3295928"/>
            <a:ext cx="10923000" cy="3012900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</a:rPr>
              <a:t>Café da Manhã: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uma xícara (150ml) de café com leite e açúcar, acompanhado de 4 unidades de biscoito maisena.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</a:rPr>
              <a:t>Almoço: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macarronada (3 escumadeiras cheias com uma concha de molho bolonhesa caseiro) e um copo de suco de laranja com açúcar (250 ml).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</a:rPr>
              <a:t>Jantar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lanche de pão francês com presunto e queijo (uma fatia de cada) acompanhado de coca cola (uma copo 250 ml).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 “beliscar” ao longo do dia mas teve dificuldade de relatar o que e as quantidades .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e3bb1b65c2_1_62"/>
          <p:cNvSpPr txBox="1"/>
          <p:nvPr/>
        </p:nvSpPr>
        <p:spPr>
          <a:xfrm>
            <a:off x="845225" y="2328250"/>
            <a:ext cx="4785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HISTÓRIA ALIMENTAR - Relatada</a:t>
            </a:r>
            <a:endParaRPr sz="2000"/>
          </a:p>
        </p:txBody>
      </p:sp>
      <p:sp>
        <p:nvSpPr>
          <p:cNvPr id="152" name="Google Shape;152;g1e3bb1b65c2_1_62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5°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53" name="Google Shape;153;g1e3bb1b65c2_1_62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1e3bb1b65c2_1_62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/>
          <p:nvPr/>
        </p:nvSpPr>
        <p:spPr>
          <a:xfrm>
            <a:off x="887896" y="389861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60" name="Google Shape;160;p4"/>
          <p:cNvSpPr/>
          <p:nvPr/>
        </p:nvSpPr>
        <p:spPr>
          <a:xfrm>
            <a:off x="315705" y="3208825"/>
            <a:ext cx="5239800" cy="29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None/>
            </a:pP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Idade = 45 </a:t>
            </a:r>
            <a:r>
              <a:rPr lang="pt-BR" sz="2400"/>
              <a:t>anos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Estatura = 1,78m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Peso Atual = 58 </a:t>
            </a:r>
            <a:r>
              <a:rPr lang="pt-BR" sz="2400"/>
              <a:t>kg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Peso Habitual = 68 kg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Perda de Peso= 10kg em 2 semanas</a:t>
            </a: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1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450175" y="2455638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ANTROPOMETRIA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62" name="Google Shape;162;p4"/>
          <p:cNvSpPr/>
          <p:nvPr/>
        </p:nvSpPr>
        <p:spPr>
          <a:xfrm>
            <a:off x="4782875" y="1302113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5°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63" name="Google Shape;163;p4"/>
          <p:cNvSpPr/>
          <p:nvPr/>
        </p:nvSpPr>
        <p:spPr>
          <a:xfrm>
            <a:off x="-57025" y="21000"/>
            <a:ext cx="12192000" cy="9153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4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5810450" y="2838475"/>
            <a:ext cx="5732700" cy="3695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IMC</a:t>
            </a:r>
            <a:r>
              <a:rPr lang="pt-BR" sz="2000">
                <a:solidFill>
                  <a:schemeClr val="dk1"/>
                </a:solidFill>
              </a:rPr>
              <a:t> = 18,3 kg/m² </a:t>
            </a:r>
            <a:r>
              <a:rPr lang="pt-BR" sz="2000">
                <a:solidFill>
                  <a:srgbClr val="FF0000"/>
                </a:solidFill>
              </a:rPr>
              <a:t>(Desnutrição Grau I - OMS, 2000).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Peso Ideal </a:t>
            </a:r>
            <a:r>
              <a:rPr lang="pt-BR" sz="2000">
                <a:solidFill>
                  <a:schemeClr val="dk1"/>
                </a:solidFill>
              </a:rPr>
              <a:t>= </a:t>
            </a:r>
            <a:r>
              <a:rPr lang="pt-BR" sz="2000">
                <a:solidFill>
                  <a:srgbClr val="FF0000"/>
                </a:solidFill>
              </a:rPr>
              <a:t>58,6 – 78,9kg (18,5kg/m² a 24,9 kg/m²).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2000" b="1">
                <a:solidFill>
                  <a:schemeClr val="dk1"/>
                </a:solidFill>
              </a:rPr>
              <a:t>% de perda de peso</a:t>
            </a:r>
            <a:r>
              <a:rPr lang="pt-BR" sz="2000">
                <a:solidFill>
                  <a:schemeClr val="dk1"/>
                </a:solidFill>
              </a:rPr>
              <a:t> = 14,7% </a:t>
            </a:r>
            <a:r>
              <a:rPr lang="pt-BR" sz="2000">
                <a:solidFill>
                  <a:srgbClr val="FF0000"/>
                </a:solidFill>
              </a:rPr>
              <a:t>(Perda grave de peso para 2 semanas).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749967" y="2311932"/>
            <a:ext cx="6366450" cy="2610971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pt-BR" sz="18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Energia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Considerando o peso ideal de 68kg (IMC = 21,5kg/m</a:t>
            </a:r>
            <a:r>
              <a:rPr lang="pt-BR" sz="18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Harris-Benedict (1919)</a:t>
            </a:r>
            <a:endParaRPr sz="1800" b="1" i="1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GEB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1.581,6 (Peso de 68kg)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GEB * F.A.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1.581,6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= GEB * F.A. * </a:t>
            </a:r>
            <a:r>
              <a:rPr lang="pt-BR" sz="18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F.I.</a:t>
            </a: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(1,3)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</a:rPr>
              <a:t>2.056,08 K</a:t>
            </a:r>
            <a:r>
              <a:rPr lang="pt-BR" sz="1800" b="1"/>
              <a:t>cal / dia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8394032" y="2797650"/>
            <a:ext cx="3367272" cy="1200329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</a:t>
            </a:r>
            <a:endParaRPr sz="1800" b="1" i="1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NAF Sedentária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</a:rPr>
              <a:t>2.275,52 kcal / dia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8394033" y="4930960"/>
            <a:ext cx="3367272" cy="1477328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FAO - 85</a:t>
            </a:r>
            <a:endParaRPr sz="1800" b="1" i="1" u="sng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GEB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1.667,8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= GEB*F.A. (1,3)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</a:rPr>
              <a:t>2.168,14 </a:t>
            </a:r>
            <a:r>
              <a:rPr lang="pt-BR" sz="1800" b="1"/>
              <a:t>kcal / dia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749967" y="5216016"/>
            <a:ext cx="6366450" cy="1200329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chemeClr val="accent4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Kcal/Kg Peso</a:t>
            </a:r>
            <a:endParaRPr sz="1800" b="1" i="1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Kcal/Kg Peso (Ideal) = 30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=  por Kcal/Kg Peso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rgbClr val="000000"/>
                </a:solidFill>
              </a:rPr>
              <a:t>2.040 Kcal / dia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1325210" y="6416345"/>
            <a:ext cx="9873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Obs.: Não esquecer das recomendações relacionadas aos micronutrientes: vitaminas e minerais.</a:t>
            </a:r>
            <a:endParaRPr/>
          </a:p>
        </p:txBody>
      </p:sp>
      <p:sp>
        <p:nvSpPr>
          <p:cNvPr id="176" name="Google Shape;176;p5"/>
          <p:cNvSpPr txBox="1"/>
          <p:nvPr/>
        </p:nvSpPr>
        <p:spPr>
          <a:xfrm>
            <a:off x="749975" y="1680725"/>
            <a:ext cx="61857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</a:rPr>
              <a:t>CÁLCULO DAS NECESSIDADES NUTRICIONAIS </a:t>
            </a:r>
            <a:endParaRPr sz="2000"/>
          </a:p>
        </p:txBody>
      </p:sp>
      <p:sp>
        <p:nvSpPr>
          <p:cNvPr id="177" name="Google Shape;177;p5"/>
          <p:cNvSpPr txBox="1"/>
          <p:nvPr/>
        </p:nvSpPr>
        <p:spPr>
          <a:xfrm>
            <a:off x="887896" y="389861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78" name="Google Shape;178;p5"/>
          <p:cNvSpPr/>
          <p:nvPr/>
        </p:nvSpPr>
        <p:spPr>
          <a:xfrm>
            <a:off x="4782875" y="978350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6°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-57025" y="21000"/>
            <a:ext cx="12192000" cy="7389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5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Google Shape;185;p8"/>
          <p:cNvGraphicFramePr/>
          <p:nvPr/>
        </p:nvGraphicFramePr>
        <p:xfrm>
          <a:off x="945871" y="2925259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{E2A9F637-8295-4D32-9AB4-BFA943CAA915}</a:tableStyleId>
              </a:tblPr>
              <a:tblGrid>
                <a:gridCol w="110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4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Refeições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Kcal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%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Desjejum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163,23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16,25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Almoço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509,79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50,76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Jantar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331,24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32,98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1.004,26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6" name="Google Shape;186;p8"/>
          <p:cNvGraphicFramePr/>
          <p:nvPr/>
        </p:nvGraphicFramePr>
        <p:xfrm>
          <a:off x="945871" y="4970119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{E2A9F637-8295-4D32-9AB4-BFA943CAA915}</a:tableStyleId>
              </a:tblPr>
              <a:tblGrid>
                <a:gridCol w="100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Ptn (g)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Ch (g)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Lip (g)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Desjejum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6,25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19,04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6,9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Almoço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18,91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95,16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5,94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Jantar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12,02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53,3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7,78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37,17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167,5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20,62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% Kcal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14,81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66,72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18,48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7" name="Google Shape;187;p8"/>
          <p:cNvGraphicFramePr/>
          <p:nvPr/>
        </p:nvGraphicFramePr>
        <p:xfrm>
          <a:off x="5665705" y="2867136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{E2A9F637-8295-4D32-9AB4-BFA943CAA915}</a:tableStyleId>
              </a:tblPr>
              <a:tblGrid>
                <a:gridCol w="128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Vit. C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859,24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Vit. E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0,75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Fol. (mcg)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84,03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Ca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251,62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P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435,47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Mg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121,43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Fe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5,85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Zn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3,85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Cu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7,18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I (mcg)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37,47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Se (mcg)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54,01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Mn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1,1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K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1.056,84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Na (mg)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>
                          <a:latin typeface="Arial"/>
                          <a:ea typeface="Arial"/>
                          <a:cs typeface="Arial"/>
                          <a:sym typeface="Arial"/>
                        </a:rPr>
                        <a:t>1.224,74</a:t>
                      </a:r>
                      <a:endParaRPr sz="16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8" name="Google Shape;188;p8"/>
          <p:cNvSpPr/>
          <p:nvPr/>
        </p:nvSpPr>
        <p:spPr>
          <a:xfrm>
            <a:off x="5584243" y="2548126"/>
            <a:ext cx="2632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Nutriente	           Ingestão</a:t>
            </a:r>
            <a:r>
              <a:rPr lang="pt-B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8"/>
          <p:cNvSpPr txBox="1"/>
          <p:nvPr/>
        </p:nvSpPr>
        <p:spPr>
          <a:xfrm>
            <a:off x="9373007" y="3787875"/>
            <a:ext cx="21447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“ANÁLISE COM OLHAR CRÍTICO E SABENDO DAS LIMITAÇÕES DE COMPOSIÇÃO DE TODAS AS TABELAS....”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0" name="Google Shape;190;p8"/>
          <p:cNvSpPr/>
          <p:nvPr/>
        </p:nvSpPr>
        <p:spPr>
          <a:xfrm>
            <a:off x="945875" y="1898888"/>
            <a:ext cx="7549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AVALIAÇÃO Q</a:t>
            </a:r>
            <a:r>
              <a:rPr lang="pt-BR" sz="2000" b="1" u="sng">
                <a:solidFill>
                  <a:srgbClr val="CC0000"/>
                </a:solidFill>
              </a:rPr>
              <a:t>UANTITATIVA </a:t>
            </a:r>
            <a:r>
              <a:rPr lang="pt-BR" sz="2000" b="1" u="sng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DO CONSUMO ALIMENTAR</a:t>
            </a:r>
            <a:endParaRPr sz="200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000" b="1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887896" y="159029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92" name="Google Shape;192;p8"/>
          <p:cNvSpPr txBox="1"/>
          <p:nvPr/>
        </p:nvSpPr>
        <p:spPr>
          <a:xfrm>
            <a:off x="887896" y="389861"/>
            <a:ext cx="10747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4782875" y="978350"/>
            <a:ext cx="2476200" cy="660300"/>
          </a:xfrm>
          <a:prstGeom prst="roundRect">
            <a:avLst>
              <a:gd name="adj" fmla="val 16667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lt2"/>
                </a:solidFill>
              </a:rPr>
              <a:t>7° PASSO: </a:t>
            </a:r>
            <a:endParaRPr sz="2000" b="1">
              <a:solidFill>
                <a:schemeClr val="lt2"/>
              </a:solidFill>
            </a:endParaRPr>
          </a:p>
        </p:txBody>
      </p:sp>
      <p:sp>
        <p:nvSpPr>
          <p:cNvPr id="194" name="Google Shape;194;p8"/>
          <p:cNvSpPr/>
          <p:nvPr/>
        </p:nvSpPr>
        <p:spPr>
          <a:xfrm>
            <a:off x="-57025" y="21000"/>
            <a:ext cx="12192000" cy="738900"/>
          </a:xfrm>
          <a:prstGeom prst="rect">
            <a:avLst/>
          </a:prstGeom>
          <a:solidFill>
            <a:srgbClr val="2F54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8"/>
          <p:cNvSpPr txBox="1"/>
          <p:nvPr/>
        </p:nvSpPr>
        <p:spPr>
          <a:xfrm>
            <a:off x="1427525" y="109200"/>
            <a:ext cx="9186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Elaboração de um  Caso Clínico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Microsoft Macintosh PowerPoint</Application>
  <PresentationFormat>Widescreen</PresentationFormat>
  <Paragraphs>180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Anderson Navarro</cp:lastModifiedBy>
  <cp:revision>1</cp:revision>
  <dcterms:created xsi:type="dcterms:W3CDTF">2021-01-27T11:14:37Z</dcterms:created>
  <dcterms:modified xsi:type="dcterms:W3CDTF">2023-06-06T11:17:11Z</dcterms:modified>
</cp:coreProperties>
</file>