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>
        <p:scale>
          <a:sx n="81" d="100"/>
          <a:sy n="81" d="100"/>
        </p:scale>
        <p:origin x="-8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sYSyuuLk5g" TargetMode="External"/><Relationship Id="rId2" Type="http://schemas.openxmlformats.org/officeDocument/2006/relationships/hyperlink" Target="https://www.youtube.com/watch?v=Y5povsMKfT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x5LBgsKui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bATeWrUyd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effectLst/>
                <a:latin typeface="Comic Sans MS" panose="030F0702030302020204" pitchFamily="66" charset="0"/>
              </a:rPr>
              <a:t>Global </a:t>
            </a:r>
            <a:r>
              <a:rPr lang="de-DE" sz="3200" dirty="0" err="1" smtClean="0">
                <a:effectLst/>
                <a:latin typeface="Comic Sans MS" panose="030F0702030302020204" pitchFamily="66" charset="0"/>
              </a:rPr>
              <a:t>Health</a:t>
            </a:r>
            <a:r>
              <a:rPr lang="de-DE" sz="32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de-DE" sz="3200" dirty="0" err="1" smtClean="0">
                <a:effectLst/>
                <a:latin typeface="Comic Sans MS" panose="030F0702030302020204" pitchFamily="66" charset="0"/>
              </a:rPr>
              <a:t>Epidemics</a:t>
            </a:r>
            <a:r>
              <a:rPr lang="de-DE" sz="3200" dirty="0" smtClean="0">
                <a:effectLst/>
                <a:latin typeface="Comic Sans MS" panose="030F0702030302020204" pitchFamily="66" charset="0"/>
              </a:rPr>
              <a:t> </a:t>
            </a:r>
            <a:br>
              <a:rPr lang="de-DE" sz="3200" dirty="0" smtClean="0">
                <a:effectLst/>
                <a:latin typeface="Comic Sans MS" panose="030F0702030302020204" pitchFamily="66" charset="0"/>
              </a:rPr>
            </a:br>
            <a:r>
              <a:rPr lang="de-DE" sz="3200" dirty="0" err="1" smtClean="0">
                <a:effectLst/>
                <a:latin typeface="Comic Sans MS" panose="030F0702030302020204" pitchFamily="66" charset="0"/>
              </a:rPr>
              <a:t>and</a:t>
            </a:r>
            <a:r>
              <a:rPr lang="de-DE" sz="3200" dirty="0" smtClean="0">
                <a:effectLst/>
                <a:latin typeface="Comic Sans MS" panose="030F0702030302020204" pitchFamily="66" charset="0"/>
              </a:rPr>
              <a:t> </a:t>
            </a:r>
            <a:br>
              <a:rPr lang="de-DE" sz="3200" dirty="0" smtClean="0">
                <a:effectLst/>
                <a:latin typeface="Comic Sans MS" panose="030F0702030302020204" pitchFamily="66" charset="0"/>
              </a:rPr>
            </a:br>
            <a:r>
              <a:rPr lang="de-DE" sz="3200" dirty="0" err="1" smtClean="0">
                <a:effectLst/>
                <a:latin typeface="Comic Sans MS" panose="030F0702030302020204" pitchFamily="66" charset="0"/>
              </a:rPr>
              <a:t>Our</a:t>
            </a:r>
            <a:r>
              <a:rPr lang="de-DE" sz="3200" dirty="0" smtClean="0">
                <a:effectLst/>
                <a:latin typeface="Comic Sans MS" panose="030F0702030302020204" pitchFamily="66" charset="0"/>
              </a:rPr>
              <a:t> Fear </a:t>
            </a:r>
            <a:r>
              <a:rPr lang="de-DE" sz="3200" dirty="0" err="1" smtClean="0">
                <a:effectLst/>
                <a:latin typeface="Comic Sans MS" panose="030F0702030302020204" pitchFamily="66" charset="0"/>
              </a:rPr>
              <a:t>of</a:t>
            </a:r>
            <a:r>
              <a:rPr lang="de-DE" sz="3200" dirty="0" smtClean="0">
                <a:effectLst/>
                <a:latin typeface="Comic Sans MS" panose="030F0702030302020204" pitchFamily="66" charset="0"/>
              </a:rPr>
              <a:t> </a:t>
            </a:r>
            <a:r>
              <a:rPr lang="de-DE" sz="3200" dirty="0" err="1" smtClean="0">
                <a:effectLst/>
                <a:latin typeface="Comic Sans MS" panose="030F0702030302020204" pitchFamily="66" charset="0"/>
              </a:rPr>
              <a:t>the</a:t>
            </a:r>
            <a:r>
              <a:rPr lang="de-DE" sz="3200" dirty="0" smtClean="0">
                <a:effectLst/>
                <a:latin typeface="Comic Sans MS" panose="030F0702030302020204" pitchFamily="66" charset="0"/>
              </a:rPr>
              <a:t> Virus</a:t>
            </a:r>
            <a:endParaRPr lang="en-GB" sz="320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7189" y="214623"/>
            <a:ext cx="10515600" cy="1325563"/>
          </a:xfrm>
        </p:spPr>
        <p:txBody>
          <a:bodyPr/>
          <a:lstStyle/>
          <a:p>
            <a:pPr algn="ctr"/>
            <a:r>
              <a:rPr lang="de-DE" dirty="0" err="1" smtClean="0">
                <a:latin typeface="Comic Sans MS" panose="030F0702030302020204" pitchFamily="66" charset="0"/>
              </a:rPr>
              <a:t>Disease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Politics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0628" y="1770742"/>
            <a:ext cx="11916229" cy="4774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/>
              <a:t>You must picture the consternation of our little town, hitherto so tranquil, and now, out of the blue, shaken to its core, like a quite healthy man who all of a sudden feels his temperature shoot up and the blood seething like wildfire in his </a:t>
            </a:r>
            <a:r>
              <a:rPr lang="en-GB" i="1" dirty="0" smtClean="0"/>
              <a:t>veins. </a:t>
            </a:r>
          </a:p>
          <a:p>
            <a:pPr marL="0" indent="0" algn="ctr">
              <a:buNone/>
            </a:pPr>
            <a:r>
              <a:rPr lang="en-GB" dirty="0" smtClean="0"/>
              <a:t>(Albert Camus, The Plague)</a:t>
            </a:r>
            <a:endParaRPr lang="de-DE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de-DE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chemeClr val="accent6"/>
                </a:solidFill>
              </a:rPr>
              <a:t>Find </a:t>
            </a:r>
            <a:r>
              <a:rPr lang="de-DE" dirty="0" err="1" smtClean="0">
                <a:solidFill>
                  <a:schemeClr val="accent6"/>
                </a:solidFill>
              </a:rPr>
              <a:t>examples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of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how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“</a:t>
            </a:r>
            <a:r>
              <a:rPr lang="de-DE" dirty="0" err="1" smtClean="0">
                <a:solidFill>
                  <a:schemeClr val="accent6"/>
                </a:solidFill>
              </a:rPr>
              <a:t>disease</a:t>
            </a:r>
            <a:r>
              <a:rPr lang="de-DE" dirty="0" smtClean="0">
                <a:solidFill>
                  <a:schemeClr val="accent6"/>
                </a:solidFill>
              </a:rPr>
              <a:t>“ </a:t>
            </a:r>
            <a:r>
              <a:rPr lang="de-DE" dirty="0" err="1" smtClean="0">
                <a:solidFill>
                  <a:schemeClr val="accent6"/>
                </a:solidFill>
              </a:rPr>
              <a:t>is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used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as</a:t>
            </a:r>
            <a:r>
              <a:rPr lang="de-DE" dirty="0" smtClean="0">
                <a:solidFill>
                  <a:schemeClr val="accent6"/>
                </a:solidFill>
              </a:rPr>
              <a:t> a </a:t>
            </a:r>
            <a:r>
              <a:rPr lang="de-DE" dirty="0" err="1" smtClean="0">
                <a:solidFill>
                  <a:schemeClr val="accent6"/>
                </a:solidFill>
              </a:rPr>
              <a:t>metaphor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de-DE" dirty="0" smtClean="0">
                <a:solidFill>
                  <a:schemeClr val="accent6"/>
                </a:solidFill>
              </a:rPr>
              <a:t>in </a:t>
            </a:r>
            <a:r>
              <a:rPr lang="de-DE" dirty="0" err="1" smtClean="0">
                <a:solidFill>
                  <a:schemeClr val="accent6"/>
                </a:solidFill>
              </a:rPr>
              <a:t>political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discourses</a:t>
            </a:r>
            <a:r>
              <a:rPr lang="de-DE" dirty="0" smtClean="0">
                <a:solidFill>
                  <a:schemeClr val="accent6"/>
                </a:solidFill>
              </a:rPr>
              <a:t>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9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omic Sans MS" panose="030F0702030302020204" pitchFamily="66" charset="0"/>
              </a:rPr>
              <a:t>HIV/AIDS 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>
                <a:latin typeface="Comic Sans MS" panose="030F0702030302020204" pitchFamily="66" charset="0"/>
              </a:rPr>
              <a:t>The </a:t>
            </a:r>
            <a:r>
              <a:rPr lang="de-DE" dirty="0" err="1" smtClean="0">
                <a:latin typeface="Comic Sans MS" panose="030F0702030302020204" pitchFamily="66" charset="0"/>
              </a:rPr>
              <a:t>impact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HIV/AIDS  </a:t>
            </a:r>
            <a:r>
              <a:rPr lang="de-DE" dirty="0" err="1" smtClean="0">
                <a:latin typeface="Comic Sans MS" panose="030F0702030302020204" pitchFamily="66" charset="0"/>
              </a:rPr>
              <a:t>epidemic</a:t>
            </a:r>
            <a:r>
              <a:rPr lang="de-DE" dirty="0" smtClean="0">
                <a:latin typeface="Comic Sans MS" panose="030F0702030302020204" pitchFamily="66" charset="0"/>
              </a:rPr>
              <a:t> on </a:t>
            </a:r>
            <a:r>
              <a:rPr lang="de-DE" dirty="0" err="1" smtClean="0">
                <a:latin typeface="Comic Sans MS" panose="030F0702030302020204" pitchFamily="66" charset="0"/>
              </a:rPr>
              <a:t>language</a:t>
            </a:r>
            <a:r>
              <a:rPr lang="de-DE" dirty="0" smtClean="0">
                <a:latin typeface="Comic Sans MS" panose="030F0702030302020204" pitchFamily="66" charset="0"/>
              </a:rPr>
              <a:t>!</a:t>
            </a:r>
          </a:p>
          <a:p>
            <a:pPr marL="0" indent="0" algn="ctr">
              <a:buNone/>
            </a:pPr>
            <a:endParaRPr lang="de-DE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has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fear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of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HI-Virus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shaped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our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worldviews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since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chemeClr val="accent5"/>
                </a:solidFill>
                <a:latin typeface="Comic Sans MS" panose="030F0702030302020204" pitchFamily="66" charset="0"/>
              </a:rPr>
              <a:t>early</a:t>
            </a:r>
            <a:r>
              <a:rPr lang="de-DE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 1990s?</a:t>
            </a:r>
            <a:endParaRPr lang="en-GB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6313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 err="1" smtClean="0">
                <a:latin typeface="Comic Sans MS" panose="030F0702030302020204" pitchFamily="66" charset="0"/>
              </a:rPr>
              <a:t>Epidemics</a:t>
            </a:r>
            <a:r>
              <a:rPr lang="de-DE" sz="3200" dirty="0" smtClean="0">
                <a:latin typeface="Comic Sans MS" panose="030F0702030302020204" pitchFamily="66" charset="0"/>
              </a:rPr>
              <a:t>. The </a:t>
            </a:r>
            <a:r>
              <a:rPr lang="de-DE" sz="3200" dirty="0" err="1" smtClean="0">
                <a:latin typeface="Comic Sans MS" panose="030F0702030302020204" pitchFamily="66" charset="0"/>
              </a:rPr>
              <a:t>horror</a:t>
            </a:r>
            <a:r>
              <a:rPr lang="de-DE" sz="3200" dirty="0" smtClean="0">
                <a:latin typeface="Comic Sans MS" panose="030F0702030302020204" pitchFamily="66" charset="0"/>
              </a:rPr>
              <a:t>, </a:t>
            </a:r>
            <a:r>
              <a:rPr lang="de-DE" sz="3200" dirty="0" err="1" smtClean="0">
                <a:latin typeface="Comic Sans MS" panose="030F0702030302020204" pitchFamily="66" charset="0"/>
              </a:rPr>
              <a:t>the</a:t>
            </a:r>
            <a:r>
              <a:rPr lang="de-DE" sz="3200" dirty="0" smtClean="0">
                <a:latin typeface="Comic Sans MS" panose="030F0702030302020204" pitchFamily="66" charset="0"/>
              </a:rPr>
              <a:t> </a:t>
            </a:r>
            <a:r>
              <a:rPr lang="de-DE" sz="3200" dirty="0" err="1" smtClean="0">
                <a:latin typeface="Comic Sans MS" panose="030F0702030302020204" pitchFamily="66" charset="0"/>
              </a:rPr>
              <a:t>horror</a:t>
            </a:r>
            <a:r>
              <a:rPr lang="de-DE" sz="3200" dirty="0" smtClean="0">
                <a:latin typeface="Comic Sans MS" panose="030F0702030302020204" pitchFamily="66" charset="0"/>
              </a:rPr>
              <a:t> …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13083"/>
            <a:ext cx="10233800" cy="4351338"/>
          </a:xfrm>
        </p:spPr>
        <p:txBody>
          <a:bodyPr/>
          <a:lstStyle/>
          <a:p>
            <a:r>
              <a:rPr lang="de-DE" dirty="0" smtClean="0">
                <a:hlinkClick r:id="rId2"/>
              </a:rPr>
              <a:t>Outbreak (1995)</a:t>
            </a:r>
            <a:endParaRPr lang="en-GB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>
                <a:hlinkClick r:id="rId3"/>
              </a:rPr>
              <a:t>Contagion (2011)</a:t>
            </a:r>
            <a:endParaRPr lang="en-GB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>
                <a:hlinkClick r:id="rId4"/>
              </a:rPr>
              <a:t>Blindness (2008)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464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chemeClr val="accent6"/>
                </a:solidFill>
              </a:rPr>
              <a:t>1) </a:t>
            </a:r>
            <a:r>
              <a:rPr lang="de-DE" dirty="0" err="1" smtClean="0">
                <a:solidFill>
                  <a:schemeClr val="accent6"/>
                </a:solidFill>
              </a:rPr>
              <a:t>How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is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the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disease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portrayed</a:t>
            </a:r>
            <a:r>
              <a:rPr lang="de-DE" dirty="0" smtClean="0">
                <a:solidFill>
                  <a:schemeClr val="accent6"/>
                </a:solidFill>
              </a:rPr>
              <a:t>?</a:t>
            </a:r>
          </a:p>
          <a:p>
            <a:pPr marL="514350" indent="-514350" algn="ctr">
              <a:buAutoNum type="arabicParenR"/>
            </a:pPr>
            <a:endParaRPr lang="de-DE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chemeClr val="accent6"/>
                </a:solidFill>
              </a:rPr>
              <a:t>2) </a:t>
            </a:r>
            <a:r>
              <a:rPr lang="de-DE" dirty="0" err="1" smtClean="0">
                <a:solidFill>
                  <a:schemeClr val="accent6"/>
                </a:solidFill>
              </a:rPr>
              <a:t>Which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are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the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consequences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of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the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outbreak</a:t>
            </a:r>
            <a:r>
              <a:rPr lang="de-DE" dirty="0" smtClean="0">
                <a:solidFill>
                  <a:schemeClr val="accent6"/>
                </a:solidFill>
              </a:rPr>
              <a:t>?</a:t>
            </a:r>
          </a:p>
          <a:p>
            <a:pPr marL="0" indent="0" algn="ctr">
              <a:buNone/>
            </a:pPr>
            <a:endParaRPr lang="de-DE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chemeClr val="accent6"/>
                </a:solidFill>
              </a:rPr>
              <a:t>3) </a:t>
            </a:r>
            <a:r>
              <a:rPr lang="de-DE" dirty="0" err="1" smtClean="0">
                <a:solidFill>
                  <a:schemeClr val="accent6"/>
                </a:solidFill>
              </a:rPr>
              <a:t>How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does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society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react</a:t>
            </a:r>
            <a:r>
              <a:rPr lang="de-DE" dirty="0" smtClean="0">
                <a:solidFill>
                  <a:schemeClr val="accent6"/>
                </a:solidFill>
              </a:rPr>
              <a:t>?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Comic Sans MS" panose="030F0702030302020204" pitchFamily="66" charset="0"/>
              </a:rPr>
              <a:t>The Ebola </a:t>
            </a:r>
            <a:r>
              <a:rPr lang="de-DE" sz="4000" dirty="0" err="1" smtClean="0">
                <a:latin typeface="Comic Sans MS" panose="030F0702030302020204" pitchFamily="66" charset="0"/>
              </a:rPr>
              <a:t>outbreak</a:t>
            </a:r>
            <a:r>
              <a:rPr lang="de-DE" sz="4000" dirty="0" smtClean="0">
                <a:latin typeface="Comic Sans MS" panose="030F0702030302020204" pitchFamily="66" charset="0"/>
              </a:rPr>
              <a:t> in 2014 …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9999" y="1825625"/>
            <a:ext cx="8145025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The Ebola </a:t>
            </a:r>
            <a:r>
              <a:rPr lang="de-DE" dirty="0" err="1" smtClean="0">
                <a:solidFill>
                  <a:schemeClr val="tx1"/>
                </a:solidFill>
              </a:rPr>
              <a:t>outbreak</a:t>
            </a:r>
            <a:r>
              <a:rPr lang="de-DE" dirty="0" smtClean="0">
                <a:solidFill>
                  <a:schemeClr val="tx1"/>
                </a:solidFill>
              </a:rPr>
              <a:t> in West </a:t>
            </a:r>
            <a:r>
              <a:rPr lang="de-DE" dirty="0" err="1" smtClean="0">
                <a:solidFill>
                  <a:schemeClr val="tx1"/>
                </a:solidFill>
              </a:rPr>
              <a:t>Africa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-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de-DE" dirty="0" smtClean="0">
                <a:solidFill>
                  <a:schemeClr val="tx1"/>
                </a:solidFill>
              </a:rPr>
              <a:t>West“.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“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Ebola in </a:t>
            </a:r>
            <a:r>
              <a:rPr lang="de-DE" dirty="0" err="1" smtClean="0">
                <a:solidFill>
                  <a:schemeClr val="tx1"/>
                </a:solidFill>
                <a:hlinkClick r:id="rId2"/>
              </a:rPr>
              <a:t>America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“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de-DE" dirty="0" err="1" smtClean="0">
                <a:solidFill>
                  <a:schemeClr val="accent5"/>
                </a:solidFill>
              </a:rPr>
              <a:t>How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did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the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“</a:t>
            </a:r>
            <a:r>
              <a:rPr lang="de-DE" dirty="0" smtClean="0">
                <a:solidFill>
                  <a:schemeClr val="accent5"/>
                </a:solidFill>
              </a:rPr>
              <a:t>Western“ </a:t>
            </a:r>
            <a:r>
              <a:rPr lang="de-DE" dirty="0" err="1" smtClean="0">
                <a:solidFill>
                  <a:schemeClr val="accent5"/>
                </a:solidFill>
              </a:rPr>
              <a:t>media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portray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the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outbreak</a:t>
            </a:r>
            <a:r>
              <a:rPr lang="de-DE" dirty="0" smtClean="0">
                <a:solidFill>
                  <a:schemeClr val="accent5"/>
                </a:solidFill>
              </a:rPr>
              <a:t>?</a:t>
            </a:r>
            <a:endParaRPr lang="en-GB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59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423" y="153613"/>
            <a:ext cx="10806953" cy="1325563"/>
          </a:xfrm>
        </p:spPr>
        <p:txBody>
          <a:bodyPr>
            <a:normAutofit/>
          </a:bodyPr>
          <a:lstStyle/>
          <a:p>
            <a:r>
              <a:rPr lang="de-DE" sz="3600" dirty="0" smtClean="0">
                <a:latin typeface="Comic Sans MS" panose="030F0702030302020204" pitchFamily="66" charset="0"/>
              </a:rPr>
              <a:t>The </a:t>
            </a:r>
            <a:r>
              <a:rPr lang="de-DE" sz="3600" dirty="0" err="1" smtClean="0">
                <a:latin typeface="Comic Sans MS" panose="030F0702030302020204" pitchFamily="66" charset="0"/>
              </a:rPr>
              <a:t>emergence</a:t>
            </a:r>
            <a:r>
              <a:rPr lang="de-DE" sz="3600" dirty="0" smtClean="0">
                <a:latin typeface="Comic Sans MS" panose="030F0702030302020204" pitchFamily="66" charset="0"/>
              </a:rPr>
              <a:t> </a:t>
            </a:r>
            <a:r>
              <a:rPr lang="de-DE" sz="3600" dirty="0" err="1" smtClean="0">
                <a:latin typeface="Comic Sans MS" panose="030F0702030302020204" pitchFamily="66" charset="0"/>
              </a:rPr>
              <a:t>of</a:t>
            </a:r>
            <a:r>
              <a:rPr lang="de-DE" sz="3600" dirty="0" smtClean="0">
                <a:latin typeface="Comic Sans MS" panose="030F0702030302020204" pitchFamily="66" charset="0"/>
              </a:rPr>
              <a:t> an all-</a:t>
            </a:r>
            <a:r>
              <a:rPr lang="de-DE" sz="3600" dirty="0" err="1" smtClean="0">
                <a:latin typeface="Comic Sans MS" panose="030F0702030302020204" pitchFamily="66" charset="0"/>
              </a:rPr>
              <a:t>too</a:t>
            </a:r>
            <a:r>
              <a:rPr lang="de-DE" sz="3600" dirty="0" smtClean="0">
                <a:latin typeface="Comic Sans MS" panose="030F0702030302020204" pitchFamily="66" charset="0"/>
              </a:rPr>
              <a:t>-</a:t>
            </a:r>
            <a:r>
              <a:rPr lang="de-DE" sz="3600" dirty="0" err="1" smtClean="0">
                <a:latin typeface="Comic Sans MS" panose="030F0702030302020204" pitchFamily="66" charset="0"/>
              </a:rPr>
              <a:t>familiar</a:t>
            </a:r>
            <a:r>
              <a:rPr lang="de-DE" sz="3600" dirty="0" smtClean="0">
                <a:latin typeface="Comic Sans MS" panose="030F0702030302020204" pitchFamily="66" charset="0"/>
              </a:rPr>
              <a:t> narrative …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0000" y="1479176"/>
            <a:ext cx="10233800" cy="4948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dirty="0" err="1" smtClean="0">
                <a:latin typeface="Comic Sans MS" panose="030F0702030302020204" pitchFamily="66" charset="0"/>
              </a:rPr>
              <a:t>Consequences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of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the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spread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of</a:t>
            </a:r>
            <a:r>
              <a:rPr lang="de-DE" sz="2600" dirty="0" smtClean="0">
                <a:latin typeface="Comic Sans MS" panose="030F0702030302020204" pitchFamily="66" charset="0"/>
              </a:rPr>
              <a:t> Ebola:</a:t>
            </a:r>
          </a:p>
          <a:p>
            <a:pPr>
              <a:buFontTx/>
              <a:buChar char="-"/>
            </a:pPr>
            <a:r>
              <a:rPr lang="de-DE" sz="2600" dirty="0" err="1" smtClean="0">
                <a:latin typeface="Comic Sans MS" panose="030F0702030302020204" pitchFamily="66" charset="0"/>
              </a:rPr>
              <a:t>disorder</a:t>
            </a:r>
            <a:r>
              <a:rPr lang="de-DE" sz="2600" dirty="0" smtClean="0">
                <a:latin typeface="Comic Sans MS" panose="030F0702030302020204" pitchFamily="66" charset="0"/>
              </a:rPr>
              <a:t>, </a:t>
            </a:r>
            <a:r>
              <a:rPr lang="de-DE" sz="2600" dirty="0" err="1" smtClean="0">
                <a:latin typeface="Comic Sans MS" panose="030F0702030302020204" pitchFamily="66" charset="0"/>
              </a:rPr>
              <a:t>chaos</a:t>
            </a:r>
            <a:r>
              <a:rPr lang="de-DE" sz="2600" dirty="0" smtClean="0">
                <a:latin typeface="Comic Sans MS" panose="030F0702030302020204" pitchFamily="66" charset="0"/>
              </a:rPr>
              <a:t>, </a:t>
            </a:r>
            <a:r>
              <a:rPr lang="de-DE" sz="2600" dirty="0" err="1" smtClean="0">
                <a:latin typeface="Comic Sans MS" panose="030F0702030302020204" pitchFamily="66" charset="0"/>
              </a:rPr>
              <a:t>violence</a:t>
            </a:r>
            <a:endParaRPr lang="de-DE" sz="26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sz="2600" dirty="0" smtClean="0">
                <a:latin typeface="Comic Sans MS" panose="030F0702030302020204" pitchFamily="66" charset="0"/>
              </a:rPr>
              <a:t>Fear, </a:t>
            </a:r>
            <a:r>
              <a:rPr lang="de-DE" sz="2600" dirty="0" err="1" smtClean="0">
                <a:latin typeface="Comic Sans MS" panose="030F0702030302020204" pitchFamily="66" charset="0"/>
              </a:rPr>
              <a:t>panic</a:t>
            </a:r>
            <a:endParaRPr lang="de-DE" sz="26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sz="2600" dirty="0" err="1" smtClean="0">
                <a:latin typeface="Comic Sans MS" panose="030F0702030302020204" pitchFamily="66" charset="0"/>
              </a:rPr>
              <a:t>Shutting</a:t>
            </a:r>
            <a:r>
              <a:rPr lang="de-DE" sz="2600" dirty="0" smtClean="0">
                <a:latin typeface="Comic Sans MS" panose="030F0702030302020204" pitchFamily="66" charset="0"/>
              </a:rPr>
              <a:t> down </a:t>
            </a:r>
            <a:r>
              <a:rPr lang="de-DE" sz="2600" dirty="0" err="1" smtClean="0">
                <a:latin typeface="Comic Sans MS" panose="030F0702030302020204" pitchFamily="66" charset="0"/>
              </a:rPr>
              <a:t>borders</a:t>
            </a:r>
            <a:r>
              <a:rPr lang="de-DE" sz="2600" dirty="0" smtClean="0">
                <a:latin typeface="Comic Sans MS" panose="030F0702030302020204" pitchFamily="66" charset="0"/>
              </a:rPr>
              <a:t> / </a:t>
            </a:r>
            <a:r>
              <a:rPr lang="de-DE" sz="2600" dirty="0" err="1" smtClean="0">
                <a:latin typeface="Comic Sans MS" panose="030F0702030302020204" pitchFamily="66" charset="0"/>
              </a:rPr>
              <a:t>increased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border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surveillance</a:t>
            </a:r>
            <a:endParaRPr lang="de-DE" sz="26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de-DE" sz="2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de-DE" sz="2600" dirty="0" smtClean="0">
                <a:latin typeface="Comic Sans MS" panose="030F0702030302020204" pitchFamily="66" charset="0"/>
              </a:rPr>
              <a:t>Focus </a:t>
            </a:r>
            <a:r>
              <a:rPr lang="de-DE" sz="2600" dirty="0" err="1" smtClean="0">
                <a:latin typeface="Comic Sans MS" panose="030F0702030302020204" pitchFamily="66" charset="0"/>
              </a:rPr>
              <a:t>of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the</a:t>
            </a:r>
            <a:r>
              <a:rPr lang="de-DE" sz="2600" dirty="0">
                <a:latin typeface="Comic Sans MS" panose="030F0702030302020204" pitchFamily="66" charset="0"/>
              </a:rPr>
              <a:t> </a:t>
            </a:r>
            <a:r>
              <a:rPr lang="de-DE" sz="2600" dirty="0" smtClean="0">
                <a:latin typeface="Comic Sans MS" panose="030F0702030302020204" pitchFamily="66" charset="0"/>
              </a:rPr>
              <a:t>Western </a:t>
            </a:r>
            <a:r>
              <a:rPr lang="de-DE" sz="2600" dirty="0" err="1" smtClean="0">
                <a:latin typeface="Comic Sans MS" panose="030F0702030302020204" pitchFamily="66" charset="0"/>
              </a:rPr>
              <a:t>media</a:t>
            </a:r>
            <a:r>
              <a:rPr lang="de-DE" sz="2600" dirty="0" smtClean="0">
                <a:latin typeface="Comic Sans MS" panose="030F0702030302020204" pitchFamily="66" charset="0"/>
              </a:rPr>
              <a:t>:</a:t>
            </a:r>
          </a:p>
          <a:p>
            <a:pPr>
              <a:buFontTx/>
              <a:buChar char="-"/>
            </a:pPr>
            <a:r>
              <a:rPr lang="de-DE" sz="2600" dirty="0" smtClean="0">
                <a:latin typeface="Comic Sans MS" panose="030F0702030302020204" pitchFamily="66" charset="0"/>
              </a:rPr>
              <a:t>More </a:t>
            </a:r>
            <a:r>
              <a:rPr lang="de-DE" sz="2600" dirty="0" err="1" smtClean="0">
                <a:latin typeface="Comic Sans MS" panose="030F0702030302020204" pitchFamily="66" charset="0"/>
              </a:rPr>
              <a:t>interested</a:t>
            </a:r>
            <a:r>
              <a:rPr lang="de-DE" sz="2600" dirty="0" smtClean="0">
                <a:latin typeface="Comic Sans MS" panose="030F0702030302020204" pitchFamily="66" charset="0"/>
              </a:rPr>
              <a:t> in </a:t>
            </a:r>
            <a:r>
              <a:rPr lang="de-DE" sz="2600" dirty="0" err="1" smtClean="0">
                <a:latin typeface="Comic Sans MS" panose="030F0702030302020204" pitchFamily="66" charset="0"/>
              </a:rPr>
              <a:t>the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potential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consequences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for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the</a:t>
            </a:r>
            <a:r>
              <a:rPr lang="de-DE" sz="2600" dirty="0" smtClean="0">
                <a:latin typeface="Comic Sans MS" panose="030F0702030302020204" pitchFamily="66" charset="0"/>
              </a:rPr>
              <a:t> West</a:t>
            </a:r>
          </a:p>
          <a:p>
            <a:pPr>
              <a:buFontTx/>
              <a:buChar char="-"/>
            </a:pPr>
            <a:r>
              <a:rPr lang="de-DE" sz="2600" dirty="0" err="1" smtClean="0">
                <a:latin typeface="Comic Sans MS" panose="030F0702030302020204" pitchFamily="66" charset="0"/>
              </a:rPr>
              <a:t>Othering</a:t>
            </a:r>
            <a:r>
              <a:rPr lang="de-DE" sz="2600" dirty="0" smtClean="0">
                <a:latin typeface="Comic Sans MS" panose="030F0702030302020204" pitchFamily="66" charset="0"/>
              </a:rPr>
              <a:t> </a:t>
            </a:r>
            <a:r>
              <a:rPr lang="de-DE" sz="2600" dirty="0" err="1" smtClean="0">
                <a:latin typeface="Comic Sans MS" panose="030F0702030302020204" pitchFamily="66" charset="0"/>
              </a:rPr>
              <a:t>of</a:t>
            </a:r>
            <a:r>
              <a:rPr lang="de-DE" sz="2600" dirty="0">
                <a:latin typeface="Comic Sans MS" panose="030F0702030302020204" pitchFamily="66" charset="0"/>
              </a:rPr>
              <a:t> </a:t>
            </a:r>
            <a:r>
              <a:rPr lang="en-US" sz="2600" dirty="0" smtClean="0">
                <a:latin typeface="Comic Sans MS" panose="030F0702030302020204" pitchFamily="66" charset="0"/>
              </a:rPr>
              <a:t>“</a:t>
            </a:r>
            <a:r>
              <a:rPr lang="de-DE" sz="2600" dirty="0" err="1" smtClean="0">
                <a:latin typeface="Comic Sans MS" panose="030F0702030302020204" pitchFamily="66" charset="0"/>
              </a:rPr>
              <a:t>Africa</a:t>
            </a:r>
            <a:r>
              <a:rPr lang="de-DE" sz="2600" dirty="0" smtClean="0">
                <a:latin typeface="Comic Sans MS" panose="030F0702030302020204" pitchFamily="66" charset="0"/>
              </a:rPr>
              <a:t>“ (stereotypes, </a:t>
            </a:r>
            <a:r>
              <a:rPr lang="de-DE" sz="2600" dirty="0" err="1" smtClean="0">
                <a:latin typeface="Comic Sans MS" panose="030F0702030302020204" pitchFamily="66" charset="0"/>
              </a:rPr>
              <a:t>stigmatisation</a:t>
            </a:r>
            <a:r>
              <a:rPr lang="de-DE" sz="2600" dirty="0" smtClean="0">
                <a:latin typeface="Comic Sans MS" panose="030F0702030302020204" pitchFamily="66" charset="0"/>
              </a:rPr>
              <a:t>, </a:t>
            </a:r>
            <a:r>
              <a:rPr lang="de-DE" sz="2600" dirty="0" err="1" smtClean="0">
                <a:latin typeface="Comic Sans MS" panose="030F0702030302020204" pitchFamily="66" charset="0"/>
              </a:rPr>
              <a:t>victimisation</a:t>
            </a:r>
            <a:r>
              <a:rPr lang="de-DE" sz="2600" dirty="0" smtClean="0">
                <a:latin typeface="Comic Sans MS" panose="030F0702030302020204" pitchFamily="66" charset="0"/>
              </a:rPr>
              <a:t>)</a:t>
            </a:r>
          </a:p>
          <a:p>
            <a:pPr>
              <a:buFontTx/>
              <a:buChar char="-"/>
            </a:pPr>
            <a:r>
              <a:rPr lang="de-DE" sz="2600" dirty="0" smtClean="0">
                <a:latin typeface="Comic Sans MS" panose="030F0702030302020204" pitchFamily="66" charset="0"/>
              </a:rPr>
              <a:t>Third World </a:t>
            </a:r>
            <a:r>
              <a:rPr lang="de-DE" sz="2600" dirty="0" err="1" smtClean="0">
                <a:latin typeface="Comic Sans MS" panose="030F0702030302020204" pitchFamily="66" charset="0"/>
              </a:rPr>
              <a:t>problem</a:t>
            </a:r>
            <a:endParaRPr lang="de-DE" sz="2600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omic Sans MS" panose="030F0702030302020204" pitchFamily="66" charset="0"/>
              </a:rPr>
              <a:t>Epidemics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Tragedy</a:t>
            </a:r>
            <a:r>
              <a:rPr lang="de-DE" dirty="0" smtClean="0">
                <a:latin typeface="Comic Sans MS" panose="030F0702030302020204" pitchFamily="66" charset="0"/>
              </a:rPr>
              <a:t> 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Is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there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tragic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element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in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outbreak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/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epidemic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narratives?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/>
          <a:lstStyle/>
          <a:p>
            <a:pPr algn="ctr"/>
            <a:r>
              <a:rPr lang="de-DE" dirty="0" smtClean="0">
                <a:latin typeface="Comic Sans MS" panose="030F0702030302020204" pitchFamily="66" charset="0"/>
              </a:rPr>
              <a:t>The </a:t>
            </a:r>
            <a:r>
              <a:rPr lang="de-DE" dirty="0" err="1" smtClean="0">
                <a:latin typeface="Comic Sans MS" panose="030F0702030302020204" pitchFamily="66" charset="0"/>
              </a:rPr>
              <a:t>Zika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virus</a:t>
            </a:r>
            <a:r>
              <a:rPr lang="de-DE" dirty="0" smtClean="0">
                <a:latin typeface="Comic Sans MS" panose="030F0702030302020204" pitchFamily="66" charset="0"/>
              </a:rPr>
              <a:t> 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err="1" smtClean="0"/>
              <a:t>Let‘s</a:t>
            </a:r>
            <a:r>
              <a:rPr lang="de-DE" dirty="0" smtClean="0"/>
              <a:t> form </a:t>
            </a:r>
            <a:r>
              <a:rPr lang="de-DE" dirty="0" err="1" smtClean="0"/>
              <a:t>groups</a:t>
            </a:r>
            <a:r>
              <a:rPr lang="de-DE" dirty="0"/>
              <a:t> </a:t>
            </a:r>
            <a:r>
              <a:rPr lang="de-DE" dirty="0" smtClean="0"/>
              <a:t>…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How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is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spread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of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Zika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virus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portrayed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by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media</a:t>
            </a:r>
            <a:endParaRPr lang="de-DE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in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your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country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?</a:t>
            </a:r>
          </a:p>
          <a:p>
            <a:pPr marL="0" indent="0" algn="ctr">
              <a:buNone/>
            </a:pPr>
            <a:endParaRPr lang="de-DE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de-DE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Is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portrayal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of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the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virus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different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from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what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we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have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discussed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so </a:t>
            </a:r>
            <a:r>
              <a:rPr lang="de-DE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far</a:t>
            </a:r>
            <a:r>
              <a:rPr lang="de-DE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?</a:t>
            </a:r>
            <a:endParaRPr lang="en-GB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TM04033923[[fn=Tiefe]]</Template>
  <TotalTime>156</TotalTime>
  <Words>301</Words>
  <Application>Microsoft Office PowerPoint</Application>
  <PresentationFormat>Personalizar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Tiefe</vt:lpstr>
      <vt:lpstr>Global Health Epidemics  and  Our Fear of the Virus</vt:lpstr>
      <vt:lpstr>Disease and Politics</vt:lpstr>
      <vt:lpstr>HIV/AIDS …</vt:lpstr>
      <vt:lpstr>Epidemics. The horror, the horror …</vt:lpstr>
      <vt:lpstr>Apresentação do PowerPoint</vt:lpstr>
      <vt:lpstr>The Ebola outbreak in 2014 …</vt:lpstr>
      <vt:lpstr>The emergence of an all-too-familiar narrative …</vt:lpstr>
      <vt:lpstr>Epidemics and Tragedy …</vt:lpstr>
      <vt:lpstr>The Zika virus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Health Epidemics  and  Our Fear of the Virus</dc:title>
  <dc:creator>Markus Fraundorfer</dc:creator>
  <cp:lastModifiedBy>Sala A</cp:lastModifiedBy>
  <cp:revision>29</cp:revision>
  <dcterms:created xsi:type="dcterms:W3CDTF">2016-10-03T14:56:45Z</dcterms:created>
  <dcterms:modified xsi:type="dcterms:W3CDTF">2017-10-17T00:01:18Z</dcterms:modified>
</cp:coreProperties>
</file>