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tângulo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tângulo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tângulo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tângulo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tângulo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etângulo de cantos arredondados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etângulo de cantos arredondados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tângulo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tângulo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10B5DBFE-7189-4E0B-9516-82BCC8C89BF8}" type="datetimeFigureOut">
              <a:rPr lang="pt-BR" smtClean="0"/>
              <a:t>10/11/2020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pt-BR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326CCEA4-EA7D-4627-A1D1-2D7A0F0A15DD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5DBFE-7189-4E0B-9516-82BCC8C89BF8}" type="datetimeFigureOut">
              <a:rPr lang="pt-BR" smtClean="0"/>
              <a:t>10/11/2020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CCEA4-EA7D-4627-A1D1-2D7A0F0A15DD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5DBFE-7189-4E0B-9516-82BCC8C89BF8}" type="datetimeFigureOut">
              <a:rPr lang="pt-BR" smtClean="0"/>
              <a:t>10/11/2020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CCEA4-EA7D-4627-A1D1-2D7A0F0A15DD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5DBFE-7189-4E0B-9516-82BCC8C89BF8}" type="datetimeFigureOut">
              <a:rPr lang="pt-BR" smtClean="0"/>
              <a:t>10/11/2020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CCEA4-EA7D-4627-A1D1-2D7A0F0A15DD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5DBFE-7189-4E0B-9516-82BCC8C89BF8}" type="datetimeFigureOut">
              <a:rPr lang="pt-BR" smtClean="0"/>
              <a:t>10/11/2020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CCEA4-EA7D-4627-A1D1-2D7A0F0A15DD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5DBFE-7189-4E0B-9516-82BCC8C89BF8}" type="datetimeFigureOut">
              <a:rPr lang="pt-BR" smtClean="0"/>
              <a:t>10/11/2020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CCEA4-EA7D-4627-A1D1-2D7A0F0A15DD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6" name="Espaço Reservado para Data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0B5DBFE-7189-4E0B-9516-82BCC8C89BF8}" type="datetimeFigureOut">
              <a:rPr lang="pt-BR" smtClean="0"/>
              <a:t>10/11/2020</a:t>
            </a:fld>
            <a:endParaRPr lang="pt-BR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26CCEA4-EA7D-4627-A1D1-2D7A0F0A15DD}" type="slidenum">
              <a:rPr lang="pt-BR" smtClean="0"/>
              <a:t>‹nº›</a:t>
            </a:fld>
            <a:endParaRPr lang="pt-BR"/>
          </a:p>
        </p:txBody>
      </p:sp>
      <p:sp>
        <p:nvSpPr>
          <p:cNvPr id="28" name="Espaço Reservado para Rodapé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10B5DBFE-7189-4E0B-9516-82BCC8C89BF8}" type="datetimeFigureOut">
              <a:rPr lang="pt-BR" smtClean="0"/>
              <a:t>10/11/2020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326CCEA4-EA7D-4627-A1D1-2D7A0F0A15DD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5DBFE-7189-4E0B-9516-82BCC8C89BF8}" type="datetimeFigureOut">
              <a:rPr lang="pt-BR" smtClean="0"/>
              <a:t>10/11/2020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CCEA4-EA7D-4627-A1D1-2D7A0F0A15DD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5DBFE-7189-4E0B-9516-82BCC8C89BF8}" type="datetimeFigureOut">
              <a:rPr lang="pt-BR" smtClean="0"/>
              <a:t>10/11/2020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CCEA4-EA7D-4627-A1D1-2D7A0F0A15DD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5DBFE-7189-4E0B-9516-82BCC8C89BF8}" type="datetimeFigureOut">
              <a:rPr lang="pt-BR" smtClean="0"/>
              <a:t>10/11/2020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CCEA4-EA7D-4627-A1D1-2D7A0F0A15DD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tângulo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tângulo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tângulo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tângulo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tângulo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etângulo de cantos arredondados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etângulo de cantos arredondados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tângulo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tângulo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tângulo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tângulo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tângulo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tângulo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10B5DBFE-7189-4E0B-9516-82BCC8C89BF8}" type="datetimeFigureOut">
              <a:rPr lang="pt-BR" smtClean="0"/>
              <a:t>10/11/2020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pt-BR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326CCEA4-EA7D-4627-A1D1-2D7A0F0A15DD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A economia política do sistema colonial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57200" y="4365104"/>
            <a:ext cx="4953000" cy="1287434"/>
          </a:xfrm>
        </p:spPr>
        <p:txBody>
          <a:bodyPr/>
          <a:lstStyle/>
          <a:p>
            <a:r>
              <a:rPr lang="pt-BR" dirty="0" smtClean="0"/>
              <a:t>Jorge Pedreira</a:t>
            </a:r>
            <a:endParaRPr lang="pt-B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O novo governo: fidalgos e “</a:t>
            </a:r>
            <a:r>
              <a:rPr lang="pt-BR" dirty="0" err="1" smtClean="0"/>
              <a:t>pombalistas</a:t>
            </a:r>
            <a:r>
              <a:rPr lang="pt-BR" dirty="0" smtClean="0"/>
              <a:t>”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 smtClean="0"/>
              <a:t>Crise de financeira: </a:t>
            </a:r>
          </a:p>
          <a:p>
            <a:pPr lvl="2"/>
            <a:r>
              <a:rPr lang="pt-BR" dirty="0" smtClean="0"/>
              <a:t>Diminuição do contributo do Império a formação da renda da Coroa;</a:t>
            </a:r>
          </a:p>
          <a:p>
            <a:pPr lvl="2"/>
            <a:r>
              <a:rPr lang="pt-BR" dirty="0" smtClean="0"/>
              <a:t>Declínio da mineração;</a:t>
            </a:r>
          </a:p>
          <a:p>
            <a:pPr lvl="2"/>
            <a:r>
              <a:rPr lang="pt-BR" dirty="0" smtClean="0"/>
              <a:t>Sistema fiscal: limitada ação imediata.</a:t>
            </a:r>
          </a:p>
          <a:p>
            <a:pPr>
              <a:buFont typeface="Wingdings" pitchFamily="2" charset="2"/>
              <a:buChar char="v"/>
            </a:pPr>
            <a:r>
              <a:rPr lang="pt-BR" dirty="0" smtClean="0"/>
              <a:t> Mudança: a passagem de uma estrutura patrimonial para uma estrutura fiscal.</a:t>
            </a:r>
          </a:p>
          <a:p>
            <a:pPr lvl="1"/>
            <a:r>
              <a:rPr lang="pt-BR" dirty="0" smtClean="0"/>
              <a:t>Visões diferentes a respeito dos problemas econômicos: fidalgos (agraristas)  e os “</a:t>
            </a:r>
            <a:r>
              <a:rPr lang="pt-BR" dirty="0" err="1" smtClean="0"/>
              <a:t>pombalistas</a:t>
            </a:r>
            <a:r>
              <a:rPr lang="pt-BR" dirty="0" smtClean="0"/>
              <a:t>”.</a:t>
            </a:r>
          </a:p>
          <a:p>
            <a:r>
              <a:rPr lang="pt-BR" dirty="0" smtClean="0"/>
              <a:t>“</a:t>
            </a:r>
            <a:r>
              <a:rPr lang="pt-BR" dirty="0" err="1" smtClean="0"/>
              <a:t>Viradeira</a:t>
            </a:r>
            <a:r>
              <a:rPr lang="pt-BR" dirty="0" smtClean="0"/>
              <a:t>”: “apesar da mudança no ambiente político e intelectual, a estrutura que Pombal promovera sobreviveu à sua queda” (p. 450).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908720"/>
            <a:ext cx="8229600" cy="1066800"/>
          </a:xfrm>
        </p:spPr>
        <p:txBody>
          <a:bodyPr/>
          <a:lstStyle/>
          <a:p>
            <a:r>
              <a:rPr lang="pt-BR" dirty="0" smtClean="0"/>
              <a:t>A reforma do sistema colonial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t-BR" dirty="0" smtClean="0"/>
              <a:t>Sistema colonial: pacto colonial mais restritivo.</a:t>
            </a:r>
          </a:p>
          <a:p>
            <a:pPr lvl="1"/>
            <a:r>
              <a:rPr lang="pt-BR" dirty="0" smtClean="0"/>
              <a:t>“Nexos indissolúveis”: unem Portugal e seus domínios;</a:t>
            </a:r>
          </a:p>
          <a:p>
            <a:pPr lvl="1">
              <a:buFont typeface="Wingdings" pitchFamily="2" charset="2"/>
              <a:buChar char="v"/>
            </a:pPr>
            <a:r>
              <a:rPr lang="pt-BR" dirty="0" smtClean="0"/>
              <a:t> Glorioso Império Luso-Brasileiro.</a:t>
            </a:r>
          </a:p>
          <a:p>
            <a:r>
              <a:rPr lang="pt-BR" dirty="0" smtClean="0"/>
              <a:t>Divisão do </a:t>
            </a:r>
            <a:r>
              <a:rPr lang="pt-BR" dirty="0" smtClean="0"/>
              <a:t>trabalho entre os domínios</a:t>
            </a:r>
            <a:endParaRPr lang="pt-BR" dirty="0" smtClean="0"/>
          </a:p>
          <a:p>
            <a:pPr lvl="1"/>
            <a:r>
              <a:rPr lang="pt-BR" dirty="0" smtClean="0"/>
              <a:t>Alvará de 1785: proibição de manufaturas na colônia</a:t>
            </a:r>
          </a:p>
          <a:p>
            <a:pPr lvl="1"/>
            <a:r>
              <a:rPr lang="pt-BR" dirty="0" smtClean="0"/>
              <a:t>Renascimento agrícola do Brasil: expansão da </a:t>
            </a:r>
            <a:r>
              <a:rPr lang="pt-BR" dirty="0" err="1" smtClean="0"/>
              <a:t>agroexportação</a:t>
            </a:r>
            <a:r>
              <a:rPr lang="pt-BR" dirty="0" smtClean="0"/>
              <a:t>;</a:t>
            </a:r>
          </a:p>
          <a:p>
            <a:pPr lvl="1"/>
            <a:r>
              <a:rPr lang="pt-BR" dirty="0" smtClean="0"/>
              <a:t>Crescimento das manufaturas portuguesas: maior participação no comércio colonial;</a:t>
            </a:r>
          </a:p>
          <a:p>
            <a:pPr lvl="1"/>
            <a:r>
              <a:rPr lang="pt-BR" dirty="0" smtClean="0"/>
              <a:t>Crescimento do mercado interno do Brasil: interiorização da metrópole.</a:t>
            </a:r>
          </a:p>
          <a:p>
            <a:r>
              <a:rPr lang="pt-BR" dirty="0" smtClean="0"/>
              <a:t>Sistema mercantil luso-brasileiro: trama social que impediu o desenvolvimento “de uma doutrina consistente de oposição ao sistema colonial” (p. 455).</a:t>
            </a:r>
          </a:p>
          <a:p>
            <a:r>
              <a:rPr lang="pt-BR" dirty="0" smtClean="0"/>
              <a:t>Crise do Sistema Colonial: transferência da Corte portuguesa, em 1808.</a:t>
            </a:r>
          </a:p>
          <a:p>
            <a:endParaRPr lang="pt-BR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2736304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“É demonstrativamente certo que sem o Brasil Portugal é uma insignificante potência; e que o Brasil sem forças é um </a:t>
            </a:r>
            <a:r>
              <a:rPr lang="pt-BR" dirty="0" err="1" smtClean="0"/>
              <a:t>preciosíssimo</a:t>
            </a:r>
            <a:r>
              <a:rPr lang="pt-BR" dirty="0" smtClean="0"/>
              <a:t> tesouro abandonado a quem o quiser ocupar”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3645024"/>
            <a:ext cx="8229600" cy="2929512"/>
          </a:xfrm>
        </p:spPr>
        <p:txBody>
          <a:bodyPr>
            <a:normAutofit lnSpcReduction="10000"/>
          </a:bodyPr>
          <a:lstStyle/>
          <a:p>
            <a:r>
              <a:rPr lang="pt-BR" dirty="0" smtClean="0"/>
              <a:t>Axioma fundamental: preocupação estratégica essencial</a:t>
            </a:r>
          </a:p>
          <a:p>
            <a:pPr lvl="1"/>
            <a:r>
              <a:rPr lang="pt-BR" dirty="0" smtClean="0"/>
              <a:t>Diplomacia e da política colonial (século XVIII)</a:t>
            </a:r>
          </a:p>
          <a:p>
            <a:r>
              <a:rPr lang="pt-BR" dirty="0" smtClean="0"/>
              <a:t>Domínios ultramarinos: prosperidade e segurança do reino de Portugal</a:t>
            </a:r>
          </a:p>
          <a:p>
            <a:pPr lvl="1"/>
            <a:r>
              <a:rPr lang="pt-BR" dirty="0" smtClean="0"/>
              <a:t>Império e o comércio marítimo:  recursos financeiros da Coroa portuguesa</a:t>
            </a:r>
          </a:p>
          <a:p>
            <a:pPr lvl="1"/>
            <a:endParaRPr lang="pt-B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1066800"/>
          </a:xfrm>
        </p:spPr>
        <p:txBody>
          <a:bodyPr/>
          <a:lstStyle/>
          <a:p>
            <a:r>
              <a:rPr lang="pt-BR" dirty="0" smtClean="0"/>
              <a:t>Império </a:t>
            </a:r>
            <a:r>
              <a:rPr lang="pt-BR" dirty="0" err="1" smtClean="0"/>
              <a:t>pluricontinetal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657704"/>
          </a:xfrm>
        </p:spPr>
        <p:txBody>
          <a:bodyPr>
            <a:normAutofit fontScale="85000" lnSpcReduction="20000"/>
          </a:bodyPr>
          <a:lstStyle/>
          <a:p>
            <a:r>
              <a:rPr lang="pt-BR" dirty="0" smtClean="0"/>
              <a:t>Brasil: importância econômica que reverberava em questões políticas em Portugal e no equilíbrio de poder na Europa.</a:t>
            </a:r>
          </a:p>
          <a:p>
            <a:pPr lvl="1"/>
            <a:r>
              <a:rPr lang="pt-BR" dirty="0" smtClean="0"/>
              <a:t>“De vaca leiteira” a “Bezerro de Ouro”: projetos de migração da Corte (capital do Império) para a América portuguesa ainda no século XVIII (D. Luís da Cunha).</a:t>
            </a:r>
          </a:p>
          <a:p>
            <a:r>
              <a:rPr lang="pt-BR" dirty="0" smtClean="0"/>
              <a:t>Dispersão e extensão do Império: espaço </a:t>
            </a:r>
            <a:r>
              <a:rPr lang="pt-BR" dirty="0" err="1" smtClean="0"/>
              <a:t>pluricontinental</a:t>
            </a:r>
            <a:endParaRPr lang="pt-BR" dirty="0" smtClean="0"/>
          </a:p>
          <a:p>
            <a:pPr lvl="1"/>
            <a:r>
              <a:rPr lang="pt-BR" dirty="0" smtClean="0"/>
              <a:t>Coparticipação dos coloniais na defesa da integridade do Império (defesa).</a:t>
            </a:r>
          </a:p>
          <a:p>
            <a:r>
              <a:rPr lang="pt-BR" dirty="0" smtClean="0"/>
              <a:t>Confirmação da autoridade régia: colônia em expansão para o interior</a:t>
            </a:r>
          </a:p>
          <a:p>
            <a:pPr lvl="1"/>
            <a:r>
              <a:rPr lang="pt-BR" dirty="0" smtClean="0"/>
              <a:t>Povoamento do interior: povoamento da região das minas;</a:t>
            </a:r>
          </a:p>
          <a:p>
            <a:pPr lvl="1"/>
            <a:r>
              <a:rPr lang="pt-BR" dirty="0" smtClean="0"/>
              <a:t>Fronteiras no sul: disputas com a Espanha;</a:t>
            </a:r>
          </a:p>
          <a:p>
            <a:pPr lvl="1"/>
            <a:r>
              <a:rPr lang="pt-BR" dirty="0" smtClean="0"/>
              <a:t>Fronteiras e povoamento: regimento dos </a:t>
            </a:r>
            <a:r>
              <a:rPr lang="pt-BR" dirty="0" err="1" smtClean="0"/>
              <a:t>índigenas</a:t>
            </a:r>
            <a:r>
              <a:rPr lang="pt-BR" dirty="0" smtClean="0"/>
              <a:t>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1066800"/>
          </a:xfrm>
        </p:spPr>
        <p:txBody>
          <a:bodyPr/>
          <a:lstStyle/>
          <a:p>
            <a:r>
              <a:rPr lang="pt-BR" dirty="0" smtClean="0"/>
              <a:t>A formação do sistema pombalino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729712"/>
          </a:xfrm>
        </p:spPr>
        <p:txBody>
          <a:bodyPr>
            <a:normAutofit fontScale="70000" lnSpcReduction="20000"/>
          </a:bodyPr>
          <a:lstStyle/>
          <a:p>
            <a:r>
              <a:rPr lang="pt-BR" dirty="0" smtClean="0"/>
              <a:t>Sebastião José de Carvalho e Melo: secretário de Estado de Guerra e de Negócios Estrangeiros</a:t>
            </a:r>
          </a:p>
          <a:p>
            <a:pPr lvl="1"/>
            <a:r>
              <a:rPr lang="pt-BR" dirty="0" smtClean="0"/>
              <a:t>Familiares e política;</a:t>
            </a:r>
          </a:p>
          <a:p>
            <a:pPr lvl="1"/>
            <a:r>
              <a:rPr lang="pt-BR" dirty="0" smtClean="0"/>
              <a:t>Fronteira: reorganização do sistema de defesa no sul da América portuguesa.</a:t>
            </a:r>
          </a:p>
          <a:p>
            <a:r>
              <a:rPr lang="pt-BR" dirty="0" smtClean="0"/>
              <a:t>Formação do sistema: percepção dos problemas da sociedade portuguesa e das perspectivas sobre o propósito e as responsabilidades do governo.</a:t>
            </a:r>
          </a:p>
          <a:p>
            <a:pPr lvl="1"/>
            <a:r>
              <a:rPr lang="pt-BR" dirty="0" smtClean="0"/>
              <a:t>Experiência política: diplomacia em Londres e Viena.</a:t>
            </a:r>
          </a:p>
          <a:p>
            <a:r>
              <a:rPr lang="pt-BR" dirty="0" smtClean="0"/>
              <a:t>Causas do declínio do comércio de Portugal, enquanto o da Inglaterra e de outras nações conhecia grande crescimento</a:t>
            </a:r>
          </a:p>
          <a:p>
            <a:pPr lvl="1"/>
            <a:r>
              <a:rPr lang="pt-BR" dirty="0" smtClean="0"/>
              <a:t>Comércio: interesse político;</a:t>
            </a:r>
          </a:p>
          <a:p>
            <a:pPr lvl="1"/>
            <a:r>
              <a:rPr lang="pt-BR" dirty="0" smtClean="0"/>
              <a:t>Acumulação de riqueza;</a:t>
            </a:r>
          </a:p>
          <a:p>
            <a:pPr lvl="1"/>
            <a:r>
              <a:rPr lang="pt-BR" dirty="0" smtClean="0"/>
              <a:t>Comércio colonial: espaço vantajoso de segurança, estabilidade e competição restrita.</a:t>
            </a:r>
          </a:p>
          <a:p>
            <a:r>
              <a:rPr lang="pt-BR" dirty="0" smtClean="0"/>
              <a:t>Orientação do sistema: nacionalização da economia luso-brasileira.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066800"/>
          </a:xfrm>
        </p:spPr>
        <p:txBody>
          <a:bodyPr/>
          <a:lstStyle/>
          <a:p>
            <a:r>
              <a:rPr lang="pt-BR" dirty="0" smtClean="0"/>
              <a:t>Sistema colonial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657704"/>
          </a:xfrm>
        </p:spPr>
        <p:txBody>
          <a:bodyPr>
            <a:normAutofit/>
          </a:bodyPr>
          <a:lstStyle/>
          <a:p>
            <a:r>
              <a:rPr lang="pt-BR" dirty="0" smtClean="0"/>
              <a:t>Posse dos domínios coloniais: vantagens e riquezas.</a:t>
            </a:r>
          </a:p>
          <a:p>
            <a:r>
              <a:rPr lang="pt-BR" dirty="0" smtClean="0"/>
              <a:t>Princípio da política colonial do marquês de Pombal.</a:t>
            </a:r>
          </a:p>
          <a:p>
            <a:r>
              <a:rPr lang="pt-BR" dirty="0" smtClean="0"/>
              <a:t>Recursos coloniais: disposição da Coroa</a:t>
            </a:r>
          </a:p>
          <a:p>
            <a:pPr lvl="1"/>
            <a:r>
              <a:rPr lang="pt-BR" dirty="0" smtClean="0"/>
              <a:t>Ouro: reforma no sistema fiscal;</a:t>
            </a:r>
          </a:p>
          <a:p>
            <a:pPr lvl="1"/>
            <a:r>
              <a:rPr lang="pt-BR" dirty="0" smtClean="0"/>
              <a:t>Diamantes: reformas no sistema de exploração (Contrato; Real Extração);</a:t>
            </a:r>
          </a:p>
          <a:p>
            <a:pPr lvl="1"/>
            <a:r>
              <a:rPr lang="pt-BR" dirty="0" smtClean="0"/>
              <a:t>Circulação de mercadorias e comércio: sistema de frotas e as mesas de inspeção.</a:t>
            </a:r>
          </a:p>
          <a:p>
            <a:endParaRPr lang="pt-BR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512168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Nacionalização do comércio luso-brasileiro: fortalecimento da burguesia mercantil lusitana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2564904"/>
            <a:ext cx="8229600" cy="4009632"/>
          </a:xfrm>
        </p:spPr>
        <p:txBody>
          <a:bodyPr>
            <a:normAutofit fontScale="92500" lnSpcReduction="20000"/>
          </a:bodyPr>
          <a:lstStyle/>
          <a:p>
            <a:r>
              <a:rPr lang="pt-BR" dirty="0" smtClean="0"/>
              <a:t>Novas instituições: comércio e desenvolvimento dos domínios portugueses</a:t>
            </a:r>
          </a:p>
          <a:p>
            <a:pPr lvl="1"/>
            <a:r>
              <a:rPr lang="pt-BR" dirty="0" smtClean="0"/>
              <a:t>Cia. Geral do Grão-Pará e Maranhão (1755);</a:t>
            </a:r>
          </a:p>
          <a:p>
            <a:pPr lvl="1"/>
            <a:r>
              <a:rPr lang="pt-BR" dirty="0" smtClean="0"/>
              <a:t>Cia. Geral de Pernambuco e Paraíba (1759);</a:t>
            </a:r>
          </a:p>
          <a:p>
            <a:pPr lvl="1"/>
            <a:r>
              <a:rPr lang="pt-BR" dirty="0" smtClean="0"/>
              <a:t>Junta do Comércio (1755): corporação dos comerciantes de grosso trato e capitalistas;</a:t>
            </a:r>
          </a:p>
          <a:p>
            <a:pPr lvl="1"/>
            <a:r>
              <a:rPr lang="pt-BR" dirty="0" smtClean="0"/>
              <a:t>Aula de Comércio (1759): formação de um corpo mercantil.</a:t>
            </a:r>
          </a:p>
          <a:p>
            <a:r>
              <a:rPr lang="pt-BR" dirty="0" smtClean="0"/>
              <a:t>Objetivo de Pombal: garantir um comércio ativo para Portugal e criar um grupo forte de negociantes-capitalistas que conduzisse esse comércio.</a:t>
            </a:r>
          </a:p>
          <a:p>
            <a:pPr lvl="2"/>
            <a:r>
              <a:rPr lang="pt-BR" dirty="0" smtClean="0"/>
              <a:t>Rompendo a primazia inglesa.</a:t>
            </a:r>
            <a:endParaRPr lang="pt-B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066800"/>
          </a:xfrm>
        </p:spPr>
        <p:txBody>
          <a:bodyPr/>
          <a:lstStyle/>
          <a:p>
            <a:r>
              <a:rPr lang="pt-BR" dirty="0" smtClean="0"/>
              <a:t>Monopólio e monopolistas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2249424"/>
            <a:ext cx="8229600" cy="3987888"/>
          </a:xfrm>
        </p:spPr>
        <p:txBody>
          <a:bodyPr/>
          <a:lstStyle/>
          <a:p>
            <a:r>
              <a:rPr lang="pt-BR" dirty="0" smtClean="0"/>
              <a:t>Política mercantilista: monopolização e distribuição prescritiva dos recursos.</a:t>
            </a:r>
          </a:p>
          <a:p>
            <a:pPr lvl="1"/>
            <a:r>
              <a:rPr lang="pt-BR" dirty="0" smtClean="0"/>
              <a:t>Fluxo de renda e lucros excepcionais: </a:t>
            </a:r>
            <a:r>
              <a:rPr lang="pt-BR" i="1" dirty="0" smtClean="0"/>
              <a:t>homens de negócios</a:t>
            </a:r>
            <a:r>
              <a:rPr lang="pt-BR" dirty="0" smtClean="0"/>
              <a:t>.</a:t>
            </a:r>
          </a:p>
          <a:p>
            <a:pPr lvl="1"/>
            <a:r>
              <a:rPr lang="pt-BR" dirty="0" smtClean="0"/>
              <a:t>Monopólio das oportunidades: </a:t>
            </a:r>
            <a:r>
              <a:rPr lang="pt-BR" i="1" dirty="0" err="1" smtClean="0"/>
              <a:t>rent</a:t>
            </a:r>
            <a:r>
              <a:rPr lang="pt-BR" i="1" dirty="0" smtClean="0"/>
              <a:t> </a:t>
            </a:r>
            <a:r>
              <a:rPr lang="pt-BR" i="1" dirty="0" err="1" smtClean="0"/>
              <a:t>seeking</a:t>
            </a:r>
            <a:endParaRPr lang="pt-BR" dirty="0" smtClean="0"/>
          </a:p>
          <a:p>
            <a:pPr lvl="1"/>
            <a:r>
              <a:rPr lang="pt-BR" dirty="0" smtClean="0"/>
              <a:t>Elite mercantil: concentração das atividades mais lucrativas do desenvolvimento econômico do Império sob da proteção do Estado. </a:t>
            </a:r>
            <a:endParaRPr lang="pt-B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Pombal, o mercantilismo e o antigo sistema colonial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824536"/>
          </a:xfrm>
        </p:spPr>
        <p:txBody>
          <a:bodyPr>
            <a:normAutofit fontScale="70000" lnSpcReduction="20000"/>
          </a:bodyPr>
          <a:lstStyle/>
          <a:p>
            <a:r>
              <a:rPr lang="pt-BR" dirty="0" smtClean="0"/>
              <a:t>Governo de Pombal: epítome do mercantilismo português (século XVIII).</a:t>
            </a:r>
          </a:p>
          <a:p>
            <a:r>
              <a:rPr lang="pt-BR" dirty="0" smtClean="0"/>
              <a:t>Mercantilismo regado as luzes do racionalismo da Ilustração</a:t>
            </a:r>
          </a:p>
          <a:p>
            <a:pPr lvl="1"/>
            <a:r>
              <a:rPr lang="pt-BR" dirty="0" smtClean="0"/>
              <a:t>Concepção de Estado: visão holística, que implica na precedência do Estado sobre os indivíduos (súditos)</a:t>
            </a:r>
          </a:p>
          <a:p>
            <a:pPr lvl="1"/>
            <a:r>
              <a:rPr lang="pt-BR" dirty="0" smtClean="0"/>
              <a:t>Bem comum e a prosperidade geral.</a:t>
            </a:r>
          </a:p>
          <a:p>
            <a:pPr lvl="1"/>
            <a:r>
              <a:rPr lang="pt-BR" dirty="0" smtClean="0"/>
              <a:t>Tentação do </a:t>
            </a:r>
            <a:r>
              <a:rPr lang="pt-BR" dirty="0" err="1" smtClean="0"/>
              <a:t>fiscalismo</a:t>
            </a:r>
            <a:r>
              <a:rPr lang="pt-BR" dirty="0" smtClean="0"/>
              <a:t>: não agravou a pressão fiscal sem o correspondente crescimento da riqueza</a:t>
            </a:r>
          </a:p>
          <a:p>
            <a:pPr lvl="2"/>
            <a:r>
              <a:rPr lang="pt-BR" dirty="0" smtClean="0"/>
              <a:t>Comércio: jogo de soma nula; </a:t>
            </a:r>
          </a:p>
          <a:p>
            <a:pPr lvl="2"/>
            <a:r>
              <a:rPr lang="pt-BR" dirty="0" smtClean="0"/>
              <a:t>Ampliação da riqueza dos súditos: assegurava a riqueza para o Estado;</a:t>
            </a:r>
          </a:p>
          <a:p>
            <a:pPr lvl="2"/>
            <a:r>
              <a:rPr lang="pt-BR" dirty="0" smtClean="0"/>
              <a:t>Quadro de maiores dificuldades: Erário Régio;</a:t>
            </a:r>
          </a:p>
          <a:p>
            <a:pPr lvl="2"/>
            <a:r>
              <a:rPr lang="pt-BR" dirty="0" smtClean="0"/>
              <a:t>Projetos de modernização e racionalização do aparelho </a:t>
            </a:r>
            <a:r>
              <a:rPr lang="pt-BR" dirty="0" smtClean="0"/>
              <a:t>financeiro: contrabando.</a:t>
            </a:r>
            <a:endParaRPr lang="pt-BR" dirty="0" smtClean="0"/>
          </a:p>
          <a:p>
            <a:pPr lvl="1"/>
            <a:r>
              <a:rPr lang="pt-BR" dirty="0" smtClean="0"/>
              <a:t>Comércio intercolonial: relações entre os domínios eram indispensáveis ao funcionamento do sistema.</a:t>
            </a:r>
          </a:p>
          <a:p>
            <a:pPr>
              <a:buFont typeface="Wingdings" pitchFamily="2" charset="2"/>
              <a:buChar char="v"/>
            </a:pPr>
            <a:r>
              <a:rPr lang="pt-BR" dirty="0" smtClean="0"/>
              <a:t>Pacto colonial, versão mais restritiva, não era objetivo da política pombalina.</a:t>
            </a:r>
            <a:endParaRPr lang="pt-B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066800"/>
          </a:xfrm>
        </p:spPr>
        <p:txBody>
          <a:bodyPr/>
          <a:lstStyle/>
          <a:p>
            <a:r>
              <a:rPr lang="pt-BR" dirty="0" smtClean="0"/>
              <a:t>O Império e as finanças da Coroa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585696"/>
          </a:xfrm>
        </p:spPr>
        <p:txBody>
          <a:bodyPr>
            <a:normAutofit fontScale="92500" lnSpcReduction="20000"/>
          </a:bodyPr>
          <a:lstStyle/>
          <a:p>
            <a:r>
              <a:rPr lang="pt-BR" dirty="0" smtClean="0"/>
              <a:t>Rendimentos provenientes do Império: importância extraordinária na formação da renda da Coroa.</a:t>
            </a:r>
          </a:p>
          <a:p>
            <a:pPr lvl="2"/>
            <a:r>
              <a:rPr lang="pt-BR" dirty="0" smtClean="0"/>
              <a:t>Ouro (1762-1768): 15% do rendimento total da Coroa;</a:t>
            </a:r>
          </a:p>
          <a:p>
            <a:pPr lvl="2"/>
            <a:r>
              <a:rPr lang="pt-BR" dirty="0" smtClean="0"/>
              <a:t>Tarifas aduaneiras sobre o açúcar: 8,7% das receitas da Coroa (e 40% dos direitos cobrados nas alfândegas de Lisboa);</a:t>
            </a:r>
          </a:p>
          <a:p>
            <a:pPr lvl="2"/>
            <a:r>
              <a:rPr lang="pt-BR" dirty="0" smtClean="0"/>
              <a:t>Monopólio sobre o sal e pau-brasil: 3% das receitas.</a:t>
            </a:r>
          </a:p>
          <a:p>
            <a:pPr lvl="1">
              <a:buFont typeface="Wingdings" pitchFamily="2" charset="2"/>
              <a:buChar char="v"/>
            </a:pPr>
            <a:r>
              <a:rPr lang="pt-BR" dirty="0" smtClean="0"/>
              <a:t> No conjunto: Brasil gerava 40% das rendas da Coroa.</a:t>
            </a:r>
          </a:p>
          <a:p>
            <a:r>
              <a:rPr lang="pt-BR" dirty="0" smtClean="0"/>
              <a:t>1760-1770: auge do contributo financeiro do Império para a Coroa.</a:t>
            </a:r>
          </a:p>
          <a:p>
            <a:r>
              <a:rPr lang="pt-BR" dirty="0" smtClean="0"/>
              <a:t>Sucesso da política mercantilista de Pombal.</a:t>
            </a:r>
          </a:p>
          <a:p>
            <a:r>
              <a:rPr lang="pt-BR" dirty="0" smtClean="0"/>
              <a:t>1797-1798: declínio do contributo financeiro, apesar do renascimento agrícola no Brasil.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o">
  <a:themeElements>
    <a:clrScheme name="Urbano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o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o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95</TotalTime>
  <Words>972</Words>
  <Application>Microsoft Office PowerPoint</Application>
  <PresentationFormat>Apresentação na tela (4:3)</PresentationFormat>
  <Paragraphs>87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11</vt:i4>
      </vt:variant>
    </vt:vector>
  </HeadingPairs>
  <TitlesOfParts>
    <vt:vector size="12" baseType="lpstr">
      <vt:lpstr>Urbano</vt:lpstr>
      <vt:lpstr>A economia política do sistema colonial</vt:lpstr>
      <vt:lpstr>“É demonstrativamente certo que sem o Brasil Portugal é uma insignificante potência; e que o Brasil sem forças é um preciosíssimo tesouro abandonado a quem o quiser ocupar” </vt:lpstr>
      <vt:lpstr>Império pluricontinetal</vt:lpstr>
      <vt:lpstr>A formação do sistema pombalino</vt:lpstr>
      <vt:lpstr>Sistema colonial</vt:lpstr>
      <vt:lpstr>Nacionalização do comércio luso-brasileiro: fortalecimento da burguesia mercantil lusitana</vt:lpstr>
      <vt:lpstr>Monopólio e monopolistas</vt:lpstr>
      <vt:lpstr>Pombal, o mercantilismo e o antigo sistema colonial</vt:lpstr>
      <vt:lpstr>O Império e as finanças da Coroa</vt:lpstr>
      <vt:lpstr>O novo governo: fidalgos e “pombalistas”</vt:lpstr>
      <vt:lpstr>A reforma do sistema colonial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economia política do sistema colonial</dc:title>
  <dc:creator>Paula</dc:creator>
  <cp:lastModifiedBy>Paula</cp:lastModifiedBy>
  <cp:revision>23</cp:revision>
  <dcterms:created xsi:type="dcterms:W3CDTF">2020-11-10T17:25:51Z</dcterms:created>
  <dcterms:modified xsi:type="dcterms:W3CDTF">2020-11-10T19:01:15Z</dcterms:modified>
</cp:coreProperties>
</file>