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87" r:id="rId4"/>
    <p:sldId id="288" r:id="rId5"/>
    <p:sldId id="289" r:id="rId6"/>
    <p:sldId id="258" r:id="rId7"/>
    <p:sldId id="281" r:id="rId8"/>
    <p:sldId id="274" r:id="rId9"/>
    <p:sldId id="282" r:id="rId10"/>
    <p:sldId id="283" r:id="rId11"/>
    <p:sldId id="284" r:id="rId12"/>
    <p:sldId id="275" r:id="rId13"/>
    <p:sldId id="260" r:id="rId14"/>
    <p:sldId id="262" r:id="rId15"/>
    <p:sldId id="263" r:id="rId16"/>
    <p:sldId id="264" r:id="rId17"/>
    <p:sldId id="280" r:id="rId18"/>
    <p:sldId id="285" r:id="rId19"/>
    <p:sldId id="292" r:id="rId20"/>
    <p:sldId id="293" r:id="rId21"/>
    <p:sldId id="294" r:id="rId22"/>
    <p:sldId id="295" r:id="rId23"/>
    <p:sldId id="320" r:id="rId24"/>
    <p:sldId id="321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1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DDDDDD"/>
    <a:srgbClr val="FFFF00"/>
    <a:srgbClr val="CCFFFF"/>
    <a:srgbClr val="FFFF99"/>
    <a:srgbClr val="CCEC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90" d="100"/>
          <a:sy n="90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2D6223-D7F5-454E-951D-AF5280093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D33BD-CA79-4DBB-BA3D-949BCACB1A8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2B0CB9-C80E-4156-BE49-FD7CBBCB9CE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47E613-4F50-4B56-8B32-F69B8A8F40F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1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F8CA19-E8AC-4C02-A7EB-2557679714D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6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5C738A-B608-4F17-8793-021C64688A8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5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7DE176-C857-4E4A-AD34-E2309346BC9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5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F5F2B0-EC92-4C86-A37A-84B35F37923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9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579B54-36A6-469A-9F0F-124948C77FA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1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3F19A8-9EE5-4826-A25A-794D700B77D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0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374C52-3912-45FC-93D5-68A236FF196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2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40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23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0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6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7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9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5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7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96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1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4034-6D62-491C-920E-FD0230EC4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9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.gettyimages.com/source/Search/48','2','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Local%20Settings\Temporary%20Internet%20Files\Local%20Settings\Temporary%20Internet%20Files\Content.IE5\Local%20Settings\Temporary%20Internet%20Files\Content.IE5\A9ENWXI3\ATT-0-1A430A459D214D4C9D6810212169AF6B-image001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Local%20Settings\Temporary%20Internet%20Files\Local%20Settings\Temporary%20Internet%20Files\Content.IE5\Local%20Settings\Temporary%20Internet%20Files\Content.IE5\A9ENWXI3\ATT-0-1A430A459D214D4C9D6810212169AF6B-image001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Local%20Settings\Temporary%20Internet%20Files\Local%20Settings\Temporary%20Internet%20Files\Content.IE5\Local%20Settings\Temporary%20Internet%20Files\Content.IE5\A9ENWXI3\ATT-0-1A430A459D214D4C9D6810212169AF6B-image001.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.gettyimages.com/source/Search/15','2','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.gettyimages.com/source/Search/19','1','DV126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hyperlink" Target="http://creative.gettyimages.com/source/Search/37','2','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2" y="188640"/>
            <a:ext cx="8604287" cy="6631325"/>
          </a:xfrm>
          <a:prstGeom prst="rect">
            <a:avLst/>
          </a:prstGeom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55576" y="651615"/>
            <a:ext cx="7272338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i="1" dirty="0"/>
              <a:t>DISCIPLINA: </a:t>
            </a:r>
            <a:r>
              <a:rPr lang="pt-BR" altLang="en-US" b="1" i="1" dirty="0" smtClean="0"/>
              <a:t>BROMATOLOGIA </a:t>
            </a:r>
            <a:r>
              <a:rPr lang="pt-BR" altLang="en-US" b="1" i="1" dirty="0"/>
              <a:t>(</a:t>
            </a:r>
            <a:r>
              <a:rPr lang="pt-BR" altLang="en-US" b="1" i="1" dirty="0" smtClean="0"/>
              <a:t>FBA-0201) </a:t>
            </a:r>
            <a:endParaRPr lang="en-US" altLang="en-US" b="1" i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1838" y="15197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</a:rPr>
              <a:t>UNIVERSIDADE DE SÃO PAULO</a:t>
            </a:r>
            <a:br>
              <a:rPr lang="pt-BR" sz="1200" b="1" dirty="0">
                <a:latin typeface="Arial" charset="0"/>
              </a:rPr>
            </a:br>
            <a:r>
              <a:rPr lang="pt-BR" sz="1200" b="1" dirty="0">
                <a:latin typeface="Arial" charset="0"/>
              </a:rPr>
              <a:t>FACULDADE DE CIÊNCIAS FARMACÊUTICAS</a:t>
            </a:r>
            <a:br>
              <a:rPr lang="pt-BR" sz="1200" b="1" dirty="0">
                <a:latin typeface="Arial" charset="0"/>
              </a:rPr>
            </a:br>
            <a:r>
              <a:rPr lang="pt-BR" sz="1200" b="1" dirty="0">
                <a:latin typeface="Arial" charset="0"/>
              </a:rPr>
              <a:t>DEPARTAMENTO DE ALIMENTOS E NUTRIÇÃO EXPERIMENTAL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25075" y="5546725"/>
            <a:ext cx="7345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>
                <a:latin typeface="Arial" charset="0"/>
              </a:rPr>
              <a:t>Determinação</a:t>
            </a:r>
            <a:r>
              <a:rPr lang="en-US" sz="4000" b="1" dirty="0">
                <a:latin typeface="Arial" charset="0"/>
              </a:rPr>
              <a:t> de </a:t>
            </a:r>
            <a:r>
              <a:rPr lang="en-US" sz="4000" b="1" dirty="0" err="1">
                <a:latin typeface="Arial" charset="0"/>
              </a:rPr>
              <a:t>lipídios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em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alimentos</a:t>
            </a:r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6" name="Group 46"/>
          <p:cNvGraphicFramePr>
            <a:graphicFrameLocks noGrp="1"/>
          </p:cNvGraphicFramePr>
          <p:nvPr/>
        </p:nvGraphicFramePr>
        <p:xfrm>
          <a:off x="179388" y="2349500"/>
          <a:ext cx="8856662" cy="4176714"/>
        </p:xfrm>
        <a:graphic>
          <a:graphicData uri="http://schemas.openxmlformats.org/drawingml/2006/table">
            <a:tbl>
              <a:tblPr/>
              <a:tblGrid>
                <a:gridCol w="1246187"/>
                <a:gridCol w="4092575"/>
                <a:gridCol w="955675"/>
                <a:gridCol w="892175"/>
                <a:gridCol w="912813"/>
                <a:gridCol w="757237"/>
              </a:tblGrid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Type of Fat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Dietary Sources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Cholesterol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LDL-cholesterol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HDL-cholesterol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Triglycerides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Saturated Fat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Red meat, cheese, butter, commercially fried foods and baked goods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 Fats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Commercially fried foods and commercially prepared snacks and baked goods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Slight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Monounsaturated Fats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Nuts, olives, avocados, olive &amp; canola oils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Polyunsaturated Fats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: Omega-6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Corn, soybean and safflower margarine &amp; oils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Unknown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Omega-3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Salmon, mackerel, herring, flaxseed, walnuts, walnut oil, soybean and soybean oil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No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Decrease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27" name="Text Box 43"/>
          <p:cNvSpPr txBox="1">
            <a:spLocks noChangeArrowheads="1"/>
          </p:cNvSpPr>
          <p:nvPr/>
        </p:nvSpPr>
        <p:spPr bwMode="auto">
          <a:xfrm>
            <a:off x="684213" y="1196975"/>
            <a:ext cx="806450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Pesquisa: efeitos das gorduras e dos óleos sobre as propriedades funcionais e nutricionais dos alimentos</a:t>
            </a:r>
            <a:endParaRPr lang="en-US" altLang="en-US" sz="2400" b="1"/>
          </a:p>
        </p:txBody>
      </p:sp>
      <p:sp>
        <p:nvSpPr>
          <p:cNvPr id="12328" name="Rectangle 44"/>
          <p:cNvSpPr>
            <a:spLocks noChangeArrowheads="1"/>
          </p:cNvSpPr>
          <p:nvPr/>
        </p:nvSpPr>
        <p:spPr bwMode="auto">
          <a:xfrm>
            <a:off x="395288" y="331788"/>
            <a:ext cx="346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/>
              <a:t>Importância da análise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45471" y="5230020"/>
            <a:ext cx="8251825" cy="9159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dirty="0"/>
              <a:t>Outros componentes, como as vitaminas lipossolúveis podem ser analisados por cromatografia líquida de alta performance (do inglês HPLC – </a:t>
            </a:r>
            <a:r>
              <a:rPr lang="pt-BR" altLang="en-US" i="1" dirty="0"/>
              <a:t>high performance liquid chromatography</a:t>
            </a:r>
            <a:r>
              <a:rPr lang="pt-BR" altLang="en-US" dirty="0"/>
              <a:t>).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644231" y="4005064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0577" y="3417213"/>
            <a:ext cx="331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dirty="0"/>
              <a:t>Os ácidos graxos e os esteróis (colesterol o mais comum) podem ser analisados por cromatografia a gás.</a:t>
            </a:r>
            <a:endParaRPr lang="en-US" alt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851920" y="4533867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9388" y="115888"/>
            <a:ext cx="346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/>
              <a:t>Importância da análise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640763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2400" b="1"/>
              <a:t>Etapa prévia para caracterização de lípidios por cromatografia à gás.</a:t>
            </a:r>
            <a:endParaRPr lang="en-US" alt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64594"/>
            <a:ext cx="3759092" cy="204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40885" y="1298393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Tipos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solventes</a:t>
            </a:r>
            <a:endParaRPr lang="en-US" altLang="en-US" sz="2400" b="1" dirty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27058" y="533873"/>
            <a:ext cx="30956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Éter</a:t>
            </a:r>
            <a:r>
              <a:rPr lang="en-US" altLang="en-US" dirty="0"/>
              <a:t> de </a:t>
            </a:r>
            <a:r>
              <a:rPr lang="en-US" altLang="en-US" dirty="0" err="1"/>
              <a:t>petróleo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Éter</a:t>
            </a:r>
            <a:r>
              <a:rPr lang="en-US" altLang="en-US" dirty="0"/>
              <a:t> </a:t>
            </a:r>
            <a:r>
              <a:rPr lang="en-US" altLang="en-US" dirty="0" err="1"/>
              <a:t>etílico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Clorofórmio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Acetona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Benzeno</a:t>
            </a:r>
            <a:r>
              <a:rPr lang="en-US" altLang="en-US" dirty="0"/>
              <a:t> e outros</a:t>
            </a:r>
          </a:p>
        </p:txBody>
      </p:sp>
      <p:sp>
        <p:nvSpPr>
          <p:cNvPr id="14340" name="AutoShape 6"/>
          <p:cNvSpPr>
            <a:spLocks/>
          </p:cNvSpPr>
          <p:nvPr/>
        </p:nvSpPr>
        <p:spPr bwMode="auto">
          <a:xfrm>
            <a:off x="3522481" y="462437"/>
            <a:ext cx="792163" cy="2160587"/>
          </a:xfrm>
          <a:prstGeom prst="leftBrace">
            <a:avLst>
              <a:gd name="adj1" fmla="val 227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403648" y="3356992"/>
            <a:ext cx="6697538" cy="33848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Alto poder solvente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Não solubilizar proteínas, aminoácidos e carboidratos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Evaporar rapidamente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Penetrar rapidamente nas partículas da amostra 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Não inflamável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Atóxico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Barato</a:t>
            </a:r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endParaRPr lang="pt-BR" altLang="en-US" i="1" dirty="0"/>
          </a:p>
          <a:p>
            <a:pPr marL="2171700" lvl="4" indent="-342900" eaLnBrk="1" hangingPunct="1">
              <a:lnSpc>
                <a:spcPct val="70000"/>
              </a:lnSpc>
              <a:buFont typeface="+mj-lt"/>
              <a:buAutoNum type="arabicPeriod"/>
            </a:pPr>
            <a:r>
              <a:rPr lang="pt-BR" altLang="en-US" i="1" dirty="0"/>
              <a:t>Não higroscópico</a:t>
            </a:r>
            <a:endParaRPr lang="en-US" altLang="en-US" i="1" dirty="0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8917" y="2887099"/>
            <a:ext cx="5795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/>
              <a:t>Característicais</a:t>
            </a:r>
            <a:r>
              <a:rPr lang="en-US" altLang="en-US" b="1" dirty="0"/>
              <a:t> </a:t>
            </a:r>
            <a:r>
              <a:rPr lang="en-US" altLang="en-US" b="1" dirty="0" err="1"/>
              <a:t>ideais</a:t>
            </a:r>
            <a:r>
              <a:rPr lang="en-US" altLang="en-US" b="1" dirty="0"/>
              <a:t> </a:t>
            </a:r>
            <a:r>
              <a:rPr lang="en-US" altLang="en-US" b="1" dirty="0" smtClean="0"/>
              <a:t>para um </a:t>
            </a:r>
            <a:r>
              <a:rPr lang="en-US" altLang="en-US" b="1" dirty="0" err="1" smtClean="0"/>
              <a:t>bom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solvente</a:t>
            </a:r>
            <a:r>
              <a:rPr lang="en-US" altLang="en-US" b="1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Extração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lipídeos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Arial" charset="0"/>
              </a:rPr>
              <a:t>Metodologia</a:t>
            </a:r>
            <a:r>
              <a:rPr lang="en-US" sz="2400" b="1" dirty="0">
                <a:latin typeface="Arial" charset="0"/>
              </a:rPr>
              <a:t> de </a:t>
            </a:r>
            <a:r>
              <a:rPr lang="en-US" sz="2400" b="1" dirty="0" err="1">
                <a:latin typeface="Arial" charset="0"/>
              </a:rPr>
              <a:t>análise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50" y="1698625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1. Extração com solvente a quente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771775" y="2633663"/>
            <a:ext cx="3024188" cy="6508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Extração da gordura da amostra com solvente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87675" y="4217988"/>
            <a:ext cx="2592388" cy="6508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Evaporação do solvente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276600" y="5730875"/>
            <a:ext cx="2016125" cy="6508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Pesagem da gordura extraída</a:t>
            </a: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4211638" y="335438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4211638" y="5010150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50825" y="836613"/>
            <a:ext cx="828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/>
              <a:t>O método mais comumente empregado é o gravimétrico após a extração por meio de solventes orgânicos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3850" y="333375"/>
            <a:ext cx="24511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chemeClr val="bg1"/>
                </a:solidFill>
              </a:rPr>
              <a:t>Método Soxhlet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79388" y="3944938"/>
            <a:ext cx="2808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Arial" panose="020B0604020202020204" pitchFamily="34" charset="0"/>
              </a:rPr>
              <a:t>SOXHLET Franz Von</a:t>
            </a:r>
            <a:endParaRPr lang="en-US" altLang="en-US" sz="1200"/>
          </a:p>
          <a:p>
            <a:r>
              <a:rPr lang="en-US" altLang="en-US" sz="1200" b="1">
                <a:cs typeface="Arial" panose="020B0604020202020204" pitchFamily="34" charset="0"/>
              </a:rPr>
              <a:t>1848- 1926</a:t>
            </a:r>
            <a:r>
              <a:rPr lang="en-US" altLang="en-US"/>
              <a:t>                     </a:t>
            </a:r>
          </a:p>
        </p:txBody>
      </p:sp>
      <p:pic>
        <p:nvPicPr>
          <p:cNvPr id="16388" name="Picture 6" descr="soxh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90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627313" y="1196975"/>
            <a:ext cx="612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i="1"/>
              <a:t>Príncipio:</a:t>
            </a:r>
            <a:r>
              <a:rPr lang="en-US" altLang="en-US"/>
              <a:t> </a:t>
            </a:r>
            <a:r>
              <a:rPr lang="pt-BR" altLang="en-US"/>
              <a:t>Utiliza um aparato que permite a extração de lipidios através da contínua passagem de um solvente através da amostra.</a:t>
            </a:r>
            <a:endParaRPr lang="en-US" altLang="en-US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627313" y="2349500"/>
            <a:ext cx="26654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 i="1"/>
              <a:t>Preparo da amostra:</a:t>
            </a:r>
          </a:p>
          <a:p>
            <a:pPr algn="just" eaLnBrk="1" hangingPunct="1"/>
            <a:r>
              <a:rPr lang="en-US" altLang="en-US"/>
              <a:t>Secar em estufa e triturar permitindo assim o máximo contato com o solvente</a:t>
            </a:r>
          </a:p>
        </p:txBody>
      </p:sp>
      <p:pic>
        <p:nvPicPr>
          <p:cNvPr id="44041" name="Picture 9" descr="Soxhlet_an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15097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779838" y="4508500"/>
            <a:ext cx="20161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Amostra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homogeneizada</a:t>
            </a:r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5219700" y="47910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779838" y="57229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solvente</a:t>
            </a:r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4932363" y="59499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468313" y="333375"/>
            <a:ext cx="7416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 i="1"/>
              <a:t>Características:</a:t>
            </a:r>
          </a:p>
          <a:p>
            <a:pPr algn="just" eaLnBrk="1" hangingPunct="1">
              <a:buFontTx/>
              <a:buChar char="•"/>
            </a:pPr>
            <a:r>
              <a:rPr lang="en-US" altLang="en-US"/>
              <a:t>O extrator utiliza o refluxo do solvente </a:t>
            </a:r>
          </a:p>
          <a:p>
            <a:pPr algn="just" eaLnBrk="1" hangingPunct="1">
              <a:buFontTx/>
              <a:buChar char="•"/>
            </a:pPr>
            <a:r>
              <a:rPr lang="en-US" altLang="en-US"/>
              <a:t>Só pode ser usado com amostras sólidas</a:t>
            </a:r>
          </a:p>
          <a:p>
            <a:pPr algn="just" eaLnBrk="1" hangingPunct="1">
              <a:buFontTx/>
              <a:buChar char="•"/>
            </a:pPr>
            <a:r>
              <a:rPr lang="en-US" altLang="en-US"/>
              <a:t>A  amostra não fica em contato direto com o solvente em ebulição</a:t>
            </a:r>
          </a:p>
          <a:p>
            <a:pPr algn="just" eaLnBrk="1" hangingPunct="1">
              <a:buFontTx/>
              <a:buChar char="•"/>
            </a:pPr>
            <a:r>
              <a:rPr lang="en-US" altLang="en-US"/>
              <a:t>A quantidade de solvente deve ser suficiente para atingir o sifão </a:t>
            </a:r>
          </a:p>
          <a:p>
            <a:pPr algn="just" eaLnBrk="1" hangingPunct="1"/>
            <a:endParaRPr lang="en-US" altLang="en-US"/>
          </a:p>
          <a:p>
            <a:pPr algn="just" eaLnBrk="1" hangingPunct="1"/>
            <a:endParaRPr lang="en-US" altLang="en-US"/>
          </a:p>
        </p:txBody>
      </p:sp>
      <p:pic>
        <p:nvPicPr>
          <p:cNvPr id="17411" name="Picture 7" descr="?view=att&amp;disp=attd&amp;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5336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?view=att&amp;disp=attd&amp;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20097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3059113" y="4076700"/>
            <a:ext cx="504825" cy="431800"/>
          </a:xfrm>
          <a:prstGeom prst="right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5795963" y="4076700"/>
            <a:ext cx="504825" cy="431800"/>
          </a:xfrm>
          <a:prstGeom prst="right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17415" name="Picture 11" descr="?view=att&amp;disp=attd&amp;attid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943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2051050" y="4724400"/>
            <a:ext cx="1366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amostra</a:t>
            </a:r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 flipH="1">
            <a:off x="1547813" y="49418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979613" y="5661025"/>
            <a:ext cx="1366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solvente</a:t>
            </a:r>
          </a:p>
        </p:txBody>
      </p:sp>
      <p:sp>
        <p:nvSpPr>
          <p:cNvPr id="17419" name="Line 15"/>
          <p:cNvSpPr>
            <a:spLocks noChangeShapeType="1"/>
          </p:cNvSpPr>
          <p:nvPr/>
        </p:nvSpPr>
        <p:spPr bwMode="auto">
          <a:xfrm flipH="1">
            <a:off x="1619250" y="58769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6227763" y="5589588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Resíduo de gordura</a:t>
            </a:r>
          </a:p>
        </p:txBody>
      </p:sp>
      <p:sp>
        <p:nvSpPr>
          <p:cNvPr id="17421" name="Line 17"/>
          <p:cNvSpPr>
            <a:spLocks noChangeShapeType="1"/>
          </p:cNvSpPr>
          <p:nvPr/>
        </p:nvSpPr>
        <p:spPr bwMode="auto">
          <a:xfrm>
            <a:off x="7164388" y="58769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372225" y="4581525"/>
            <a:ext cx="1366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solvente</a:t>
            </a:r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>
            <a:off x="7164388" y="4868863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4925" y="44450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 dirty="0" smtClean="0"/>
              <a:t>2. Extração </a:t>
            </a:r>
            <a:r>
              <a:rPr lang="pt-BR" altLang="en-US" sz="2400" b="1" dirty="0"/>
              <a:t>com solvente a frio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79388" y="692150"/>
            <a:ext cx="6891630" cy="36933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 dirty="0"/>
              <a:t>Método </a:t>
            </a:r>
            <a:r>
              <a:rPr lang="pt-BR" altLang="en-US" b="1" dirty="0" smtClean="0"/>
              <a:t>Bligh-Dyer (um aperfeiçoamento do método de Folch</a:t>
            </a:r>
            <a:endParaRPr lang="pt-BR" altLang="en-US" b="1" dirty="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79388" y="1339850"/>
            <a:ext cx="6192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 err="1"/>
              <a:t>Príncipio</a:t>
            </a:r>
            <a:r>
              <a:rPr lang="en-US" altLang="en-US" sz="1600" b="1" i="1" dirty="0"/>
              <a:t>:</a:t>
            </a:r>
            <a:r>
              <a:rPr lang="en-US" altLang="en-US" sz="1600" dirty="0"/>
              <a:t> </a:t>
            </a:r>
            <a:r>
              <a:rPr lang="pt-BR" altLang="en-US" sz="1600" dirty="0"/>
              <a:t>Utiliza uma mistura a frio de três solventes: clorofórmio-metanol-água</a:t>
            </a:r>
            <a:endParaRPr lang="en-US" altLang="en-US" sz="1600" dirty="0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684213" y="2132013"/>
          <a:ext cx="4508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ChemSketch" r:id="rId4" imgW="451080" imgH="1423440" progId="ACD.ChemSketch.20">
                  <p:embed/>
                </p:oleObj>
              </mc:Choice>
              <mc:Fallback>
                <p:oleObj name="ChemSketch" r:id="rId4" imgW="451080" imgH="1423440" progId="ACD.ChemSketch.2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2013"/>
                        <a:ext cx="450850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971550" y="30686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amostra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1116013" y="2708275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Clorofórmio+metanol</a:t>
            </a:r>
          </a:p>
        </p:txBody>
      </p:sp>
      <p:sp>
        <p:nvSpPr>
          <p:cNvPr id="2059" name="Line 14"/>
          <p:cNvSpPr>
            <a:spLocks noChangeShapeType="1"/>
          </p:cNvSpPr>
          <p:nvPr/>
        </p:nvSpPr>
        <p:spPr bwMode="auto">
          <a:xfrm flipV="1">
            <a:off x="827088" y="3213100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755650" y="2852738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AutoShape 16"/>
          <p:cNvSpPr>
            <a:spLocks noChangeArrowheads="1"/>
          </p:cNvSpPr>
          <p:nvPr/>
        </p:nvSpPr>
        <p:spPr bwMode="auto">
          <a:xfrm>
            <a:off x="1566862" y="2347913"/>
            <a:ext cx="989013" cy="204519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3257550" y="2132013"/>
          <a:ext cx="4508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hemSketch" r:id="rId6" imgW="451080" imgH="1423440" progId="ACD.ChemSketch.20">
                  <p:embed/>
                </p:oleObj>
              </mc:Choice>
              <mc:Fallback>
                <p:oleObj name="ChemSketch" r:id="rId6" imgW="451080" imgH="1423440" progId="ACD.ChemSketch.2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132013"/>
                        <a:ext cx="450850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916121" y="3603550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 dirty="0"/>
              <a:t>UMA FASE</a:t>
            </a:r>
          </a:p>
        </p:txBody>
      </p:sp>
      <p:sp>
        <p:nvSpPr>
          <p:cNvPr id="2063" name="Text Box 19"/>
          <p:cNvSpPr txBox="1">
            <a:spLocks noChangeArrowheads="1"/>
          </p:cNvSpPr>
          <p:nvPr/>
        </p:nvSpPr>
        <p:spPr bwMode="auto">
          <a:xfrm>
            <a:off x="4277180" y="2247632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 dirty="0" err="1" smtClean="0"/>
              <a:t>água</a:t>
            </a:r>
            <a:endParaRPr lang="en-US" altLang="en-US" sz="1400" b="1" i="1" dirty="0"/>
          </a:p>
        </p:txBody>
      </p:sp>
      <p:sp>
        <p:nvSpPr>
          <p:cNvPr id="2064" name="AutoShape 20"/>
          <p:cNvSpPr>
            <a:spLocks noChangeArrowheads="1"/>
          </p:cNvSpPr>
          <p:nvPr/>
        </p:nvSpPr>
        <p:spPr bwMode="auto">
          <a:xfrm>
            <a:off x="3924299" y="2492375"/>
            <a:ext cx="1008064" cy="23442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5921375" y="2132013"/>
          <a:ext cx="4508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hemSketch" r:id="rId7" imgW="451080" imgH="1423440" progId="ACD.ChemSketch.20">
                  <p:embed/>
                </p:oleObj>
              </mc:Choice>
              <mc:Fallback>
                <p:oleObj name="ChemSketch" r:id="rId7" imgW="451080" imgH="1423440" progId="ACD.ChemSketch.2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2132013"/>
                        <a:ext cx="450850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5364163" y="3644900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DUAS FASES</a:t>
            </a: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6227763" y="3284538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clorofórmio+gordura</a:t>
            </a:r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6319689" y="2799889"/>
            <a:ext cx="237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 dirty="0" err="1"/>
              <a:t>água+metanol</a:t>
            </a:r>
            <a:endParaRPr lang="en-US" altLang="en-US" sz="1400" b="1" i="1" dirty="0"/>
          </a:p>
        </p:txBody>
      </p:sp>
      <p:sp>
        <p:nvSpPr>
          <p:cNvPr id="2069" name="Line 26"/>
          <p:cNvSpPr>
            <a:spLocks noChangeShapeType="1"/>
          </p:cNvSpPr>
          <p:nvPr/>
        </p:nvSpPr>
        <p:spPr bwMode="auto">
          <a:xfrm>
            <a:off x="6084888" y="297868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7"/>
          <p:cNvSpPr>
            <a:spLocks noChangeShapeType="1"/>
          </p:cNvSpPr>
          <p:nvPr/>
        </p:nvSpPr>
        <p:spPr bwMode="auto">
          <a:xfrm>
            <a:off x="6084888" y="3355975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8"/>
          <p:cNvSpPr>
            <a:spLocks noChangeShapeType="1"/>
          </p:cNvSpPr>
          <p:nvPr/>
        </p:nvSpPr>
        <p:spPr bwMode="auto">
          <a:xfrm flipV="1">
            <a:off x="6804024" y="2492374"/>
            <a:ext cx="360363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Text Box 29"/>
          <p:cNvSpPr txBox="1">
            <a:spLocks noChangeArrowheads="1"/>
          </p:cNvSpPr>
          <p:nvPr/>
        </p:nvSpPr>
        <p:spPr bwMode="auto">
          <a:xfrm>
            <a:off x="7164388" y="2276475"/>
            <a:ext cx="1081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removida</a:t>
            </a:r>
          </a:p>
        </p:txBody>
      </p:sp>
      <p:sp>
        <p:nvSpPr>
          <p:cNvPr id="2073" name="Line 30"/>
          <p:cNvSpPr>
            <a:spLocks noChangeShapeType="1"/>
          </p:cNvSpPr>
          <p:nvPr/>
        </p:nvSpPr>
        <p:spPr bwMode="auto">
          <a:xfrm>
            <a:off x="6948488" y="3573463"/>
            <a:ext cx="287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31"/>
          <p:cNvSpPr txBox="1">
            <a:spLocks noChangeArrowheads="1"/>
          </p:cNvSpPr>
          <p:nvPr/>
        </p:nvSpPr>
        <p:spPr bwMode="auto">
          <a:xfrm>
            <a:off x="7164388" y="3789363"/>
            <a:ext cx="1081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1"/>
              <a:t>evaporado</a:t>
            </a:r>
          </a:p>
        </p:txBody>
      </p:sp>
      <p:sp>
        <p:nvSpPr>
          <p:cNvPr id="2075" name="AutoShape 32"/>
          <p:cNvSpPr>
            <a:spLocks noChangeArrowheads="1"/>
          </p:cNvSpPr>
          <p:nvPr/>
        </p:nvSpPr>
        <p:spPr bwMode="auto">
          <a:xfrm>
            <a:off x="5954489" y="3979378"/>
            <a:ext cx="223383" cy="530710"/>
          </a:xfrm>
          <a:prstGeom prst="downArrow">
            <a:avLst>
              <a:gd name="adj1" fmla="val 50000"/>
              <a:gd name="adj2" fmla="val 5541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5508625" y="4724400"/>
            <a:ext cx="1296988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Gordura da amostra</a:t>
            </a:r>
          </a:p>
        </p:txBody>
      </p:sp>
      <p:sp>
        <p:nvSpPr>
          <p:cNvPr id="2077" name="Rectangle 34"/>
          <p:cNvSpPr>
            <a:spLocks noChangeArrowheads="1"/>
          </p:cNvSpPr>
          <p:nvPr/>
        </p:nvSpPr>
        <p:spPr bwMode="auto">
          <a:xfrm>
            <a:off x="50800" y="5405418"/>
            <a:ext cx="540067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 i="1"/>
              <a:t>Características:</a:t>
            </a:r>
          </a:p>
          <a:p>
            <a:pPr algn="just" eaLnBrk="1" hangingPunct="1">
              <a:buFontTx/>
              <a:buChar char="•"/>
            </a:pPr>
            <a:r>
              <a:rPr lang="en-US" altLang="en-US" sz="1400"/>
              <a:t>A extração é a frio </a:t>
            </a:r>
            <a:r>
              <a:rPr lang="en-US" altLang="en-US" sz="1400">
                <a:sym typeface="Wingdings" panose="05000000000000000000" pitchFamily="2" charset="2"/>
              </a:rPr>
              <a:t> para amostras que serão avaliadas quanto ao nível de peroxidação e perfil de ácidos graxos</a:t>
            </a:r>
          </a:p>
          <a:p>
            <a:pPr algn="just" eaLnBrk="1" hangingPunct="1">
              <a:buFontTx/>
              <a:buChar char="•"/>
            </a:pPr>
            <a:r>
              <a:rPr lang="en-US" altLang="en-US" sz="1400"/>
              <a:t>Pode ser usado para qualquer tipo de amostra (seca ou úmida)</a:t>
            </a:r>
          </a:p>
        </p:txBody>
      </p:sp>
      <p:sp>
        <p:nvSpPr>
          <p:cNvPr id="2078" name="Rectangle 36"/>
          <p:cNvSpPr>
            <a:spLocks noChangeArrowheads="1"/>
          </p:cNvSpPr>
          <p:nvPr/>
        </p:nvSpPr>
        <p:spPr bwMode="auto">
          <a:xfrm>
            <a:off x="87313" y="6404867"/>
            <a:ext cx="3473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 smtClean="0"/>
              <a:t>Canadian </a:t>
            </a:r>
            <a:r>
              <a:rPr lang="en-US" altLang="en-US" sz="1400" i="1" dirty="0"/>
              <a:t>J. </a:t>
            </a:r>
            <a:r>
              <a:rPr lang="en-US" altLang="en-US" sz="1400" i="1" dirty="0" err="1"/>
              <a:t>Biochem</a:t>
            </a:r>
            <a:r>
              <a:rPr lang="en-US" altLang="en-US" sz="1400" i="1" dirty="0"/>
              <a:t>. 37: 911-917, 1959 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910704" y="1497981"/>
            <a:ext cx="9552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cs typeface="Arial" panose="020B0604020202020204" pitchFamily="34" charset="0"/>
              </a:rPr>
              <a:t>J. </a:t>
            </a:r>
            <a:r>
              <a:rPr lang="en-US" altLang="en-US" sz="1000" b="1" dirty="0" err="1" smtClean="0">
                <a:cs typeface="Arial" panose="020B0604020202020204" pitchFamily="34" charset="0"/>
              </a:rPr>
              <a:t>Folch</a:t>
            </a:r>
            <a:endParaRPr lang="en-US" altLang="en-US" sz="1000" dirty="0"/>
          </a:p>
        </p:txBody>
      </p:sp>
      <p:pic>
        <p:nvPicPr>
          <p:cNvPr id="32" name="Picture 7" descr="fol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51" y="138684"/>
            <a:ext cx="1023596" cy="13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2625" y="3140075"/>
            <a:ext cx="22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2625" y="2726795"/>
            <a:ext cx="22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/>
        </p:nvSpPr>
        <p:spPr>
          <a:xfrm>
            <a:off x="5921375" y="2663824"/>
            <a:ext cx="234801" cy="468887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255962" y="2708803"/>
            <a:ext cx="22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Left Arrow 6"/>
          <p:cNvSpPr/>
          <p:nvPr/>
        </p:nvSpPr>
        <p:spPr>
          <a:xfrm>
            <a:off x="2133819" y="1996063"/>
            <a:ext cx="215230" cy="352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Left Arrow 40"/>
          <p:cNvSpPr/>
          <p:nvPr/>
        </p:nvSpPr>
        <p:spPr>
          <a:xfrm flipH="1" flipV="1">
            <a:off x="1836738" y="1971987"/>
            <a:ext cx="215230" cy="352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0825" y="260350"/>
            <a:ext cx="871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3. Extração de gordura ligada a outros compostos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44640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Hidrólise ácida </a:t>
            </a:r>
            <a:r>
              <a:rPr lang="en-US" altLang="en-US" b="1">
                <a:sym typeface="Wingdings" panose="05000000000000000000" pitchFamily="2" charset="2"/>
              </a:rPr>
              <a:t> Processo de Gerber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716463" y="544512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Filme protéico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676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Método de rotina usado para leite e produtos lácteos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916238" y="31416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3" name="Picture 9" descr="mlkstr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96081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771775" y="2276475"/>
            <a:ext cx="3095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Emulsão: óleo em água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2195513" y="5661025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6732588" y="6092825"/>
            <a:ext cx="2160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600"/>
              <a:t>Precisa ser rompido para liberar a gordura</a:t>
            </a:r>
          </a:p>
        </p:txBody>
      </p:sp>
      <p:sp>
        <p:nvSpPr>
          <p:cNvPr id="19467" name="AutoShape 13"/>
          <p:cNvSpPr>
            <a:spLocks noChangeArrowheads="1"/>
          </p:cNvSpPr>
          <p:nvPr/>
        </p:nvSpPr>
        <p:spPr bwMode="auto">
          <a:xfrm>
            <a:off x="7380288" y="5661025"/>
            <a:ext cx="50482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cxnSp>
        <p:nvCxnSpPr>
          <p:cNvPr id="19468" name="AutoShape 14"/>
          <p:cNvCxnSpPr>
            <a:cxnSpLocks noChangeShapeType="1"/>
            <a:stCxn id="19460" idx="2"/>
            <a:endCxn id="19466" idx="1"/>
          </p:cNvCxnSpPr>
          <p:nvPr/>
        </p:nvCxnSpPr>
        <p:spPr bwMode="auto">
          <a:xfrm rot="16200000" flipH="1">
            <a:off x="5907088" y="5557838"/>
            <a:ext cx="571500" cy="1079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804025" y="4724400"/>
            <a:ext cx="1871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Ácido sulfúrico (d=1,82) e álcool isoamílico</a:t>
            </a:r>
          </a:p>
        </p:txBody>
      </p:sp>
      <p:sp>
        <p:nvSpPr>
          <p:cNvPr id="19470" name="AutoShape 16"/>
          <p:cNvSpPr>
            <a:spLocks noChangeArrowheads="1"/>
          </p:cNvSpPr>
          <p:nvPr/>
        </p:nvSpPr>
        <p:spPr bwMode="auto">
          <a:xfrm>
            <a:off x="7380288" y="4292600"/>
            <a:ext cx="50482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9471" name="AutoShape 17"/>
          <p:cNvSpPr>
            <a:spLocks noChangeArrowheads="1"/>
          </p:cNvSpPr>
          <p:nvPr/>
        </p:nvSpPr>
        <p:spPr bwMode="auto">
          <a:xfrm>
            <a:off x="7451725" y="3357563"/>
            <a:ext cx="50482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6516688" y="38608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Digestão protéica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6372225" y="2636838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Centrifugação direta no butirômetro a 71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</p:txBody>
      </p:sp>
      <p:pic>
        <p:nvPicPr>
          <p:cNvPr id="19474" name="Picture 20" descr="Buti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7795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208962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latin typeface="Arial" charset="0"/>
              </a:rPr>
              <a:t>Prática</a:t>
            </a:r>
            <a:r>
              <a:rPr lang="en-US" sz="2400" b="1" dirty="0" smtClean="0">
                <a:latin typeface="Arial" charset="0"/>
              </a:rPr>
              <a:t> 1 - </a:t>
            </a:r>
            <a:r>
              <a:rPr lang="en-US" sz="2400" b="1" dirty="0" err="1" smtClean="0">
                <a:latin typeface="Arial" charset="0"/>
              </a:rPr>
              <a:t>D</a:t>
            </a:r>
            <a:r>
              <a:rPr lang="en-US" sz="2400" b="1" dirty="0" err="1" smtClean="0">
                <a:latin typeface="Arial" charset="0"/>
              </a:rPr>
              <a:t>eterminação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do </a:t>
            </a:r>
            <a:r>
              <a:rPr lang="en-US" sz="2400" b="1" dirty="0" err="1">
                <a:latin typeface="Arial" charset="0"/>
              </a:rPr>
              <a:t>teor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lipídico</a:t>
            </a:r>
            <a:r>
              <a:rPr lang="en-US" sz="2400" b="1" dirty="0">
                <a:latin typeface="Arial" charset="0"/>
              </a:rPr>
              <a:t> de </a:t>
            </a:r>
            <a:r>
              <a:rPr lang="en-US" sz="2400" b="1" dirty="0" err="1">
                <a:latin typeface="Arial" charset="0"/>
              </a:rPr>
              <a:t>alimentos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836613"/>
            <a:ext cx="723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1. Extração com solvente a quente - Soxhlet</a:t>
            </a:r>
          </a:p>
        </p:txBody>
      </p:sp>
      <p:pic>
        <p:nvPicPr>
          <p:cNvPr id="20484" name="Picture 6" descr="Soxhl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093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?view=att&amp;disp=attd&amp;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2160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331913" y="1557338"/>
            <a:ext cx="4103687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Pesar o balão previamente dessecado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403350" y="2060575"/>
            <a:ext cx="237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1"/>
              <a:t>Ex: Peso inicial = 120.703g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411413" y="2708275"/>
            <a:ext cx="37449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Pesar a amostra no papel de filtro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476375" y="3213100"/>
            <a:ext cx="2376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1"/>
              <a:t>Ex: Peso amostra = 1.965g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4067175" y="1989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2411413" y="3700463"/>
            <a:ext cx="3744912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Colocar a amostra no extrator</a:t>
            </a:r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4067175" y="29813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3059113" y="4868863"/>
            <a:ext cx="2160587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Extrair por 8 horas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40671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2879725" y="5895437"/>
            <a:ext cx="2808287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Secar o solvente (éter)</a:t>
            </a:r>
          </a:p>
        </p:txBody>
      </p:sp>
      <p:sp>
        <p:nvSpPr>
          <p:cNvPr id="20496" name="Line 18"/>
          <p:cNvSpPr>
            <a:spLocks noChangeShapeType="1"/>
          </p:cNvSpPr>
          <p:nvPr/>
        </p:nvSpPr>
        <p:spPr bwMode="auto">
          <a:xfrm>
            <a:off x="4067175" y="5286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>
            <a:off x="5795963" y="61658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6300788" y="6553200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1"/>
              <a:t>Ex: Peso final = 121.212g</a:t>
            </a:r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6588224" y="5862638"/>
            <a:ext cx="1655763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Pesar o balão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7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Prática</a:t>
            </a:r>
            <a:r>
              <a:rPr lang="en-US" sz="2800" b="1" i="1" dirty="0" smtClean="0"/>
              <a:t> 2 - </a:t>
            </a:r>
            <a:r>
              <a:rPr lang="en-US" sz="2800" b="1" i="1" dirty="0" err="1" smtClean="0"/>
              <a:t>Acidez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de </a:t>
            </a:r>
            <a:r>
              <a:rPr lang="en-US" sz="2800" b="1" i="1" dirty="0" err="1" smtClean="0"/>
              <a:t>óleos</a:t>
            </a:r>
            <a:endParaRPr lang="en-US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1502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Mede o </a:t>
            </a:r>
            <a:r>
              <a:rPr lang="en-US" b="1" dirty="0" err="1" smtClean="0"/>
              <a:t>teor</a:t>
            </a:r>
            <a:r>
              <a:rPr lang="en-US" b="1" dirty="0" smtClean="0"/>
              <a:t> de </a:t>
            </a:r>
            <a:r>
              <a:rPr lang="en-US" b="1" dirty="0" err="1" smtClean="0"/>
              <a:t>ácidos</a:t>
            </a:r>
            <a:r>
              <a:rPr lang="en-US" b="1" dirty="0" smtClean="0"/>
              <a:t> </a:t>
            </a:r>
            <a:r>
              <a:rPr lang="en-US" b="1" dirty="0" err="1" smtClean="0"/>
              <a:t>graxos</a:t>
            </a:r>
            <a:r>
              <a:rPr lang="en-US" b="1" dirty="0" smtClean="0"/>
              <a:t> </a:t>
            </a:r>
            <a:r>
              <a:rPr lang="en-US" b="1" dirty="0" err="1" smtClean="0"/>
              <a:t>livres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072801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 o </a:t>
            </a:r>
            <a:r>
              <a:rPr lang="en-US" dirty="0" err="1" smtClean="0"/>
              <a:t>teor</a:t>
            </a:r>
            <a:r>
              <a:rPr lang="en-US" dirty="0" smtClean="0"/>
              <a:t> é alto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indicar</a:t>
            </a:r>
            <a:r>
              <a:rPr lang="en-US" dirty="0" smtClean="0"/>
              <a:t> um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hidrólise</a:t>
            </a:r>
            <a:r>
              <a:rPr lang="en-US" dirty="0" smtClean="0"/>
              <a:t> de </a:t>
            </a:r>
            <a:r>
              <a:rPr lang="en-US" dirty="0" err="1" smtClean="0"/>
              <a:t>triacilgliceróis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refino</a:t>
            </a:r>
            <a:r>
              <a:rPr lang="en-US" dirty="0" smtClean="0"/>
              <a:t> do </a:t>
            </a:r>
            <a:r>
              <a:rPr lang="en-US" dirty="0" err="1" smtClean="0"/>
              <a:t>óleo</a:t>
            </a:r>
            <a:r>
              <a:rPr lang="en-US" dirty="0" smtClean="0"/>
              <a:t>, </a:t>
            </a:r>
            <a:r>
              <a:rPr lang="en-US" dirty="0" err="1" smtClean="0"/>
              <a:t>mede</a:t>
            </a:r>
            <a:r>
              <a:rPr lang="en-US" dirty="0" smtClean="0"/>
              <a:t> a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as </a:t>
            </a:r>
            <a:r>
              <a:rPr lang="en-US" dirty="0" err="1" smtClean="0"/>
              <a:t>etapas</a:t>
            </a:r>
            <a:r>
              <a:rPr lang="en-US" dirty="0" smtClean="0"/>
              <a:t>. Um alto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acidez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fabricação</a:t>
            </a:r>
            <a:r>
              <a:rPr lang="en-US" dirty="0" smtClean="0"/>
              <a:t>, </a:t>
            </a:r>
            <a:r>
              <a:rPr lang="en-US" dirty="0" err="1" smtClean="0"/>
              <a:t>indica</a:t>
            </a:r>
            <a:r>
              <a:rPr lang="en-US" dirty="0" smtClean="0"/>
              <a:t> um </a:t>
            </a:r>
            <a:r>
              <a:rPr lang="en-US" dirty="0" err="1" smtClean="0"/>
              <a:t>refino</a:t>
            </a:r>
            <a:r>
              <a:rPr lang="en-US" dirty="0" smtClean="0"/>
              <a:t> mal </a:t>
            </a:r>
            <a:r>
              <a:rPr lang="en-US" dirty="0" err="1" smtClean="0"/>
              <a:t>feito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Pode </a:t>
            </a:r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um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deterioração</a:t>
            </a:r>
            <a:r>
              <a:rPr lang="en-US" dirty="0" smtClean="0"/>
              <a:t> do </a:t>
            </a:r>
            <a:r>
              <a:rPr lang="en-US" dirty="0" err="1" smtClean="0"/>
              <a:t>óleo</a:t>
            </a:r>
            <a:r>
              <a:rPr lang="en-US" dirty="0" smtClean="0"/>
              <a:t> (</a:t>
            </a:r>
            <a:r>
              <a:rPr lang="en-US" dirty="0" err="1" smtClean="0"/>
              <a:t>lipólise</a:t>
            </a:r>
            <a:r>
              <a:rPr lang="en-US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293096"/>
            <a:ext cx="4270913" cy="16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O que são lípidios?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Por que são importantes?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32138" y="2708275"/>
            <a:ext cx="5076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Fonte de energia</a:t>
            </a:r>
          </a:p>
          <a:p>
            <a:pPr eaLnBrk="1" hangingPunct="1"/>
            <a:r>
              <a:rPr lang="en-US" altLang="en-US"/>
              <a:t>Sabor</a:t>
            </a:r>
          </a:p>
          <a:p>
            <a:pPr eaLnBrk="1" hangingPunct="1"/>
            <a:r>
              <a:rPr lang="en-US" altLang="en-US"/>
              <a:t>Fonte de nutrientes essenciais (AG e vitaminas)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79388" y="765175"/>
            <a:ext cx="87137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b="1"/>
              <a:t>Compostos geralmente solúveis em solventes orgânicos mas pouco solúveis ou insolúveis em água </a:t>
            </a:r>
          </a:p>
        </p:txBody>
      </p:sp>
      <p:pic>
        <p:nvPicPr>
          <p:cNvPr id="31753" name="Picture 9" descr="1010543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6098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3306644" y="3969544"/>
            <a:ext cx="5239907" cy="2843832"/>
            <a:chOff x="3306644" y="3969544"/>
            <a:chExt cx="5239907" cy="2843832"/>
          </a:xfrm>
        </p:grpSpPr>
        <p:sp>
          <p:nvSpPr>
            <p:cNvPr id="27" name="Flowchart: Process 26"/>
            <p:cNvSpPr/>
            <p:nvPr/>
          </p:nvSpPr>
          <p:spPr>
            <a:xfrm>
              <a:off x="5631201" y="3969544"/>
              <a:ext cx="108012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Lipídeos</a:t>
              </a:r>
              <a:endParaRPr lang="en-US" sz="1600" dirty="0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4098032" y="4988044"/>
              <a:ext cx="1728019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Associados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glicerol</a:t>
              </a:r>
              <a:endParaRPr lang="en-US" sz="1600" dirty="0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6588224" y="4988044"/>
              <a:ext cx="1944216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Não </a:t>
              </a:r>
              <a:r>
                <a:rPr lang="en-US" sz="1600" dirty="0" err="1" smtClean="0"/>
                <a:t>associados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glicerol</a:t>
              </a:r>
              <a:endParaRPr lang="en-US" sz="1600" dirty="0"/>
            </a:p>
          </p:txBody>
        </p:sp>
        <p:cxnSp>
          <p:nvCxnSpPr>
            <p:cNvPr id="29" name="Straight Connector 28"/>
            <p:cNvCxnSpPr>
              <a:stCxn id="27" idx="2"/>
            </p:cNvCxnSpPr>
            <p:nvPr/>
          </p:nvCxnSpPr>
          <p:spPr>
            <a:xfrm>
              <a:off x="6171261" y="4582192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788024" y="4786440"/>
              <a:ext cx="1383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177095" y="4786440"/>
              <a:ext cx="13832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04018" y="4786440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563750" y="4772804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Process 33"/>
            <p:cNvSpPr/>
            <p:nvPr/>
          </p:nvSpPr>
          <p:spPr>
            <a:xfrm>
              <a:off x="3306644" y="5913677"/>
              <a:ext cx="148138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Triglicerídeos</a:t>
              </a:r>
              <a:endParaRPr lang="en-US" sz="1600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5008419" y="5913677"/>
              <a:ext cx="143579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Fosfolipídeos</a:t>
              </a:r>
              <a:endParaRPr lang="en-US" sz="1600" dirty="0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6804248" y="5885490"/>
              <a:ext cx="1742303" cy="92788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Esteróis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colesterol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vit</a:t>
              </a:r>
              <a:r>
                <a:rPr lang="en-US" sz="1600" dirty="0" smtClean="0"/>
                <a:t> D), </a:t>
              </a:r>
              <a:r>
                <a:rPr lang="en-US" sz="1600" dirty="0" err="1" smtClean="0"/>
                <a:t>fitoesteróis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ceras</a:t>
              </a:r>
              <a:endParaRPr lang="en-US" sz="16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067944" y="5733256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52120" y="5733256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947125" y="5529008"/>
              <a:ext cx="0" cy="204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067944" y="5733256"/>
              <a:ext cx="8791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952960" y="5733256"/>
              <a:ext cx="7175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579721" y="5600692"/>
              <a:ext cx="0" cy="285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35" y="188640"/>
            <a:ext cx="4346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 dirty="0" err="1" smtClean="0"/>
              <a:t>Prática</a:t>
            </a:r>
            <a:r>
              <a:rPr lang="en-US" altLang="fr-FR" sz="3200" b="1" dirty="0" smtClean="0"/>
              <a:t> 2 - </a:t>
            </a:r>
            <a:r>
              <a:rPr lang="en-US" altLang="fr-FR" sz="3200" b="1" dirty="0" err="1" smtClean="0"/>
              <a:t>Volumetria</a:t>
            </a:r>
            <a:endParaRPr lang="en-US" altLang="fr-FR" sz="3200" b="1" dirty="0"/>
          </a:p>
        </p:txBody>
      </p:sp>
      <p:pic>
        <p:nvPicPr>
          <p:cNvPr id="17412" name="Picture 6" descr="ti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2" y="2195799"/>
            <a:ext cx="3432051" cy="312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048125" y="3160713"/>
            <a:ext cx="509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fr-FR">
                <a:solidFill>
                  <a:srgbClr val="0000FF"/>
                </a:solidFill>
              </a:rPr>
              <a:t>Técnica analítica utilizada para determinar a concentração de um determinado reagente</a:t>
            </a:r>
          </a:p>
          <a:p>
            <a:pPr eaLnBrk="1" hangingPunct="1">
              <a:buFontTx/>
              <a:buChar char="•"/>
            </a:pPr>
            <a:endParaRPr lang="pt-BR" altLang="fr-FR">
              <a:solidFill>
                <a:srgbClr val="0000FF"/>
              </a:solidFill>
            </a:endParaRPr>
          </a:p>
          <a:p>
            <a:pPr eaLnBrk="1" hangingPunct="1">
              <a:buFontTx/>
              <a:buChar char="•"/>
            </a:pPr>
            <a:r>
              <a:rPr lang="pt-BR" altLang="fr-FR">
                <a:solidFill>
                  <a:srgbClr val="0000FF"/>
                </a:solidFill>
              </a:rPr>
              <a:t>Também chamada de Análise Volumétrica</a:t>
            </a:r>
          </a:p>
        </p:txBody>
      </p:sp>
    </p:spTree>
    <p:extLst>
      <p:ext uri="{BB962C8B-B14F-4D97-AF65-F5344CB8AC3E}">
        <p14:creationId xmlns:p14="http://schemas.microsoft.com/office/powerpoint/2010/main" val="34009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ti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022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2339975" y="2492375"/>
            <a:ext cx="1727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>
                <a:solidFill>
                  <a:srgbClr val="0000FF"/>
                </a:solidFill>
              </a:rPr>
              <a:t>Bureta contém o Titulante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2339975" y="5084763"/>
            <a:ext cx="1727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>
                <a:solidFill>
                  <a:srgbClr val="0000FF"/>
                </a:solidFill>
              </a:rPr>
              <a:t>Frasco contém a amostra a ser Titulada + um indicador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4500563" y="2492375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>
                <a:solidFill>
                  <a:srgbClr val="0000FF"/>
                </a:solidFill>
              </a:rPr>
              <a:t>Titulante = Solução padrão de um reagente de Concentração conhecida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4500563" y="5084763"/>
            <a:ext cx="46434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>
                <a:solidFill>
                  <a:srgbClr val="0000FF"/>
                </a:solidFill>
              </a:rPr>
              <a:t>Indicador = Substância que sofre mudança de cor quando é atingido o PONTO DE EQUIVALÊNCIA entre o Titulante e a Amostra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11188" y="188913"/>
            <a:ext cx="307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400" b="1">
                <a:solidFill>
                  <a:srgbClr val="0000FF"/>
                </a:solidFill>
              </a:rPr>
              <a:t>Volumetria</a:t>
            </a:r>
          </a:p>
        </p:txBody>
      </p:sp>
    </p:spTree>
    <p:extLst>
      <p:ext uri="{BB962C8B-B14F-4D97-AF65-F5344CB8AC3E}">
        <p14:creationId xmlns:p14="http://schemas.microsoft.com/office/powerpoint/2010/main" val="36526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5923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19250" y="2600325"/>
            <a:ext cx="15827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2000">
                <a:solidFill>
                  <a:srgbClr val="0000FF"/>
                </a:solidFill>
              </a:rPr>
              <a:t>NaOH 0,1N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47813" y="5070475"/>
            <a:ext cx="1727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fr-FR" sz="2000" dirty="0">
                <a:solidFill>
                  <a:srgbClr val="0000FF"/>
                </a:solidFill>
              </a:rPr>
              <a:t>Amostra contém </a:t>
            </a:r>
            <a:r>
              <a:rPr lang="pt-BR" altLang="fr-FR" sz="2000" dirty="0" smtClean="0">
                <a:solidFill>
                  <a:srgbClr val="0000FF"/>
                </a:solidFill>
              </a:rPr>
              <a:t>AG  </a:t>
            </a:r>
            <a:r>
              <a:rPr lang="pt-BR" altLang="fr-FR" sz="2000" dirty="0">
                <a:solidFill>
                  <a:srgbClr val="0000FF"/>
                </a:solidFill>
              </a:rPr>
              <a:t>+ Fenolftaleína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11188" y="188913"/>
            <a:ext cx="307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4400" b="1">
                <a:solidFill>
                  <a:srgbClr val="0000FF"/>
                </a:solidFill>
              </a:rPr>
              <a:t>Volumetria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563888" y="1124744"/>
            <a:ext cx="545623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dirty="0">
                <a:solidFill>
                  <a:srgbClr val="0000FF"/>
                </a:solidFill>
              </a:rPr>
              <a:t>1</a:t>
            </a:r>
            <a:r>
              <a:rPr lang="pt-BR" altLang="fr-FR" baseline="30000" dirty="0">
                <a:solidFill>
                  <a:srgbClr val="0000FF"/>
                </a:solidFill>
              </a:rPr>
              <a:t>o</a:t>
            </a:r>
            <a:r>
              <a:rPr lang="pt-BR" altLang="fr-FR" dirty="0">
                <a:solidFill>
                  <a:srgbClr val="0000FF"/>
                </a:solidFill>
              </a:rPr>
              <a:t> passo: Despejar lentamente o conteúdo da bureta sobre a amostra agitando esta última constantemente.</a:t>
            </a: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r>
              <a:rPr lang="pt-BR" altLang="fr-FR" dirty="0">
                <a:solidFill>
                  <a:srgbClr val="0000FF"/>
                </a:solidFill>
              </a:rPr>
              <a:t>2</a:t>
            </a:r>
            <a:r>
              <a:rPr lang="pt-BR" altLang="fr-FR" baseline="30000" dirty="0">
                <a:solidFill>
                  <a:srgbClr val="0000FF"/>
                </a:solidFill>
              </a:rPr>
              <a:t>o</a:t>
            </a:r>
            <a:r>
              <a:rPr lang="pt-BR" altLang="fr-FR" dirty="0">
                <a:solidFill>
                  <a:srgbClr val="0000FF"/>
                </a:solidFill>
              </a:rPr>
              <a:t> passo: Quando ocorrer a mudança de incolor para rosa claro, a titulação terá atingido o ponto de equivalência entre a base e o ácido</a:t>
            </a: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  <a:p>
            <a:pPr eaLnBrk="1" hangingPunct="1"/>
            <a:r>
              <a:rPr lang="pt-BR" altLang="fr-FR" dirty="0">
                <a:solidFill>
                  <a:srgbClr val="0000FF"/>
                </a:solidFill>
              </a:rPr>
              <a:t>3</a:t>
            </a:r>
            <a:r>
              <a:rPr lang="pt-BR" altLang="fr-FR" baseline="30000" dirty="0">
                <a:solidFill>
                  <a:srgbClr val="0000FF"/>
                </a:solidFill>
              </a:rPr>
              <a:t>o</a:t>
            </a:r>
            <a:r>
              <a:rPr lang="pt-BR" altLang="fr-FR" dirty="0">
                <a:solidFill>
                  <a:srgbClr val="0000FF"/>
                </a:solidFill>
              </a:rPr>
              <a:t> passo: Anotar o volume de Titulante gasto e calcular a concentração do Titulado.</a:t>
            </a:r>
          </a:p>
          <a:p>
            <a:pPr eaLnBrk="1" hangingPunct="1"/>
            <a:endParaRPr lang="pt-BR" altLang="fr-FR" dirty="0">
              <a:solidFill>
                <a:srgbClr val="0000FF"/>
              </a:solidFill>
            </a:endParaRPr>
          </a:p>
        </p:txBody>
      </p:sp>
      <p:pic>
        <p:nvPicPr>
          <p:cNvPr id="19463" name="Picture 9" descr="pheno_ti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35275"/>
            <a:ext cx="11144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5132"/>
            <a:ext cx="7315200" cy="1143000"/>
          </a:xfrm>
        </p:spPr>
        <p:txBody>
          <a:bodyPr/>
          <a:lstStyle/>
          <a:p>
            <a:r>
              <a:rPr lang="en-US" altLang="pt-BR" sz="3600" b="1" dirty="0" err="1" smtClean="0"/>
              <a:t>Prática</a:t>
            </a:r>
            <a:r>
              <a:rPr lang="en-US" altLang="pt-BR" sz="3600" b="1" dirty="0" smtClean="0"/>
              <a:t> 3 - </a:t>
            </a:r>
            <a:r>
              <a:rPr lang="en-US" altLang="pt-BR" sz="3600" b="1" dirty="0" err="1" smtClean="0"/>
              <a:t>Oxidação</a:t>
            </a:r>
            <a:r>
              <a:rPr lang="en-US" altLang="pt-BR" sz="3600" b="1" dirty="0" smtClean="0"/>
              <a:t> </a:t>
            </a:r>
            <a:r>
              <a:rPr lang="en-US" altLang="pt-BR" sz="3600" b="1" dirty="0" err="1" smtClean="0"/>
              <a:t>Lipídica</a:t>
            </a:r>
            <a:r>
              <a:rPr lang="en-US" altLang="pt-BR" dirty="0" smtClean="0"/>
              <a:t> </a:t>
            </a:r>
            <a:endParaRPr lang="en-US" altLang="pt-B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61319"/>
            <a:ext cx="5801072" cy="40235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BR" b="1" dirty="0" err="1" smtClean="0"/>
              <a:t>Iniciação</a:t>
            </a:r>
            <a:r>
              <a:rPr lang="en-US" altLang="pt-BR" b="1" dirty="0" smtClean="0"/>
              <a:t>:</a:t>
            </a:r>
            <a:r>
              <a:rPr lang="en-US" altLang="pt-BR" dirty="0"/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	RH + O2 --&gt;R· + ·OH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	R· + O2 --&gt; · + ROO·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BR" b="1" dirty="0" err="1" smtClean="0"/>
              <a:t>Propagação</a:t>
            </a:r>
            <a:r>
              <a:rPr lang="en-US" altLang="pt-BR" b="1" dirty="0" smtClean="0"/>
              <a:t>:</a:t>
            </a:r>
            <a:endParaRPr lang="en-US" altLang="pt-BR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 </a:t>
            </a:r>
            <a:r>
              <a:rPr lang="en-US" altLang="pt-BR" dirty="0" smtClean="0"/>
              <a:t>ROO</a:t>
            </a:r>
            <a:r>
              <a:rPr lang="en-US" altLang="pt-BR" dirty="0"/>
              <a:t>· + RH --&gt; R· + ROOH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	ROOH--&gt; RO· + HO·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  </a:t>
            </a:r>
            <a:r>
              <a:rPr lang="en-US" altLang="pt-BR" b="1" dirty="0" err="1" smtClean="0"/>
              <a:t>Terminação</a:t>
            </a:r>
            <a:r>
              <a:rPr lang="en-US" altLang="pt-BR" b="1" dirty="0" smtClean="0"/>
              <a:t>:</a:t>
            </a:r>
            <a:endParaRPr lang="en-US" altLang="pt-BR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 smtClean="0"/>
              <a:t>R</a:t>
            </a:r>
            <a:r>
              <a:rPr lang="en-US" altLang="pt-BR" dirty="0"/>
              <a:t>· + R· --&gt; RR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	R· + ROO·--&gt; ROOR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pt-BR" dirty="0"/>
              <a:t>	ROO· + ROO· --&gt; ROOR + O2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0" y="2209800"/>
            <a:ext cx="3810000" cy="4525963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altLang="pt-BR" sz="2000" dirty="0" err="1" smtClean="0"/>
              <a:t>Onde</a:t>
            </a:r>
            <a:r>
              <a:rPr lang="en-US" altLang="pt-BR" sz="20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pt-BR" sz="1800" dirty="0" smtClean="0"/>
              <a:t>RH é um </a:t>
            </a:r>
            <a:r>
              <a:rPr lang="en-US" altLang="pt-BR" sz="1800" dirty="0" err="1" smtClean="0"/>
              <a:t>ácido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graxo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insaturado</a:t>
            </a:r>
            <a:r>
              <a:rPr lang="en-US" altLang="pt-BR" sz="1800" dirty="0" smtClean="0"/>
              <a:t>; </a:t>
            </a:r>
          </a:p>
          <a:p>
            <a:pPr lvl="1">
              <a:lnSpc>
                <a:spcPct val="90000"/>
              </a:lnSpc>
            </a:pPr>
            <a:r>
              <a:rPr lang="en-US" altLang="pt-BR" sz="1800" dirty="0" smtClean="0"/>
              <a:t>R· é um radical livre </a:t>
            </a:r>
            <a:r>
              <a:rPr lang="en-US" altLang="pt-BR" sz="1800" dirty="0" err="1" smtClean="0"/>
              <a:t>formado</a:t>
            </a:r>
            <a:r>
              <a:rPr lang="en-US" altLang="pt-BR" sz="1800" dirty="0" smtClean="0"/>
              <a:t> pela </a:t>
            </a:r>
            <a:r>
              <a:rPr lang="en-US" altLang="pt-BR" sz="1800" dirty="0" err="1" smtClean="0"/>
              <a:t>remoção</a:t>
            </a:r>
            <a:r>
              <a:rPr lang="en-US" altLang="pt-BR" sz="1800" dirty="0" smtClean="0"/>
              <a:t> de um </a:t>
            </a:r>
            <a:r>
              <a:rPr lang="en-US" altLang="pt-BR" sz="1800" dirty="0" err="1" smtClean="0"/>
              <a:t>hidrogênio</a:t>
            </a:r>
            <a:r>
              <a:rPr lang="en-US" altLang="pt-BR" sz="1800" dirty="0" smtClean="0"/>
              <a:t> de um carbon </a:t>
            </a:r>
            <a:r>
              <a:rPr lang="en-US" altLang="pt-BR" sz="1800" dirty="0" err="1" smtClean="0"/>
              <a:t>adjacente</a:t>
            </a:r>
            <a:r>
              <a:rPr lang="en-US" altLang="pt-BR" sz="1800" dirty="0" smtClean="0"/>
              <a:t> a </a:t>
            </a:r>
            <a:r>
              <a:rPr lang="en-US" altLang="pt-BR" sz="1800" dirty="0" err="1" smtClean="0"/>
              <a:t>uma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dupla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ligação</a:t>
            </a:r>
            <a:r>
              <a:rPr lang="en-US" altLang="pt-BR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pt-BR" sz="1600" dirty="0" smtClean="0"/>
              <a:t>ROOH é um </a:t>
            </a:r>
            <a:r>
              <a:rPr lang="en-US" altLang="pt-BR" sz="1600" dirty="0" err="1" smtClean="0"/>
              <a:t>hidroperóxido</a:t>
            </a:r>
            <a:r>
              <a:rPr lang="en-US" altLang="pt-BR" sz="1600" dirty="0" smtClean="0"/>
              <a:t>, </a:t>
            </a:r>
            <a:r>
              <a:rPr lang="en-US" altLang="pt-BR" sz="1600" dirty="0" err="1" smtClean="0"/>
              <a:t>produto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majoritário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incial</a:t>
            </a:r>
            <a:r>
              <a:rPr lang="en-US" altLang="pt-BR" sz="1600" dirty="0" smtClean="0"/>
              <a:t> da </a:t>
            </a:r>
            <a:r>
              <a:rPr lang="en-US" altLang="pt-BR" sz="1600" dirty="0" err="1" smtClean="0"/>
              <a:t>oxidação</a:t>
            </a:r>
            <a:r>
              <a:rPr lang="en-US" altLang="pt-BR" sz="1600" dirty="0" smtClean="0"/>
              <a:t> que se </a:t>
            </a:r>
            <a:r>
              <a:rPr lang="en-US" altLang="pt-BR" sz="1600" dirty="0" err="1" smtClean="0"/>
              <a:t>decompõe</a:t>
            </a:r>
            <a:r>
              <a:rPr lang="en-US" altLang="pt-BR" sz="1600" dirty="0" smtClean="0"/>
              <a:t> para </a:t>
            </a:r>
            <a:r>
              <a:rPr lang="en-US" altLang="pt-BR" sz="1600" dirty="0" err="1" smtClean="0"/>
              <a:t>formar</a:t>
            </a:r>
            <a:r>
              <a:rPr lang="en-US" altLang="pt-BR" sz="1600" dirty="0" smtClean="0"/>
              <a:t> outros </a:t>
            </a:r>
            <a:r>
              <a:rPr lang="en-US" altLang="pt-BR" sz="1600" dirty="0" err="1" smtClean="0"/>
              <a:t>compostos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responsáveis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por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odores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estranhos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ao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óleo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ou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gordura</a:t>
            </a:r>
            <a:r>
              <a:rPr lang="en-US" altLang="pt-BR" sz="1600" dirty="0" smtClean="0"/>
              <a:t> (</a:t>
            </a:r>
            <a:r>
              <a:rPr lang="en-US" altLang="pt-BR" sz="1600" i="1" dirty="0" smtClean="0"/>
              <a:t>off-flavors</a:t>
            </a:r>
            <a:r>
              <a:rPr lang="en-US" altLang="pt-BR" sz="1600" dirty="0" smtClean="0"/>
              <a:t>). </a:t>
            </a:r>
          </a:p>
          <a:p>
            <a:pPr lvl="1">
              <a:lnSpc>
                <a:spcPct val="90000"/>
              </a:lnSpc>
            </a:pPr>
            <a:r>
              <a:rPr lang="en-US" altLang="pt-BR" sz="1600" dirty="0" err="1" smtClean="0"/>
              <a:t>Tais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produtos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incluem</a:t>
            </a:r>
            <a:r>
              <a:rPr lang="en-US" altLang="pt-BR" sz="1600" dirty="0" smtClean="0"/>
              <a:t> o </a:t>
            </a:r>
            <a:r>
              <a:rPr lang="en-US" altLang="pt-BR" sz="1600" dirty="0" err="1" smtClean="0"/>
              <a:t>hexanal</a:t>
            </a:r>
            <a:r>
              <a:rPr lang="en-US" altLang="pt-BR" sz="1600" dirty="0" smtClean="0"/>
              <a:t>, </a:t>
            </a:r>
            <a:r>
              <a:rPr lang="en-US" altLang="pt-BR" sz="1600" dirty="0" err="1" smtClean="0"/>
              <a:t>pentanal</a:t>
            </a:r>
            <a:r>
              <a:rPr lang="en-US" altLang="pt-BR" sz="1600" dirty="0" smtClean="0"/>
              <a:t> e </a:t>
            </a:r>
            <a:r>
              <a:rPr lang="en-US" altLang="pt-BR" sz="1600" dirty="0" err="1" smtClean="0"/>
              <a:t>malonaldeído</a:t>
            </a:r>
            <a:r>
              <a:rPr lang="en-US" altLang="pt-BR" sz="1600" dirty="0" smtClean="0"/>
              <a:t>.</a:t>
            </a:r>
            <a:br>
              <a:rPr lang="en-US" altLang="pt-BR" sz="1600" dirty="0" smtClean="0"/>
            </a:br>
            <a:endParaRPr lang="en-US" altLang="pt-B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3" y="99443"/>
            <a:ext cx="2026568" cy="15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Método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ácido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tibarbitúrico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5886450" cy="246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078358"/>
            <a:ext cx="728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MDA = </a:t>
            </a:r>
            <a:r>
              <a:rPr lang="en-US" dirty="0" err="1" smtClean="0"/>
              <a:t>malondialdeído</a:t>
            </a:r>
            <a:r>
              <a:rPr lang="en-US" dirty="0" smtClean="0"/>
              <a:t> – </a:t>
            </a:r>
            <a:r>
              <a:rPr lang="en-US" dirty="0" err="1" smtClean="0"/>
              <a:t>Produto</a:t>
            </a:r>
            <a:r>
              <a:rPr lang="en-US" dirty="0" smtClean="0"/>
              <a:t> de </a:t>
            </a:r>
            <a:r>
              <a:rPr lang="en-US" dirty="0" err="1" smtClean="0"/>
              <a:t>terminação</a:t>
            </a:r>
            <a:r>
              <a:rPr lang="en-US" dirty="0" smtClean="0"/>
              <a:t> da </a:t>
            </a:r>
            <a:r>
              <a:rPr lang="en-US" dirty="0" err="1" smtClean="0"/>
              <a:t>oxidação</a:t>
            </a:r>
            <a:r>
              <a:rPr lang="en-US" dirty="0" smtClean="0"/>
              <a:t> </a:t>
            </a:r>
            <a:r>
              <a:rPr lang="en-US" dirty="0" err="1" smtClean="0"/>
              <a:t>Lipídica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98801" y="2362200"/>
            <a:ext cx="56733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400" b="1" dirty="0" smtClean="0"/>
              <a:t>Análise</a:t>
            </a:r>
            <a:endParaRPr lang="pt-BR" altLang="en-US" sz="44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400" b="1" dirty="0" smtClean="0"/>
              <a:t>Espectrofotométrica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497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2895600"/>
            <a:ext cx="7239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800" b="1"/>
              <a:t>Por que enxergamos cores?</a:t>
            </a:r>
          </a:p>
        </p:txBody>
      </p:sp>
    </p:spTree>
    <p:extLst>
      <p:ext uri="{BB962C8B-B14F-4D97-AF65-F5344CB8AC3E}">
        <p14:creationId xmlns:p14="http://schemas.microsoft.com/office/powerpoint/2010/main" val="2723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5138" y="381000"/>
            <a:ext cx="189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Absorção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1563688"/>
            <a:ext cx="85502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800"/>
              <a:t>Enxergamos cores, pois as moléculas absorvem parte da luz visível e refletem outra parte. A parte refletida é captada pelo olho humano e interpretada pelo nosso aparato visual</a:t>
            </a:r>
            <a:endParaRPr lang="pt-BR" altLang="en-US" sz="28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8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800"/>
              <a:t>As espécies que absorvem luz são chamadas </a:t>
            </a:r>
            <a:r>
              <a:rPr lang="pt-BR" altLang="en-US" sz="2800" u="sng"/>
              <a:t>substâncias cromóforas</a:t>
            </a:r>
            <a:r>
              <a:rPr lang="pt-BR" altLang="en-US" sz="280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2800"/>
          </a:p>
        </p:txBody>
      </p:sp>
    </p:spTree>
    <p:extLst>
      <p:ext uri="{BB962C8B-B14F-4D97-AF65-F5344CB8AC3E}">
        <p14:creationId xmlns:p14="http://schemas.microsoft.com/office/powerpoint/2010/main" val="30085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3"/>
          <a:stretch>
            <a:fillRect/>
          </a:stretch>
        </p:blipFill>
        <p:spPr bwMode="auto">
          <a:xfrm>
            <a:off x="179512" y="908720"/>
            <a:ext cx="861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lution-concentration_simple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>
            <a:fillRect/>
          </a:stretch>
        </p:blipFill>
        <p:spPr bwMode="auto">
          <a:xfrm>
            <a:off x="1254125" y="2565400"/>
            <a:ext cx="66357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79613" y="5300663"/>
            <a:ext cx="5591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800"/>
              <a:t>Soluções de um corante vermelho</a:t>
            </a:r>
          </a:p>
        </p:txBody>
      </p:sp>
    </p:spTree>
    <p:extLst>
      <p:ext uri="{BB962C8B-B14F-4D97-AF65-F5344CB8AC3E}">
        <p14:creationId xmlns:p14="http://schemas.microsoft.com/office/powerpoint/2010/main" val="2366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TRIACILGLICERÓIS </a:t>
            </a:r>
          </a:p>
        </p:txBody>
      </p:sp>
      <p:pic>
        <p:nvPicPr>
          <p:cNvPr id="6147" name="Picture 5" descr="triglyceride, glycerol and free fatty acid in olive 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76300"/>
            <a:ext cx="5761038" cy="5427663"/>
          </a:xfrm>
          <a:prstGeom prst="rect">
            <a:avLst/>
          </a:prstGeom>
          <a:solidFill>
            <a:schemeClr val="bg1"/>
          </a:solidFill>
          <a:ln w="381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859338" y="4292600"/>
            <a:ext cx="3429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/>
              <a:t>O carbono no qual o AG se liga vai determinar suas propriedades físicas e nutricionais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1341438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2408238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endParaRPr lang="en-US" altLang="en-US"/>
          </a:p>
        </p:txBody>
      </p:sp>
      <p:pic>
        <p:nvPicPr>
          <p:cNvPr id="31748" name="Picture 4" descr="696391616@29092005-2F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1438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9552" y="573965"/>
            <a:ext cx="652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dirty="0"/>
              <a:t>Porém, podemos nos enganar com as cores....</a:t>
            </a:r>
          </a:p>
        </p:txBody>
      </p:sp>
    </p:spTree>
    <p:extLst>
      <p:ext uri="{BB962C8B-B14F-4D97-AF65-F5344CB8AC3E}">
        <p14:creationId xmlns:p14="http://schemas.microsoft.com/office/powerpoint/2010/main" val="101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icrosoft Photo Editor 3.0 Pictur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icrosoft Photo Editor 3.0 Picture"/>
          <p:cNvPicPr>
            <a:picLocks noChangeAspect="1" noChangeArrowheads="1"/>
          </p:cNvPicPr>
          <p:nvPr/>
        </p:nvPicPr>
        <p:blipFill>
          <a:blip r:embed="rId2" r:link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icrosoft Photo Editor 3.0 Picture"/>
          <p:cNvPicPr>
            <a:picLocks noChangeAspect="1" noChangeArrowheads="1"/>
          </p:cNvPicPr>
          <p:nvPr/>
        </p:nvPicPr>
        <p:blipFill>
          <a:blip r:embed="rId2" r:link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66725" y="1689100"/>
            <a:ext cx="82089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3600"/>
              <a:t>Como medir a concentração de uma substância sem depender de nossa análise visual?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5413" y="4652963"/>
            <a:ext cx="8893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3600">
                <a:solidFill>
                  <a:schemeClr val="accent2"/>
                </a:solidFill>
              </a:rPr>
              <a:t>Atribuindo um valor numérico a quantidade de luz absorvida.</a:t>
            </a:r>
          </a:p>
        </p:txBody>
      </p:sp>
    </p:spTree>
    <p:extLst>
      <p:ext uri="{BB962C8B-B14F-4D97-AF65-F5344CB8AC3E}">
        <p14:creationId xmlns:p14="http://schemas.microsoft.com/office/powerpoint/2010/main" val="15654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38600" y="2438400"/>
            <a:ext cx="1219200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92D050"/>
              </a:solidFill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038600" y="2057400"/>
            <a:ext cx="1219200" cy="6858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038600" y="1905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38862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886200" y="1905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8862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257800" y="1905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410200" y="1905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52578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038600" y="838200"/>
            <a:ext cx="1311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 b="1"/>
              <a:t>Solução da amostra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5486400" y="1295400"/>
            <a:ext cx="1600200" cy="838200"/>
            <a:chOff x="3456" y="1248"/>
            <a:chExt cx="1008" cy="528"/>
          </a:xfrm>
        </p:grpSpPr>
        <p:sp>
          <p:nvSpPr>
            <p:cNvPr id="36938" name="Text Box 13"/>
            <p:cNvSpPr txBox="1">
              <a:spLocks noChangeArrowheads="1"/>
            </p:cNvSpPr>
            <p:nvPr/>
          </p:nvSpPr>
          <p:spPr bwMode="auto">
            <a:xfrm>
              <a:off x="3728" y="1248"/>
              <a:ext cx="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/>
                <a:t>Cubeta</a:t>
              </a:r>
            </a:p>
          </p:txBody>
        </p:sp>
        <p:sp>
          <p:nvSpPr>
            <p:cNvPr id="36939" name="Line 14"/>
            <p:cNvSpPr>
              <a:spLocks noChangeShapeType="1"/>
            </p:cNvSpPr>
            <p:nvPr/>
          </p:nvSpPr>
          <p:spPr bwMode="auto">
            <a:xfrm flipH="1">
              <a:off x="3456" y="1488"/>
              <a:ext cx="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465138" y="381000"/>
            <a:ext cx="1763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Princípio</a:t>
            </a:r>
          </a:p>
        </p:txBody>
      </p:sp>
      <p:grpSp>
        <p:nvGrpSpPr>
          <p:cNvPr id="36878" name="Group 16"/>
          <p:cNvGrpSpPr>
            <a:grpSpLocks/>
          </p:cNvGrpSpPr>
          <p:nvPr/>
        </p:nvGrpSpPr>
        <p:grpSpPr bwMode="auto">
          <a:xfrm>
            <a:off x="234950" y="2368550"/>
            <a:ext cx="1101725" cy="1997075"/>
            <a:chOff x="148" y="1924"/>
            <a:chExt cx="694" cy="1258"/>
          </a:xfrm>
        </p:grpSpPr>
        <p:grpSp>
          <p:nvGrpSpPr>
            <p:cNvPr id="36904" name="Group 17"/>
            <p:cNvGrpSpPr>
              <a:grpSpLocks/>
            </p:cNvGrpSpPr>
            <p:nvPr/>
          </p:nvGrpSpPr>
          <p:grpSpPr bwMode="auto">
            <a:xfrm>
              <a:off x="337" y="2887"/>
              <a:ext cx="314" cy="295"/>
              <a:chOff x="337" y="2887"/>
              <a:chExt cx="314" cy="295"/>
            </a:xfrm>
          </p:grpSpPr>
          <p:grpSp>
            <p:nvGrpSpPr>
              <p:cNvPr id="36921" name="Group 18"/>
              <p:cNvGrpSpPr>
                <a:grpSpLocks/>
              </p:cNvGrpSpPr>
              <p:nvPr/>
            </p:nvGrpSpPr>
            <p:grpSpPr bwMode="auto">
              <a:xfrm>
                <a:off x="337" y="2887"/>
                <a:ext cx="314" cy="295"/>
                <a:chOff x="337" y="2887"/>
                <a:chExt cx="314" cy="295"/>
              </a:xfrm>
            </p:grpSpPr>
            <p:grpSp>
              <p:nvGrpSpPr>
                <p:cNvPr id="36927" name="Group 19"/>
                <p:cNvGrpSpPr>
                  <a:grpSpLocks/>
                </p:cNvGrpSpPr>
                <p:nvPr/>
              </p:nvGrpSpPr>
              <p:grpSpPr bwMode="auto">
                <a:xfrm>
                  <a:off x="416" y="3114"/>
                  <a:ext cx="171" cy="68"/>
                  <a:chOff x="416" y="3114"/>
                  <a:chExt cx="171" cy="68"/>
                </a:xfrm>
              </p:grpSpPr>
              <p:sp>
                <p:nvSpPr>
                  <p:cNvPr id="36936" name="Freeform 20"/>
                  <p:cNvSpPr>
                    <a:spLocks/>
                  </p:cNvSpPr>
                  <p:nvPr/>
                </p:nvSpPr>
                <p:spPr bwMode="auto">
                  <a:xfrm>
                    <a:off x="416" y="3114"/>
                    <a:ext cx="171" cy="68"/>
                  </a:xfrm>
                  <a:custGeom>
                    <a:avLst/>
                    <a:gdLst>
                      <a:gd name="T0" fmla="*/ 0 w 514"/>
                      <a:gd name="T1" fmla="*/ 0 h 203"/>
                      <a:gd name="T2" fmla="*/ 1 w 514"/>
                      <a:gd name="T3" fmla="*/ 2 h 203"/>
                      <a:gd name="T4" fmla="*/ 1 w 514"/>
                      <a:gd name="T5" fmla="*/ 2 h 203"/>
                      <a:gd name="T6" fmla="*/ 2 w 514"/>
                      <a:gd name="T7" fmla="*/ 2 h 203"/>
                      <a:gd name="T8" fmla="*/ 2 w 514"/>
                      <a:gd name="T9" fmla="*/ 2 h 203"/>
                      <a:gd name="T10" fmla="*/ 2 w 514"/>
                      <a:gd name="T11" fmla="*/ 2 h 203"/>
                      <a:gd name="T12" fmla="*/ 2 w 514"/>
                      <a:gd name="T13" fmla="*/ 2 h 203"/>
                      <a:gd name="T14" fmla="*/ 2 w 514"/>
                      <a:gd name="T15" fmla="*/ 2 h 203"/>
                      <a:gd name="T16" fmla="*/ 3 w 514"/>
                      <a:gd name="T17" fmla="*/ 2 h 203"/>
                      <a:gd name="T18" fmla="*/ 3 w 514"/>
                      <a:gd name="T19" fmla="*/ 2 h 203"/>
                      <a:gd name="T20" fmla="*/ 3 w 514"/>
                      <a:gd name="T21" fmla="*/ 3 h 203"/>
                      <a:gd name="T22" fmla="*/ 3 w 514"/>
                      <a:gd name="T23" fmla="*/ 3 h 203"/>
                      <a:gd name="T24" fmla="*/ 4 w 514"/>
                      <a:gd name="T25" fmla="*/ 2 h 203"/>
                      <a:gd name="T26" fmla="*/ 4 w 514"/>
                      <a:gd name="T27" fmla="*/ 2 h 203"/>
                      <a:gd name="T28" fmla="*/ 4 w 514"/>
                      <a:gd name="T29" fmla="*/ 2 h 203"/>
                      <a:gd name="T30" fmla="*/ 4 w 514"/>
                      <a:gd name="T31" fmla="*/ 2 h 203"/>
                      <a:gd name="T32" fmla="*/ 4 w 514"/>
                      <a:gd name="T33" fmla="*/ 2 h 203"/>
                      <a:gd name="T34" fmla="*/ 5 w 514"/>
                      <a:gd name="T35" fmla="*/ 2 h 203"/>
                      <a:gd name="T36" fmla="*/ 5 w 514"/>
                      <a:gd name="T37" fmla="*/ 2 h 203"/>
                      <a:gd name="T38" fmla="*/ 5 w 514"/>
                      <a:gd name="T39" fmla="*/ 2 h 203"/>
                      <a:gd name="T40" fmla="*/ 5 w 514"/>
                      <a:gd name="T41" fmla="*/ 2 h 203"/>
                      <a:gd name="T42" fmla="*/ 5 w 514"/>
                      <a:gd name="T43" fmla="*/ 2 h 203"/>
                      <a:gd name="T44" fmla="*/ 6 w 514"/>
                      <a:gd name="T45" fmla="*/ 0 h 203"/>
                      <a:gd name="T46" fmla="*/ 0 w 514"/>
                      <a:gd name="T47" fmla="*/ 0 h 20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14"/>
                      <a:gd name="T73" fmla="*/ 0 h 203"/>
                      <a:gd name="T74" fmla="*/ 514 w 514"/>
                      <a:gd name="T75" fmla="*/ 203 h 20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14" h="203">
                        <a:moveTo>
                          <a:pt x="0" y="0"/>
                        </a:moveTo>
                        <a:lnTo>
                          <a:pt x="104" y="161"/>
                        </a:lnTo>
                        <a:lnTo>
                          <a:pt x="113" y="171"/>
                        </a:lnTo>
                        <a:lnTo>
                          <a:pt x="125" y="177"/>
                        </a:lnTo>
                        <a:lnTo>
                          <a:pt x="140" y="183"/>
                        </a:lnTo>
                        <a:lnTo>
                          <a:pt x="158" y="191"/>
                        </a:lnTo>
                        <a:lnTo>
                          <a:pt x="179" y="195"/>
                        </a:lnTo>
                        <a:lnTo>
                          <a:pt x="194" y="196"/>
                        </a:lnTo>
                        <a:lnTo>
                          <a:pt x="212" y="199"/>
                        </a:lnTo>
                        <a:lnTo>
                          <a:pt x="229" y="200"/>
                        </a:lnTo>
                        <a:lnTo>
                          <a:pt x="251" y="203"/>
                        </a:lnTo>
                        <a:lnTo>
                          <a:pt x="266" y="203"/>
                        </a:lnTo>
                        <a:lnTo>
                          <a:pt x="287" y="200"/>
                        </a:lnTo>
                        <a:lnTo>
                          <a:pt x="305" y="199"/>
                        </a:lnTo>
                        <a:lnTo>
                          <a:pt x="325" y="196"/>
                        </a:lnTo>
                        <a:lnTo>
                          <a:pt x="343" y="195"/>
                        </a:lnTo>
                        <a:lnTo>
                          <a:pt x="360" y="190"/>
                        </a:lnTo>
                        <a:lnTo>
                          <a:pt x="378" y="185"/>
                        </a:lnTo>
                        <a:lnTo>
                          <a:pt x="392" y="177"/>
                        </a:lnTo>
                        <a:lnTo>
                          <a:pt x="405" y="169"/>
                        </a:lnTo>
                        <a:lnTo>
                          <a:pt x="410" y="164"/>
                        </a:lnTo>
                        <a:lnTo>
                          <a:pt x="418" y="156"/>
                        </a:lnTo>
                        <a:lnTo>
                          <a:pt x="5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7" name="Freeform 21"/>
                  <p:cNvSpPr>
                    <a:spLocks/>
                  </p:cNvSpPr>
                  <p:nvPr/>
                </p:nvSpPr>
                <p:spPr bwMode="auto">
                  <a:xfrm>
                    <a:off x="443" y="3114"/>
                    <a:ext cx="76" cy="68"/>
                  </a:xfrm>
                  <a:custGeom>
                    <a:avLst/>
                    <a:gdLst>
                      <a:gd name="T0" fmla="*/ 0 w 229"/>
                      <a:gd name="T1" fmla="*/ 0 h 203"/>
                      <a:gd name="T2" fmla="*/ 1 w 229"/>
                      <a:gd name="T3" fmla="*/ 2 h 203"/>
                      <a:gd name="T4" fmla="*/ 1 w 229"/>
                      <a:gd name="T5" fmla="*/ 2 h 203"/>
                      <a:gd name="T6" fmla="*/ 1 w 229"/>
                      <a:gd name="T7" fmla="*/ 2 h 203"/>
                      <a:gd name="T8" fmla="*/ 1 w 229"/>
                      <a:gd name="T9" fmla="*/ 2 h 203"/>
                      <a:gd name="T10" fmla="*/ 2 w 229"/>
                      <a:gd name="T11" fmla="*/ 2 h 203"/>
                      <a:gd name="T12" fmla="*/ 2 w 229"/>
                      <a:gd name="T13" fmla="*/ 2 h 203"/>
                      <a:gd name="T14" fmla="*/ 2 w 229"/>
                      <a:gd name="T15" fmla="*/ 3 h 203"/>
                      <a:gd name="T16" fmla="*/ 2 w 229"/>
                      <a:gd name="T17" fmla="*/ 3 h 203"/>
                      <a:gd name="T18" fmla="*/ 3 w 229"/>
                      <a:gd name="T19" fmla="*/ 2 h 203"/>
                      <a:gd name="T20" fmla="*/ 3 w 229"/>
                      <a:gd name="T21" fmla="*/ 0 h 203"/>
                      <a:gd name="T22" fmla="*/ 0 w 229"/>
                      <a:gd name="T23" fmla="*/ 0 h 2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9"/>
                      <a:gd name="T37" fmla="*/ 0 h 203"/>
                      <a:gd name="T38" fmla="*/ 229 w 229"/>
                      <a:gd name="T39" fmla="*/ 203 h 2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9" h="203">
                        <a:moveTo>
                          <a:pt x="0" y="0"/>
                        </a:moveTo>
                        <a:lnTo>
                          <a:pt x="63" y="183"/>
                        </a:lnTo>
                        <a:lnTo>
                          <a:pt x="77" y="191"/>
                        </a:lnTo>
                        <a:lnTo>
                          <a:pt x="98" y="195"/>
                        </a:lnTo>
                        <a:lnTo>
                          <a:pt x="113" y="196"/>
                        </a:lnTo>
                        <a:lnTo>
                          <a:pt x="131" y="199"/>
                        </a:lnTo>
                        <a:lnTo>
                          <a:pt x="148" y="200"/>
                        </a:lnTo>
                        <a:lnTo>
                          <a:pt x="170" y="203"/>
                        </a:lnTo>
                        <a:lnTo>
                          <a:pt x="185" y="203"/>
                        </a:lnTo>
                        <a:lnTo>
                          <a:pt x="206" y="200"/>
                        </a:lnTo>
                        <a:lnTo>
                          <a:pt x="22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28" name="Group 22"/>
                <p:cNvGrpSpPr>
                  <a:grpSpLocks/>
                </p:cNvGrpSpPr>
                <p:nvPr/>
              </p:nvGrpSpPr>
              <p:grpSpPr bwMode="auto">
                <a:xfrm>
                  <a:off x="337" y="2887"/>
                  <a:ext cx="314" cy="246"/>
                  <a:chOff x="337" y="2887"/>
                  <a:chExt cx="314" cy="246"/>
                </a:xfrm>
              </p:grpSpPr>
              <p:sp>
                <p:nvSpPr>
                  <p:cNvPr id="36929" name="Freeform 23"/>
                  <p:cNvSpPr>
                    <a:spLocks/>
                  </p:cNvSpPr>
                  <p:nvPr/>
                </p:nvSpPr>
                <p:spPr bwMode="auto">
                  <a:xfrm>
                    <a:off x="337" y="2887"/>
                    <a:ext cx="314" cy="246"/>
                  </a:xfrm>
                  <a:custGeom>
                    <a:avLst/>
                    <a:gdLst>
                      <a:gd name="T0" fmla="*/ 0 w 943"/>
                      <a:gd name="T1" fmla="*/ 0 h 738"/>
                      <a:gd name="T2" fmla="*/ 0 w 943"/>
                      <a:gd name="T3" fmla="*/ 0 h 738"/>
                      <a:gd name="T4" fmla="*/ 0 w 943"/>
                      <a:gd name="T5" fmla="*/ 1 h 738"/>
                      <a:gd name="T6" fmla="*/ 0 w 943"/>
                      <a:gd name="T7" fmla="*/ 1 h 738"/>
                      <a:gd name="T8" fmla="*/ 0 w 943"/>
                      <a:gd name="T9" fmla="*/ 2 h 738"/>
                      <a:gd name="T10" fmla="*/ 0 w 943"/>
                      <a:gd name="T11" fmla="*/ 2 h 738"/>
                      <a:gd name="T12" fmla="*/ 0 w 943"/>
                      <a:gd name="T13" fmla="*/ 2 h 738"/>
                      <a:gd name="T14" fmla="*/ 0 w 943"/>
                      <a:gd name="T15" fmla="*/ 2 h 738"/>
                      <a:gd name="T16" fmla="*/ 0 w 943"/>
                      <a:gd name="T17" fmla="*/ 3 h 738"/>
                      <a:gd name="T18" fmla="*/ 0 w 943"/>
                      <a:gd name="T19" fmla="*/ 3 h 738"/>
                      <a:gd name="T20" fmla="*/ 0 w 943"/>
                      <a:gd name="T21" fmla="*/ 3 h 738"/>
                      <a:gd name="T22" fmla="*/ 0 w 943"/>
                      <a:gd name="T23" fmla="*/ 4 h 738"/>
                      <a:gd name="T24" fmla="*/ 0 w 943"/>
                      <a:gd name="T25" fmla="*/ 4 h 738"/>
                      <a:gd name="T26" fmla="*/ 0 w 943"/>
                      <a:gd name="T27" fmla="*/ 4 h 738"/>
                      <a:gd name="T28" fmla="*/ 0 w 943"/>
                      <a:gd name="T29" fmla="*/ 4 h 738"/>
                      <a:gd name="T30" fmla="*/ 0 w 943"/>
                      <a:gd name="T31" fmla="*/ 5 h 738"/>
                      <a:gd name="T32" fmla="*/ 0 w 943"/>
                      <a:gd name="T33" fmla="*/ 5 h 738"/>
                      <a:gd name="T34" fmla="*/ 0 w 943"/>
                      <a:gd name="T35" fmla="*/ 5 h 738"/>
                      <a:gd name="T36" fmla="*/ 0 w 943"/>
                      <a:gd name="T37" fmla="*/ 6 h 738"/>
                      <a:gd name="T38" fmla="*/ 0 w 943"/>
                      <a:gd name="T39" fmla="*/ 6 h 738"/>
                      <a:gd name="T40" fmla="*/ 1 w 943"/>
                      <a:gd name="T41" fmla="*/ 6 h 738"/>
                      <a:gd name="T42" fmla="*/ 1 w 943"/>
                      <a:gd name="T43" fmla="*/ 7 h 738"/>
                      <a:gd name="T44" fmla="*/ 2 w 943"/>
                      <a:gd name="T45" fmla="*/ 8 h 738"/>
                      <a:gd name="T46" fmla="*/ 3 w 943"/>
                      <a:gd name="T47" fmla="*/ 8 h 738"/>
                      <a:gd name="T48" fmla="*/ 4 w 943"/>
                      <a:gd name="T49" fmla="*/ 9 h 738"/>
                      <a:gd name="T50" fmla="*/ 5 w 943"/>
                      <a:gd name="T51" fmla="*/ 9 h 738"/>
                      <a:gd name="T52" fmla="*/ 7 w 943"/>
                      <a:gd name="T53" fmla="*/ 9 h 738"/>
                      <a:gd name="T54" fmla="*/ 8 w 943"/>
                      <a:gd name="T55" fmla="*/ 9 h 738"/>
                      <a:gd name="T56" fmla="*/ 9 w 943"/>
                      <a:gd name="T57" fmla="*/ 9 h 738"/>
                      <a:gd name="T58" fmla="*/ 9 w 943"/>
                      <a:gd name="T59" fmla="*/ 8 h 738"/>
                      <a:gd name="T60" fmla="*/ 10 w 943"/>
                      <a:gd name="T61" fmla="*/ 8 h 738"/>
                      <a:gd name="T62" fmla="*/ 11 w 943"/>
                      <a:gd name="T63" fmla="*/ 6 h 738"/>
                      <a:gd name="T64" fmla="*/ 11 w 943"/>
                      <a:gd name="T65" fmla="*/ 6 h 738"/>
                      <a:gd name="T66" fmla="*/ 11 w 943"/>
                      <a:gd name="T67" fmla="*/ 5 h 738"/>
                      <a:gd name="T68" fmla="*/ 11 w 943"/>
                      <a:gd name="T69" fmla="*/ 5 h 738"/>
                      <a:gd name="T70" fmla="*/ 11 w 943"/>
                      <a:gd name="T71" fmla="*/ 5 h 738"/>
                      <a:gd name="T72" fmla="*/ 11 w 943"/>
                      <a:gd name="T73" fmla="*/ 5 h 738"/>
                      <a:gd name="T74" fmla="*/ 12 w 943"/>
                      <a:gd name="T75" fmla="*/ 4 h 738"/>
                      <a:gd name="T76" fmla="*/ 12 w 943"/>
                      <a:gd name="T77" fmla="*/ 4 h 738"/>
                      <a:gd name="T78" fmla="*/ 11 w 943"/>
                      <a:gd name="T79" fmla="*/ 4 h 738"/>
                      <a:gd name="T80" fmla="*/ 11 w 943"/>
                      <a:gd name="T81" fmla="*/ 3 h 738"/>
                      <a:gd name="T82" fmla="*/ 11 w 943"/>
                      <a:gd name="T83" fmla="*/ 3 h 738"/>
                      <a:gd name="T84" fmla="*/ 12 w 943"/>
                      <a:gd name="T85" fmla="*/ 3 h 738"/>
                      <a:gd name="T86" fmla="*/ 12 w 943"/>
                      <a:gd name="T87" fmla="*/ 3 h 738"/>
                      <a:gd name="T88" fmla="*/ 11 w 943"/>
                      <a:gd name="T89" fmla="*/ 2 h 738"/>
                      <a:gd name="T90" fmla="*/ 11 w 943"/>
                      <a:gd name="T91" fmla="*/ 2 h 738"/>
                      <a:gd name="T92" fmla="*/ 11 w 943"/>
                      <a:gd name="T93" fmla="*/ 2 h 738"/>
                      <a:gd name="T94" fmla="*/ 12 w 943"/>
                      <a:gd name="T95" fmla="*/ 1 h 738"/>
                      <a:gd name="T96" fmla="*/ 12 w 943"/>
                      <a:gd name="T97" fmla="*/ 1 h 738"/>
                      <a:gd name="T98" fmla="*/ 11 w 943"/>
                      <a:gd name="T99" fmla="*/ 1 h 738"/>
                      <a:gd name="T100" fmla="*/ 11 w 943"/>
                      <a:gd name="T101" fmla="*/ 1 h 738"/>
                      <a:gd name="T102" fmla="*/ 11 w 943"/>
                      <a:gd name="T103" fmla="*/ 0 h 738"/>
                      <a:gd name="T104" fmla="*/ 0 w 943"/>
                      <a:gd name="T105" fmla="*/ 0 h 73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43"/>
                      <a:gd name="T160" fmla="*/ 0 h 738"/>
                      <a:gd name="T161" fmla="*/ 943 w 943"/>
                      <a:gd name="T162" fmla="*/ 738 h 73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43" h="738">
                        <a:moveTo>
                          <a:pt x="27" y="0"/>
                        </a:moveTo>
                        <a:lnTo>
                          <a:pt x="21" y="20"/>
                        </a:lnTo>
                        <a:lnTo>
                          <a:pt x="23" y="29"/>
                        </a:lnTo>
                        <a:lnTo>
                          <a:pt x="25" y="39"/>
                        </a:lnTo>
                        <a:lnTo>
                          <a:pt x="27" y="60"/>
                        </a:lnTo>
                        <a:lnTo>
                          <a:pt x="23" y="75"/>
                        </a:lnTo>
                        <a:lnTo>
                          <a:pt x="17" y="89"/>
                        </a:lnTo>
                        <a:lnTo>
                          <a:pt x="12" y="98"/>
                        </a:lnTo>
                        <a:lnTo>
                          <a:pt x="5" y="116"/>
                        </a:lnTo>
                        <a:lnTo>
                          <a:pt x="5" y="129"/>
                        </a:lnTo>
                        <a:lnTo>
                          <a:pt x="12" y="141"/>
                        </a:lnTo>
                        <a:lnTo>
                          <a:pt x="17" y="153"/>
                        </a:lnTo>
                        <a:lnTo>
                          <a:pt x="29" y="167"/>
                        </a:lnTo>
                        <a:lnTo>
                          <a:pt x="35" y="180"/>
                        </a:lnTo>
                        <a:lnTo>
                          <a:pt x="35" y="190"/>
                        </a:lnTo>
                        <a:lnTo>
                          <a:pt x="31" y="201"/>
                        </a:lnTo>
                        <a:lnTo>
                          <a:pt x="21" y="210"/>
                        </a:lnTo>
                        <a:lnTo>
                          <a:pt x="13" y="222"/>
                        </a:lnTo>
                        <a:lnTo>
                          <a:pt x="8" y="232"/>
                        </a:lnTo>
                        <a:lnTo>
                          <a:pt x="5" y="242"/>
                        </a:lnTo>
                        <a:lnTo>
                          <a:pt x="12" y="254"/>
                        </a:lnTo>
                        <a:lnTo>
                          <a:pt x="19" y="267"/>
                        </a:lnTo>
                        <a:lnTo>
                          <a:pt x="27" y="276"/>
                        </a:lnTo>
                        <a:lnTo>
                          <a:pt x="31" y="285"/>
                        </a:lnTo>
                        <a:lnTo>
                          <a:pt x="35" y="296"/>
                        </a:lnTo>
                        <a:lnTo>
                          <a:pt x="31" y="310"/>
                        </a:lnTo>
                        <a:lnTo>
                          <a:pt x="21" y="322"/>
                        </a:lnTo>
                        <a:lnTo>
                          <a:pt x="12" y="331"/>
                        </a:lnTo>
                        <a:lnTo>
                          <a:pt x="1" y="346"/>
                        </a:lnTo>
                        <a:lnTo>
                          <a:pt x="0" y="358"/>
                        </a:lnTo>
                        <a:lnTo>
                          <a:pt x="4" y="372"/>
                        </a:lnTo>
                        <a:lnTo>
                          <a:pt x="13" y="382"/>
                        </a:lnTo>
                        <a:lnTo>
                          <a:pt x="23" y="393"/>
                        </a:lnTo>
                        <a:lnTo>
                          <a:pt x="34" y="407"/>
                        </a:lnTo>
                        <a:lnTo>
                          <a:pt x="39" y="426"/>
                        </a:lnTo>
                        <a:lnTo>
                          <a:pt x="34" y="443"/>
                        </a:lnTo>
                        <a:lnTo>
                          <a:pt x="23" y="457"/>
                        </a:lnTo>
                        <a:lnTo>
                          <a:pt x="19" y="467"/>
                        </a:lnTo>
                        <a:lnTo>
                          <a:pt x="19" y="479"/>
                        </a:lnTo>
                        <a:lnTo>
                          <a:pt x="21" y="486"/>
                        </a:lnTo>
                        <a:lnTo>
                          <a:pt x="29" y="497"/>
                        </a:lnTo>
                        <a:lnTo>
                          <a:pt x="43" y="513"/>
                        </a:lnTo>
                        <a:lnTo>
                          <a:pt x="66" y="543"/>
                        </a:lnTo>
                        <a:lnTo>
                          <a:pt x="110" y="589"/>
                        </a:lnTo>
                        <a:lnTo>
                          <a:pt x="148" y="626"/>
                        </a:lnTo>
                        <a:lnTo>
                          <a:pt x="171" y="647"/>
                        </a:lnTo>
                        <a:lnTo>
                          <a:pt x="195" y="661"/>
                        </a:lnTo>
                        <a:lnTo>
                          <a:pt x="224" y="679"/>
                        </a:lnTo>
                        <a:lnTo>
                          <a:pt x="263" y="700"/>
                        </a:lnTo>
                        <a:lnTo>
                          <a:pt x="322" y="721"/>
                        </a:lnTo>
                        <a:lnTo>
                          <a:pt x="367" y="730"/>
                        </a:lnTo>
                        <a:lnTo>
                          <a:pt x="414" y="735"/>
                        </a:lnTo>
                        <a:lnTo>
                          <a:pt x="475" y="738"/>
                        </a:lnTo>
                        <a:lnTo>
                          <a:pt x="539" y="735"/>
                        </a:lnTo>
                        <a:lnTo>
                          <a:pt x="596" y="734"/>
                        </a:lnTo>
                        <a:lnTo>
                          <a:pt x="645" y="726"/>
                        </a:lnTo>
                        <a:lnTo>
                          <a:pt x="688" y="717"/>
                        </a:lnTo>
                        <a:lnTo>
                          <a:pt x="719" y="704"/>
                        </a:lnTo>
                        <a:lnTo>
                          <a:pt x="746" y="691"/>
                        </a:lnTo>
                        <a:lnTo>
                          <a:pt x="767" y="678"/>
                        </a:lnTo>
                        <a:lnTo>
                          <a:pt x="785" y="665"/>
                        </a:lnTo>
                        <a:lnTo>
                          <a:pt x="803" y="647"/>
                        </a:lnTo>
                        <a:lnTo>
                          <a:pt x="859" y="571"/>
                        </a:lnTo>
                        <a:lnTo>
                          <a:pt x="902" y="506"/>
                        </a:lnTo>
                        <a:lnTo>
                          <a:pt x="919" y="474"/>
                        </a:lnTo>
                        <a:lnTo>
                          <a:pt x="923" y="461"/>
                        </a:lnTo>
                        <a:lnTo>
                          <a:pt x="924" y="450"/>
                        </a:lnTo>
                        <a:lnTo>
                          <a:pt x="924" y="439"/>
                        </a:lnTo>
                        <a:lnTo>
                          <a:pt x="916" y="426"/>
                        </a:lnTo>
                        <a:lnTo>
                          <a:pt x="910" y="417"/>
                        </a:lnTo>
                        <a:lnTo>
                          <a:pt x="908" y="405"/>
                        </a:lnTo>
                        <a:lnTo>
                          <a:pt x="910" y="392"/>
                        </a:lnTo>
                        <a:lnTo>
                          <a:pt x="916" y="382"/>
                        </a:lnTo>
                        <a:lnTo>
                          <a:pt x="923" y="372"/>
                        </a:lnTo>
                        <a:lnTo>
                          <a:pt x="929" y="362"/>
                        </a:lnTo>
                        <a:lnTo>
                          <a:pt x="937" y="350"/>
                        </a:lnTo>
                        <a:lnTo>
                          <a:pt x="943" y="339"/>
                        </a:lnTo>
                        <a:lnTo>
                          <a:pt x="941" y="325"/>
                        </a:lnTo>
                        <a:lnTo>
                          <a:pt x="936" y="314"/>
                        </a:lnTo>
                        <a:lnTo>
                          <a:pt x="929" y="303"/>
                        </a:lnTo>
                        <a:lnTo>
                          <a:pt x="923" y="294"/>
                        </a:lnTo>
                        <a:lnTo>
                          <a:pt x="914" y="283"/>
                        </a:lnTo>
                        <a:lnTo>
                          <a:pt x="912" y="271"/>
                        </a:lnTo>
                        <a:lnTo>
                          <a:pt x="914" y="261"/>
                        </a:lnTo>
                        <a:lnTo>
                          <a:pt x="924" y="246"/>
                        </a:lnTo>
                        <a:lnTo>
                          <a:pt x="933" y="236"/>
                        </a:lnTo>
                        <a:lnTo>
                          <a:pt x="937" y="223"/>
                        </a:lnTo>
                        <a:lnTo>
                          <a:pt x="937" y="207"/>
                        </a:lnTo>
                        <a:lnTo>
                          <a:pt x="932" y="192"/>
                        </a:lnTo>
                        <a:lnTo>
                          <a:pt x="923" y="180"/>
                        </a:lnTo>
                        <a:lnTo>
                          <a:pt x="919" y="172"/>
                        </a:lnTo>
                        <a:lnTo>
                          <a:pt x="914" y="159"/>
                        </a:lnTo>
                        <a:lnTo>
                          <a:pt x="916" y="145"/>
                        </a:lnTo>
                        <a:lnTo>
                          <a:pt x="924" y="133"/>
                        </a:lnTo>
                        <a:lnTo>
                          <a:pt x="929" y="125"/>
                        </a:lnTo>
                        <a:lnTo>
                          <a:pt x="937" y="116"/>
                        </a:lnTo>
                        <a:lnTo>
                          <a:pt x="941" y="104"/>
                        </a:lnTo>
                        <a:lnTo>
                          <a:pt x="943" y="90"/>
                        </a:lnTo>
                        <a:lnTo>
                          <a:pt x="940" y="82"/>
                        </a:lnTo>
                        <a:lnTo>
                          <a:pt x="932" y="69"/>
                        </a:lnTo>
                        <a:lnTo>
                          <a:pt x="924" y="58"/>
                        </a:lnTo>
                        <a:lnTo>
                          <a:pt x="919" y="43"/>
                        </a:lnTo>
                        <a:lnTo>
                          <a:pt x="919" y="29"/>
                        </a:lnTo>
                        <a:lnTo>
                          <a:pt x="923" y="19"/>
                        </a:lnTo>
                        <a:lnTo>
                          <a:pt x="920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0" name="Freeform 24"/>
                  <p:cNvSpPr>
                    <a:spLocks/>
                  </p:cNvSpPr>
                  <p:nvPr/>
                </p:nvSpPr>
                <p:spPr bwMode="auto">
                  <a:xfrm>
                    <a:off x="339" y="2920"/>
                    <a:ext cx="39" cy="34"/>
                  </a:xfrm>
                  <a:custGeom>
                    <a:avLst/>
                    <a:gdLst>
                      <a:gd name="T0" fmla="*/ 0 w 118"/>
                      <a:gd name="T1" fmla="*/ 0 h 103"/>
                      <a:gd name="T2" fmla="*/ 0 w 118"/>
                      <a:gd name="T3" fmla="*/ 0 h 103"/>
                      <a:gd name="T4" fmla="*/ 0 w 118"/>
                      <a:gd name="T5" fmla="*/ 0 h 103"/>
                      <a:gd name="T6" fmla="*/ 1 w 118"/>
                      <a:gd name="T7" fmla="*/ 1 h 103"/>
                      <a:gd name="T8" fmla="*/ 1 w 118"/>
                      <a:gd name="T9" fmla="*/ 1 h 103"/>
                      <a:gd name="T10" fmla="*/ 1 w 118"/>
                      <a:gd name="T11" fmla="*/ 1 h 103"/>
                      <a:gd name="T12" fmla="*/ 1 w 118"/>
                      <a:gd name="T13" fmla="*/ 1 h 103"/>
                      <a:gd name="T14" fmla="*/ 1 w 118"/>
                      <a:gd name="T15" fmla="*/ 1 h 103"/>
                      <a:gd name="T16" fmla="*/ 1 w 118"/>
                      <a:gd name="T17" fmla="*/ 1 h 103"/>
                      <a:gd name="T18" fmla="*/ 1 w 118"/>
                      <a:gd name="T19" fmla="*/ 1 h 103"/>
                      <a:gd name="T20" fmla="*/ 0 w 118"/>
                      <a:gd name="T21" fmla="*/ 1 h 103"/>
                      <a:gd name="T22" fmla="*/ 0 w 118"/>
                      <a:gd name="T23" fmla="*/ 1 h 103"/>
                      <a:gd name="T24" fmla="*/ 0 w 118"/>
                      <a:gd name="T25" fmla="*/ 1 h 103"/>
                      <a:gd name="T26" fmla="*/ 0 w 118"/>
                      <a:gd name="T27" fmla="*/ 1 h 103"/>
                      <a:gd name="T28" fmla="*/ 0 w 118"/>
                      <a:gd name="T29" fmla="*/ 1 h 103"/>
                      <a:gd name="T30" fmla="*/ 0 w 118"/>
                      <a:gd name="T31" fmla="*/ 0 h 103"/>
                      <a:gd name="T32" fmla="*/ 0 w 118"/>
                      <a:gd name="T33" fmla="*/ 0 h 103"/>
                      <a:gd name="T34" fmla="*/ 0 w 118"/>
                      <a:gd name="T35" fmla="*/ 0 h 10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8"/>
                      <a:gd name="T55" fmla="*/ 0 h 103"/>
                      <a:gd name="T56" fmla="*/ 118 w 118"/>
                      <a:gd name="T57" fmla="*/ 103 h 10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8" h="103">
                        <a:moveTo>
                          <a:pt x="7" y="0"/>
                        </a:moveTo>
                        <a:lnTo>
                          <a:pt x="14" y="14"/>
                        </a:lnTo>
                        <a:lnTo>
                          <a:pt x="26" y="27"/>
                        </a:lnTo>
                        <a:lnTo>
                          <a:pt x="46" y="45"/>
                        </a:lnTo>
                        <a:lnTo>
                          <a:pt x="70" y="59"/>
                        </a:lnTo>
                        <a:lnTo>
                          <a:pt x="95" y="69"/>
                        </a:lnTo>
                        <a:lnTo>
                          <a:pt x="118" y="74"/>
                        </a:lnTo>
                        <a:lnTo>
                          <a:pt x="108" y="92"/>
                        </a:lnTo>
                        <a:lnTo>
                          <a:pt x="78" y="88"/>
                        </a:lnTo>
                        <a:lnTo>
                          <a:pt x="46" y="90"/>
                        </a:lnTo>
                        <a:lnTo>
                          <a:pt x="26" y="103"/>
                        </a:lnTo>
                        <a:lnTo>
                          <a:pt x="30" y="92"/>
                        </a:lnTo>
                        <a:lnTo>
                          <a:pt x="29" y="81"/>
                        </a:lnTo>
                        <a:lnTo>
                          <a:pt x="22" y="65"/>
                        </a:lnTo>
                        <a:lnTo>
                          <a:pt x="12" y="51"/>
                        </a:lnTo>
                        <a:lnTo>
                          <a:pt x="3" y="35"/>
                        </a:lnTo>
                        <a:lnTo>
                          <a:pt x="0" y="18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1" name="Freeform 25"/>
                  <p:cNvSpPr>
                    <a:spLocks/>
                  </p:cNvSpPr>
                  <p:nvPr/>
                </p:nvSpPr>
                <p:spPr bwMode="auto">
                  <a:xfrm>
                    <a:off x="340" y="2962"/>
                    <a:ext cx="51" cy="29"/>
                  </a:xfrm>
                  <a:custGeom>
                    <a:avLst/>
                    <a:gdLst>
                      <a:gd name="T0" fmla="*/ 0 w 154"/>
                      <a:gd name="T1" fmla="*/ 0 h 86"/>
                      <a:gd name="T2" fmla="*/ 0 w 154"/>
                      <a:gd name="T3" fmla="*/ 0 h 86"/>
                      <a:gd name="T4" fmla="*/ 0 w 154"/>
                      <a:gd name="T5" fmla="*/ 0 h 86"/>
                      <a:gd name="T6" fmla="*/ 0 w 154"/>
                      <a:gd name="T7" fmla="*/ 0 h 86"/>
                      <a:gd name="T8" fmla="*/ 1 w 154"/>
                      <a:gd name="T9" fmla="*/ 0 h 86"/>
                      <a:gd name="T10" fmla="*/ 1 w 154"/>
                      <a:gd name="T11" fmla="*/ 0 h 86"/>
                      <a:gd name="T12" fmla="*/ 1 w 154"/>
                      <a:gd name="T13" fmla="*/ 0 h 86"/>
                      <a:gd name="T14" fmla="*/ 2 w 154"/>
                      <a:gd name="T15" fmla="*/ 1 h 86"/>
                      <a:gd name="T16" fmla="*/ 2 w 154"/>
                      <a:gd name="T17" fmla="*/ 1 h 86"/>
                      <a:gd name="T18" fmla="*/ 1 w 154"/>
                      <a:gd name="T19" fmla="*/ 1 h 86"/>
                      <a:gd name="T20" fmla="*/ 1 w 154"/>
                      <a:gd name="T21" fmla="*/ 1 h 86"/>
                      <a:gd name="T22" fmla="*/ 1 w 154"/>
                      <a:gd name="T23" fmla="*/ 1 h 86"/>
                      <a:gd name="T24" fmla="*/ 0 w 154"/>
                      <a:gd name="T25" fmla="*/ 1 h 86"/>
                      <a:gd name="T26" fmla="*/ 0 w 154"/>
                      <a:gd name="T27" fmla="*/ 1 h 86"/>
                      <a:gd name="T28" fmla="*/ 0 w 154"/>
                      <a:gd name="T29" fmla="*/ 1 h 86"/>
                      <a:gd name="T30" fmla="*/ 0 w 154"/>
                      <a:gd name="T31" fmla="*/ 1 h 86"/>
                      <a:gd name="T32" fmla="*/ 0 w 154"/>
                      <a:gd name="T33" fmla="*/ 0 h 86"/>
                      <a:gd name="T34" fmla="*/ 0 w 154"/>
                      <a:gd name="T35" fmla="*/ 0 h 86"/>
                      <a:gd name="T36" fmla="*/ 0 w 154"/>
                      <a:gd name="T37" fmla="*/ 0 h 8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4"/>
                      <a:gd name="T58" fmla="*/ 0 h 86"/>
                      <a:gd name="T59" fmla="*/ 154 w 154"/>
                      <a:gd name="T60" fmla="*/ 86 h 8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4" h="86">
                        <a:moveTo>
                          <a:pt x="0" y="11"/>
                        </a:moveTo>
                        <a:lnTo>
                          <a:pt x="4" y="0"/>
                        </a:lnTo>
                        <a:lnTo>
                          <a:pt x="9" y="11"/>
                        </a:lnTo>
                        <a:lnTo>
                          <a:pt x="21" y="16"/>
                        </a:lnTo>
                        <a:lnTo>
                          <a:pt x="43" y="25"/>
                        </a:lnTo>
                        <a:lnTo>
                          <a:pt x="66" y="32"/>
                        </a:lnTo>
                        <a:lnTo>
                          <a:pt x="101" y="39"/>
                        </a:lnTo>
                        <a:lnTo>
                          <a:pt x="142" y="46"/>
                        </a:lnTo>
                        <a:lnTo>
                          <a:pt x="154" y="82"/>
                        </a:lnTo>
                        <a:lnTo>
                          <a:pt x="109" y="71"/>
                        </a:lnTo>
                        <a:lnTo>
                          <a:pt x="74" y="67"/>
                        </a:lnTo>
                        <a:lnTo>
                          <a:pt x="46" y="73"/>
                        </a:lnTo>
                        <a:lnTo>
                          <a:pt x="26" y="86"/>
                        </a:lnTo>
                        <a:lnTo>
                          <a:pt x="26" y="75"/>
                        </a:lnTo>
                        <a:lnTo>
                          <a:pt x="26" y="64"/>
                        </a:lnTo>
                        <a:lnTo>
                          <a:pt x="21" y="54"/>
                        </a:lnTo>
                        <a:lnTo>
                          <a:pt x="9" y="38"/>
                        </a:lnTo>
                        <a:lnTo>
                          <a:pt x="0" y="2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2" name="Freeform 26"/>
                  <p:cNvSpPr>
                    <a:spLocks/>
                  </p:cNvSpPr>
                  <p:nvPr/>
                </p:nvSpPr>
                <p:spPr bwMode="auto">
                  <a:xfrm>
                    <a:off x="337" y="2998"/>
                    <a:ext cx="61" cy="36"/>
                  </a:xfrm>
                  <a:custGeom>
                    <a:avLst/>
                    <a:gdLst>
                      <a:gd name="T0" fmla="*/ 0 w 181"/>
                      <a:gd name="T1" fmla="*/ 0 h 107"/>
                      <a:gd name="T2" fmla="*/ 0 w 181"/>
                      <a:gd name="T3" fmla="*/ 0 h 107"/>
                      <a:gd name="T4" fmla="*/ 0 w 181"/>
                      <a:gd name="T5" fmla="*/ 0 h 107"/>
                      <a:gd name="T6" fmla="*/ 0 w 181"/>
                      <a:gd name="T7" fmla="*/ 0 h 107"/>
                      <a:gd name="T8" fmla="*/ 1 w 181"/>
                      <a:gd name="T9" fmla="*/ 0 h 107"/>
                      <a:gd name="T10" fmla="*/ 1 w 181"/>
                      <a:gd name="T11" fmla="*/ 1 h 107"/>
                      <a:gd name="T12" fmla="*/ 1 w 181"/>
                      <a:gd name="T13" fmla="*/ 1 h 107"/>
                      <a:gd name="T14" fmla="*/ 2 w 181"/>
                      <a:gd name="T15" fmla="*/ 1 h 107"/>
                      <a:gd name="T16" fmla="*/ 2 w 181"/>
                      <a:gd name="T17" fmla="*/ 1 h 107"/>
                      <a:gd name="T18" fmla="*/ 2 w 181"/>
                      <a:gd name="T19" fmla="*/ 1 h 107"/>
                      <a:gd name="T20" fmla="*/ 2 w 181"/>
                      <a:gd name="T21" fmla="*/ 1 h 107"/>
                      <a:gd name="T22" fmla="*/ 1 w 181"/>
                      <a:gd name="T23" fmla="*/ 1 h 107"/>
                      <a:gd name="T24" fmla="*/ 1 w 181"/>
                      <a:gd name="T25" fmla="*/ 1 h 107"/>
                      <a:gd name="T26" fmla="*/ 1 w 181"/>
                      <a:gd name="T27" fmla="*/ 1 h 107"/>
                      <a:gd name="T28" fmla="*/ 1 w 181"/>
                      <a:gd name="T29" fmla="*/ 1 h 107"/>
                      <a:gd name="T30" fmla="*/ 0 w 181"/>
                      <a:gd name="T31" fmla="*/ 1 h 107"/>
                      <a:gd name="T32" fmla="*/ 0 w 181"/>
                      <a:gd name="T33" fmla="*/ 1 h 107"/>
                      <a:gd name="T34" fmla="*/ 0 w 181"/>
                      <a:gd name="T35" fmla="*/ 1 h 107"/>
                      <a:gd name="T36" fmla="*/ 0 w 181"/>
                      <a:gd name="T37" fmla="*/ 1 h 107"/>
                      <a:gd name="T38" fmla="*/ 0 w 181"/>
                      <a:gd name="T39" fmla="*/ 0 h 107"/>
                      <a:gd name="T40" fmla="*/ 0 w 181"/>
                      <a:gd name="T41" fmla="*/ 0 h 1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81"/>
                      <a:gd name="T64" fmla="*/ 0 h 107"/>
                      <a:gd name="T65" fmla="*/ 181 w 181"/>
                      <a:gd name="T66" fmla="*/ 107 h 1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81" h="107">
                        <a:moveTo>
                          <a:pt x="3" y="13"/>
                        </a:moveTo>
                        <a:lnTo>
                          <a:pt x="11" y="0"/>
                        </a:lnTo>
                        <a:lnTo>
                          <a:pt x="22" y="17"/>
                        </a:lnTo>
                        <a:lnTo>
                          <a:pt x="34" y="25"/>
                        </a:lnTo>
                        <a:lnTo>
                          <a:pt x="47" y="35"/>
                        </a:lnTo>
                        <a:lnTo>
                          <a:pt x="72" y="43"/>
                        </a:lnTo>
                        <a:lnTo>
                          <a:pt x="100" y="51"/>
                        </a:lnTo>
                        <a:lnTo>
                          <a:pt x="131" y="60"/>
                        </a:lnTo>
                        <a:lnTo>
                          <a:pt x="173" y="74"/>
                        </a:lnTo>
                        <a:lnTo>
                          <a:pt x="181" y="107"/>
                        </a:lnTo>
                        <a:lnTo>
                          <a:pt x="138" y="90"/>
                        </a:lnTo>
                        <a:lnTo>
                          <a:pt x="107" y="78"/>
                        </a:lnTo>
                        <a:lnTo>
                          <a:pt x="81" y="74"/>
                        </a:lnTo>
                        <a:lnTo>
                          <a:pt x="61" y="74"/>
                        </a:lnTo>
                        <a:lnTo>
                          <a:pt x="50" y="82"/>
                        </a:lnTo>
                        <a:lnTo>
                          <a:pt x="38" y="94"/>
                        </a:lnTo>
                        <a:lnTo>
                          <a:pt x="35" y="80"/>
                        </a:lnTo>
                        <a:lnTo>
                          <a:pt x="22" y="60"/>
                        </a:lnTo>
                        <a:lnTo>
                          <a:pt x="11" y="47"/>
                        </a:lnTo>
                        <a:lnTo>
                          <a:pt x="0" y="32"/>
                        </a:lnTo>
                        <a:lnTo>
                          <a:pt x="3" y="13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3" name="Freeform 27"/>
                  <p:cNvSpPr>
                    <a:spLocks/>
                  </p:cNvSpPr>
                  <p:nvPr/>
                </p:nvSpPr>
                <p:spPr bwMode="auto">
                  <a:xfrm>
                    <a:off x="344" y="3037"/>
                    <a:ext cx="72" cy="79"/>
                  </a:xfrm>
                  <a:custGeom>
                    <a:avLst/>
                    <a:gdLst>
                      <a:gd name="T0" fmla="*/ 0 w 215"/>
                      <a:gd name="T1" fmla="*/ 0 h 237"/>
                      <a:gd name="T2" fmla="*/ 0 w 215"/>
                      <a:gd name="T3" fmla="*/ 0 h 237"/>
                      <a:gd name="T4" fmla="*/ 0 w 215"/>
                      <a:gd name="T5" fmla="*/ 0 h 237"/>
                      <a:gd name="T6" fmla="*/ 0 w 215"/>
                      <a:gd name="T7" fmla="*/ 0 h 237"/>
                      <a:gd name="T8" fmla="*/ 0 w 215"/>
                      <a:gd name="T9" fmla="*/ 0 h 237"/>
                      <a:gd name="T10" fmla="*/ 1 w 215"/>
                      <a:gd name="T11" fmla="*/ 0 h 237"/>
                      <a:gd name="T12" fmla="*/ 1 w 215"/>
                      <a:gd name="T13" fmla="*/ 1 h 237"/>
                      <a:gd name="T14" fmla="*/ 1 w 215"/>
                      <a:gd name="T15" fmla="*/ 1 h 237"/>
                      <a:gd name="T16" fmla="*/ 2 w 215"/>
                      <a:gd name="T17" fmla="*/ 1 h 237"/>
                      <a:gd name="T18" fmla="*/ 2 w 215"/>
                      <a:gd name="T19" fmla="*/ 1 h 237"/>
                      <a:gd name="T20" fmla="*/ 2 w 215"/>
                      <a:gd name="T21" fmla="*/ 1 h 237"/>
                      <a:gd name="T22" fmla="*/ 1 w 215"/>
                      <a:gd name="T23" fmla="*/ 1 h 237"/>
                      <a:gd name="T24" fmla="*/ 1 w 215"/>
                      <a:gd name="T25" fmla="*/ 1 h 237"/>
                      <a:gd name="T26" fmla="*/ 1 w 215"/>
                      <a:gd name="T27" fmla="*/ 1 h 237"/>
                      <a:gd name="T28" fmla="*/ 1 w 215"/>
                      <a:gd name="T29" fmla="*/ 1 h 237"/>
                      <a:gd name="T30" fmla="*/ 1 w 215"/>
                      <a:gd name="T31" fmla="*/ 2 h 237"/>
                      <a:gd name="T32" fmla="*/ 2 w 215"/>
                      <a:gd name="T33" fmla="*/ 2 h 237"/>
                      <a:gd name="T34" fmla="*/ 2 w 215"/>
                      <a:gd name="T35" fmla="*/ 2 h 237"/>
                      <a:gd name="T36" fmla="*/ 3 w 215"/>
                      <a:gd name="T37" fmla="*/ 3 h 237"/>
                      <a:gd name="T38" fmla="*/ 3 w 215"/>
                      <a:gd name="T39" fmla="*/ 3 h 237"/>
                      <a:gd name="T40" fmla="*/ 2 w 215"/>
                      <a:gd name="T41" fmla="*/ 3 h 237"/>
                      <a:gd name="T42" fmla="*/ 2 w 215"/>
                      <a:gd name="T43" fmla="*/ 3 h 237"/>
                      <a:gd name="T44" fmla="*/ 2 w 215"/>
                      <a:gd name="T45" fmla="*/ 2 h 237"/>
                      <a:gd name="T46" fmla="*/ 1 w 215"/>
                      <a:gd name="T47" fmla="*/ 2 h 237"/>
                      <a:gd name="T48" fmla="*/ 1 w 215"/>
                      <a:gd name="T49" fmla="*/ 2 h 237"/>
                      <a:gd name="T50" fmla="*/ 1 w 215"/>
                      <a:gd name="T51" fmla="*/ 1 h 237"/>
                      <a:gd name="T52" fmla="*/ 0 w 215"/>
                      <a:gd name="T53" fmla="*/ 1 h 237"/>
                      <a:gd name="T54" fmla="*/ 0 w 215"/>
                      <a:gd name="T55" fmla="*/ 1 h 237"/>
                      <a:gd name="T56" fmla="*/ 0 w 215"/>
                      <a:gd name="T57" fmla="*/ 0 h 23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15"/>
                      <a:gd name="T88" fmla="*/ 0 h 237"/>
                      <a:gd name="T89" fmla="*/ 215 w 215"/>
                      <a:gd name="T90" fmla="*/ 237 h 23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15" h="237">
                        <a:moveTo>
                          <a:pt x="2" y="36"/>
                        </a:moveTo>
                        <a:lnTo>
                          <a:pt x="0" y="21"/>
                        </a:lnTo>
                        <a:lnTo>
                          <a:pt x="0" y="12"/>
                        </a:lnTo>
                        <a:lnTo>
                          <a:pt x="8" y="0"/>
                        </a:lnTo>
                        <a:lnTo>
                          <a:pt x="23" y="17"/>
                        </a:lnTo>
                        <a:lnTo>
                          <a:pt x="49" y="33"/>
                        </a:lnTo>
                        <a:lnTo>
                          <a:pt x="75" y="46"/>
                        </a:lnTo>
                        <a:lnTo>
                          <a:pt x="110" y="56"/>
                        </a:lnTo>
                        <a:lnTo>
                          <a:pt x="161" y="67"/>
                        </a:lnTo>
                        <a:lnTo>
                          <a:pt x="172" y="94"/>
                        </a:lnTo>
                        <a:lnTo>
                          <a:pt x="145" y="86"/>
                        </a:lnTo>
                        <a:lnTo>
                          <a:pt x="118" y="82"/>
                        </a:lnTo>
                        <a:lnTo>
                          <a:pt x="104" y="85"/>
                        </a:lnTo>
                        <a:lnTo>
                          <a:pt x="100" y="98"/>
                        </a:lnTo>
                        <a:lnTo>
                          <a:pt x="108" y="116"/>
                        </a:lnTo>
                        <a:lnTo>
                          <a:pt x="119" y="132"/>
                        </a:lnTo>
                        <a:lnTo>
                          <a:pt x="141" y="157"/>
                        </a:lnTo>
                        <a:lnTo>
                          <a:pt x="172" y="184"/>
                        </a:lnTo>
                        <a:lnTo>
                          <a:pt x="215" y="215"/>
                        </a:lnTo>
                        <a:lnTo>
                          <a:pt x="215" y="237"/>
                        </a:lnTo>
                        <a:lnTo>
                          <a:pt x="196" y="225"/>
                        </a:lnTo>
                        <a:lnTo>
                          <a:pt x="172" y="211"/>
                        </a:lnTo>
                        <a:lnTo>
                          <a:pt x="137" y="184"/>
                        </a:lnTo>
                        <a:lnTo>
                          <a:pt x="108" y="155"/>
                        </a:lnTo>
                        <a:lnTo>
                          <a:pt x="83" y="132"/>
                        </a:lnTo>
                        <a:lnTo>
                          <a:pt x="58" y="104"/>
                        </a:lnTo>
                        <a:lnTo>
                          <a:pt x="37" y="81"/>
                        </a:lnTo>
                        <a:lnTo>
                          <a:pt x="15" y="59"/>
                        </a:lnTo>
                        <a:lnTo>
                          <a:pt x="2" y="36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4" name="Freeform 28"/>
                  <p:cNvSpPr>
                    <a:spLocks/>
                  </p:cNvSpPr>
                  <p:nvPr/>
                </p:nvSpPr>
                <p:spPr bwMode="auto">
                  <a:xfrm>
                    <a:off x="345" y="2895"/>
                    <a:ext cx="30" cy="24"/>
                  </a:xfrm>
                  <a:custGeom>
                    <a:avLst/>
                    <a:gdLst>
                      <a:gd name="T0" fmla="*/ 0 w 89"/>
                      <a:gd name="T1" fmla="*/ 0 h 72"/>
                      <a:gd name="T2" fmla="*/ 0 w 89"/>
                      <a:gd name="T3" fmla="*/ 0 h 72"/>
                      <a:gd name="T4" fmla="*/ 0 w 89"/>
                      <a:gd name="T5" fmla="*/ 0 h 72"/>
                      <a:gd name="T6" fmla="*/ 1 w 89"/>
                      <a:gd name="T7" fmla="*/ 0 h 72"/>
                      <a:gd name="T8" fmla="*/ 1 w 89"/>
                      <a:gd name="T9" fmla="*/ 1 h 72"/>
                      <a:gd name="T10" fmla="*/ 1 w 89"/>
                      <a:gd name="T11" fmla="*/ 1 h 72"/>
                      <a:gd name="T12" fmla="*/ 1 w 89"/>
                      <a:gd name="T13" fmla="*/ 1 h 72"/>
                      <a:gd name="T14" fmla="*/ 1 w 89"/>
                      <a:gd name="T15" fmla="*/ 1 h 72"/>
                      <a:gd name="T16" fmla="*/ 1 w 89"/>
                      <a:gd name="T17" fmla="*/ 1 h 72"/>
                      <a:gd name="T18" fmla="*/ 0 w 89"/>
                      <a:gd name="T19" fmla="*/ 1 h 72"/>
                      <a:gd name="T20" fmla="*/ 0 w 89"/>
                      <a:gd name="T21" fmla="*/ 1 h 72"/>
                      <a:gd name="T22" fmla="*/ 0 w 89"/>
                      <a:gd name="T23" fmla="*/ 0 h 72"/>
                      <a:gd name="T24" fmla="*/ 0 w 89"/>
                      <a:gd name="T25" fmla="*/ 0 h 72"/>
                      <a:gd name="T26" fmla="*/ 0 w 89"/>
                      <a:gd name="T27" fmla="*/ 0 h 7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9"/>
                      <a:gd name="T43" fmla="*/ 0 h 72"/>
                      <a:gd name="T44" fmla="*/ 89 w 89"/>
                      <a:gd name="T45" fmla="*/ 72 h 7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9" h="72">
                        <a:moveTo>
                          <a:pt x="0" y="0"/>
                        </a:moveTo>
                        <a:lnTo>
                          <a:pt x="11" y="11"/>
                        </a:lnTo>
                        <a:lnTo>
                          <a:pt x="26" y="22"/>
                        </a:lnTo>
                        <a:lnTo>
                          <a:pt x="44" y="34"/>
                        </a:lnTo>
                        <a:lnTo>
                          <a:pt x="62" y="46"/>
                        </a:lnTo>
                        <a:lnTo>
                          <a:pt x="80" y="56"/>
                        </a:lnTo>
                        <a:lnTo>
                          <a:pt x="89" y="64"/>
                        </a:lnTo>
                        <a:lnTo>
                          <a:pt x="68" y="72"/>
                        </a:lnTo>
                        <a:lnTo>
                          <a:pt x="44" y="64"/>
                        </a:lnTo>
                        <a:lnTo>
                          <a:pt x="19" y="54"/>
                        </a:lnTo>
                        <a:lnTo>
                          <a:pt x="0" y="44"/>
                        </a:lnTo>
                        <a:lnTo>
                          <a:pt x="2" y="34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35" name="Freeform 29"/>
                  <p:cNvSpPr>
                    <a:spLocks/>
                  </p:cNvSpPr>
                  <p:nvPr/>
                </p:nvSpPr>
                <p:spPr bwMode="auto">
                  <a:xfrm>
                    <a:off x="399" y="2890"/>
                    <a:ext cx="252" cy="236"/>
                  </a:xfrm>
                  <a:custGeom>
                    <a:avLst/>
                    <a:gdLst>
                      <a:gd name="T0" fmla="*/ 4 w 757"/>
                      <a:gd name="T1" fmla="*/ 2 h 709"/>
                      <a:gd name="T2" fmla="*/ 4 w 757"/>
                      <a:gd name="T3" fmla="*/ 2 h 709"/>
                      <a:gd name="T4" fmla="*/ 2 w 757"/>
                      <a:gd name="T5" fmla="*/ 3 h 709"/>
                      <a:gd name="T6" fmla="*/ 0 w 757"/>
                      <a:gd name="T7" fmla="*/ 3 h 709"/>
                      <a:gd name="T8" fmla="*/ 3 w 757"/>
                      <a:gd name="T9" fmla="*/ 3 h 709"/>
                      <a:gd name="T10" fmla="*/ 6 w 757"/>
                      <a:gd name="T11" fmla="*/ 3 h 709"/>
                      <a:gd name="T12" fmla="*/ 8 w 757"/>
                      <a:gd name="T13" fmla="*/ 2 h 709"/>
                      <a:gd name="T14" fmla="*/ 8 w 757"/>
                      <a:gd name="T15" fmla="*/ 2 h 709"/>
                      <a:gd name="T16" fmla="*/ 8 w 757"/>
                      <a:gd name="T17" fmla="*/ 3 h 709"/>
                      <a:gd name="T18" fmla="*/ 6 w 757"/>
                      <a:gd name="T19" fmla="*/ 3 h 709"/>
                      <a:gd name="T20" fmla="*/ 4 w 757"/>
                      <a:gd name="T21" fmla="*/ 4 h 709"/>
                      <a:gd name="T22" fmla="*/ 2 w 757"/>
                      <a:gd name="T23" fmla="*/ 4 h 709"/>
                      <a:gd name="T24" fmla="*/ 5 w 757"/>
                      <a:gd name="T25" fmla="*/ 4 h 709"/>
                      <a:gd name="T26" fmla="*/ 7 w 757"/>
                      <a:gd name="T27" fmla="*/ 4 h 709"/>
                      <a:gd name="T28" fmla="*/ 8 w 757"/>
                      <a:gd name="T29" fmla="*/ 4 h 709"/>
                      <a:gd name="T30" fmla="*/ 8 w 757"/>
                      <a:gd name="T31" fmla="*/ 4 h 709"/>
                      <a:gd name="T32" fmla="*/ 7 w 757"/>
                      <a:gd name="T33" fmla="*/ 4 h 709"/>
                      <a:gd name="T34" fmla="*/ 6 w 757"/>
                      <a:gd name="T35" fmla="*/ 5 h 709"/>
                      <a:gd name="T36" fmla="*/ 3 w 757"/>
                      <a:gd name="T37" fmla="*/ 6 h 709"/>
                      <a:gd name="T38" fmla="*/ 4 w 757"/>
                      <a:gd name="T39" fmla="*/ 6 h 709"/>
                      <a:gd name="T40" fmla="*/ 6 w 757"/>
                      <a:gd name="T41" fmla="*/ 6 h 709"/>
                      <a:gd name="T42" fmla="*/ 8 w 757"/>
                      <a:gd name="T43" fmla="*/ 5 h 709"/>
                      <a:gd name="T44" fmla="*/ 8 w 757"/>
                      <a:gd name="T45" fmla="*/ 5 h 709"/>
                      <a:gd name="T46" fmla="*/ 8 w 757"/>
                      <a:gd name="T47" fmla="*/ 6 h 709"/>
                      <a:gd name="T48" fmla="*/ 6 w 757"/>
                      <a:gd name="T49" fmla="*/ 7 h 709"/>
                      <a:gd name="T50" fmla="*/ 5 w 757"/>
                      <a:gd name="T51" fmla="*/ 7 h 709"/>
                      <a:gd name="T52" fmla="*/ 2 w 757"/>
                      <a:gd name="T53" fmla="*/ 7 h 709"/>
                      <a:gd name="T54" fmla="*/ 4 w 757"/>
                      <a:gd name="T55" fmla="*/ 7 h 709"/>
                      <a:gd name="T56" fmla="*/ 5 w 757"/>
                      <a:gd name="T57" fmla="*/ 7 h 709"/>
                      <a:gd name="T58" fmla="*/ 7 w 757"/>
                      <a:gd name="T59" fmla="*/ 7 h 709"/>
                      <a:gd name="T60" fmla="*/ 7 w 757"/>
                      <a:gd name="T61" fmla="*/ 7 h 709"/>
                      <a:gd name="T62" fmla="*/ 7 w 757"/>
                      <a:gd name="T63" fmla="*/ 8 h 709"/>
                      <a:gd name="T64" fmla="*/ 6 w 757"/>
                      <a:gd name="T65" fmla="*/ 8 h 709"/>
                      <a:gd name="T66" fmla="*/ 3 w 757"/>
                      <a:gd name="T67" fmla="*/ 8 h 709"/>
                      <a:gd name="T68" fmla="*/ 6 w 757"/>
                      <a:gd name="T69" fmla="*/ 8 h 709"/>
                      <a:gd name="T70" fmla="*/ 6 w 757"/>
                      <a:gd name="T71" fmla="*/ 9 h 709"/>
                      <a:gd name="T72" fmla="*/ 7 w 757"/>
                      <a:gd name="T73" fmla="*/ 8 h 709"/>
                      <a:gd name="T74" fmla="*/ 8 w 757"/>
                      <a:gd name="T75" fmla="*/ 8 h 709"/>
                      <a:gd name="T76" fmla="*/ 9 w 757"/>
                      <a:gd name="T77" fmla="*/ 6 h 709"/>
                      <a:gd name="T78" fmla="*/ 9 w 757"/>
                      <a:gd name="T79" fmla="*/ 5 h 709"/>
                      <a:gd name="T80" fmla="*/ 9 w 757"/>
                      <a:gd name="T81" fmla="*/ 5 h 709"/>
                      <a:gd name="T82" fmla="*/ 9 w 757"/>
                      <a:gd name="T83" fmla="*/ 4 h 709"/>
                      <a:gd name="T84" fmla="*/ 9 w 757"/>
                      <a:gd name="T85" fmla="*/ 4 h 709"/>
                      <a:gd name="T86" fmla="*/ 9 w 757"/>
                      <a:gd name="T87" fmla="*/ 4 h 709"/>
                      <a:gd name="T88" fmla="*/ 9 w 757"/>
                      <a:gd name="T89" fmla="*/ 3 h 709"/>
                      <a:gd name="T90" fmla="*/ 9 w 757"/>
                      <a:gd name="T91" fmla="*/ 3 h 709"/>
                      <a:gd name="T92" fmla="*/ 9 w 757"/>
                      <a:gd name="T93" fmla="*/ 2 h 709"/>
                      <a:gd name="T94" fmla="*/ 9 w 757"/>
                      <a:gd name="T95" fmla="*/ 2 h 709"/>
                      <a:gd name="T96" fmla="*/ 9 w 757"/>
                      <a:gd name="T97" fmla="*/ 1 h 709"/>
                      <a:gd name="T98" fmla="*/ 9 w 757"/>
                      <a:gd name="T99" fmla="*/ 1 h 709"/>
                      <a:gd name="T100" fmla="*/ 9 w 757"/>
                      <a:gd name="T101" fmla="*/ 1 h 709"/>
                      <a:gd name="T102" fmla="*/ 8 w 757"/>
                      <a:gd name="T103" fmla="*/ 1 h 709"/>
                      <a:gd name="T104" fmla="*/ 6 w 757"/>
                      <a:gd name="T105" fmla="*/ 1 h 709"/>
                      <a:gd name="T106" fmla="*/ 4 w 757"/>
                      <a:gd name="T107" fmla="*/ 2 h 70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57"/>
                      <a:gd name="T163" fmla="*/ 0 h 709"/>
                      <a:gd name="T164" fmla="*/ 757 w 757"/>
                      <a:gd name="T165" fmla="*/ 709 h 70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57" h="709">
                        <a:moveTo>
                          <a:pt x="304" y="139"/>
                        </a:moveTo>
                        <a:lnTo>
                          <a:pt x="193" y="147"/>
                        </a:lnTo>
                        <a:lnTo>
                          <a:pt x="360" y="163"/>
                        </a:lnTo>
                        <a:lnTo>
                          <a:pt x="349" y="171"/>
                        </a:lnTo>
                        <a:lnTo>
                          <a:pt x="329" y="178"/>
                        </a:lnTo>
                        <a:lnTo>
                          <a:pt x="302" y="186"/>
                        </a:lnTo>
                        <a:lnTo>
                          <a:pt x="267" y="195"/>
                        </a:lnTo>
                        <a:lnTo>
                          <a:pt x="229" y="202"/>
                        </a:lnTo>
                        <a:lnTo>
                          <a:pt x="181" y="206"/>
                        </a:lnTo>
                        <a:lnTo>
                          <a:pt x="124" y="211"/>
                        </a:lnTo>
                        <a:lnTo>
                          <a:pt x="63" y="215"/>
                        </a:lnTo>
                        <a:lnTo>
                          <a:pt x="0" y="215"/>
                        </a:lnTo>
                        <a:lnTo>
                          <a:pt x="98" y="238"/>
                        </a:lnTo>
                        <a:lnTo>
                          <a:pt x="159" y="250"/>
                        </a:lnTo>
                        <a:lnTo>
                          <a:pt x="212" y="250"/>
                        </a:lnTo>
                        <a:lnTo>
                          <a:pt x="277" y="250"/>
                        </a:lnTo>
                        <a:lnTo>
                          <a:pt x="371" y="242"/>
                        </a:lnTo>
                        <a:lnTo>
                          <a:pt x="449" y="232"/>
                        </a:lnTo>
                        <a:lnTo>
                          <a:pt x="515" y="215"/>
                        </a:lnTo>
                        <a:lnTo>
                          <a:pt x="585" y="194"/>
                        </a:lnTo>
                        <a:lnTo>
                          <a:pt x="617" y="182"/>
                        </a:lnTo>
                        <a:lnTo>
                          <a:pt x="646" y="172"/>
                        </a:lnTo>
                        <a:lnTo>
                          <a:pt x="661" y="168"/>
                        </a:lnTo>
                        <a:lnTo>
                          <a:pt x="669" y="174"/>
                        </a:lnTo>
                        <a:lnTo>
                          <a:pt x="669" y="186"/>
                        </a:lnTo>
                        <a:lnTo>
                          <a:pt x="664" y="199"/>
                        </a:lnTo>
                        <a:lnTo>
                          <a:pt x="646" y="214"/>
                        </a:lnTo>
                        <a:lnTo>
                          <a:pt x="617" y="233"/>
                        </a:lnTo>
                        <a:lnTo>
                          <a:pt x="576" y="250"/>
                        </a:lnTo>
                        <a:lnTo>
                          <a:pt x="527" y="271"/>
                        </a:lnTo>
                        <a:lnTo>
                          <a:pt x="463" y="290"/>
                        </a:lnTo>
                        <a:lnTo>
                          <a:pt x="389" y="306"/>
                        </a:lnTo>
                        <a:lnTo>
                          <a:pt x="314" y="317"/>
                        </a:lnTo>
                        <a:lnTo>
                          <a:pt x="236" y="329"/>
                        </a:lnTo>
                        <a:lnTo>
                          <a:pt x="98" y="342"/>
                        </a:lnTo>
                        <a:lnTo>
                          <a:pt x="183" y="362"/>
                        </a:lnTo>
                        <a:lnTo>
                          <a:pt x="251" y="370"/>
                        </a:lnTo>
                        <a:lnTo>
                          <a:pt x="337" y="368"/>
                        </a:lnTo>
                        <a:lnTo>
                          <a:pt x="425" y="357"/>
                        </a:lnTo>
                        <a:lnTo>
                          <a:pt x="490" y="342"/>
                        </a:lnTo>
                        <a:lnTo>
                          <a:pt x="542" y="329"/>
                        </a:lnTo>
                        <a:lnTo>
                          <a:pt x="585" y="317"/>
                        </a:lnTo>
                        <a:lnTo>
                          <a:pt x="630" y="302"/>
                        </a:lnTo>
                        <a:lnTo>
                          <a:pt x="665" y="288"/>
                        </a:lnTo>
                        <a:lnTo>
                          <a:pt x="681" y="284"/>
                        </a:lnTo>
                        <a:lnTo>
                          <a:pt x="691" y="284"/>
                        </a:lnTo>
                        <a:lnTo>
                          <a:pt x="689" y="295"/>
                        </a:lnTo>
                        <a:lnTo>
                          <a:pt x="683" y="307"/>
                        </a:lnTo>
                        <a:lnTo>
                          <a:pt x="669" y="323"/>
                        </a:lnTo>
                        <a:lnTo>
                          <a:pt x="638" y="345"/>
                        </a:lnTo>
                        <a:lnTo>
                          <a:pt x="603" y="364"/>
                        </a:lnTo>
                        <a:lnTo>
                          <a:pt x="564" y="381"/>
                        </a:lnTo>
                        <a:lnTo>
                          <a:pt x="513" y="401"/>
                        </a:lnTo>
                        <a:lnTo>
                          <a:pt x="453" y="419"/>
                        </a:lnTo>
                        <a:lnTo>
                          <a:pt x="364" y="438"/>
                        </a:lnTo>
                        <a:lnTo>
                          <a:pt x="304" y="450"/>
                        </a:lnTo>
                        <a:lnTo>
                          <a:pt x="246" y="457"/>
                        </a:lnTo>
                        <a:lnTo>
                          <a:pt x="159" y="462"/>
                        </a:lnTo>
                        <a:lnTo>
                          <a:pt x="247" y="474"/>
                        </a:lnTo>
                        <a:lnTo>
                          <a:pt x="316" y="480"/>
                        </a:lnTo>
                        <a:lnTo>
                          <a:pt x="372" y="481"/>
                        </a:lnTo>
                        <a:lnTo>
                          <a:pt x="437" y="480"/>
                        </a:lnTo>
                        <a:lnTo>
                          <a:pt x="498" y="471"/>
                        </a:lnTo>
                        <a:lnTo>
                          <a:pt x="548" y="459"/>
                        </a:lnTo>
                        <a:lnTo>
                          <a:pt x="587" y="446"/>
                        </a:lnTo>
                        <a:lnTo>
                          <a:pt x="650" y="424"/>
                        </a:lnTo>
                        <a:lnTo>
                          <a:pt x="658" y="424"/>
                        </a:lnTo>
                        <a:lnTo>
                          <a:pt x="665" y="428"/>
                        </a:lnTo>
                        <a:lnTo>
                          <a:pt x="664" y="442"/>
                        </a:lnTo>
                        <a:lnTo>
                          <a:pt x="656" y="457"/>
                        </a:lnTo>
                        <a:lnTo>
                          <a:pt x="641" y="471"/>
                        </a:lnTo>
                        <a:lnTo>
                          <a:pt x="619" y="488"/>
                        </a:lnTo>
                        <a:lnTo>
                          <a:pt x="581" y="506"/>
                        </a:lnTo>
                        <a:lnTo>
                          <a:pt x="542" y="524"/>
                        </a:lnTo>
                        <a:lnTo>
                          <a:pt x="506" y="536"/>
                        </a:lnTo>
                        <a:lnTo>
                          <a:pt x="463" y="546"/>
                        </a:lnTo>
                        <a:lnTo>
                          <a:pt x="424" y="552"/>
                        </a:lnTo>
                        <a:lnTo>
                          <a:pt x="372" y="558"/>
                        </a:lnTo>
                        <a:lnTo>
                          <a:pt x="316" y="560"/>
                        </a:lnTo>
                        <a:lnTo>
                          <a:pt x="259" y="562"/>
                        </a:lnTo>
                        <a:lnTo>
                          <a:pt x="171" y="562"/>
                        </a:lnTo>
                        <a:lnTo>
                          <a:pt x="219" y="578"/>
                        </a:lnTo>
                        <a:lnTo>
                          <a:pt x="262" y="589"/>
                        </a:lnTo>
                        <a:lnTo>
                          <a:pt x="312" y="595"/>
                        </a:lnTo>
                        <a:lnTo>
                          <a:pt x="353" y="597"/>
                        </a:lnTo>
                        <a:lnTo>
                          <a:pt x="397" y="599"/>
                        </a:lnTo>
                        <a:lnTo>
                          <a:pt x="441" y="597"/>
                        </a:lnTo>
                        <a:lnTo>
                          <a:pt x="478" y="595"/>
                        </a:lnTo>
                        <a:lnTo>
                          <a:pt x="511" y="589"/>
                        </a:lnTo>
                        <a:lnTo>
                          <a:pt x="559" y="578"/>
                        </a:lnTo>
                        <a:lnTo>
                          <a:pt x="594" y="570"/>
                        </a:lnTo>
                        <a:lnTo>
                          <a:pt x="607" y="571"/>
                        </a:lnTo>
                        <a:lnTo>
                          <a:pt x="608" y="581"/>
                        </a:lnTo>
                        <a:lnTo>
                          <a:pt x="604" y="591"/>
                        </a:lnTo>
                        <a:lnTo>
                          <a:pt x="595" y="602"/>
                        </a:lnTo>
                        <a:lnTo>
                          <a:pt x="580" y="614"/>
                        </a:lnTo>
                        <a:lnTo>
                          <a:pt x="563" y="622"/>
                        </a:lnTo>
                        <a:lnTo>
                          <a:pt x="542" y="632"/>
                        </a:lnTo>
                        <a:lnTo>
                          <a:pt x="511" y="640"/>
                        </a:lnTo>
                        <a:lnTo>
                          <a:pt x="447" y="649"/>
                        </a:lnTo>
                        <a:lnTo>
                          <a:pt x="384" y="657"/>
                        </a:lnTo>
                        <a:lnTo>
                          <a:pt x="262" y="667"/>
                        </a:lnTo>
                        <a:lnTo>
                          <a:pt x="421" y="675"/>
                        </a:lnTo>
                        <a:lnTo>
                          <a:pt x="453" y="675"/>
                        </a:lnTo>
                        <a:lnTo>
                          <a:pt x="468" y="682"/>
                        </a:lnTo>
                        <a:lnTo>
                          <a:pt x="476" y="688"/>
                        </a:lnTo>
                        <a:lnTo>
                          <a:pt x="474" y="700"/>
                        </a:lnTo>
                        <a:lnTo>
                          <a:pt x="482" y="706"/>
                        </a:lnTo>
                        <a:lnTo>
                          <a:pt x="502" y="709"/>
                        </a:lnTo>
                        <a:lnTo>
                          <a:pt x="533" y="696"/>
                        </a:lnTo>
                        <a:lnTo>
                          <a:pt x="560" y="683"/>
                        </a:lnTo>
                        <a:lnTo>
                          <a:pt x="581" y="670"/>
                        </a:lnTo>
                        <a:lnTo>
                          <a:pt x="599" y="657"/>
                        </a:lnTo>
                        <a:lnTo>
                          <a:pt x="617" y="639"/>
                        </a:lnTo>
                        <a:lnTo>
                          <a:pt x="673" y="563"/>
                        </a:lnTo>
                        <a:lnTo>
                          <a:pt x="716" y="498"/>
                        </a:lnTo>
                        <a:lnTo>
                          <a:pt x="733" y="466"/>
                        </a:lnTo>
                        <a:lnTo>
                          <a:pt x="737" y="453"/>
                        </a:lnTo>
                        <a:lnTo>
                          <a:pt x="738" y="442"/>
                        </a:lnTo>
                        <a:lnTo>
                          <a:pt x="738" y="431"/>
                        </a:lnTo>
                        <a:lnTo>
                          <a:pt x="730" y="418"/>
                        </a:lnTo>
                        <a:lnTo>
                          <a:pt x="724" y="409"/>
                        </a:lnTo>
                        <a:lnTo>
                          <a:pt x="722" y="397"/>
                        </a:lnTo>
                        <a:lnTo>
                          <a:pt x="724" y="384"/>
                        </a:lnTo>
                        <a:lnTo>
                          <a:pt x="730" y="374"/>
                        </a:lnTo>
                        <a:lnTo>
                          <a:pt x="737" y="364"/>
                        </a:lnTo>
                        <a:lnTo>
                          <a:pt x="743" y="354"/>
                        </a:lnTo>
                        <a:lnTo>
                          <a:pt x="751" y="342"/>
                        </a:lnTo>
                        <a:lnTo>
                          <a:pt x="757" y="331"/>
                        </a:lnTo>
                        <a:lnTo>
                          <a:pt x="755" y="317"/>
                        </a:lnTo>
                        <a:lnTo>
                          <a:pt x="750" y="306"/>
                        </a:lnTo>
                        <a:lnTo>
                          <a:pt x="743" y="295"/>
                        </a:lnTo>
                        <a:lnTo>
                          <a:pt x="737" y="286"/>
                        </a:lnTo>
                        <a:lnTo>
                          <a:pt x="728" y="275"/>
                        </a:lnTo>
                        <a:lnTo>
                          <a:pt x="726" y="263"/>
                        </a:lnTo>
                        <a:lnTo>
                          <a:pt x="728" y="253"/>
                        </a:lnTo>
                        <a:lnTo>
                          <a:pt x="738" y="238"/>
                        </a:lnTo>
                        <a:lnTo>
                          <a:pt x="747" y="228"/>
                        </a:lnTo>
                        <a:lnTo>
                          <a:pt x="751" y="215"/>
                        </a:lnTo>
                        <a:lnTo>
                          <a:pt x="751" y="199"/>
                        </a:lnTo>
                        <a:lnTo>
                          <a:pt x="746" y="184"/>
                        </a:lnTo>
                        <a:lnTo>
                          <a:pt x="737" y="172"/>
                        </a:lnTo>
                        <a:lnTo>
                          <a:pt x="733" y="164"/>
                        </a:lnTo>
                        <a:lnTo>
                          <a:pt x="728" y="151"/>
                        </a:lnTo>
                        <a:lnTo>
                          <a:pt x="730" y="137"/>
                        </a:lnTo>
                        <a:lnTo>
                          <a:pt x="738" y="125"/>
                        </a:lnTo>
                        <a:lnTo>
                          <a:pt x="743" y="117"/>
                        </a:lnTo>
                        <a:lnTo>
                          <a:pt x="751" y="108"/>
                        </a:lnTo>
                        <a:lnTo>
                          <a:pt x="755" y="96"/>
                        </a:lnTo>
                        <a:lnTo>
                          <a:pt x="757" y="82"/>
                        </a:lnTo>
                        <a:lnTo>
                          <a:pt x="754" y="74"/>
                        </a:lnTo>
                        <a:lnTo>
                          <a:pt x="746" y="61"/>
                        </a:lnTo>
                        <a:lnTo>
                          <a:pt x="738" y="50"/>
                        </a:lnTo>
                        <a:lnTo>
                          <a:pt x="733" y="35"/>
                        </a:lnTo>
                        <a:lnTo>
                          <a:pt x="733" y="0"/>
                        </a:lnTo>
                        <a:lnTo>
                          <a:pt x="656" y="51"/>
                        </a:lnTo>
                        <a:lnTo>
                          <a:pt x="608" y="71"/>
                        </a:lnTo>
                        <a:lnTo>
                          <a:pt x="554" y="89"/>
                        </a:lnTo>
                        <a:lnTo>
                          <a:pt x="491" y="108"/>
                        </a:lnTo>
                        <a:lnTo>
                          <a:pt x="434" y="120"/>
                        </a:lnTo>
                        <a:lnTo>
                          <a:pt x="378" y="129"/>
                        </a:lnTo>
                        <a:lnTo>
                          <a:pt x="304" y="139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922" name="Group 30"/>
              <p:cNvGrpSpPr>
                <a:grpSpLocks/>
              </p:cNvGrpSpPr>
              <p:nvPr/>
            </p:nvGrpSpPr>
            <p:grpSpPr bwMode="auto">
              <a:xfrm>
                <a:off x="546" y="2927"/>
                <a:ext cx="76" cy="149"/>
                <a:chOff x="546" y="2927"/>
                <a:chExt cx="76" cy="149"/>
              </a:xfrm>
            </p:grpSpPr>
            <p:sp>
              <p:nvSpPr>
                <p:cNvPr id="36923" name="Freeform 31"/>
                <p:cNvSpPr>
                  <a:spLocks/>
                </p:cNvSpPr>
                <p:nvPr/>
              </p:nvSpPr>
              <p:spPr bwMode="auto">
                <a:xfrm>
                  <a:off x="561" y="2967"/>
                  <a:ext cx="57" cy="24"/>
                </a:xfrm>
                <a:custGeom>
                  <a:avLst/>
                  <a:gdLst>
                    <a:gd name="T0" fmla="*/ 2 w 172"/>
                    <a:gd name="T1" fmla="*/ 0 h 71"/>
                    <a:gd name="T2" fmla="*/ 2 w 172"/>
                    <a:gd name="T3" fmla="*/ 0 h 71"/>
                    <a:gd name="T4" fmla="*/ 1 w 172"/>
                    <a:gd name="T5" fmla="*/ 0 h 71"/>
                    <a:gd name="T6" fmla="*/ 1 w 172"/>
                    <a:gd name="T7" fmla="*/ 1 h 71"/>
                    <a:gd name="T8" fmla="*/ 0 w 172"/>
                    <a:gd name="T9" fmla="*/ 1 h 71"/>
                    <a:gd name="T10" fmla="*/ 0 w 172"/>
                    <a:gd name="T11" fmla="*/ 1 h 71"/>
                    <a:gd name="T12" fmla="*/ 1 w 172"/>
                    <a:gd name="T13" fmla="*/ 1 h 71"/>
                    <a:gd name="T14" fmla="*/ 1 w 172"/>
                    <a:gd name="T15" fmla="*/ 1 h 71"/>
                    <a:gd name="T16" fmla="*/ 2 w 172"/>
                    <a:gd name="T17" fmla="*/ 1 h 71"/>
                    <a:gd name="T18" fmla="*/ 2 w 172"/>
                    <a:gd name="T19" fmla="*/ 0 h 7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2"/>
                    <a:gd name="T31" fmla="*/ 0 h 71"/>
                    <a:gd name="T32" fmla="*/ 172 w 172"/>
                    <a:gd name="T33" fmla="*/ 71 h 7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2" h="71">
                      <a:moveTo>
                        <a:pt x="172" y="13"/>
                      </a:moveTo>
                      <a:lnTo>
                        <a:pt x="156" y="0"/>
                      </a:lnTo>
                      <a:lnTo>
                        <a:pt x="104" y="27"/>
                      </a:lnTo>
                      <a:lnTo>
                        <a:pt x="51" y="45"/>
                      </a:lnTo>
                      <a:lnTo>
                        <a:pt x="0" y="60"/>
                      </a:lnTo>
                      <a:lnTo>
                        <a:pt x="9" y="71"/>
                      </a:lnTo>
                      <a:lnTo>
                        <a:pt x="44" y="71"/>
                      </a:lnTo>
                      <a:lnTo>
                        <a:pt x="91" y="62"/>
                      </a:lnTo>
                      <a:lnTo>
                        <a:pt x="135" y="40"/>
                      </a:lnTo>
                      <a:lnTo>
                        <a:pt x="172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4" name="Freeform 32"/>
                <p:cNvSpPr>
                  <a:spLocks/>
                </p:cNvSpPr>
                <p:nvPr/>
              </p:nvSpPr>
              <p:spPr bwMode="auto">
                <a:xfrm>
                  <a:off x="571" y="3005"/>
                  <a:ext cx="51" cy="27"/>
                </a:xfrm>
                <a:custGeom>
                  <a:avLst/>
                  <a:gdLst>
                    <a:gd name="T0" fmla="*/ 2 w 151"/>
                    <a:gd name="T1" fmla="*/ 0 h 81"/>
                    <a:gd name="T2" fmla="*/ 2 w 151"/>
                    <a:gd name="T3" fmla="*/ 0 h 81"/>
                    <a:gd name="T4" fmla="*/ 1 w 151"/>
                    <a:gd name="T5" fmla="*/ 0 h 81"/>
                    <a:gd name="T6" fmla="*/ 1 w 151"/>
                    <a:gd name="T7" fmla="*/ 1 h 81"/>
                    <a:gd name="T8" fmla="*/ 0 w 151"/>
                    <a:gd name="T9" fmla="*/ 1 h 81"/>
                    <a:gd name="T10" fmla="*/ 0 w 151"/>
                    <a:gd name="T11" fmla="*/ 1 h 81"/>
                    <a:gd name="T12" fmla="*/ 1 w 151"/>
                    <a:gd name="T13" fmla="*/ 1 h 81"/>
                    <a:gd name="T14" fmla="*/ 1 w 151"/>
                    <a:gd name="T15" fmla="*/ 1 h 81"/>
                    <a:gd name="T16" fmla="*/ 1 w 151"/>
                    <a:gd name="T17" fmla="*/ 1 h 81"/>
                    <a:gd name="T18" fmla="*/ 2 w 151"/>
                    <a:gd name="T19" fmla="*/ 0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1"/>
                    <a:gd name="T31" fmla="*/ 0 h 81"/>
                    <a:gd name="T32" fmla="*/ 151 w 151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1" h="81">
                      <a:moveTo>
                        <a:pt x="151" y="16"/>
                      </a:moveTo>
                      <a:lnTo>
                        <a:pt x="143" y="0"/>
                      </a:lnTo>
                      <a:lnTo>
                        <a:pt x="91" y="35"/>
                      </a:lnTo>
                      <a:lnTo>
                        <a:pt x="51" y="53"/>
                      </a:lnTo>
                      <a:lnTo>
                        <a:pt x="0" y="69"/>
                      </a:lnTo>
                      <a:lnTo>
                        <a:pt x="10" y="81"/>
                      </a:lnTo>
                      <a:lnTo>
                        <a:pt x="43" y="81"/>
                      </a:lnTo>
                      <a:lnTo>
                        <a:pt x="77" y="72"/>
                      </a:lnTo>
                      <a:lnTo>
                        <a:pt x="116" y="47"/>
                      </a:lnTo>
                      <a:lnTo>
                        <a:pt x="151" y="16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5" name="Freeform 33"/>
                <p:cNvSpPr>
                  <a:spLocks/>
                </p:cNvSpPr>
                <p:nvPr/>
              </p:nvSpPr>
              <p:spPr bwMode="auto">
                <a:xfrm>
                  <a:off x="568" y="3050"/>
                  <a:ext cx="51" cy="26"/>
                </a:xfrm>
                <a:custGeom>
                  <a:avLst/>
                  <a:gdLst>
                    <a:gd name="T0" fmla="*/ 2 w 154"/>
                    <a:gd name="T1" fmla="*/ 0 h 79"/>
                    <a:gd name="T2" fmla="*/ 2 w 154"/>
                    <a:gd name="T3" fmla="*/ 0 h 79"/>
                    <a:gd name="T4" fmla="*/ 1 w 154"/>
                    <a:gd name="T5" fmla="*/ 0 h 79"/>
                    <a:gd name="T6" fmla="*/ 1 w 154"/>
                    <a:gd name="T7" fmla="*/ 1 h 79"/>
                    <a:gd name="T8" fmla="*/ 0 w 154"/>
                    <a:gd name="T9" fmla="*/ 1 h 79"/>
                    <a:gd name="T10" fmla="*/ 0 w 154"/>
                    <a:gd name="T11" fmla="*/ 1 h 79"/>
                    <a:gd name="T12" fmla="*/ 1 w 154"/>
                    <a:gd name="T13" fmla="*/ 1 h 79"/>
                    <a:gd name="T14" fmla="*/ 1 w 154"/>
                    <a:gd name="T15" fmla="*/ 1 h 79"/>
                    <a:gd name="T16" fmla="*/ 2 w 154"/>
                    <a:gd name="T17" fmla="*/ 1 h 79"/>
                    <a:gd name="T18" fmla="*/ 2 w 154"/>
                    <a:gd name="T19" fmla="*/ 0 h 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4"/>
                    <a:gd name="T31" fmla="*/ 0 h 79"/>
                    <a:gd name="T32" fmla="*/ 154 w 154"/>
                    <a:gd name="T33" fmla="*/ 79 h 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4" h="79">
                      <a:moveTo>
                        <a:pt x="154" y="12"/>
                      </a:moveTo>
                      <a:lnTo>
                        <a:pt x="143" y="0"/>
                      </a:lnTo>
                      <a:lnTo>
                        <a:pt x="96" y="32"/>
                      </a:lnTo>
                      <a:lnTo>
                        <a:pt x="52" y="51"/>
                      </a:lnTo>
                      <a:lnTo>
                        <a:pt x="0" y="65"/>
                      </a:lnTo>
                      <a:lnTo>
                        <a:pt x="10" y="79"/>
                      </a:lnTo>
                      <a:lnTo>
                        <a:pt x="43" y="77"/>
                      </a:lnTo>
                      <a:lnTo>
                        <a:pt x="84" y="67"/>
                      </a:lnTo>
                      <a:lnTo>
                        <a:pt x="126" y="42"/>
                      </a:lnTo>
                      <a:lnTo>
                        <a:pt x="154" y="12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6" name="Freeform 34"/>
                <p:cNvSpPr>
                  <a:spLocks/>
                </p:cNvSpPr>
                <p:nvPr/>
              </p:nvSpPr>
              <p:spPr bwMode="auto">
                <a:xfrm>
                  <a:off x="546" y="2927"/>
                  <a:ext cx="59" cy="23"/>
                </a:xfrm>
                <a:custGeom>
                  <a:avLst/>
                  <a:gdLst>
                    <a:gd name="T0" fmla="*/ 2 w 177"/>
                    <a:gd name="T1" fmla="*/ 0 h 70"/>
                    <a:gd name="T2" fmla="*/ 2 w 177"/>
                    <a:gd name="T3" fmla="*/ 0 h 70"/>
                    <a:gd name="T4" fmla="*/ 1 w 177"/>
                    <a:gd name="T5" fmla="*/ 0 h 70"/>
                    <a:gd name="T6" fmla="*/ 1 w 177"/>
                    <a:gd name="T7" fmla="*/ 1 h 70"/>
                    <a:gd name="T8" fmla="*/ 0 w 177"/>
                    <a:gd name="T9" fmla="*/ 1 h 70"/>
                    <a:gd name="T10" fmla="*/ 0 w 177"/>
                    <a:gd name="T11" fmla="*/ 1 h 70"/>
                    <a:gd name="T12" fmla="*/ 1 w 177"/>
                    <a:gd name="T13" fmla="*/ 1 h 70"/>
                    <a:gd name="T14" fmla="*/ 1 w 177"/>
                    <a:gd name="T15" fmla="*/ 1 h 70"/>
                    <a:gd name="T16" fmla="*/ 2 w 177"/>
                    <a:gd name="T17" fmla="*/ 0 h 70"/>
                    <a:gd name="T18" fmla="*/ 2 w 177"/>
                    <a:gd name="T19" fmla="*/ 0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7"/>
                    <a:gd name="T31" fmla="*/ 0 h 70"/>
                    <a:gd name="T32" fmla="*/ 177 w 177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7" h="70">
                      <a:moveTo>
                        <a:pt x="177" y="13"/>
                      </a:moveTo>
                      <a:lnTo>
                        <a:pt x="160" y="0"/>
                      </a:lnTo>
                      <a:lnTo>
                        <a:pt x="100" y="27"/>
                      </a:lnTo>
                      <a:lnTo>
                        <a:pt x="52" y="43"/>
                      </a:lnTo>
                      <a:lnTo>
                        <a:pt x="0" y="56"/>
                      </a:lnTo>
                      <a:lnTo>
                        <a:pt x="11" y="70"/>
                      </a:lnTo>
                      <a:lnTo>
                        <a:pt x="44" y="68"/>
                      </a:lnTo>
                      <a:lnTo>
                        <a:pt x="85" y="59"/>
                      </a:lnTo>
                      <a:lnTo>
                        <a:pt x="131" y="41"/>
                      </a:lnTo>
                      <a:lnTo>
                        <a:pt x="177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905" name="Freeform 35"/>
            <p:cNvSpPr>
              <a:spLocks/>
            </p:cNvSpPr>
            <p:nvPr/>
          </p:nvSpPr>
          <p:spPr bwMode="auto">
            <a:xfrm>
              <a:off x="148" y="1924"/>
              <a:ext cx="694" cy="996"/>
            </a:xfrm>
            <a:custGeom>
              <a:avLst/>
              <a:gdLst>
                <a:gd name="T0" fmla="*/ 18 w 2084"/>
                <a:gd name="T1" fmla="*/ 36 h 2988"/>
                <a:gd name="T2" fmla="*/ 19 w 2084"/>
                <a:gd name="T3" fmla="*/ 35 h 2988"/>
                <a:gd name="T4" fmla="*/ 19 w 2084"/>
                <a:gd name="T5" fmla="*/ 35 h 2988"/>
                <a:gd name="T6" fmla="*/ 19 w 2084"/>
                <a:gd name="T7" fmla="*/ 34 h 2988"/>
                <a:gd name="T8" fmla="*/ 20 w 2084"/>
                <a:gd name="T9" fmla="*/ 28 h 2988"/>
                <a:gd name="T10" fmla="*/ 21 w 2084"/>
                <a:gd name="T11" fmla="*/ 26 h 2988"/>
                <a:gd name="T12" fmla="*/ 21 w 2084"/>
                <a:gd name="T13" fmla="*/ 25 h 2988"/>
                <a:gd name="T14" fmla="*/ 23 w 2084"/>
                <a:gd name="T15" fmla="*/ 22 h 2988"/>
                <a:gd name="T16" fmla="*/ 24 w 2084"/>
                <a:gd name="T17" fmla="*/ 20 h 2988"/>
                <a:gd name="T18" fmla="*/ 25 w 2084"/>
                <a:gd name="T19" fmla="*/ 18 h 2988"/>
                <a:gd name="T20" fmla="*/ 25 w 2084"/>
                <a:gd name="T21" fmla="*/ 16 h 2988"/>
                <a:gd name="T22" fmla="*/ 26 w 2084"/>
                <a:gd name="T23" fmla="*/ 13 h 2988"/>
                <a:gd name="T24" fmla="*/ 25 w 2084"/>
                <a:gd name="T25" fmla="*/ 11 h 2988"/>
                <a:gd name="T26" fmla="*/ 25 w 2084"/>
                <a:gd name="T27" fmla="*/ 9 h 2988"/>
                <a:gd name="T28" fmla="*/ 24 w 2084"/>
                <a:gd name="T29" fmla="*/ 7 h 2988"/>
                <a:gd name="T30" fmla="*/ 22 w 2084"/>
                <a:gd name="T31" fmla="*/ 4 h 2988"/>
                <a:gd name="T32" fmla="*/ 21 w 2084"/>
                <a:gd name="T33" fmla="*/ 3 h 2988"/>
                <a:gd name="T34" fmla="*/ 19 w 2084"/>
                <a:gd name="T35" fmla="*/ 2 h 2988"/>
                <a:gd name="T36" fmla="*/ 16 w 2084"/>
                <a:gd name="T37" fmla="*/ 0 h 2988"/>
                <a:gd name="T38" fmla="*/ 14 w 2084"/>
                <a:gd name="T39" fmla="*/ 0 h 2988"/>
                <a:gd name="T40" fmla="*/ 12 w 2084"/>
                <a:gd name="T41" fmla="*/ 0 h 2988"/>
                <a:gd name="T42" fmla="*/ 10 w 2084"/>
                <a:gd name="T43" fmla="*/ 0 h 2988"/>
                <a:gd name="T44" fmla="*/ 8 w 2084"/>
                <a:gd name="T45" fmla="*/ 1 h 2988"/>
                <a:gd name="T46" fmla="*/ 6 w 2084"/>
                <a:gd name="T47" fmla="*/ 2 h 2988"/>
                <a:gd name="T48" fmla="*/ 5 w 2084"/>
                <a:gd name="T49" fmla="*/ 3 h 2988"/>
                <a:gd name="T50" fmla="*/ 3 w 2084"/>
                <a:gd name="T51" fmla="*/ 5 h 2988"/>
                <a:gd name="T52" fmla="*/ 2 w 2084"/>
                <a:gd name="T53" fmla="*/ 6 h 2988"/>
                <a:gd name="T54" fmla="*/ 1 w 2084"/>
                <a:gd name="T55" fmla="*/ 9 h 2988"/>
                <a:gd name="T56" fmla="*/ 0 w 2084"/>
                <a:gd name="T57" fmla="*/ 11 h 2988"/>
                <a:gd name="T58" fmla="*/ 0 w 2084"/>
                <a:gd name="T59" fmla="*/ 13 h 2988"/>
                <a:gd name="T60" fmla="*/ 0 w 2084"/>
                <a:gd name="T61" fmla="*/ 16 h 2988"/>
                <a:gd name="T62" fmla="*/ 1 w 2084"/>
                <a:gd name="T63" fmla="*/ 18 h 2988"/>
                <a:gd name="T64" fmla="*/ 2 w 2084"/>
                <a:gd name="T65" fmla="*/ 20 h 2988"/>
                <a:gd name="T66" fmla="*/ 3 w 2084"/>
                <a:gd name="T67" fmla="*/ 22 h 2988"/>
                <a:gd name="T68" fmla="*/ 5 w 2084"/>
                <a:gd name="T69" fmla="*/ 25 h 2988"/>
                <a:gd name="T70" fmla="*/ 5 w 2084"/>
                <a:gd name="T71" fmla="*/ 27 h 2988"/>
                <a:gd name="T72" fmla="*/ 6 w 2084"/>
                <a:gd name="T73" fmla="*/ 29 h 2988"/>
                <a:gd name="T74" fmla="*/ 6 w 2084"/>
                <a:gd name="T75" fmla="*/ 32 h 2988"/>
                <a:gd name="T76" fmla="*/ 7 w 2084"/>
                <a:gd name="T77" fmla="*/ 34 h 2988"/>
                <a:gd name="T78" fmla="*/ 7 w 2084"/>
                <a:gd name="T79" fmla="*/ 35 h 2988"/>
                <a:gd name="T80" fmla="*/ 7 w 2084"/>
                <a:gd name="T81" fmla="*/ 35 h 2988"/>
                <a:gd name="T82" fmla="*/ 7 w 2084"/>
                <a:gd name="T83" fmla="*/ 36 h 2988"/>
                <a:gd name="T84" fmla="*/ 8 w 2084"/>
                <a:gd name="T85" fmla="*/ 36 h 2988"/>
                <a:gd name="T86" fmla="*/ 9 w 2084"/>
                <a:gd name="T87" fmla="*/ 36 h 2988"/>
                <a:gd name="T88" fmla="*/ 10 w 2084"/>
                <a:gd name="T89" fmla="*/ 37 h 2988"/>
                <a:gd name="T90" fmla="*/ 11 w 2084"/>
                <a:gd name="T91" fmla="*/ 37 h 2988"/>
                <a:gd name="T92" fmla="*/ 12 w 2084"/>
                <a:gd name="T93" fmla="*/ 37 h 2988"/>
                <a:gd name="T94" fmla="*/ 13 w 2084"/>
                <a:gd name="T95" fmla="*/ 37 h 2988"/>
                <a:gd name="T96" fmla="*/ 14 w 2084"/>
                <a:gd name="T97" fmla="*/ 37 h 2988"/>
                <a:gd name="T98" fmla="*/ 15 w 2084"/>
                <a:gd name="T99" fmla="*/ 37 h 2988"/>
                <a:gd name="T100" fmla="*/ 16 w 2084"/>
                <a:gd name="T101" fmla="*/ 37 h 2988"/>
                <a:gd name="T102" fmla="*/ 17 w 2084"/>
                <a:gd name="T103" fmla="*/ 36 h 2988"/>
                <a:gd name="T104" fmla="*/ 18 w 2084"/>
                <a:gd name="T105" fmla="*/ 36 h 29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4"/>
                <a:gd name="T160" fmla="*/ 0 h 2988"/>
                <a:gd name="T161" fmla="*/ 2084 w 2084"/>
                <a:gd name="T162" fmla="*/ 2988 h 29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4" h="2988">
                  <a:moveTo>
                    <a:pt x="1461" y="2909"/>
                  </a:moveTo>
                  <a:lnTo>
                    <a:pt x="1478" y="2897"/>
                  </a:lnTo>
                  <a:lnTo>
                    <a:pt x="1492" y="2884"/>
                  </a:lnTo>
                  <a:lnTo>
                    <a:pt x="1500" y="2876"/>
                  </a:lnTo>
                  <a:lnTo>
                    <a:pt x="1505" y="2867"/>
                  </a:lnTo>
                  <a:lnTo>
                    <a:pt x="1511" y="2862"/>
                  </a:lnTo>
                  <a:lnTo>
                    <a:pt x="1514" y="2855"/>
                  </a:lnTo>
                  <a:lnTo>
                    <a:pt x="1518" y="2849"/>
                  </a:lnTo>
                  <a:lnTo>
                    <a:pt x="1519" y="2841"/>
                  </a:lnTo>
                  <a:lnTo>
                    <a:pt x="1522" y="2832"/>
                  </a:lnTo>
                  <a:lnTo>
                    <a:pt x="1523" y="2820"/>
                  </a:lnTo>
                  <a:lnTo>
                    <a:pt x="1532" y="2773"/>
                  </a:lnTo>
                  <a:lnTo>
                    <a:pt x="1593" y="2386"/>
                  </a:lnTo>
                  <a:lnTo>
                    <a:pt x="1604" y="2331"/>
                  </a:lnTo>
                  <a:lnTo>
                    <a:pt x="1613" y="2290"/>
                  </a:lnTo>
                  <a:lnTo>
                    <a:pt x="1628" y="2235"/>
                  </a:lnTo>
                  <a:lnTo>
                    <a:pt x="1650" y="2173"/>
                  </a:lnTo>
                  <a:lnTo>
                    <a:pt x="1671" y="2119"/>
                  </a:lnTo>
                  <a:lnTo>
                    <a:pt x="1692" y="2073"/>
                  </a:lnTo>
                  <a:lnTo>
                    <a:pt x="1709" y="2034"/>
                  </a:lnTo>
                  <a:lnTo>
                    <a:pt x="1727" y="1997"/>
                  </a:lnTo>
                  <a:lnTo>
                    <a:pt x="1762" y="1932"/>
                  </a:lnTo>
                  <a:lnTo>
                    <a:pt x="1797" y="1871"/>
                  </a:lnTo>
                  <a:lnTo>
                    <a:pt x="1831" y="1815"/>
                  </a:lnTo>
                  <a:lnTo>
                    <a:pt x="1858" y="1772"/>
                  </a:lnTo>
                  <a:lnTo>
                    <a:pt x="1906" y="1691"/>
                  </a:lnTo>
                  <a:lnTo>
                    <a:pt x="1940" y="1634"/>
                  </a:lnTo>
                  <a:lnTo>
                    <a:pt x="1967" y="1587"/>
                  </a:lnTo>
                  <a:lnTo>
                    <a:pt x="1990" y="1533"/>
                  </a:lnTo>
                  <a:lnTo>
                    <a:pt x="2015" y="1468"/>
                  </a:lnTo>
                  <a:lnTo>
                    <a:pt x="2033" y="1412"/>
                  </a:lnTo>
                  <a:lnTo>
                    <a:pt x="2049" y="1352"/>
                  </a:lnTo>
                  <a:lnTo>
                    <a:pt x="2060" y="1301"/>
                  </a:lnTo>
                  <a:lnTo>
                    <a:pt x="2072" y="1245"/>
                  </a:lnTo>
                  <a:lnTo>
                    <a:pt x="2080" y="1173"/>
                  </a:lnTo>
                  <a:lnTo>
                    <a:pt x="2084" y="1091"/>
                  </a:lnTo>
                  <a:lnTo>
                    <a:pt x="2084" y="1014"/>
                  </a:lnTo>
                  <a:lnTo>
                    <a:pt x="2077" y="954"/>
                  </a:lnTo>
                  <a:lnTo>
                    <a:pt x="2068" y="897"/>
                  </a:lnTo>
                  <a:lnTo>
                    <a:pt x="2059" y="846"/>
                  </a:lnTo>
                  <a:lnTo>
                    <a:pt x="2042" y="780"/>
                  </a:lnTo>
                  <a:lnTo>
                    <a:pt x="2023" y="713"/>
                  </a:lnTo>
                  <a:lnTo>
                    <a:pt x="2003" y="651"/>
                  </a:lnTo>
                  <a:lnTo>
                    <a:pt x="1979" y="594"/>
                  </a:lnTo>
                  <a:lnTo>
                    <a:pt x="1949" y="543"/>
                  </a:lnTo>
                  <a:lnTo>
                    <a:pt x="1910" y="478"/>
                  </a:lnTo>
                  <a:lnTo>
                    <a:pt x="1866" y="413"/>
                  </a:lnTo>
                  <a:lnTo>
                    <a:pt x="1822" y="364"/>
                  </a:lnTo>
                  <a:lnTo>
                    <a:pt x="1783" y="320"/>
                  </a:lnTo>
                  <a:lnTo>
                    <a:pt x="1737" y="279"/>
                  </a:lnTo>
                  <a:lnTo>
                    <a:pt x="1689" y="238"/>
                  </a:lnTo>
                  <a:lnTo>
                    <a:pt x="1642" y="201"/>
                  </a:lnTo>
                  <a:lnTo>
                    <a:pt x="1585" y="163"/>
                  </a:lnTo>
                  <a:lnTo>
                    <a:pt x="1519" y="122"/>
                  </a:lnTo>
                  <a:lnTo>
                    <a:pt x="1457" y="91"/>
                  </a:lnTo>
                  <a:lnTo>
                    <a:pt x="1384" y="62"/>
                  </a:lnTo>
                  <a:lnTo>
                    <a:pt x="1318" y="40"/>
                  </a:lnTo>
                  <a:lnTo>
                    <a:pt x="1264" y="27"/>
                  </a:lnTo>
                  <a:lnTo>
                    <a:pt x="1205" y="13"/>
                  </a:lnTo>
                  <a:lnTo>
                    <a:pt x="1151" y="5"/>
                  </a:lnTo>
                  <a:lnTo>
                    <a:pt x="1087" y="0"/>
                  </a:lnTo>
                  <a:lnTo>
                    <a:pt x="1029" y="0"/>
                  </a:lnTo>
                  <a:lnTo>
                    <a:pt x="966" y="0"/>
                  </a:lnTo>
                  <a:lnTo>
                    <a:pt x="913" y="5"/>
                  </a:lnTo>
                  <a:lnTo>
                    <a:pt x="852" y="19"/>
                  </a:lnTo>
                  <a:lnTo>
                    <a:pt x="807" y="28"/>
                  </a:lnTo>
                  <a:lnTo>
                    <a:pt x="750" y="44"/>
                  </a:lnTo>
                  <a:lnTo>
                    <a:pt x="697" y="60"/>
                  </a:lnTo>
                  <a:lnTo>
                    <a:pt x="650" y="79"/>
                  </a:lnTo>
                  <a:lnTo>
                    <a:pt x="604" y="99"/>
                  </a:lnTo>
                  <a:lnTo>
                    <a:pt x="558" y="124"/>
                  </a:lnTo>
                  <a:lnTo>
                    <a:pt x="517" y="148"/>
                  </a:lnTo>
                  <a:lnTo>
                    <a:pt x="471" y="179"/>
                  </a:lnTo>
                  <a:lnTo>
                    <a:pt x="421" y="214"/>
                  </a:lnTo>
                  <a:lnTo>
                    <a:pt x="376" y="248"/>
                  </a:lnTo>
                  <a:lnTo>
                    <a:pt x="336" y="284"/>
                  </a:lnTo>
                  <a:lnTo>
                    <a:pt x="293" y="324"/>
                  </a:lnTo>
                  <a:lnTo>
                    <a:pt x="249" y="369"/>
                  </a:lnTo>
                  <a:lnTo>
                    <a:pt x="212" y="412"/>
                  </a:lnTo>
                  <a:lnTo>
                    <a:pt x="181" y="452"/>
                  </a:lnTo>
                  <a:lnTo>
                    <a:pt x="144" y="508"/>
                  </a:lnTo>
                  <a:lnTo>
                    <a:pt x="109" y="568"/>
                  </a:lnTo>
                  <a:lnTo>
                    <a:pt x="77" y="637"/>
                  </a:lnTo>
                  <a:lnTo>
                    <a:pt x="54" y="703"/>
                  </a:lnTo>
                  <a:lnTo>
                    <a:pt x="35" y="772"/>
                  </a:lnTo>
                  <a:lnTo>
                    <a:pt x="17" y="841"/>
                  </a:lnTo>
                  <a:lnTo>
                    <a:pt x="7" y="902"/>
                  </a:lnTo>
                  <a:lnTo>
                    <a:pt x="0" y="966"/>
                  </a:lnTo>
                  <a:lnTo>
                    <a:pt x="0" y="1026"/>
                  </a:lnTo>
                  <a:lnTo>
                    <a:pt x="0" y="1080"/>
                  </a:lnTo>
                  <a:lnTo>
                    <a:pt x="0" y="1145"/>
                  </a:lnTo>
                  <a:lnTo>
                    <a:pt x="2" y="1202"/>
                  </a:lnTo>
                  <a:lnTo>
                    <a:pt x="13" y="1273"/>
                  </a:lnTo>
                  <a:lnTo>
                    <a:pt x="24" y="1335"/>
                  </a:lnTo>
                  <a:lnTo>
                    <a:pt x="40" y="1396"/>
                  </a:lnTo>
                  <a:lnTo>
                    <a:pt x="63" y="1466"/>
                  </a:lnTo>
                  <a:lnTo>
                    <a:pt x="89" y="1529"/>
                  </a:lnTo>
                  <a:lnTo>
                    <a:pt x="116" y="1584"/>
                  </a:lnTo>
                  <a:lnTo>
                    <a:pt x="148" y="1646"/>
                  </a:lnTo>
                  <a:lnTo>
                    <a:pt x="183" y="1705"/>
                  </a:lnTo>
                  <a:lnTo>
                    <a:pt x="214" y="1762"/>
                  </a:lnTo>
                  <a:lnTo>
                    <a:pt x="247" y="1819"/>
                  </a:lnTo>
                  <a:lnTo>
                    <a:pt x="280" y="1881"/>
                  </a:lnTo>
                  <a:lnTo>
                    <a:pt x="333" y="1970"/>
                  </a:lnTo>
                  <a:lnTo>
                    <a:pt x="382" y="2063"/>
                  </a:lnTo>
                  <a:lnTo>
                    <a:pt x="410" y="2110"/>
                  </a:lnTo>
                  <a:lnTo>
                    <a:pt x="425" y="2149"/>
                  </a:lnTo>
                  <a:lnTo>
                    <a:pt x="442" y="2197"/>
                  </a:lnTo>
                  <a:lnTo>
                    <a:pt x="458" y="2253"/>
                  </a:lnTo>
                  <a:lnTo>
                    <a:pt x="472" y="2301"/>
                  </a:lnTo>
                  <a:lnTo>
                    <a:pt x="484" y="2355"/>
                  </a:lnTo>
                  <a:lnTo>
                    <a:pt x="494" y="2430"/>
                  </a:lnTo>
                  <a:lnTo>
                    <a:pt x="507" y="2511"/>
                  </a:lnTo>
                  <a:lnTo>
                    <a:pt x="517" y="2576"/>
                  </a:lnTo>
                  <a:lnTo>
                    <a:pt x="527" y="2658"/>
                  </a:lnTo>
                  <a:lnTo>
                    <a:pt x="534" y="2716"/>
                  </a:lnTo>
                  <a:lnTo>
                    <a:pt x="542" y="2767"/>
                  </a:lnTo>
                  <a:lnTo>
                    <a:pt x="554" y="2818"/>
                  </a:lnTo>
                  <a:lnTo>
                    <a:pt x="558" y="2832"/>
                  </a:lnTo>
                  <a:lnTo>
                    <a:pt x="560" y="2844"/>
                  </a:lnTo>
                  <a:lnTo>
                    <a:pt x="562" y="2849"/>
                  </a:lnTo>
                  <a:lnTo>
                    <a:pt x="564" y="2855"/>
                  </a:lnTo>
                  <a:lnTo>
                    <a:pt x="569" y="2862"/>
                  </a:lnTo>
                  <a:lnTo>
                    <a:pt x="576" y="2871"/>
                  </a:lnTo>
                  <a:lnTo>
                    <a:pt x="585" y="2880"/>
                  </a:lnTo>
                  <a:lnTo>
                    <a:pt x="595" y="2890"/>
                  </a:lnTo>
                  <a:lnTo>
                    <a:pt x="611" y="2902"/>
                  </a:lnTo>
                  <a:lnTo>
                    <a:pt x="630" y="2911"/>
                  </a:lnTo>
                  <a:lnTo>
                    <a:pt x="655" y="2926"/>
                  </a:lnTo>
                  <a:lnTo>
                    <a:pt x="678" y="2936"/>
                  </a:lnTo>
                  <a:lnTo>
                    <a:pt x="703" y="2944"/>
                  </a:lnTo>
                  <a:lnTo>
                    <a:pt x="726" y="2949"/>
                  </a:lnTo>
                  <a:lnTo>
                    <a:pt x="746" y="2954"/>
                  </a:lnTo>
                  <a:lnTo>
                    <a:pt x="777" y="2963"/>
                  </a:lnTo>
                  <a:lnTo>
                    <a:pt x="803" y="2969"/>
                  </a:lnTo>
                  <a:lnTo>
                    <a:pt x="828" y="2972"/>
                  </a:lnTo>
                  <a:lnTo>
                    <a:pt x="855" y="2976"/>
                  </a:lnTo>
                  <a:lnTo>
                    <a:pt x="885" y="2980"/>
                  </a:lnTo>
                  <a:lnTo>
                    <a:pt x="912" y="2983"/>
                  </a:lnTo>
                  <a:lnTo>
                    <a:pt x="935" y="2984"/>
                  </a:lnTo>
                  <a:lnTo>
                    <a:pt x="964" y="2987"/>
                  </a:lnTo>
                  <a:lnTo>
                    <a:pt x="990" y="2988"/>
                  </a:lnTo>
                  <a:lnTo>
                    <a:pt x="1016" y="2988"/>
                  </a:lnTo>
                  <a:lnTo>
                    <a:pt x="1039" y="2988"/>
                  </a:lnTo>
                  <a:lnTo>
                    <a:pt x="1064" y="2988"/>
                  </a:lnTo>
                  <a:lnTo>
                    <a:pt x="1095" y="2988"/>
                  </a:lnTo>
                  <a:lnTo>
                    <a:pt x="1121" y="2987"/>
                  </a:lnTo>
                  <a:lnTo>
                    <a:pt x="1144" y="2987"/>
                  </a:lnTo>
                  <a:lnTo>
                    <a:pt x="1171" y="2983"/>
                  </a:lnTo>
                  <a:lnTo>
                    <a:pt x="1203" y="2980"/>
                  </a:lnTo>
                  <a:lnTo>
                    <a:pt x="1226" y="2976"/>
                  </a:lnTo>
                  <a:lnTo>
                    <a:pt x="1256" y="2972"/>
                  </a:lnTo>
                  <a:lnTo>
                    <a:pt x="1281" y="2967"/>
                  </a:lnTo>
                  <a:lnTo>
                    <a:pt x="1306" y="2963"/>
                  </a:lnTo>
                  <a:lnTo>
                    <a:pt x="1330" y="2957"/>
                  </a:lnTo>
                  <a:lnTo>
                    <a:pt x="1352" y="2950"/>
                  </a:lnTo>
                  <a:lnTo>
                    <a:pt x="1377" y="2944"/>
                  </a:lnTo>
                  <a:lnTo>
                    <a:pt x="1397" y="2936"/>
                  </a:lnTo>
                  <a:lnTo>
                    <a:pt x="1419" y="2928"/>
                  </a:lnTo>
                  <a:lnTo>
                    <a:pt x="1441" y="2918"/>
                  </a:lnTo>
                  <a:lnTo>
                    <a:pt x="1461" y="290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06" name="Group 36"/>
            <p:cNvGrpSpPr>
              <a:grpSpLocks/>
            </p:cNvGrpSpPr>
            <p:nvPr/>
          </p:nvGrpSpPr>
          <p:grpSpPr bwMode="auto">
            <a:xfrm>
              <a:off x="343" y="2024"/>
              <a:ext cx="434" cy="884"/>
              <a:chOff x="343" y="2024"/>
              <a:chExt cx="434" cy="884"/>
            </a:xfrm>
          </p:grpSpPr>
          <p:sp>
            <p:nvSpPr>
              <p:cNvPr id="36907" name="Oval 37"/>
              <p:cNvSpPr>
                <a:spLocks noChangeArrowheads="1"/>
              </p:cNvSpPr>
              <p:nvPr/>
            </p:nvSpPr>
            <p:spPr bwMode="auto">
              <a:xfrm>
                <a:off x="343" y="2807"/>
                <a:ext cx="305" cy="101"/>
              </a:xfrm>
              <a:prstGeom prst="ellipse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908" name="Freeform 38"/>
              <p:cNvSpPr>
                <a:spLocks/>
              </p:cNvSpPr>
              <p:nvPr/>
            </p:nvSpPr>
            <p:spPr bwMode="auto">
              <a:xfrm>
                <a:off x="661" y="2024"/>
                <a:ext cx="116" cy="148"/>
              </a:xfrm>
              <a:custGeom>
                <a:avLst/>
                <a:gdLst>
                  <a:gd name="T0" fmla="*/ 0 w 350"/>
                  <a:gd name="T1" fmla="*/ 0 h 445"/>
                  <a:gd name="T2" fmla="*/ 1 w 350"/>
                  <a:gd name="T3" fmla="*/ 1 h 445"/>
                  <a:gd name="T4" fmla="*/ 2 w 350"/>
                  <a:gd name="T5" fmla="*/ 1 h 445"/>
                  <a:gd name="T6" fmla="*/ 3 w 350"/>
                  <a:gd name="T7" fmla="*/ 2 h 445"/>
                  <a:gd name="T8" fmla="*/ 3 w 350"/>
                  <a:gd name="T9" fmla="*/ 3 h 445"/>
                  <a:gd name="T10" fmla="*/ 4 w 350"/>
                  <a:gd name="T11" fmla="*/ 3 h 445"/>
                  <a:gd name="T12" fmla="*/ 4 w 350"/>
                  <a:gd name="T13" fmla="*/ 4 h 445"/>
                  <a:gd name="T14" fmla="*/ 4 w 350"/>
                  <a:gd name="T15" fmla="*/ 5 h 445"/>
                  <a:gd name="T16" fmla="*/ 3 w 350"/>
                  <a:gd name="T17" fmla="*/ 5 h 445"/>
                  <a:gd name="T18" fmla="*/ 3 w 350"/>
                  <a:gd name="T19" fmla="*/ 5 h 445"/>
                  <a:gd name="T20" fmla="*/ 2 w 350"/>
                  <a:gd name="T21" fmla="*/ 4 h 445"/>
                  <a:gd name="T22" fmla="*/ 2 w 350"/>
                  <a:gd name="T23" fmla="*/ 3 h 445"/>
                  <a:gd name="T24" fmla="*/ 2 w 350"/>
                  <a:gd name="T25" fmla="*/ 2 h 445"/>
                  <a:gd name="T26" fmla="*/ 1 w 350"/>
                  <a:gd name="T27" fmla="*/ 1 h 445"/>
                  <a:gd name="T28" fmla="*/ 0 w 350"/>
                  <a:gd name="T29" fmla="*/ 0 h 4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0"/>
                  <a:gd name="T46" fmla="*/ 0 h 445"/>
                  <a:gd name="T47" fmla="*/ 350 w 350"/>
                  <a:gd name="T48" fmla="*/ 445 h 4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0" h="445">
                    <a:moveTo>
                      <a:pt x="0" y="0"/>
                    </a:moveTo>
                    <a:lnTo>
                      <a:pt x="93" y="47"/>
                    </a:lnTo>
                    <a:lnTo>
                      <a:pt x="178" y="100"/>
                    </a:lnTo>
                    <a:lnTo>
                      <a:pt x="242" y="152"/>
                    </a:lnTo>
                    <a:lnTo>
                      <a:pt x="285" y="209"/>
                    </a:lnTo>
                    <a:lnTo>
                      <a:pt x="315" y="267"/>
                    </a:lnTo>
                    <a:lnTo>
                      <a:pt x="336" y="317"/>
                    </a:lnTo>
                    <a:lnTo>
                      <a:pt x="350" y="368"/>
                    </a:lnTo>
                    <a:lnTo>
                      <a:pt x="227" y="445"/>
                    </a:lnTo>
                    <a:lnTo>
                      <a:pt x="215" y="372"/>
                    </a:lnTo>
                    <a:lnTo>
                      <a:pt x="196" y="295"/>
                    </a:lnTo>
                    <a:lnTo>
                      <a:pt x="166" y="216"/>
                    </a:lnTo>
                    <a:lnTo>
                      <a:pt x="128" y="148"/>
                    </a:lnTo>
                    <a:lnTo>
                      <a:pt x="7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09" name="Group 39"/>
              <p:cNvGrpSpPr>
                <a:grpSpLocks/>
              </p:cNvGrpSpPr>
              <p:nvPr/>
            </p:nvGrpSpPr>
            <p:grpSpPr bwMode="auto">
              <a:xfrm>
                <a:off x="398" y="2223"/>
                <a:ext cx="193" cy="619"/>
                <a:chOff x="398" y="2223"/>
                <a:chExt cx="193" cy="619"/>
              </a:xfrm>
            </p:grpSpPr>
            <p:sp>
              <p:nvSpPr>
                <p:cNvPr id="36911" name="Freeform 40"/>
                <p:cNvSpPr>
                  <a:spLocks/>
                </p:cNvSpPr>
                <p:nvPr/>
              </p:nvSpPr>
              <p:spPr bwMode="auto">
                <a:xfrm>
                  <a:off x="435" y="2481"/>
                  <a:ext cx="118" cy="361"/>
                </a:xfrm>
                <a:custGeom>
                  <a:avLst/>
                  <a:gdLst>
                    <a:gd name="T0" fmla="*/ 0 w 356"/>
                    <a:gd name="T1" fmla="*/ 1 h 1082"/>
                    <a:gd name="T2" fmla="*/ 0 w 356"/>
                    <a:gd name="T3" fmla="*/ 3 h 1082"/>
                    <a:gd name="T4" fmla="*/ 0 w 356"/>
                    <a:gd name="T5" fmla="*/ 3 h 1082"/>
                    <a:gd name="T6" fmla="*/ 0 w 356"/>
                    <a:gd name="T7" fmla="*/ 12 h 1082"/>
                    <a:gd name="T8" fmla="*/ 1 w 356"/>
                    <a:gd name="T9" fmla="*/ 13 h 1082"/>
                    <a:gd name="T10" fmla="*/ 1 w 356"/>
                    <a:gd name="T11" fmla="*/ 13 h 1082"/>
                    <a:gd name="T12" fmla="*/ 2 w 356"/>
                    <a:gd name="T13" fmla="*/ 13 h 1082"/>
                    <a:gd name="T14" fmla="*/ 3 w 356"/>
                    <a:gd name="T15" fmla="*/ 13 h 1082"/>
                    <a:gd name="T16" fmla="*/ 3 w 356"/>
                    <a:gd name="T17" fmla="*/ 13 h 1082"/>
                    <a:gd name="T18" fmla="*/ 4 w 356"/>
                    <a:gd name="T19" fmla="*/ 13 h 1082"/>
                    <a:gd name="T20" fmla="*/ 4 w 356"/>
                    <a:gd name="T21" fmla="*/ 12 h 1082"/>
                    <a:gd name="T22" fmla="*/ 4 w 356"/>
                    <a:gd name="T23" fmla="*/ 3 h 1082"/>
                    <a:gd name="T24" fmla="*/ 4 w 356"/>
                    <a:gd name="T25" fmla="*/ 3 h 1082"/>
                    <a:gd name="T26" fmla="*/ 4 w 356"/>
                    <a:gd name="T27" fmla="*/ 1 h 1082"/>
                    <a:gd name="T28" fmla="*/ 3 w 356"/>
                    <a:gd name="T29" fmla="*/ 0 h 1082"/>
                    <a:gd name="T30" fmla="*/ 3 w 356"/>
                    <a:gd name="T31" fmla="*/ 0 h 1082"/>
                    <a:gd name="T32" fmla="*/ 3 w 356"/>
                    <a:gd name="T33" fmla="*/ 0 h 1082"/>
                    <a:gd name="T34" fmla="*/ 2 w 356"/>
                    <a:gd name="T35" fmla="*/ 0 h 1082"/>
                    <a:gd name="T36" fmla="*/ 1 w 356"/>
                    <a:gd name="T37" fmla="*/ 0 h 1082"/>
                    <a:gd name="T38" fmla="*/ 1 w 356"/>
                    <a:gd name="T39" fmla="*/ 0 h 1082"/>
                    <a:gd name="T40" fmla="*/ 0 w 356"/>
                    <a:gd name="T41" fmla="*/ 1 h 10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6"/>
                    <a:gd name="T64" fmla="*/ 0 h 1082"/>
                    <a:gd name="T65" fmla="*/ 356 w 356"/>
                    <a:gd name="T66" fmla="*/ 1082 h 10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6" h="1082">
                      <a:moveTo>
                        <a:pt x="0" y="82"/>
                      </a:moveTo>
                      <a:lnTo>
                        <a:pt x="6" y="259"/>
                      </a:lnTo>
                      <a:lnTo>
                        <a:pt x="24" y="282"/>
                      </a:lnTo>
                      <a:lnTo>
                        <a:pt x="17" y="1003"/>
                      </a:lnTo>
                      <a:lnTo>
                        <a:pt x="41" y="1082"/>
                      </a:lnTo>
                      <a:lnTo>
                        <a:pt x="101" y="1082"/>
                      </a:lnTo>
                      <a:lnTo>
                        <a:pt x="151" y="1043"/>
                      </a:lnTo>
                      <a:lnTo>
                        <a:pt x="207" y="1043"/>
                      </a:lnTo>
                      <a:lnTo>
                        <a:pt x="253" y="1082"/>
                      </a:lnTo>
                      <a:lnTo>
                        <a:pt x="317" y="1082"/>
                      </a:lnTo>
                      <a:lnTo>
                        <a:pt x="338" y="1003"/>
                      </a:lnTo>
                      <a:lnTo>
                        <a:pt x="327" y="282"/>
                      </a:lnTo>
                      <a:lnTo>
                        <a:pt x="344" y="259"/>
                      </a:lnTo>
                      <a:lnTo>
                        <a:pt x="356" y="82"/>
                      </a:lnTo>
                      <a:lnTo>
                        <a:pt x="277" y="18"/>
                      </a:lnTo>
                      <a:lnTo>
                        <a:pt x="238" y="18"/>
                      </a:lnTo>
                      <a:lnTo>
                        <a:pt x="217" y="0"/>
                      </a:lnTo>
                      <a:lnTo>
                        <a:pt x="126" y="0"/>
                      </a:lnTo>
                      <a:lnTo>
                        <a:pt x="107" y="18"/>
                      </a:lnTo>
                      <a:lnTo>
                        <a:pt x="74" y="18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12" name="Oval 41"/>
                <p:cNvSpPr>
                  <a:spLocks noChangeArrowheads="1"/>
                </p:cNvSpPr>
                <p:nvPr/>
              </p:nvSpPr>
              <p:spPr bwMode="auto">
                <a:xfrm>
                  <a:off x="496" y="2493"/>
                  <a:ext cx="15" cy="24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36913" name="Group 42"/>
                <p:cNvGrpSpPr>
                  <a:grpSpLocks/>
                </p:cNvGrpSpPr>
                <p:nvPr/>
              </p:nvGrpSpPr>
              <p:grpSpPr bwMode="auto">
                <a:xfrm>
                  <a:off x="398" y="2223"/>
                  <a:ext cx="193" cy="284"/>
                  <a:chOff x="398" y="2223"/>
                  <a:chExt cx="193" cy="284"/>
                </a:xfrm>
              </p:grpSpPr>
              <p:sp>
                <p:nvSpPr>
                  <p:cNvPr id="3691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2223"/>
                    <a:ext cx="178" cy="9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36920" name="Freeform 44"/>
                  <p:cNvSpPr>
                    <a:spLocks/>
                  </p:cNvSpPr>
                  <p:nvPr/>
                </p:nvSpPr>
                <p:spPr bwMode="auto">
                  <a:xfrm>
                    <a:off x="398" y="2268"/>
                    <a:ext cx="193" cy="239"/>
                  </a:xfrm>
                  <a:custGeom>
                    <a:avLst/>
                    <a:gdLst>
                      <a:gd name="T0" fmla="*/ 5 w 580"/>
                      <a:gd name="T1" fmla="*/ 9 h 718"/>
                      <a:gd name="T2" fmla="*/ 7 w 580"/>
                      <a:gd name="T3" fmla="*/ 1 h 718"/>
                      <a:gd name="T4" fmla="*/ 7 w 580"/>
                      <a:gd name="T5" fmla="*/ 1 h 718"/>
                      <a:gd name="T6" fmla="*/ 6 w 580"/>
                      <a:gd name="T7" fmla="*/ 0 h 718"/>
                      <a:gd name="T8" fmla="*/ 5 w 580"/>
                      <a:gd name="T9" fmla="*/ 0 h 718"/>
                      <a:gd name="T10" fmla="*/ 5 w 580"/>
                      <a:gd name="T11" fmla="*/ 0 h 718"/>
                      <a:gd name="T12" fmla="*/ 4 w 580"/>
                      <a:gd name="T13" fmla="*/ 0 h 718"/>
                      <a:gd name="T14" fmla="*/ 4 w 580"/>
                      <a:gd name="T15" fmla="*/ 0 h 718"/>
                      <a:gd name="T16" fmla="*/ 3 w 580"/>
                      <a:gd name="T17" fmla="*/ 0 h 718"/>
                      <a:gd name="T18" fmla="*/ 2 w 580"/>
                      <a:gd name="T19" fmla="*/ 0 h 718"/>
                      <a:gd name="T20" fmla="*/ 2 w 580"/>
                      <a:gd name="T21" fmla="*/ 0 h 718"/>
                      <a:gd name="T22" fmla="*/ 1 w 580"/>
                      <a:gd name="T23" fmla="*/ 0 h 718"/>
                      <a:gd name="T24" fmla="*/ 0 w 580"/>
                      <a:gd name="T25" fmla="*/ 1 h 718"/>
                      <a:gd name="T26" fmla="*/ 0 w 580"/>
                      <a:gd name="T27" fmla="*/ 1 h 718"/>
                      <a:gd name="T28" fmla="*/ 3 w 580"/>
                      <a:gd name="T29" fmla="*/ 9 h 71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0"/>
                      <a:gd name="T46" fmla="*/ 0 h 718"/>
                      <a:gd name="T47" fmla="*/ 580 w 580"/>
                      <a:gd name="T48" fmla="*/ 718 h 71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0" h="718">
                        <a:moveTo>
                          <a:pt x="370" y="718"/>
                        </a:moveTo>
                        <a:lnTo>
                          <a:pt x="580" y="70"/>
                        </a:lnTo>
                        <a:lnTo>
                          <a:pt x="544" y="56"/>
                        </a:lnTo>
                        <a:lnTo>
                          <a:pt x="501" y="39"/>
                        </a:lnTo>
                        <a:lnTo>
                          <a:pt x="445" y="24"/>
                        </a:lnTo>
                        <a:lnTo>
                          <a:pt x="397" y="12"/>
                        </a:lnTo>
                        <a:lnTo>
                          <a:pt x="354" y="4"/>
                        </a:lnTo>
                        <a:lnTo>
                          <a:pt x="307" y="0"/>
                        </a:lnTo>
                        <a:lnTo>
                          <a:pt x="257" y="3"/>
                        </a:lnTo>
                        <a:lnTo>
                          <a:pt x="192" y="9"/>
                        </a:lnTo>
                        <a:lnTo>
                          <a:pt x="137" y="24"/>
                        </a:lnTo>
                        <a:lnTo>
                          <a:pt x="83" y="39"/>
                        </a:lnTo>
                        <a:lnTo>
                          <a:pt x="35" y="59"/>
                        </a:lnTo>
                        <a:lnTo>
                          <a:pt x="0" y="78"/>
                        </a:lnTo>
                        <a:lnTo>
                          <a:pt x="204" y="718"/>
                        </a:lnTo>
                      </a:path>
                    </a:pathLst>
                  </a:custGeom>
                  <a:noFill/>
                  <a:ln w="6350">
                    <a:solidFill>
                      <a:srgbClr val="A0A0A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14" name="Group 45"/>
                <p:cNvGrpSpPr>
                  <a:grpSpLocks/>
                </p:cNvGrpSpPr>
                <p:nvPr/>
              </p:nvGrpSpPr>
              <p:grpSpPr bwMode="auto">
                <a:xfrm>
                  <a:off x="459" y="2533"/>
                  <a:ext cx="67" cy="275"/>
                  <a:chOff x="459" y="2533"/>
                  <a:chExt cx="67" cy="275"/>
                </a:xfrm>
              </p:grpSpPr>
              <p:sp>
                <p:nvSpPr>
                  <p:cNvPr id="3691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70" y="2540"/>
                    <a:ext cx="1" cy="268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1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5" y="2540"/>
                    <a:ext cx="1" cy="267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1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5" y="2533"/>
                    <a:ext cx="1" cy="267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18" name="Line 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9" y="2533"/>
                    <a:ext cx="1" cy="267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10" name="Freeform 50"/>
              <p:cNvSpPr>
                <a:spLocks/>
              </p:cNvSpPr>
              <p:nvPr/>
            </p:nvSpPr>
            <p:spPr bwMode="auto">
              <a:xfrm>
                <a:off x="481" y="2664"/>
                <a:ext cx="188" cy="233"/>
              </a:xfrm>
              <a:custGeom>
                <a:avLst/>
                <a:gdLst>
                  <a:gd name="T0" fmla="*/ 7 w 564"/>
                  <a:gd name="T1" fmla="*/ 0 h 699"/>
                  <a:gd name="T2" fmla="*/ 7 w 564"/>
                  <a:gd name="T3" fmla="*/ 0 h 699"/>
                  <a:gd name="T4" fmla="*/ 6 w 564"/>
                  <a:gd name="T5" fmla="*/ 6 h 699"/>
                  <a:gd name="T6" fmla="*/ 5 w 564"/>
                  <a:gd name="T7" fmla="*/ 6 h 699"/>
                  <a:gd name="T8" fmla="*/ 5 w 564"/>
                  <a:gd name="T9" fmla="*/ 7 h 699"/>
                  <a:gd name="T10" fmla="*/ 4 w 564"/>
                  <a:gd name="T11" fmla="*/ 7 h 699"/>
                  <a:gd name="T12" fmla="*/ 4 w 564"/>
                  <a:gd name="T13" fmla="*/ 7 h 699"/>
                  <a:gd name="T14" fmla="*/ 3 w 564"/>
                  <a:gd name="T15" fmla="*/ 8 h 699"/>
                  <a:gd name="T16" fmla="*/ 3 w 564"/>
                  <a:gd name="T17" fmla="*/ 8 h 699"/>
                  <a:gd name="T18" fmla="*/ 2 w 564"/>
                  <a:gd name="T19" fmla="*/ 8 h 699"/>
                  <a:gd name="T20" fmla="*/ 2 w 564"/>
                  <a:gd name="T21" fmla="*/ 8 h 699"/>
                  <a:gd name="T22" fmla="*/ 1 w 564"/>
                  <a:gd name="T23" fmla="*/ 8 h 699"/>
                  <a:gd name="T24" fmla="*/ 0 w 564"/>
                  <a:gd name="T25" fmla="*/ 8 h 699"/>
                  <a:gd name="T26" fmla="*/ 0 w 564"/>
                  <a:gd name="T27" fmla="*/ 9 h 699"/>
                  <a:gd name="T28" fmla="*/ 1 w 564"/>
                  <a:gd name="T29" fmla="*/ 9 h 699"/>
                  <a:gd name="T30" fmla="*/ 1 w 564"/>
                  <a:gd name="T31" fmla="*/ 9 h 699"/>
                  <a:gd name="T32" fmla="*/ 2 w 564"/>
                  <a:gd name="T33" fmla="*/ 9 h 699"/>
                  <a:gd name="T34" fmla="*/ 2 w 564"/>
                  <a:gd name="T35" fmla="*/ 9 h 699"/>
                  <a:gd name="T36" fmla="*/ 3 w 564"/>
                  <a:gd name="T37" fmla="*/ 8 h 699"/>
                  <a:gd name="T38" fmla="*/ 3 w 564"/>
                  <a:gd name="T39" fmla="*/ 8 h 699"/>
                  <a:gd name="T40" fmla="*/ 4 w 564"/>
                  <a:gd name="T41" fmla="*/ 8 h 699"/>
                  <a:gd name="T42" fmla="*/ 4 w 564"/>
                  <a:gd name="T43" fmla="*/ 8 h 699"/>
                  <a:gd name="T44" fmla="*/ 5 w 564"/>
                  <a:gd name="T45" fmla="*/ 8 h 699"/>
                  <a:gd name="T46" fmla="*/ 5 w 564"/>
                  <a:gd name="T47" fmla="*/ 7 h 699"/>
                  <a:gd name="T48" fmla="*/ 6 w 564"/>
                  <a:gd name="T49" fmla="*/ 7 h 699"/>
                  <a:gd name="T50" fmla="*/ 6 w 564"/>
                  <a:gd name="T51" fmla="*/ 7 h 699"/>
                  <a:gd name="T52" fmla="*/ 6 w 564"/>
                  <a:gd name="T53" fmla="*/ 6 h 699"/>
                  <a:gd name="T54" fmla="*/ 6 w 564"/>
                  <a:gd name="T55" fmla="*/ 6 h 699"/>
                  <a:gd name="T56" fmla="*/ 7 w 564"/>
                  <a:gd name="T57" fmla="*/ 0 h 6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4"/>
                  <a:gd name="T88" fmla="*/ 0 h 699"/>
                  <a:gd name="T89" fmla="*/ 564 w 564"/>
                  <a:gd name="T90" fmla="*/ 699 h 6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4" h="699">
                    <a:moveTo>
                      <a:pt x="564" y="0"/>
                    </a:moveTo>
                    <a:lnTo>
                      <a:pt x="541" y="20"/>
                    </a:lnTo>
                    <a:lnTo>
                      <a:pt x="446" y="453"/>
                    </a:lnTo>
                    <a:lnTo>
                      <a:pt x="429" y="496"/>
                    </a:lnTo>
                    <a:lnTo>
                      <a:pt x="401" y="532"/>
                    </a:lnTo>
                    <a:lnTo>
                      <a:pt x="359" y="565"/>
                    </a:lnTo>
                    <a:lnTo>
                      <a:pt x="317" y="590"/>
                    </a:lnTo>
                    <a:lnTo>
                      <a:pt x="271" y="615"/>
                    </a:lnTo>
                    <a:lnTo>
                      <a:pt x="222" y="635"/>
                    </a:lnTo>
                    <a:lnTo>
                      <a:pt x="168" y="655"/>
                    </a:lnTo>
                    <a:lnTo>
                      <a:pt x="123" y="664"/>
                    </a:lnTo>
                    <a:lnTo>
                      <a:pt x="67" y="674"/>
                    </a:lnTo>
                    <a:lnTo>
                      <a:pt x="0" y="670"/>
                    </a:lnTo>
                    <a:lnTo>
                      <a:pt x="11" y="695"/>
                    </a:lnTo>
                    <a:lnTo>
                      <a:pt x="57" y="699"/>
                    </a:lnTo>
                    <a:lnTo>
                      <a:pt x="89" y="699"/>
                    </a:lnTo>
                    <a:lnTo>
                      <a:pt x="139" y="695"/>
                    </a:lnTo>
                    <a:lnTo>
                      <a:pt x="179" y="693"/>
                    </a:lnTo>
                    <a:lnTo>
                      <a:pt x="235" y="683"/>
                    </a:lnTo>
                    <a:lnTo>
                      <a:pt x="278" y="675"/>
                    </a:lnTo>
                    <a:lnTo>
                      <a:pt x="326" y="660"/>
                    </a:lnTo>
                    <a:lnTo>
                      <a:pt x="355" y="652"/>
                    </a:lnTo>
                    <a:lnTo>
                      <a:pt x="396" y="635"/>
                    </a:lnTo>
                    <a:lnTo>
                      <a:pt x="441" y="606"/>
                    </a:lnTo>
                    <a:lnTo>
                      <a:pt x="455" y="590"/>
                    </a:lnTo>
                    <a:lnTo>
                      <a:pt x="467" y="569"/>
                    </a:lnTo>
                    <a:lnTo>
                      <a:pt x="477" y="526"/>
                    </a:lnTo>
                    <a:lnTo>
                      <a:pt x="487" y="483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79" name="Group 51"/>
          <p:cNvGrpSpPr>
            <a:grpSpLocks/>
          </p:cNvGrpSpPr>
          <p:nvPr/>
        </p:nvGrpSpPr>
        <p:grpSpPr bwMode="auto">
          <a:xfrm>
            <a:off x="1447800" y="2971800"/>
            <a:ext cx="2286000" cy="793750"/>
            <a:chOff x="912" y="2304"/>
            <a:chExt cx="1440" cy="500"/>
          </a:xfrm>
        </p:grpSpPr>
        <p:sp>
          <p:nvSpPr>
            <p:cNvPr id="36902" name="Text Box 52"/>
            <p:cNvSpPr txBox="1">
              <a:spLocks noChangeArrowheads="1"/>
            </p:cNvSpPr>
            <p:nvPr/>
          </p:nvSpPr>
          <p:spPr bwMode="auto">
            <a:xfrm>
              <a:off x="1200" y="2592"/>
              <a:ext cx="10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600" b="1"/>
                <a:t>Feixe incidente</a:t>
              </a:r>
            </a:p>
          </p:txBody>
        </p:sp>
        <p:sp>
          <p:nvSpPr>
            <p:cNvPr id="36903" name="AutoShape 53"/>
            <p:cNvSpPr>
              <a:spLocks noChangeArrowheads="1"/>
            </p:cNvSpPr>
            <p:nvPr/>
          </p:nvSpPr>
          <p:spPr bwMode="auto">
            <a:xfrm rot="5400000">
              <a:off x="1512" y="1704"/>
              <a:ext cx="240" cy="1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54"/>
          <p:cNvGrpSpPr>
            <a:grpSpLocks/>
          </p:cNvGrpSpPr>
          <p:nvPr/>
        </p:nvGrpSpPr>
        <p:grpSpPr bwMode="auto">
          <a:xfrm>
            <a:off x="5486400" y="3048000"/>
            <a:ext cx="2438400" cy="565150"/>
            <a:chOff x="3456" y="2352"/>
            <a:chExt cx="1536" cy="356"/>
          </a:xfrm>
        </p:grpSpPr>
        <p:sp>
          <p:nvSpPr>
            <p:cNvPr id="36900" name="Text Box 55"/>
            <p:cNvSpPr txBox="1">
              <a:spLocks noChangeArrowheads="1"/>
            </p:cNvSpPr>
            <p:nvPr/>
          </p:nvSpPr>
          <p:spPr bwMode="auto">
            <a:xfrm>
              <a:off x="3744" y="2496"/>
              <a:ext cx="10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600" b="1"/>
                <a:t>Feixe resultante</a:t>
              </a:r>
            </a:p>
          </p:txBody>
        </p:sp>
        <p:sp>
          <p:nvSpPr>
            <p:cNvPr id="36901" name="AutoShape 56"/>
            <p:cNvSpPr>
              <a:spLocks noChangeArrowheads="1"/>
            </p:cNvSpPr>
            <p:nvPr/>
          </p:nvSpPr>
          <p:spPr bwMode="auto">
            <a:xfrm rot="5400000">
              <a:off x="4152" y="1656"/>
              <a:ext cx="144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1" name="Group 57"/>
          <p:cNvGrpSpPr>
            <a:grpSpLocks/>
          </p:cNvGrpSpPr>
          <p:nvPr/>
        </p:nvGrpSpPr>
        <p:grpSpPr bwMode="auto">
          <a:xfrm>
            <a:off x="7848600" y="2362200"/>
            <a:ext cx="1111250" cy="2119313"/>
            <a:chOff x="4944" y="1920"/>
            <a:chExt cx="700" cy="1335"/>
          </a:xfrm>
        </p:grpSpPr>
        <p:sp>
          <p:nvSpPr>
            <p:cNvPr id="36898" name="AutoShape 58"/>
            <p:cNvSpPr>
              <a:spLocks noChangeArrowheads="1"/>
            </p:cNvSpPr>
            <p:nvPr/>
          </p:nvSpPr>
          <p:spPr bwMode="auto">
            <a:xfrm>
              <a:off x="5136" y="1920"/>
              <a:ext cx="240" cy="105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006600"/>
                </a:gs>
                <a:gs pos="50000">
                  <a:srgbClr val="002F00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6899" name="Text Box 59"/>
            <p:cNvSpPr txBox="1">
              <a:spLocks noChangeArrowheads="1"/>
            </p:cNvSpPr>
            <p:nvPr/>
          </p:nvSpPr>
          <p:spPr bwMode="auto">
            <a:xfrm>
              <a:off x="4944" y="3024"/>
              <a:ext cx="7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1800" b="1"/>
                <a:t>Detector</a:t>
              </a:r>
            </a:p>
          </p:txBody>
        </p:sp>
      </p:grpSp>
      <p:sp>
        <p:nvSpPr>
          <p:cNvPr id="36882" name="Text Box 60"/>
          <p:cNvSpPr txBox="1">
            <a:spLocks noChangeArrowheads="1"/>
          </p:cNvSpPr>
          <p:nvPr/>
        </p:nvSpPr>
        <p:spPr bwMode="auto">
          <a:xfrm>
            <a:off x="4114800" y="28956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3" name="Text Box 61"/>
          <p:cNvSpPr txBox="1">
            <a:spLocks noChangeArrowheads="1"/>
          </p:cNvSpPr>
          <p:nvPr/>
        </p:nvSpPr>
        <p:spPr bwMode="auto">
          <a:xfrm>
            <a:off x="4495800" y="3048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4" name="Text Box 62"/>
          <p:cNvSpPr txBox="1">
            <a:spLocks noChangeArrowheads="1"/>
          </p:cNvSpPr>
          <p:nvPr/>
        </p:nvSpPr>
        <p:spPr bwMode="auto">
          <a:xfrm>
            <a:off x="4191000" y="32004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5" name="Text Box 63"/>
          <p:cNvSpPr txBox="1">
            <a:spLocks noChangeArrowheads="1"/>
          </p:cNvSpPr>
          <p:nvPr/>
        </p:nvSpPr>
        <p:spPr bwMode="auto">
          <a:xfrm>
            <a:off x="4724400" y="29718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6" name="Text Box 64"/>
          <p:cNvSpPr txBox="1">
            <a:spLocks noChangeArrowheads="1"/>
          </p:cNvSpPr>
          <p:nvPr/>
        </p:nvSpPr>
        <p:spPr bwMode="auto">
          <a:xfrm>
            <a:off x="4419600" y="36576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7" name="Text Box 65"/>
          <p:cNvSpPr txBox="1">
            <a:spLocks noChangeArrowheads="1"/>
          </p:cNvSpPr>
          <p:nvPr/>
        </p:nvSpPr>
        <p:spPr bwMode="auto">
          <a:xfrm>
            <a:off x="4572000" y="32766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8" name="Text Box 66"/>
          <p:cNvSpPr txBox="1">
            <a:spLocks noChangeArrowheads="1"/>
          </p:cNvSpPr>
          <p:nvPr/>
        </p:nvSpPr>
        <p:spPr bwMode="auto">
          <a:xfrm>
            <a:off x="4114800" y="35814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sp>
        <p:nvSpPr>
          <p:cNvPr id="36889" name="Text Box 67"/>
          <p:cNvSpPr txBox="1">
            <a:spLocks noChangeArrowheads="1"/>
          </p:cNvSpPr>
          <p:nvPr/>
        </p:nvSpPr>
        <p:spPr bwMode="auto">
          <a:xfrm>
            <a:off x="4800600" y="36576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600" b="1"/>
              <a:t>A</a:t>
            </a:r>
          </a:p>
        </p:txBody>
      </p:sp>
      <p:grpSp>
        <p:nvGrpSpPr>
          <p:cNvPr id="36890" name="Group 68"/>
          <p:cNvGrpSpPr>
            <a:grpSpLocks/>
          </p:cNvGrpSpPr>
          <p:nvPr/>
        </p:nvGrpSpPr>
        <p:grpSpPr bwMode="auto">
          <a:xfrm>
            <a:off x="4191000" y="2819400"/>
            <a:ext cx="914400" cy="914400"/>
            <a:chOff x="2640" y="2208"/>
            <a:chExt cx="576" cy="576"/>
          </a:xfrm>
        </p:grpSpPr>
        <p:sp>
          <p:nvSpPr>
            <p:cNvPr id="36893" name="Text Box 69"/>
            <p:cNvSpPr txBox="1">
              <a:spLocks noChangeArrowheads="1"/>
            </p:cNvSpPr>
            <p:nvPr/>
          </p:nvSpPr>
          <p:spPr bwMode="auto">
            <a:xfrm>
              <a:off x="2688" y="2448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solidFill>
                    <a:srgbClr val="FF9900"/>
                  </a:solidFill>
                </a:rPr>
                <a:t>*</a:t>
              </a:r>
            </a:p>
          </p:txBody>
        </p:sp>
        <p:sp>
          <p:nvSpPr>
            <p:cNvPr id="36894" name="Text Box 70"/>
            <p:cNvSpPr txBox="1">
              <a:spLocks noChangeArrowheads="1"/>
            </p:cNvSpPr>
            <p:nvPr/>
          </p:nvSpPr>
          <p:spPr bwMode="auto">
            <a:xfrm>
              <a:off x="2928" y="2496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solidFill>
                    <a:srgbClr val="FF9900"/>
                  </a:solidFill>
                </a:rPr>
                <a:t>*</a:t>
              </a:r>
            </a:p>
          </p:txBody>
        </p:sp>
        <p:sp>
          <p:nvSpPr>
            <p:cNvPr id="36895" name="Text Box 71"/>
            <p:cNvSpPr txBox="1">
              <a:spLocks noChangeArrowheads="1"/>
            </p:cNvSpPr>
            <p:nvPr/>
          </p:nvSpPr>
          <p:spPr bwMode="auto">
            <a:xfrm>
              <a:off x="2880" y="230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solidFill>
                    <a:srgbClr val="FF9900"/>
                  </a:solidFill>
                </a:rPr>
                <a:t>*</a:t>
              </a:r>
            </a:p>
          </p:txBody>
        </p:sp>
        <p:sp>
          <p:nvSpPr>
            <p:cNvPr id="36896" name="Text Box 72"/>
            <p:cNvSpPr txBox="1">
              <a:spLocks noChangeArrowheads="1"/>
            </p:cNvSpPr>
            <p:nvPr/>
          </p:nvSpPr>
          <p:spPr bwMode="auto">
            <a:xfrm>
              <a:off x="3025" y="2256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solidFill>
                    <a:srgbClr val="FF9900"/>
                  </a:solidFill>
                </a:rPr>
                <a:t>*</a:t>
              </a:r>
            </a:p>
          </p:txBody>
        </p:sp>
        <p:sp>
          <p:nvSpPr>
            <p:cNvPr id="36897" name="Text Box 73"/>
            <p:cNvSpPr txBox="1">
              <a:spLocks noChangeArrowheads="1"/>
            </p:cNvSpPr>
            <p:nvPr/>
          </p:nvSpPr>
          <p:spPr bwMode="auto">
            <a:xfrm>
              <a:off x="2640" y="2208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en-US" sz="2400">
                  <a:solidFill>
                    <a:srgbClr val="FF9900"/>
                  </a:solidFill>
                </a:rPr>
                <a:t>*</a:t>
              </a:r>
            </a:p>
          </p:txBody>
        </p:sp>
      </p:grpSp>
      <p:sp>
        <p:nvSpPr>
          <p:cNvPr id="36891" name="Text Box 74"/>
          <p:cNvSpPr txBox="1">
            <a:spLocks noChangeArrowheads="1"/>
          </p:cNvSpPr>
          <p:nvPr/>
        </p:nvSpPr>
        <p:spPr bwMode="auto">
          <a:xfrm>
            <a:off x="1828800" y="39624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100% de luz</a:t>
            </a:r>
          </a:p>
        </p:txBody>
      </p:sp>
      <p:sp>
        <p:nvSpPr>
          <p:cNvPr id="36892" name="Text Box 75"/>
          <p:cNvSpPr txBox="1">
            <a:spLocks noChangeArrowheads="1"/>
          </p:cNvSpPr>
          <p:nvPr/>
        </p:nvSpPr>
        <p:spPr bwMode="auto">
          <a:xfrm>
            <a:off x="6096000" y="38862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30% de luz</a:t>
            </a:r>
          </a:p>
        </p:txBody>
      </p:sp>
    </p:spTree>
    <p:extLst>
      <p:ext uri="{BB962C8B-B14F-4D97-AF65-F5344CB8AC3E}">
        <p14:creationId xmlns:p14="http://schemas.microsoft.com/office/powerpoint/2010/main" val="705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5138" y="381000"/>
            <a:ext cx="498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/>
              <a:t>Análise espetrofotométrica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/>
              <a:t>Determinar a concentração de um dado analito em uma solução da amostra.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en-US" sz="2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 u="sng"/>
              <a:t>Princípio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en-US" sz="2800"/>
              <a:t>A determinação é baseada na medida da quantidade de luz que é absorvida a partir de um feixe que passa por uma solução da amostra</a:t>
            </a:r>
          </a:p>
        </p:txBody>
      </p:sp>
    </p:spTree>
    <p:extLst>
      <p:ext uri="{BB962C8B-B14F-4D97-AF65-F5344CB8AC3E}">
        <p14:creationId xmlns:p14="http://schemas.microsoft.com/office/powerpoint/2010/main" val="7748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398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Como é o </a:t>
            </a:r>
            <a:r>
              <a:rPr lang="en-US" dirty="0" err="1" smtClean="0"/>
              <a:t>caso</a:t>
            </a:r>
            <a:r>
              <a:rPr lang="en-US" dirty="0" smtClean="0"/>
              <a:t> do Valor de TBARS…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9792" y="2276872"/>
                <a:ext cx="374441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𝑉𝑎𝑙𝑜𝑟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𝑇𝐵𝐴𝑅𝑆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276872"/>
                <a:ext cx="3744416" cy="8066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59632" y="4077072"/>
            <a:ext cx="3559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= </a:t>
            </a:r>
            <a:r>
              <a:rPr lang="en-US" dirty="0" err="1" smtClean="0"/>
              <a:t>Absorbância</a:t>
            </a:r>
            <a:endParaRPr lang="en-US" dirty="0" smtClean="0"/>
          </a:p>
          <a:p>
            <a:r>
              <a:rPr lang="en-US" dirty="0" smtClean="0"/>
              <a:t>P = Peso da </a:t>
            </a:r>
            <a:r>
              <a:rPr lang="en-US" dirty="0" err="1" smtClean="0"/>
              <a:t>amostra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gramas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8544" y="5733256"/>
            <a:ext cx="798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obtido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comparative,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interpretado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valores</a:t>
            </a:r>
            <a:r>
              <a:rPr lang="en-US" dirty="0" smtClean="0"/>
              <a:t>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comparação</a:t>
            </a:r>
            <a:r>
              <a:rPr lang="en-US" dirty="0" smtClean="0"/>
              <a:t> entre </a:t>
            </a:r>
            <a:r>
              <a:rPr lang="en-US" dirty="0" err="1" smtClean="0"/>
              <a:t>amostras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FOSFOLIPIDIOS</a:t>
            </a:r>
            <a:endParaRPr lang="en-US" altLang="en-US" sz="2400" b="1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95288" y="981075"/>
          <a:ext cx="92392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emSketch" r:id="rId3" imgW="923400" imgH="1396080" progId="ACD.ChemSketch.20">
                  <p:embed/>
                </p:oleObj>
              </mc:Choice>
              <mc:Fallback>
                <p:oleObj name="ChemSketch" r:id="rId3" imgW="923400" imgH="1396080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923925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95288" y="2492375"/>
            <a:ext cx="201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Ex: fosfatidilcolina</a:t>
            </a:r>
          </a:p>
        </p:txBody>
      </p:sp>
      <p:pic>
        <p:nvPicPr>
          <p:cNvPr id="1029" name="Picture 8" descr="phoslipi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776605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ESTERÓIS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619250" y="765175"/>
            <a:ext cx="1800225" cy="466725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esqualeno</a:t>
            </a:r>
            <a:endParaRPr lang="pt-BR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8414" y="1211264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i="1" dirty="0" smtClean="0"/>
              <a:t>Ciclização</a:t>
            </a:r>
            <a:endParaRPr lang="pt-BR" altLang="en-US" sz="7200" i="1" dirty="0">
              <a:latin typeface="Times New Roman" panose="02020603050405020304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619250" y="1820863"/>
            <a:ext cx="1800225" cy="466725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esteróides</a:t>
            </a:r>
            <a:endParaRPr lang="pt-BR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075238" y="11969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esteróis</a:t>
            </a:r>
            <a:endParaRPr lang="pt-BR" sz="7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4786313" y="1773238"/>
            <a:ext cx="1800225" cy="466725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lanosterol</a:t>
            </a:r>
            <a:endParaRPr lang="pt-BR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7307263" y="1747838"/>
            <a:ext cx="1728787" cy="466725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colesterol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859338" y="3213100"/>
            <a:ext cx="1728787" cy="466725"/>
          </a:xfrm>
          <a:prstGeom prst="rect">
            <a:avLst/>
          </a:prstGeom>
          <a:solidFill>
            <a:srgbClr val="4D4D4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Fitosterol </a:t>
            </a:r>
            <a:endParaRPr lang="pt-BR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5651500" y="3862388"/>
            <a:ext cx="2133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/>
              <a:t>Estigmasterol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/>
              <a:t>Campesterol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>
                <a:sym typeface="Symbol" panose="05050102010706020507" pitchFamily="18" charset="2"/>
              </a:rPr>
              <a:t>-</a:t>
            </a:r>
            <a:r>
              <a:rPr lang="en-US" altLang="en-US"/>
              <a:t>Sitosterol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/>
              <a:t>Ergosterol</a:t>
            </a:r>
          </a:p>
        </p:txBody>
      </p:sp>
      <p:sp>
        <p:nvSpPr>
          <p:cNvPr id="7181" name="AutoShape 18"/>
          <p:cNvSpPr>
            <a:spLocks noChangeArrowheads="1"/>
          </p:cNvSpPr>
          <p:nvPr/>
        </p:nvSpPr>
        <p:spPr bwMode="auto">
          <a:xfrm>
            <a:off x="2266950" y="12700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4D4D4D"/>
          </a:soli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7182" name="AutoShape 19"/>
          <p:cNvSpPr>
            <a:spLocks noChangeArrowheads="1"/>
          </p:cNvSpPr>
          <p:nvPr/>
        </p:nvSpPr>
        <p:spPr bwMode="auto">
          <a:xfrm rot="-5400000">
            <a:off x="3994944" y="1556544"/>
            <a:ext cx="431800" cy="865188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4D4D4D"/>
          </a:solidFill>
          <a:ln w="1905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7183" name="AutoShape 20"/>
          <p:cNvSpPr>
            <a:spLocks noChangeArrowheads="1"/>
          </p:cNvSpPr>
          <p:nvPr/>
        </p:nvSpPr>
        <p:spPr bwMode="auto">
          <a:xfrm rot="-5400000">
            <a:off x="6731794" y="1774032"/>
            <a:ext cx="287337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7184" name="AutoShape 21"/>
          <p:cNvSpPr>
            <a:spLocks noChangeArrowheads="1"/>
          </p:cNvSpPr>
          <p:nvPr/>
        </p:nvSpPr>
        <p:spPr bwMode="auto">
          <a:xfrm>
            <a:off x="5435600" y="2420938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7185" name="AutoShape 24"/>
          <p:cNvSpPr>
            <a:spLocks/>
          </p:cNvSpPr>
          <p:nvPr/>
        </p:nvSpPr>
        <p:spPr bwMode="auto">
          <a:xfrm>
            <a:off x="5219700" y="3862388"/>
            <a:ext cx="503238" cy="2376487"/>
          </a:xfrm>
          <a:prstGeom prst="leftBrace">
            <a:avLst>
              <a:gd name="adj1" fmla="val 3935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7186" name="Picture 28" descr="fitoste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5230266" cy="26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7150"/>
            <a:ext cx="554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Classificação dos ácidos graxos</a:t>
            </a:r>
          </a:p>
        </p:txBody>
      </p:sp>
      <p:pic>
        <p:nvPicPr>
          <p:cNvPr id="8195" name="Picture 3" descr="Stear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9113"/>
            <a:ext cx="41767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Ole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2300"/>
            <a:ext cx="35290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Linoleic Ac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6004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590550"/>
            <a:ext cx="14890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SATURADO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388" y="2276475"/>
            <a:ext cx="24288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MONOINSATURADO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700713" y="2276475"/>
            <a:ext cx="23272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POLI-INSATURADO</a:t>
            </a:r>
          </a:p>
        </p:txBody>
      </p:sp>
      <p:pic>
        <p:nvPicPr>
          <p:cNvPr id="8201" name="Picture 10" descr="dv23401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95375"/>
            <a:ext cx="1619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ca2477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1343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1011954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44792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39" name="Rectangle 267"/>
          <p:cNvSpPr>
            <a:spLocks noChangeArrowheads="1"/>
          </p:cNvSpPr>
          <p:nvPr/>
        </p:nvSpPr>
        <p:spPr bwMode="auto">
          <a:xfrm>
            <a:off x="250825" y="411163"/>
            <a:ext cx="3468688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Arial" charset="0"/>
              </a:rPr>
              <a:t>Importância da análise</a:t>
            </a:r>
          </a:p>
        </p:txBody>
      </p:sp>
      <p:sp>
        <p:nvSpPr>
          <p:cNvPr id="9219" name="Text Box 268"/>
          <p:cNvSpPr txBox="1">
            <a:spLocks noChangeArrowheads="1"/>
          </p:cNvSpPr>
          <p:nvPr/>
        </p:nvSpPr>
        <p:spPr bwMode="auto">
          <a:xfrm>
            <a:off x="179388" y="1203325"/>
            <a:ext cx="87026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en-US" sz="2400"/>
              <a:t>  Rotulagem</a:t>
            </a:r>
          </a:p>
          <a:p>
            <a:pPr algn="just" eaLnBrk="1" hangingPunct="1">
              <a:buFontTx/>
              <a:buChar char="•"/>
            </a:pPr>
            <a:endParaRPr lang="pt-BR" altLang="en-US" sz="2400"/>
          </a:p>
          <a:p>
            <a:pPr algn="just" eaLnBrk="1" hangingPunct="1">
              <a:buFontTx/>
              <a:buChar char="•"/>
            </a:pPr>
            <a:r>
              <a:rPr lang="pt-BR" altLang="en-US" sz="2400"/>
              <a:t>  Padrões de identidade do alimento</a:t>
            </a:r>
          </a:p>
          <a:p>
            <a:pPr algn="just" eaLnBrk="1" hangingPunct="1">
              <a:buFontTx/>
              <a:buChar char="•"/>
            </a:pPr>
            <a:endParaRPr lang="pt-BR" altLang="en-US" sz="2400"/>
          </a:p>
          <a:p>
            <a:pPr algn="just" eaLnBrk="1" hangingPunct="1">
              <a:buFontTx/>
              <a:buChar char="•"/>
            </a:pPr>
            <a:r>
              <a:rPr lang="pt-BR" altLang="en-US" sz="2400"/>
              <a:t> Pesquisa: efeitos das gorduras e dos óleos sobre as propriedades funcionais e nutricionais dos alimentos.</a:t>
            </a:r>
          </a:p>
          <a:p>
            <a:pPr algn="just" eaLnBrk="1" hangingPunct="1">
              <a:buFontTx/>
              <a:buChar char="•"/>
            </a:pPr>
            <a:endParaRPr lang="pt-BR" altLang="en-US" sz="2400"/>
          </a:p>
          <a:p>
            <a:pPr algn="just" eaLnBrk="1" hangingPunct="1">
              <a:buFontTx/>
              <a:buChar char="•"/>
            </a:pPr>
            <a:r>
              <a:rPr lang="pt-BR" altLang="en-US" sz="2400"/>
              <a:t>  Etapa prévia para caracterização de lipídios por cromatografia à gás.</a:t>
            </a: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7137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124075" y="1989138"/>
            <a:ext cx="1728788" cy="2017712"/>
          </a:xfrm>
          <a:prstGeom prst="rect">
            <a:avLst/>
          </a:prstGeom>
          <a:gradFill rotWithShape="1">
            <a:gsLst>
              <a:gs pos="0">
                <a:srgbClr val="4D4D4D">
                  <a:gamma/>
                  <a:shade val="0"/>
                  <a:invGamma/>
                </a:srgbClr>
              </a:gs>
              <a:gs pos="50000">
                <a:srgbClr val="4D4D4D"/>
              </a:gs>
              <a:gs pos="100000">
                <a:srgbClr val="4D4D4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86,6 % água</a:t>
            </a:r>
          </a:p>
          <a:p>
            <a:pPr>
              <a:spcBef>
                <a:spcPct val="50000"/>
              </a:spcBef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4,1% gordura</a:t>
            </a:r>
          </a:p>
          <a:p>
            <a:pPr>
              <a:spcBef>
                <a:spcPct val="50000"/>
              </a:spcBef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3,6 % proteína</a:t>
            </a:r>
          </a:p>
          <a:p>
            <a:pPr>
              <a:spcBef>
                <a:spcPct val="50000"/>
              </a:spcBef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5,0 % lactose</a:t>
            </a:r>
          </a:p>
          <a:p>
            <a:pPr>
              <a:spcBef>
                <a:spcPct val="50000"/>
              </a:spcBef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0,7 % cinzas</a:t>
            </a: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4140200" y="2638425"/>
            <a:ext cx="1439863" cy="863600"/>
          </a:xfrm>
          <a:prstGeom prst="rightArrow">
            <a:avLst>
              <a:gd name="adj1" fmla="val 50000"/>
              <a:gd name="adj2" fmla="val 4168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15888"/>
            <a:ext cx="402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 dirty="0" smtClean="0"/>
              <a:t>Porque analisar Lipídeos?</a:t>
            </a:r>
            <a:endParaRPr lang="pt-BR" altLang="en-US" sz="2400" b="1" dirty="0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95288" y="765175"/>
            <a:ext cx="180022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Rotulagem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79388" y="115888"/>
            <a:ext cx="346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b="1"/>
              <a:t>Importância da análise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6121400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 b="1"/>
              <a:t>Padrões de identidade do alimento</a:t>
            </a:r>
            <a:endParaRPr lang="en-US" altLang="en-US" sz="2400" b="1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755650" y="1557338"/>
            <a:ext cx="2268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EX: LEITE DE VACA</a:t>
            </a:r>
            <a:r>
              <a:rPr lang="en-US" altLang="en-US" sz="1200"/>
              <a:t/>
            </a:r>
            <a:br>
              <a:rPr lang="en-US" altLang="en-US" sz="1200"/>
            </a:br>
            <a:endParaRPr lang="en-US" altLang="en-US"/>
          </a:p>
        </p:txBody>
      </p:sp>
      <p:graphicFrame>
        <p:nvGraphicFramePr>
          <p:cNvPr id="80903" name="Group 7"/>
          <p:cNvGraphicFramePr>
            <a:graphicFrameLocks noGrp="1"/>
          </p:cNvGraphicFramePr>
          <p:nvPr/>
        </p:nvGraphicFramePr>
        <p:xfrm>
          <a:off x="179388" y="2420938"/>
          <a:ext cx="8316912" cy="3017836"/>
        </p:xfrm>
        <a:graphic>
          <a:graphicData uri="http://schemas.openxmlformats.org/drawingml/2006/table">
            <a:tbl>
              <a:tblPr/>
              <a:tblGrid>
                <a:gridCol w="1663700"/>
                <a:gridCol w="1663700"/>
                <a:gridCol w="1662112"/>
                <a:gridCol w="1663700"/>
                <a:gridCol w="1663700"/>
              </a:tblGrid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Leite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Integral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Leite Semi ou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Parcialmente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Desnatado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Leite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Desnatado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Métodos de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Análise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Matéria Gorda% m/v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3,0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a 2,9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Máx.de 0,5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 1C: 1987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Acidez g ac.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Lático/100 ml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 a 0,18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 a 0,18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 a 0,18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AOG 15ª ed.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947.05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Estabilidade ao etanol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68% (v/v)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Estável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Estável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Estável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 48: 1969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Extrato seco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desengordurado %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(m/m)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8,2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8,3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8,4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13" name="Text Box 53"/>
          <p:cNvSpPr txBox="1">
            <a:spLocks noChangeArrowheads="1"/>
          </p:cNvSpPr>
          <p:nvPr/>
        </p:nvSpPr>
        <p:spPr bwMode="auto">
          <a:xfrm>
            <a:off x="539750" y="5805488"/>
            <a:ext cx="8135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http://www.agridata.mg.gov.br/mercosul/queijos_mel/merportleiuht.htm#item4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1335</Words>
  <Application>Microsoft Office PowerPoint</Application>
  <PresentationFormat>On-screen Show (4:3)</PresentationFormat>
  <Paragraphs>308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Wingdings 2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Prática 3 - Oxidação Lipídica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Faculdade de Ciencias Farmaceuticas da 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Inar B14</dc:creator>
  <cp:lastModifiedBy>Eduardo Purgatto</cp:lastModifiedBy>
  <cp:revision>145</cp:revision>
  <dcterms:created xsi:type="dcterms:W3CDTF">2004-07-26T16:22:42Z</dcterms:created>
  <dcterms:modified xsi:type="dcterms:W3CDTF">2018-08-23T11:11:11Z</dcterms:modified>
</cp:coreProperties>
</file>