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96" r:id="rId3"/>
    <p:sldId id="283" r:id="rId4"/>
    <p:sldId id="309" r:id="rId5"/>
    <p:sldId id="284" r:id="rId6"/>
    <p:sldId id="285" r:id="rId7"/>
    <p:sldId id="286" r:id="rId8"/>
    <p:sldId id="287" r:id="rId9"/>
    <p:sldId id="288" r:id="rId10"/>
    <p:sldId id="299" r:id="rId11"/>
    <p:sldId id="297" r:id="rId12"/>
    <p:sldId id="289" r:id="rId13"/>
    <p:sldId id="298" r:id="rId14"/>
    <p:sldId id="290" r:id="rId15"/>
    <p:sldId id="292" r:id="rId16"/>
    <p:sldId id="293" r:id="rId17"/>
    <p:sldId id="294" r:id="rId18"/>
    <p:sldId id="295" r:id="rId19"/>
    <p:sldId id="300" r:id="rId20"/>
    <p:sldId id="301" r:id="rId21"/>
    <p:sldId id="302" r:id="rId22"/>
    <p:sldId id="303" r:id="rId23"/>
    <p:sldId id="304" r:id="rId24"/>
    <p:sldId id="305" r:id="rId25"/>
    <p:sldId id="307" r:id="rId26"/>
    <p:sldId id="308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9" autoAdjust="0"/>
    <p:restoredTop sz="86038" autoAdjust="0"/>
  </p:normalViewPr>
  <p:slideViewPr>
    <p:cSldViewPr>
      <p:cViewPr>
        <p:scale>
          <a:sx n="56" d="100"/>
          <a:sy n="56" d="100"/>
        </p:scale>
        <p:origin x="-576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65BFF-3702-40A8-BE0B-7A445E2F6654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20F3A-5251-4499-8E4B-60F74C0852C7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1191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830" y="4343322"/>
            <a:ext cx="5486309" cy="369332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189367" indent="-189367"/>
            <a:endParaRPr lang="en-US" sz="180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830" y="4343322"/>
            <a:ext cx="5486309" cy="4114872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189367" indent="-189367"/>
            <a:endParaRPr lang="en-US" sz="180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830" y="4343322"/>
            <a:ext cx="5486309" cy="4114872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189367" indent="-189367"/>
            <a:endParaRPr lang="en-US" sz="180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830" y="4343322"/>
            <a:ext cx="5486309" cy="4114872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189367" indent="-189367"/>
            <a:endParaRPr lang="en-US" sz="180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830" y="4343322"/>
            <a:ext cx="5486309" cy="4114872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189367" indent="-189367"/>
            <a:endParaRPr lang="en-US" sz="180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830" y="4343322"/>
            <a:ext cx="5486309" cy="4114872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189367" indent="-189367"/>
            <a:endParaRPr lang="en-US" sz="180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6A1918E-A110-4B16-8ECA-2DD1A3CCF149}" type="slidenum">
              <a:rPr lang="en-US" altLang="pt-BR"/>
              <a:pPr/>
              <a:t>19</a:t>
            </a:fld>
            <a:endParaRPr lang="en-US" altLang="pt-BR"/>
          </a:p>
        </p:txBody>
      </p:sp>
      <p:sp>
        <p:nvSpPr>
          <p:cNvPr id="460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630D10C-5E59-4689-94D4-6178F87EDADA}" type="slidenum">
              <a:rPr lang="en-US" altLang="pt-BR"/>
              <a:pPr/>
              <a:t>20</a:t>
            </a:fld>
            <a:endParaRPr lang="en-US" altLang="pt-BR"/>
          </a:p>
        </p:txBody>
      </p:sp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5623170-EF6B-484F-B581-50A8EA86093F}" type="slidenum">
              <a:rPr lang="en-US" altLang="pt-BR"/>
              <a:pPr/>
              <a:t>21</a:t>
            </a:fld>
            <a:endParaRPr lang="en-US" altLang="pt-BR"/>
          </a:p>
        </p:txBody>
      </p:sp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CF30D1A-EBDF-4E69-95FB-E17479D57475}" type="slidenum">
              <a:rPr lang="en-US" altLang="pt-BR"/>
              <a:pPr/>
              <a:t>22</a:t>
            </a:fld>
            <a:endParaRPr lang="en-US" altLang="pt-BR"/>
          </a:p>
        </p:txBody>
      </p:sp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70EC25A-645E-4062-B547-730BB10FD6AD}" type="slidenum">
              <a:rPr lang="en-US" altLang="pt-BR"/>
              <a:pPr/>
              <a:t>23</a:t>
            </a:fld>
            <a:endParaRPr lang="en-US" altLang="pt-BR"/>
          </a:p>
        </p:txBody>
      </p:sp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93738"/>
            <a:ext cx="4568825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830" y="4343322"/>
            <a:ext cx="5486309" cy="4114872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189367" indent="-189367"/>
            <a:endParaRPr lang="en-US" sz="1800" dirty="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A82D463-2B96-44F9-93F6-A68F5E5978E4}" type="slidenum">
              <a:rPr lang="en-US" altLang="pt-BR"/>
              <a:pPr/>
              <a:t>24</a:t>
            </a:fld>
            <a:endParaRPr lang="en-US" altLang="pt-BR"/>
          </a:p>
        </p:txBody>
      </p:sp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F45027D-2209-41DC-9067-9456517B9613}" type="slidenum">
              <a:rPr lang="en-US" altLang="pt-BR"/>
              <a:pPr/>
              <a:t>25</a:t>
            </a:fld>
            <a:endParaRPr lang="en-US" altLang="pt-BR"/>
          </a:p>
        </p:txBody>
      </p:sp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7C2F009-C6D0-460C-9BC7-5E07B33D1D7F}" type="slidenum">
              <a:rPr lang="en-US" altLang="pt-BR"/>
              <a:pPr/>
              <a:t>26</a:t>
            </a:fld>
            <a:endParaRPr lang="en-US" altLang="pt-BR"/>
          </a:p>
        </p:txBody>
      </p:sp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93738"/>
            <a:ext cx="4568825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830" y="4343322"/>
            <a:ext cx="5486309" cy="4114872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189367" indent="-189367"/>
            <a:endParaRPr lang="en-US" sz="180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830" y="4343322"/>
            <a:ext cx="5486309" cy="4114872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189367" indent="-189367"/>
            <a:endParaRPr lang="en-US" sz="180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830" y="4343322"/>
            <a:ext cx="5486309" cy="4114872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189367" indent="-189367"/>
            <a:endParaRPr lang="en-US" sz="180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830" y="4343322"/>
            <a:ext cx="5486309" cy="4114872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189367" indent="-189367"/>
            <a:endParaRPr lang="en-US" sz="180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830" y="4343322"/>
            <a:ext cx="5486309" cy="4114872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189367" indent="-189367"/>
            <a:endParaRPr lang="en-US" sz="180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830" y="4343322"/>
            <a:ext cx="5486309" cy="4114872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189367" indent="-189367"/>
            <a:endParaRPr lang="en-US" sz="180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830" y="4343322"/>
            <a:ext cx="5486309" cy="4114872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189367" indent="-189367"/>
            <a:endParaRPr lang="en-US" sz="180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2803029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4653136"/>
            <a:ext cx="6858000" cy="1512168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FA5EC51-4DC2-488A-9E25-95CCD7632F7A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E1F7197-082D-4665-BAEE-023E4B9FB55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04875" y="2564904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4581128"/>
            <a:ext cx="7315200" cy="1656184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2564904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4581128"/>
            <a:ext cx="228600" cy="1656184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7" y="24483"/>
            <a:ext cx="83502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5EC51-4DC2-488A-9E25-95CCD7632F7A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7197-082D-4665-BAEE-023E4B9FB55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5EC51-4DC2-488A-9E25-95CCD7632F7A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7197-082D-4665-BAEE-023E4B9FB55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5EC51-4DC2-488A-9E25-95CCD7632F7A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7197-082D-4665-BAEE-023E4B9FB55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FA5EC51-4DC2-488A-9E25-95CCD7632F7A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E1F7197-082D-4665-BAEE-023E4B9FB55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5EC51-4DC2-488A-9E25-95CCD7632F7A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7197-082D-4665-BAEE-023E4B9FB55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5EC51-4DC2-488A-9E25-95CCD7632F7A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7197-082D-4665-BAEE-023E4B9FB55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5EC51-4DC2-488A-9E25-95CCD7632F7A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7197-082D-4665-BAEE-023E4B9FB55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5EC51-4DC2-488A-9E25-95CCD7632F7A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7197-082D-4665-BAEE-023E4B9FB55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44624"/>
            <a:ext cx="83502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5EC51-4DC2-488A-9E25-95CCD7632F7A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7197-082D-4665-BAEE-023E4B9FB55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5EC51-4DC2-488A-9E25-95CCD7632F7A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7197-082D-4665-BAEE-023E4B9FB55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FA5EC51-4DC2-488A-9E25-95CCD7632F7A}" type="datetimeFigureOut">
              <a:rPr lang="pt-BR" smtClean="0"/>
              <a:pPr/>
              <a:t>17/08/2015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E1F7197-082D-4665-BAEE-023E4B9FB55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7" y="24483"/>
            <a:ext cx="83502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AForner\Videos\Debut\Patentsearch.wmv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AForner\Videos\Debut\Artigos_1_BiolCyb.wmv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AForner\Videos\Debut\Read_Exo_paper.avi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hyperlink" Target="file:///C:\Users\AForner\Videos\Debut\ArtigosIEEE.wmv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Tomatotopic%20organization%20in%20the%20Soprano.htm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AForner\Videos\Debut\SearchPubmed.wmv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file:///C:\Users\AForner\Videos\Debut\SearchIEEXplore.wmv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Aforner\Videos\Debut\EndNote.avi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19200" y="2636912"/>
            <a:ext cx="6858000" cy="1156717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PMR </a:t>
            </a:r>
            <a:r>
              <a:rPr lang="pt-BR" dirty="0" smtClean="0"/>
              <a:t>2499   </a:t>
            </a:r>
            <a:r>
              <a:rPr lang="pt-BR" b="1" dirty="0" smtClean="0"/>
              <a:t>Revisão </a:t>
            </a:r>
            <a:r>
              <a:rPr lang="pt-BR" b="1" dirty="0"/>
              <a:t>bibliografica </a:t>
            </a:r>
            <a:br>
              <a:rPr lang="pt-BR" b="1" dirty="0"/>
            </a:br>
            <a:r>
              <a:rPr lang="pt-BR" b="1" dirty="0"/>
              <a:t>e leitura de </a:t>
            </a:r>
            <a:r>
              <a:rPr lang="pt-BR" b="1" dirty="0" smtClean="0"/>
              <a:t>artigos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Arturo Forner-Cordero [aforner@usp.br]</a:t>
            </a:r>
          </a:p>
          <a:p>
            <a:r>
              <a:rPr lang="pt-BR" dirty="0" smtClean="0"/>
              <a:t>Larissa Driemeier [driemeie@usp.br]</a:t>
            </a:r>
          </a:p>
          <a:p>
            <a:r>
              <a:rPr lang="pt-BR" dirty="0" smtClean="0"/>
              <a:t>Lucas Moscato [lmoscat@usp.br]</a:t>
            </a:r>
          </a:p>
          <a:p>
            <a:r>
              <a:rPr lang="pt-BR" dirty="0" smtClean="0"/>
              <a:t>Thiago Martins [thiago@usp.br]</a:t>
            </a:r>
          </a:p>
          <a:p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755576" y="476672"/>
          <a:ext cx="6960096" cy="487680"/>
        </p:xfrm>
        <a:graphic>
          <a:graphicData uri="http://schemas.openxmlformats.org/drawingml/2006/table">
            <a:tbl>
              <a:tblPr/>
              <a:tblGrid>
                <a:gridCol w="6960096"/>
              </a:tblGrid>
              <a:tr h="2037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  <a:tab pos="2806065" algn="ctr"/>
                          <a:tab pos="6286500" algn="r"/>
                        </a:tabLst>
                      </a:pPr>
                      <a:r>
                        <a:rPr lang="pt-BR" sz="1600" b="1" dirty="0">
                          <a:latin typeface="CopprplGoth Hv BT"/>
                          <a:ea typeface="Times New Roman"/>
                        </a:rPr>
                        <a:t>ESCOLA POLITÉCNICA DA UNIVERSIDADE DE SÃO </a:t>
                      </a:r>
                      <a:r>
                        <a:rPr lang="pt-BR" sz="1600" b="1" dirty="0" smtClean="0">
                          <a:latin typeface="CopprplGoth Hv BT"/>
                          <a:ea typeface="Times New Roman"/>
                        </a:rPr>
                        <a:t>PAULO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  <a:tab pos="2806065" algn="ctr"/>
                          <a:tab pos="6286500" algn="r"/>
                        </a:tabLst>
                      </a:pPr>
                      <a:r>
                        <a:rPr lang="pt-BR" sz="1600" b="1" dirty="0" smtClean="0">
                          <a:latin typeface="CopprplGoth Hv BT"/>
                          <a:ea typeface="Times New Roman"/>
                        </a:rPr>
                        <a:t>Departamento de Engenharia Mecatrônica e de Sistemas Mecânicos</a:t>
                      </a:r>
                      <a:endParaRPr lang="pt-BR" sz="1600" b="1" dirty="0">
                        <a:latin typeface="Times New Roman"/>
                        <a:ea typeface="Times New Roman"/>
                      </a:endParaRPr>
                    </a:p>
                  </a:txBody>
                  <a:tcPr marL="42451" marR="424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6672"/>
            <a:ext cx="8231708" cy="596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223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8" y="273352"/>
            <a:ext cx="8229436" cy="1145335"/>
          </a:xfrm>
        </p:spPr>
        <p:txBody>
          <a:bodyPr lIns="80165" tIns="40083" rIns="80165" bIns="40083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 b="1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Busca de patentes</a:t>
            </a:r>
            <a:endParaRPr lang="pt-BR" b="1" noProof="0" dirty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57208" y="1604841"/>
            <a:ext cx="8229436" cy="4526475"/>
          </a:xfrm>
        </p:spPr>
        <p:txBody>
          <a:bodyPr lIns="80165" tIns="40083" rIns="80165" bIns="40083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CC99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CC99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Bases de dados de patentes</a:t>
            </a:r>
          </a:p>
          <a:p>
            <a:pPr lvl="1"/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  <a:hlinkClick r:id="rId3" action="ppaction://hlinkfile"/>
              </a:rPr>
              <a:t>Exemplo</a:t>
            </a:r>
            <a:endParaRPr lang="pt-BR" b="1" noProof="0" dirty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883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8" y="273353"/>
            <a:ext cx="8229436" cy="851392"/>
          </a:xfrm>
        </p:spPr>
        <p:txBody>
          <a:bodyPr lIns="80165" tIns="40083" rIns="80165" bIns="40083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pt-BR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Avaliar críticamente os artigos</a:t>
            </a:r>
            <a:endParaRPr lang="pt-BR" b="1" noProof="0" dirty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57208" y="1306343"/>
            <a:ext cx="8229436" cy="5002978"/>
          </a:xfrm>
        </p:spPr>
        <p:txBody>
          <a:bodyPr lIns="80165" tIns="40083" rIns="80165" bIns="40083">
            <a:normAutofit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CC99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CC99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pt-BR" sz="2800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Avaliar os documentos para determinar:</a:t>
            </a:r>
          </a:p>
          <a:p>
            <a:pPr lvl="1" rtl="0" hangingPunct="0"/>
            <a:r>
              <a:rPr lang="pt-BR" sz="2400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Validez (cercanía a la realidade)</a:t>
            </a:r>
          </a:p>
          <a:p>
            <a:pPr lvl="1" rtl="0" hangingPunct="0"/>
            <a:r>
              <a:rPr lang="pt-BR" sz="2400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Utilidade (aplicabilidade).</a:t>
            </a:r>
          </a:p>
          <a:p>
            <a:pPr lvl="1" rtl="0" hangingPunct="0"/>
            <a:endParaRPr lang="pt-BR" sz="2400" noProof="0" dirty="0" smtClean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  <a:p>
            <a:pPr lvl="1" rtl="0" hangingPunct="0"/>
            <a:r>
              <a:rPr lang="pt-BR" sz="2400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Poucos artigos relevantes com metodologia rigorosa:</a:t>
            </a:r>
          </a:p>
          <a:p>
            <a:pPr lvl="2"/>
            <a:r>
              <a:rPr lang="pt-BR" sz="2000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Apresenta-se um dispositivo ou um algoritmo validado em condições muito concretas</a:t>
            </a:r>
          </a:p>
          <a:p>
            <a:pPr lvl="3" rtl="0" hangingPunct="0"/>
            <a:r>
              <a:rPr lang="pt-BR" sz="1800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p.e. não permite aplicação em tempo real</a:t>
            </a:r>
          </a:p>
          <a:p>
            <a:pPr lvl="2"/>
            <a:r>
              <a:rPr lang="pt-BR" sz="2000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O analise estadistico não é correto</a:t>
            </a:r>
          </a:p>
          <a:p>
            <a:pPr lvl="2"/>
            <a:r>
              <a:rPr lang="pt-BR" sz="2000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A descrição do experimento ou do algoritmo não permite replicar-lo</a:t>
            </a:r>
            <a:endParaRPr lang="pt-BR" sz="2000" noProof="0" dirty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084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8" y="273353"/>
            <a:ext cx="8229436" cy="851392"/>
          </a:xfrm>
        </p:spPr>
        <p:txBody>
          <a:bodyPr lIns="80165" tIns="40083" rIns="80165" bIns="40083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pt-BR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Documentar a busca e avaliação</a:t>
            </a:r>
            <a:endParaRPr lang="pt-BR" b="1" noProof="0" dirty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57208" y="1306343"/>
            <a:ext cx="8229436" cy="5002978"/>
          </a:xfrm>
        </p:spPr>
        <p:txBody>
          <a:bodyPr lIns="80165" tIns="40083" rIns="80165" bIns="40083">
            <a:normAutofit fontScale="92500" lnSpcReduction="10000"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CC99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CC99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pt-BR" sz="2800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Descrever o procedimento de busca</a:t>
            </a:r>
          </a:p>
          <a:p>
            <a:pPr lvl="1"/>
            <a:r>
              <a:rPr lang="pt-BR" sz="2400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Bases de dados usadas</a:t>
            </a:r>
          </a:p>
          <a:p>
            <a:pPr lvl="1"/>
            <a:r>
              <a:rPr lang="pt-BR" sz="24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Critérios de busca:</a:t>
            </a:r>
          </a:p>
          <a:p>
            <a:pPr lvl="2"/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Palavras-chave	 Faixa de datas </a:t>
            </a:r>
          </a:p>
          <a:p>
            <a:pPr lvl="1"/>
            <a:r>
              <a:rPr lang="pt-BR" sz="2400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Numero de artigos achados, número de revisões</a:t>
            </a:r>
          </a:p>
          <a:p>
            <a:pPr lvl="1"/>
            <a:r>
              <a:rPr lang="pt-BR" sz="24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Jornais mais freqüentes</a:t>
            </a:r>
            <a:endParaRPr lang="pt-BR" sz="2400" noProof="0" dirty="0" smtClean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  <a:p>
            <a:pPr lvl="0"/>
            <a:r>
              <a:rPr lang="pt-BR" sz="2800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Escolher os artigos mais relevantes:</a:t>
            </a:r>
          </a:p>
          <a:p>
            <a:pPr lvl="1" rtl="0" hangingPunct="0"/>
            <a:r>
              <a:rPr lang="pt-BR" sz="24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Trabalhos recentes</a:t>
            </a:r>
          </a:p>
          <a:p>
            <a:pPr lvl="1" rtl="0" hangingPunct="0"/>
            <a:r>
              <a:rPr lang="pt-BR" sz="2400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Conclusões relevantes e fundamentadas</a:t>
            </a:r>
          </a:p>
          <a:p>
            <a:pPr lvl="1" rtl="0" hangingPunct="0"/>
            <a:r>
              <a:rPr lang="pt-BR" sz="2400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Jornais ou congressos prestigiosos na área</a:t>
            </a:r>
          </a:p>
          <a:p>
            <a:pPr lvl="1" rtl="0" hangingPunct="0"/>
            <a:r>
              <a:rPr lang="pt-BR" sz="2400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Autor/es reconhecido</a:t>
            </a:r>
          </a:p>
        </p:txBody>
      </p:sp>
    </p:spTree>
    <p:extLst>
      <p:ext uri="{BB962C8B-B14F-4D97-AF65-F5344CB8AC3E}">
        <p14:creationId xmlns:p14="http://schemas.microsoft.com/office/powerpoint/2010/main" val="2024101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395536" y="548680"/>
            <a:ext cx="8229436" cy="1145335"/>
          </a:xfrm>
        </p:spPr>
        <p:txBody>
          <a:bodyPr lIns="80165" tIns="40083" rIns="80165" bIns="40083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pt-BR" b="1" noProof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pt-BR" b="1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Aplicação das conclusões da avaliação para a prática</a:t>
            </a:r>
            <a:endParaRPr lang="pt-BR" b="1" noProof="0" dirty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57208" y="1604841"/>
            <a:ext cx="8219248" cy="4526475"/>
          </a:xfrm>
        </p:spPr>
        <p:txBody>
          <a:bodyPr lIns="80165" tIns="40083" rIns="80165" bIns="40083">
            <a:normAutofit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CC99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CC99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endParaRPr lang="pt-BR" noProof="0" dirty="0" smtClean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  <a:p>
            <a:pPr lvl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Trasladar o conhecimento adquirido al desenvolvimento de seus objetivos</a:t>
            </a:r>
          </a:p>
          <a:p>
            <a:pPr lvl="0"/>
            <a:endParaRPr lang="pt-BR" noProof="0" dirty="0" smtClean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  <a:p>
            <a:pPr lvl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Qual é a pergunta que queriamos responder?</a:t>
            </a:r>
          </a:p>
          <a:p>
            <a:pPr lvl="0"/>
            <a:endParaRPr lang="pt-BR" dirty="0" smtClean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  <a:p>
            <a:pPr lvl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Qué foi aprendido?</a:t>
            </a:r>
            <a:endParaRPr lang="pt-BR" noProof="0" dirty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814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61826" y="161007"/>
            <a:ext cx="8229436" cy="848539"/>
          </a:xfrm>
        </p:spPr>
        <p:txBody>
          <a:bodyPr lIns="80165" tIns="40083" rIns="80165" bIns="40083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189367" indent="-315612">
              <a:buNone/>
            </a:pPr>
            <a:r>
              <a:rPr lang="pt-BR" b="1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Cómo ler um artigo?</a:t>
            </a:r>
            <a:endParaRPr lang="pt-BR" b="1" noProof="0" dirty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61826" y="1147801"/>
            <a:ext cx="8229436" cy="5383909"/>
          </a:xfrm>
        </p:spPr>
        <p:txBody>
          <a:bodyPr lIns="80165" tIns="40083" rIns="80165" bIns="40083">
            <a:normAutofit fontScale="92500" lnSpcReduction="10000"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CC99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CC99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Estrutura dos artigos:</a:t>
            </a:r>
          </a:p>
          <a:p>
            <a:pPr lvl="1" rtl="0" hangingPunct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Tipo IEEE</a:t>
            </a:r>
          </a:p>
          <a:p>
            <a:pPr lvl="2" rtl="0" hangingPunct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Trans. on Biomedical Eng.</a:t>
            </a:r>
          </a:p>
          <a:p>
            <a:pPr lvl="2" rtl="0" hangingPunct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Trans. on Neural Systems and Rehabilitation Eng.</a:t>
            </a:r>
          </a:p>
          <a:p>
            <a:pPr lvl="2" rtl="0" hangingPunct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Proceedings ICRA, BioRob (conferencias)</a:t>
            </a:r>
          </a:p>
          <a:p>
            <a:pPr lvl="3" rtl="0" hangingPunct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(International Conference on Robotics and Automation)</a:t>
            </a:r>
          </a:p>
          <a:p>
            <a:pPr lvl="1" rtl="0" hangingPunct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Tipo Journal</a:t>
            </a:r>
          </a:p>
          <a:p>
            <a:pPr lvl="2" rtl="0" hangingPunct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Journal of Biomechanics</a:t>
            </a:r>
          </a:p>
          <a:p>
            <a:pPr lvl="2" rtl="0" hangingPunct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Gait and Posture</a:t>
            </a:r>
          </a:p>
          <a:p>
            <a:pPr lvl="2" rtl="0" hangingPunct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Biological Cybernetics</a:t>
            </a:r>
          </a:p>
          <a:p>
            <a:pPr lvl="2" rtl="0" hangingPunct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Experimental Brain Research</a:t>
            </a:r>
          </a:p>
          <a:p>
            <a:pPr lvl="2" rtl="0" hangingPunct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Journal of Neurophysiology</a:t>
            </a:r>
            <a:endParaRPr lang="pt-BR" noProof="0" dirty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776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395536" y="188640"/>
            <a:ext cx="8229436" cy="943575"/>
          </a:xfrm>
        </p:spPr>
        <p:txBody>
          <a:bodyPr lIns="80165" tIns="40083" rIns="80165" bIns="40083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 b="1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Cómo ler um artigo?</a:t>
            </a:r>
            <a:endParaRPr lang="pt-BR" b="1" noProof="0" dirty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57208" y="1216928"/>
            <a:ext cx="8229436" cy="5281144"/>
          </a:xfrm>
        </p:spPr>
        <p:txBody>
          <a:bodyPr lIns="80165" tIns="40083" rIns="80165" bIns="40083">
            <a:normAutofit fontScale="92500" lnSpcReduction="10000"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CC99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CC99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Estrutura clasica:</a:t>
            </a:r>
          </a:p>
          <a:p>
            <a:pPr lvl="2" rtl="0" hangingPunct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Abstract	</a:t>
            </a:r>
          </a:p>
          <a:p>
            <a:pPr lvl="2" rtl="0" hangingPunct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Introduction:</a:t>
            </a:r>
          </a:p>
          <a:p>
            <a:pPr lvl="3" rtl="0" hangingPunct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Formulation of the problem and literature review</a:t>
            </a:r>
          </a:p>
          <a:p>
            <a:pPr lvl="3" rtl="0" hangingPunct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Goal of the paper</a:t>
            </a:r>
          </a:p>
          <a:p>
            <a:pPr lvl="2" rtl="0" hangingPunct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Material and Methods:</a:t>
            </a:r>
          </a:p>
          <a:p>
            <a:pPr lvl="3" rtl="0" hangingPunct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Experiments, algorithms and data processing</a:t>
            </a:r>
          </a:p>
          <a:p>
            <a:pPr lvl="2" rtl="0" hangingPunct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Results:</a:t>
            </a:r>
          </a:p>
          <a:p>
            <a:pPr lvl="3" rtl="0" hangingPunct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Present the results from experiments</a:t>
            </a:r>
          </a:p>
          <a:p>
            <a:pPr lvl="2" rtl="0" hangingPunct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Discussion:</a:t>
            </a:r>
          </a:p>
          <a:p>
            <a:pPr lvl="3" rtl="0" hangingPunct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Discuss the obtained results</a:t>
            </a:r>
          </a:p>
          <a:p>
            <a:pPr lvl="2" rtl="0" hangingPunct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(Conclussions):</a:t>
            </a:r>
          </a:p>
          <a:p>
            <a:pPr lvl="3" rtl="0" hangingPunct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Reinforce most prominent ideas from the Discussion</a:t>
            </a:r>
            <a:endParaRPr lang="pt-BR" noProof="0" dirty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6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67544" y="116632"/>
            <a:ext cx="8229436" cy="736193"/>
          </a:xfrm>
        </p:spPr>
        <p:txBody>
          <a:bodyPr lIns="80165" tIns="40083" rIns="80165" bIns="40083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 b="1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Cómo ler um artigo?</a:t>
            </a:r>
            <a:endParaRPr lang="pt-BR" b="1" noProof="0" dirty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67544" y="980728"/>
            <a:ext cx="8229436" cy="5691662"/>
          </a:xfrm>
        </p:spPr>
        <p:txBody>
          <a:bodyPr lIns="80165" tIns="40083" rIns="80165" bIns="40083">
            <a:normAutofit fontScale="92500" lnSpcReduction="10000"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CC99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CC99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Ler o abstract</a:t>
            </a:r>
          </a:p>
          <a:p>
            <a:pPr lvl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Se conhece bem o tema:</a:t>
            </a:r>
          </a:p>
          <a:p>
            <a:pPr lvl="1" rtl="0" hangingPunct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Ir a objetivos (fim da Introdução)</a:t>
            </a:r>
          </a:p>
          <a:p>
            <a:pPr lvl="1" rtl="0" hangingPunct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Ler conclusões (fim da Discussão)</a:t>
            </a:r>
          </a:p>
          <a:p>
            <a:pPr lvl="1" rtl="0" hangingPunct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É interessante? Materials and Methods  (é bom?)</a:t>
            </a:r>
          </a:p>
          <a:p>
            <a:pPr lvl="1" rtl="0" hangingPunct="0"/>
            <a:r>
              <a:rPr lang="pt-BR" b="1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  <a:hlinkClick r:id="rId3" action="ppaction://hlinkfile"/>
              </a:rPr>
              <a:t>Leia TUDO. não? Joga </a:t>
            </a:r>
            <a:r>
              <a:rPr lang="pt-BR" sz="23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  <a:hlinkClick r:id="rId3" action="ppaction://hlinkfile"/>
              </a:rPr>
              <a:t>(reciclaveis)</a:t>
            </a:r>
            <a:endParaRPr lang="pt-BR" sz="2300" b="1" dirty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  <a:p>
            <a:pPr lvl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Se não conhece bem o tema:</a:t>
            </a:r>
          </a:p>
          <a:p>
            <a:pPr lvl="1" rtl="0" hangingPunct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Ler a Introdução =&gt; Identificar o objetivo do artigo</a:t>
            </a:r>
          </a:p>
          <a:p>
            <a:pPr lvl="1" rtl="0" hangingPunct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Ler a Discusão, Metodos</a:t>
            </a:r>
          </a:p>
          <a:p>
            <a:pPr lvl="1" rtl="0" hangingPunct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Ler TUDO</a:t>
            </a:r>
          </a:p>
          <a:p>
            <a:pPr lvl="1" rtl="0" hangingPunct="0"/>
            <a:endParaRPr lang="pt-BR" noProof="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11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8" y="273352"/>
            <a:ext cx="8229436" cy="1145335"/>
          </a:xfrm>
        </p:spPr>
        <p:txBody>
          <a:bodyPr lIns="80165" tIns="40083" rIns="80165" bIns="40083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 b="1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Estrutura dos artigos Tipo IEEE</a:t>
            </a:r>
            <a:endParaRPr lang="pt-BR" b="1" noProof="0" dirty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57208" y="1604841"/>
            <a:ext cx="8229436" cy="4526475"/>
          </a:xfrm>
        </p:spPr>
        <p:txBody>
          <a:bodyPr lIns="80165" tIns="40083" rIns="80165" bIns="40083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CC99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CC99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  <a:hlinkClick r:id="rId3" action="ppaction://hlinkfile"/>
              </a:rPr>
              <a:t>Descrição de um dispositivo ou algoritmo</a:t>
            </a:r>
            <a:endParaRPr lang="pt-BR" noProof="0" dirty="0" smtClean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  <a:p>
            <a:pPr lvl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Introdução breve e no fim da introdução apresenta a estrutura do artigo</a:t>
            </a:r>
          </a:p>
          <a:p>
            <a:pPr lvl="0"/>
            <a:r>
              <a:rPr lang="pt-BR" b="1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  <a:hlinkClick r:id="rId4" action="ppaction://hlinkfile"/>
              </a:rPr>
              <a:t>A estrutura de sub-headings segue a descrição do dispositivo ou do metodo</a:t>
            </a:r>
            <a:endParaRPr lang="pt-BR" b="1" noProof="0" dirty="0" smtClean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  <a:p>
            <a:pPr lvl="0"/>
            <a:endParaRPr lang="pt-BR" b="1" noProof="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378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/>
        <p:txBody>
          <a:bodyPr lIns="82945" tIns="41473" rIns="82945" bIns="41473"/>
          <a:lstStyle/>
          <a:p>
            <a:r>
              <a:rPr lang="en-US" altLang="pt-BR"/>
              <a:t>PMR2500</a:t>
            </a:r>
          </a:p>
        </p:txBody>
      </p:sp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116632"/>
            <a:ext cx="8229311" cy="1063825"/>
          </a:xfrm>
          <a:ln/>
        </p:spPr>
        <p:txBody>
          <a:bodyPr lIns="82945" tIns="30174" rIns="82945" bIns="41473"/>
          <a:lstStyle/>
          <a:p>
            <a:pPr>
              <a:tabLst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</a:tabLst>
            </a:pPr>
            <a:r>
              <a:rPr lang="en-US" altLang="pt-BR" dirty="0" err="1" smtClean="0"/>
              <a:t>Bibliografia</a:t>
            </a:r>
            <a:r>
              <a:rPr lang="en-US" altLang="pt-BR" dirty="0" smtClean="0"/>
              <a:t> (</a:t>
            </a:r>
            <a:r>
              <a:rPr lang="en-US" altLang="pt-BR" dirty="0" err="1" smtClean="0"/>
              <a:t>Autor</a:t>
            </a:r>
            <a:r>
              <a:rPr lang="en-US" altLang="pt-BR" dirty="0" smtClean="0"/>
              <a:t>: Prof Thiago)</a:t>
            </a:r>
            <a:endParaRPr lang="en-US" altLang="pt-BR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6625" y="2114694"/>
            <a:ext cx="8229311" cy="4525935"/>
          </a:xfrm>
          <a:ln/>
        </p:spPr>
        <p:txBody>
          <a:bodyPr lIns="82945" tIns="41473" rIns="82945" bIns="41473"/>
          <a:lstStyle/>
          <a:p>
            <a:pPr marL="391686" indent="-293764">
              <a:buSzPct val="45000"/>
              <a:buNone/>
              <a:tabLst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</a:tabLst>
            </a:pPr>
            <a:endParaRPr lang="en-US" altLang="pt-BR"/>
          </a:p>
          <a:p>
            <a:pPr marL="391686" indent="-293764">
              <a:buSzPct val="45000"/>
              <a:buNone/>
              <a:tabLst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</a:tabLst>
            </a:pPr>
            <a:endParaRPr lang="en-US" altLang="pt-BR"/>
          </a:p>
          <a:p>
            <a:pPr marL="391686" indent="-293764">
              <a:buSzPct val="45000"/>
              <a:buNone/>
              <a:tabLst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</a:tabLst>
            </a:pPr>
            <a:endParaRPr lang="en-US" altLang="pt-BR" sz="2200"/>
          </a:p>
          <a:p>
            <a:pPr marL="391686" indent="-293764">
              <a:buSzPct val="45000"/>
              <a:buNone/>
              <a:tabLst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</a:tabLst>
            </a:pPr>
            <a:endParaRPr lang="en-US" altLang="pt-BR" sz="2200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037127" y="1498263"/>
            <a:ext cx="6845036" cy="62188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906" rIns="81639" bIns="4082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>
              <a:buSzPct val="45000"/>
              <a:buFont typeface="StarSymbol" charset="0"/>
              <a:buNone/>
            </a:pPr>
            <a:r>
              <a:rPr lang="en-US" altLang="pt-BR" sz="2000">
                <a:solidFill>
                  <a:srgbClr val="000000"/>
                </a:solidFill>
              </a:rPr>
              <a:t>“O problema da mochila é NP-Difícil...”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037127" y="2327442"/>
            <a:ext cx="6845036" cy="376585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906" rIns="81639" bIns="4082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>
              <a:buSzPct val="45000"/>
              <a:buFont typeface="StarSymbol" charset="0"/>
              <a:buNone/>
            </a:pPr>
            <a:r>
              <a:rPr lang="en-US" altLang="pt-BR" sz="2000" b="1" dirty="0" err="1">
                <a:solidFill>
                  <a:srgbClr val="000000"/>
                </a:solidFill>
              </a:rPr>
              <a:t>Bibliografia</a:t>
            </a:r>
            <a:r>
              <a:rPr lang="en-US" altLang="pt-BR" sz="2000" b="1" dirty="0">
                <a:solidFill>
                  <a:srgbClr val="000000"/>
                </a:solidFill>
              </a:rPr>
              <a:t>:</a:t>
            </a:r>
          </a:p>
          <a:p>
            <a:pPr>
              <a:buSzPct val="45000"/>
              <a:buFont typeface="StarSymbol" charset="0"/>
              <a:buNone/>
            </a:pPr>
            <a:r>
              <a:rPr lang="en-US" altLang="pt-BR" sz="2000" dirty="0">
                <a:solidFill>
                  <a:srgbClr val="000000"/>
                </a:solidFill>
              </a:rPr>
              <a:t>- </a:t>
            </a:r>
            <a:r>
              <a:rPr lang="en-US" altLang="pt-BR" sz="2000" dirty="0" err="1">
                <a:solidFill>
                  <a:srgbClr val="000000"/>
                </a:solidFill>
              </a:rPr>
              <a:t>Garey</a:t>
            </a:r>
            <a:r>
              <a:rPr lang="en-US" altLang="pt-BR" sz="2000" dirty="0">
                <a:solidFill>
                  <a:srgbClr val="000000"/>
                </a:solidFill>
              </a:rPr>
              <a:t>, Michael R.; David S. Johnson (1979). Computers and Intractability: A Guide to the Theory of NP-Completeness. W.H. Freeman. ISBN 0-7167-1045-5. A6: MP9, pg.247.</a:t>
            </a:r>
          </a:p>
          <a:p>
            <a:pPr>
              <a:buSzPct val="45000"/>
              <a:buFont typeface="StarSymbol" charset="0"/>
              <a:buNone/>
            </a:pPr>
            <a:r>
              <a:rPr lang="en-US" altLang="pt-BR" sz="2000" dirty="0">
                <a:solidFill>
                  <a:srgbClr val="000000"/>
                </a:solidFill>
              </a:rPr>
              <a:t>-</a:t>
            </a:r>
            <a:r>
              <a:rPr lang="en-US" altLang="pt-BR" sz="2000" dirty="0" err="1">
                <a:solidFill>
                  <a:srgbClr val="000000"/>
                </a:solidFill>
              </a:rPr>
              <a:t>Rivest</a:t>
            </a:r>
            <a:r>
              <a:rPr lang="en-US" altLang="pt-BR" sz="2000" dirty="0">
                <a:solidFill>
                  <a:srgbClr val="000000"/>
                </a:solidFill>
              </a:rPr>
              <a:t>, R.; A. Shamir; L. </a:t>
            </a:r>
            <a:r>
              <a:rPr lang="en-US" altLang="pt-BR" sz="2000" dirty="0" err="1">
                <a:solidFill>
                  <a:srgbClr val="000000"/>
                </a:solidFill>
              </a:rPr>
              <a:t>Adleman</a:t>
            </a:r>
            <a:r>
              <a:rPr lang="en-US" altLang="pt-BR" sz="2000" dirty="0">
                <a:solidFill>
                  <a:srgbClr val="000000"/>
                </a:solidFill>
              </a:rPr>
              <a:t> (1978). "A Method for Obtaining Digital Signatures and Public-Key Cryptosystems". Communications of the ACM 21 (2): 120–126</a:t>
            </a:r>
          </a:p>
          <a:p>
            <a:pPr>
              <a:buSzPct val="45000"/>
              <a:buFont typeface="StarSymbol" charset="0"/>
              <a:buNone/>
            </a:pPr>
            <a:r>
              <a:rPr lang="en-US" altLang="pt-BR" sz="2000" dirty="0">
                <a:solidFill>
                  <a:srgbClr val="000000"/>
                </a:solidFill>
              </a:rPr>
              <a:t>-New Directions in Cryptography W. </a:t>
            </a:r>
            <a:r>
              <a:rPr lang="en-US" altLang="pt-BR" sz="2000" dirty="0" err="1">
                <a:solidFill>
                  <a:srgbClr val="000000"/>
                </a:solidFill>
              </a:rPr>
              <a:t>Diffie</a:t>
            </a:r>
            <a:r>
              <a:rPr lang="en-US" altLang="pt-BR" sz="2000" dirty="0">
                <a:solidFill>
                  <a:srgbClr val="000000"/>
                </a:solidFill>
              </a:rPr>
              <a:t> and M. E. Hellman, IEEE Transactions on Information Theory, vol. IT-22, Nov. 1976, pp: 644–654.</a:t>
            </a:r>
          </a:p>
          <a:p>
            <a:pPr>
              <a:buSzPct val="45000"/>
              <a:buFont typeface="StarSymbol" charset="0"/>
              <a:buNone/>
            </a:pPr>
            <a:endParaRPr lang="en-US" altLang="pt-BR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3441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Comentários iniciais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Importância da documentação do projeto</a:t>
            </a:r>
          </a:p>
          <a:p>
            <a:endParaRPr lang="pt-BR" dirty="0" smtClean="0"/>
          </a:p>
          <a:p>
            <a:r>
              <a:rPr lang="pt-BR" dirty="0" smtClean="0"/>
              <a:t>Importância do gerenciamento do projeto</a:t>
            </a:r>
          </a:p>
          <a:p>
            <a:pPr lvl="1"/>
            <a:r>
              <a:rPr lang="pt-BR" dirty="0" smtClean="0"/>
              <a:t>Ferramentas de gerenciamento</a:t>
            </a:r>
          </a:p>
          <a:p>
            <a:pPr lvl="1"/>
            <a:r>
              <a:rPr lang="pt-BR" b="1" dirty="0" smtClean="0"/>
              <a:t>Reuniões periódicas como o orientador</a:t>
            </a:r>
          </a:p>
          <a:p>
            <a:pPr lvl="1"/>
            <a:endParaRPr lang="pt-BR" dirty="0"/>
          </a:p>
          <a:p>
            <a:r>
              <a:rPr lang="pt-BR" dirty="0" smtClean="0"/>
              <a:t>Citar as fontes:</a:t>
            </a:r>
          </a:p>
          <a:p>
            <a:pPr lvl="1"/>
            <a:r>
              <a:rPr lang="pt-BR" dirty="0" smtClean="0"/>
              <a:t>Não citar=Plagio=Responsabilidade ética e </a:t>
            </a:r>
            <a:r>
              <a:rPr lang="pt-BR" dirty="0" smtClean="0"/>
              <a:t>penada por lei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514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 lIns="82945" tIns="41473" rIns="82945" bIns="41473"/>
          <a:lstStyle/>
          <a:p>
            <a:r>
              <a:rPr lang="en-US" altLang="pt-BR"/>
              <a:t>PMR2500</a:t>
            </a:r>
          </a:p>
        </p:txBody>
      </p:sp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55577" y="116632"/>
            <a:ext cx="7416824" cy="1063825"/>
          </a:xfrm>
          <a:ln/>
        </p:spPr>
        <p:txBody>
          <a:bodyPr lIns="82945" tIns="30174" rIns="82945" bIns="41473"/>
          <a:lstStyle/>
          <a:p>
            <a:pPr>
              <a:tabLst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</a:tabLst>
            </a:pPr>
            <a:r>
              <a:rPr lang="en-US" altLang="pt-BR" dirty="0" err="1"/>
              <a:t>Bibliografia</a:t>
            </a:r>
            <a:r>
              <a:rPr lang="en-US" altLang="pt-BR" dirty="0"/>
              <a:t> – </a:t>
            </a:r>
            <a:r>
              <a:rPr lang="en-US" altLang="pt-BR" dirty="0" err="1"/>
              <a:t>Notas</a:t>
            </a:r>
            <a:r>
              <a:rPr lang="en-US" altLang="pt-BR" dirty="0"/>
              <a:t> de </a:t>
            </a:r>
            <a:r>
              <a:rPr lang="en-US" altLang="pt-BR" dirty="0" err="1"/>
              <a:t>rodapé</a:t>
            </a:r>
            <a:endParaRPr lang="en-US" altLang="pt-BR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6625" y="2114694"/>
            <a:ext cx="8229311" cy="4525935"/>
          </a:xfrm>
          <a:ln/>
        </p:spPr>
        <p:txBody>
          <a:bodyPr lIns="82945" tIns="41473" rIns="82945" bIns="41473"/>
          <a:lstStyle/>
          <a:p>
            <a:pPr marL="391686" indent="-293764">
              <a:buSzPct val="45000"/>
              <a:buNone/>
              <a:tabLst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</a:tabLst>
            </a:pPr>
            <a:endParaRPr lang="en-US" altLang="pt-BR"/>
          </a:p>
          <a:p>
            <a:pPr marL="391686" indent="-293764">
              <a:buSzPct val="45000"/>
              <a:buNone/>
              <a:tabLst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</a:tabLst>
            </a:pPr>
            <a:endParaRPr lang="en-US" altLang="pt-BR"/>
          </a:p>
          <a:p>
            <a:pPr marL="391686" indent="-293764">
              <a:buSzPct val="45000"/>
              <a:buNone/>
              <a:tabLst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</a:tabLst>
            </a:pPr>
            <a:endParaRPr lang="en-US" altLang="pt-BR" sz="2200"/>
          </a:p>
          <a:p>
            <a:pPr marL="391686" indent="-293764">
              <a:buSzPct val="45000"/>
              <a:buNone/>
              <a:tabLst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</a:tabLst>
            </a:pPr>
            <a:endParaRPr lang="en-US" altLang="pt-BR" sz="2200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037127" y="1865652"/>
            <a:ext cx="6845036" cy="2427444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906" rIns="81639" bIns="4082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>
              <a:buSzPct val="45000"/>
              <a:buFont typeface="StarSymbol" charset="0"/>
              <a:buNone/>
            </a:pPr>
            <a:r>
              <a:rPr lang="en-US" altLang="pt-BR" sz="2000" dirty="0">
                <a:solidFill>
                  <a:srgbClr val="000000"/>
                </a:solidFill>
              </a:rPr>
              <a:t>“O </a:t>
            </a:r>
            <a:r>
              <a:rPr lang="en-US" altLang="pt-BR" sz="2000" dirty="0" err="1">
                <a:solidFill>
                  <a:srgbClr val="000000"/>
                </a:solidFill>
              </a:rPr>
              <a:t>problema</a:t>
            </a:r>
            <a:r>
              <a:rPr lang="en-US" altLang="pt-BR" sz="2000" dirty="0">
                <a:solidFill>
                  <a:srgbClr val="000000"/>
                </a:solidFill>
              </a:rPr>
              <a:t> da mochila é NP-Difícil</a:t>
            </a:r>
            <a:r>
              <a:rPr lang="en-US" altLang="pt-BR" sz="2000" baseline="33000" dirty="0">
                <a:solidFill>
                  <a:srgbClr val="000000"/>
                </a:solidFill>
              </a:rPr>
              <a:t>1</a:t>
            </a:r>
            <a:r>
              <a:rPr lang="en-US" altLang="pt-BR" sz="2000" dirty="0">
                <a:solidFill>
                  <a:srgbClr val="000000"/>
                </a:solidFill>
              </a:rPr>
              <a:t>...”</a:t>
            </a:r>
          </a:p>
          <a:p>
            <a:pPr>
              <a:buSzPct val="45000"/>
              <a:buFont typeface="StarSymbol" charset="0"/>
              <a:buNone/>
            </a:pPr>
            <a:endParaRPr lang="en-US" altLang="pt-BR" sz="2000" dirty="0">
              <a:solidFill>
                <a:srgbClr val="000000"/>
              </a:solidFill>
            </a:endParaRPr>
          </a:p>
          <a:p>
            <a:pPr>
              <a:buSzPct val="45000"/>
              <a:buFont typeface="StarSymbol" charset="0"/>
              <a:buNone/>
            </a:pPr>
            <a:endParaRPr lang="en-US" altLang="pt-BR" sz="2000" dirty="0">
              <a:solidFill>
                <a:srgbClr val="000000"/>
              </a:solidFill>
            </a:endParaRPr>
          </a:p>
          <a:p>
            <a:pPr>
              <a:buSzPct val="45000"/>
              <a:buFont typeface="StarSymbol" charset="0"/>
              <a:buNone/>
            </a:pPr>
            <a:endParaRPr lang="en-US" altLang="pt-BR" sz="2000" dirty="0">
              <a:solidFill>
                <a:srgbClr val="000000"/>
              </a:solidFill>
            </a:endParaRPr>
          </a:p>
          <a:p>
            <a:pPr>
              <a:buSzPct val="45000"/>
              <a:buFont typeface="StarSymbol" charset="0"/>
              <a:buNone/>
            </a:pPr>
            <a:endParaRPr lang="en-US" altLang="pt-BR" sz="2000" dirty="0">
              <a:solidFill>
                <a:srgbClr val="000000"/>
              </a:solidFill>
            </a:endParaRPr>
          </a:p>
          <a:p>
            <a:pPr>
              <a:buSzPct val="45000"/>
              <a:buFont typeface="StarSymbol" charset="0"/>
              <a:buNone/>
            </a:pPr>
            <a:endParaRPr lang="en-US" altLang="pt-BR" sz="2000" dirty="0">
              <a:solidFill>
                <a:srgbClr val="000000"/>
              </a:solidFill>
            </a:endParaRPr>
          </a:p>
          <a:p>
            <a:pPr>
              <a:buSzPct val="45000"/>
              <a:buFont typeface="StarSymbol" charset="0"/>
              <a:buNone/>
            </a:pPr>
            <a:r>
              <a:rPr lang="en-US" altLang="pt-BR" sz="1500" dirty="0">
                <a:solidFill>
                  <a:srgbClr val="000000"/>
                </a:solidFill>
              </a:rPr>
              <a:t>1- </a:t>
            </a:r>
            <a:r>
              <a:rPr lang="en-US" altLang="pt-BR" sz="1500" dirty="0" err="1">
                <a:solidFill>
                  <a:srgbClr val="000000"/>
                </a:solidFill>
              </a:rPr>
              <a:t>Garey</a:t>
            </a:r>
            <a:r>
              <a:rPr lang="en-US" altLang="pt-BR" sz="1500" dirty="0">
                <a:solidFill>
                  <a:srgbClr val="000000"/>
                </a:solidFill>
              </a:rPr>
              <a:t>, Mitchel, Johnson (1979). “Computers and Intractability: A Guide to the Theory of NP-</a:t>
            </a:r>
            <a:r>
              <a:rPr lang="en-US" altLang="pt-BR" sz="1500" dirty="0" err="1">
                <a:solidFill>
                  <a:srgbClr val="000000"/>
                </a:solidFill>
              </a:rPr>
              <a:t>Completness</a:t>
            </a:r>
            <a:r>
              <a:rPr lang="en-US" altLang="pt-BR" sz="15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037127" y="4560484"/>
            <a:ext cx="6845036" cy="1782159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906" rIns="81639" bIns="4082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>
              <a:buSzPct val="45000"/>
              <a:buFont typeface="StarSymbol" charset="0"/>
              <a:buNone/>
            </a:pPr>
            <a:r>
              <a:rPr lang="en-US" altLang="pt-BR" sz="2000" b="1">
                <a:solidFill>
                  <a:srgbClr val="000000"/>
                </a:solidFill>
              </a:rPr>
              <a:t>Bibliografia:</a:t>
            </a:r>
          </a:p>
          <a:p>
            <a:pPr>
              <a:buSzPct val="45000"/>
              <a:buFont typeface="StarSymbol" charset="0"/>
              <a:buNone/>
            </a:pPr>
            <a:r>
              <a:rPr lang="en-US" altLang="pt-BR" sz="2000">
                <a:solidFill>
                  <a:srgbClr val="000000"/>
                </a:solidFill>
              </a:rPr>
              <a:t>- Garey, Michael R.; David S. Johnson (1979). Computers and Intractability: A Guide to the Theory of NP-Completeness. W.H. Freeman. ISBN 0-7167-1045-5. A6: MP9, pg.247.</a:t>
            </a:r>
          </a:p>
          <a:p>
            <a:pPr>
              <a:buSzPct val="45000"/>
              <a:buFont typeface="StarSymbol" charset="0"/>
              <a:buNone/>
            </a:pPr>
            <a:endParaRPr lang="en-US" altLang="pt-BR" sz="2000">
              <a:solidFill>
                <a:srgbClr val="000000"/>
              </a:solidFill>
            </a:endParaRP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1244552" y="3524010"/>
            <a:ext cx="3733656" cy="1440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06902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 lIns="82945" tIns="41473" rIns="82945" bIns="41473"/>
          <a:lstStyle/>
          <a:p>
            <a:r>
              <a:rPr lang="en-US" altLang="pt-BR"/>
              <a:t>PMR2500</a:t>
            </a:r>
          </a:p>
        </p:txBody>
      </p:sp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116632"/>
            <a:ext cx="8229311" cy="1063825"/>
          </a:xfrm>
          <a:ln/>
        </p:spPr>
        <p:txBody>
          <a:bodyPr lIns="82945" tIns="30174" rIns="82945" bIns="41473"/>
          <a:lstStyle/>
          <a:p>
            <a:pPr>
              <a:tabLst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</a:tabLst>
            </a:pPr>
            <a:r>
              <a:rPr lang="en-US" altLang="pt-BR" dirty="0" err="1"/>
              <a:t>Bibliografia</a:t>
            </a:r>
            <a:r>
              <a:rPr lang="en-US" altLang="pt-BR" dirty="0"/>
              <a:t> – </a:t>
            </a:r>
            <a:r>
              <a:rPr lang="en-US" altLang="pt-BR" dirty="0" err="1"/>
              <a:t>Notas</a:t>
            </a:r>
            <a:r>
              <a:rPr lang="en-US" altLang="pt-BR" dirty="0"/>
              <a:t> de </a:t>
            </a:r>
            <a:r>
              <a:rPr lang="en-US" altLang="pt-BR" dirty="0" err="1"/>
              <a:t>rodapé</a:t>
            </a:r>
            <a:endParaRPr lang="en-US" altLang="pt-BR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6625" y="2114694"/>
            <a:ext cx="8229311" cy="4525935"/>
          </a:xfrm>
          <a:ln/>
        </p:spPr>
        <p:txBody>
          <a:bodyPr lIns="82945" tIns="41473" rIns="82945" bIns="41473"/>
          <a:lstStyle/>
          <a:p>
            <a:pPr marL="391686" indent="-293764">
              <a:buSzPct val="45000"/>
              <a:buNone/>
              <a:tabLst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</a:tabLst>
            </a:pPr>
            <a:endParaRPr lang="en-US" altLang="pt-BR"/>
          </a:p>
          <a:p>
            <a:pPr marL="391686" indent="-293764">
              <a:buSzPct val="45000"/>
              <a:buNone/>
              <a:tabLst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</a:tabLst>
            </a:pPr>
            <a:endParaRPr lang="en-US" altLang="pt-BR"/>
          </a:p>
          <a:p>
            <a:pPr marL="391686" indent="-293764">
              <a:buSzPct val="45000"/>
              <a:buNone/>
              <a:tabLst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</a:tabLst>
            </a:pPr>
            <a:endParaRPr lang="en-US" altLang="pt-BR" sz="2200"/>
          </a:p>
          <a:p>
            <a:pPr marL="391686" indent="-293764">
              <a:buSzPct val="45000"/>
              <a:buNone/>
              <a:tabLst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</a:tabLst>
            </a:pPr>
            <a:endParaRPr lang="en-US" altLang="pt-BR" sz="2200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037127" y="1484784"/>
            <a:ext cx="6845036" cy="3938599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906" rIns="81639" bIns="4082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>
              <a:buSzPct val="45000"/>
              <a:buFont typeface="StarSymbol" charset="0"/>
              <a:buNone/>
            </a:pPr>
            <a:r>
              <a:rPr lang="en-US" altLang="pt-BR" sz="2000" dirty="0">
                <a:solidFill>
                  <a:srgbClr val="000000"/>
                </a:solidFill>
              </a:rPr>
              <a:t>“O </a:t>
            </a:r>
            <a:r>
              <a:rPr lang="en-US" altLang="pt-BR" sz="2000" dirty="0" err="1">
                <a:solidFill>
                  <a:srgbClr val="000000"/>
                </a:solidFill>
              </a:rPr>
              <a:t>problema</a:t>
            </a:r>
            <a:r>
              <a:rPr lang="en-US" altLang="pt-BR" sz="2000" dirty="0">
                <a:solidFill>
                  <a:srgbClr val="000000"/>
                </a:solidFill>
              </a:rPr>
              <a:t> da mochila é NP-Difícil</a:t>
            </a:r>
            <a:r>
              <a:rPr lang="en-US" altLang="pt-BR" sz="2000" baseline="33000" dirty="0">
                <a:solidFill>
                  <a:srgbClr val="000000"/>
                </a:solidFill>
              </a:rPr>
              <a:t>1</a:t>
            </a:r>
            <a:r>
              <a:rPr lang="en-US" altLang="pt-BR" sz="2000" dirty="0">
                <a:solidFill>
                  <a:srgbClr val="000000"/>
                </a:solidFill>
              </a:rPr>
              <a:t>, </a:t>
            </a:r>
            <a:r>
              <a:rPr lang="en-US" altLang="pt-BR" sz="2000" dirty="0" err="1">
                <a:solidFill>
                  <a:srgbClr val="000000"/>
                </a:solidFill>
              </a:rPr>
              <a:t>assim</a:t>
            </a:r>
            <a:r>
              <a:rPr lang="en-US" altLang="pt-BR" sz="2000" dirty="0">
                <a:solidFill>
                  <a:srgbClr val="000000"/>
                </a:solidFill>
              </a:rPr>
              <a:t> </a:t>
            </a:r>
            <a:r>
              <a:rPr lang="en-US" altLang="pt-BR" sz="2000" dirty="0" err="1">
                <a:solidFill>
                  <a:srgbClr val="000000"/>
                </a:solidFill>
              </a:rPr>
              <a:t>como</a:t>
            </a:r>
            <a:r>
              <a:rPr lang="en-US" altLang="pt-BR" sz="2000" dirty="0">
                <a:solidFill>
                  <a:srgbClr val="000000"/>
                </a:solidFill>
              </a:rPr>
              <a:t> o </a:t>
            </a:r>
            <a:r>
              <a:rPr lang="en-US" altLang="pt-BR" sz="2000" dirty="0" err="1">
                <a:solidFill>
                  <a:srgbClr val="000000"/>
                </a:solidFill>
              </a:rPr>
              <a:t>problema</a:t>
            </a:r>
            <a:r>
              <a:rPr lang="en-US" altLang="pt-BR" sz="2000" dirty="0">
                <a:solidFill>
                  <a:srgbClr val="000000"/>
                </a:solidFill>
              </a:rPr>
              <a:t> do </a:t>
            </a:r>
            <a:r>
              <a:rPr lang="en-US" altLang="pt-BR" sz="2000" dirty="0" err="1">
                <a:solidFill>
                  <a:srgbClr val="000000"/>
                </a:solidFill>
              </a:rPr>
              <a:t>máximo</a:t>
            </a:r>
            <a:r>
              <a:rPr lang="en-US" altLang="pt-BR" sz="2000" dirty="0">
                <a:solidFill>
                  <a:srgbClr val="000000"/>
                </a:solidFill>
              </a:rPr>
              <a:t> </a:t>
            </a:r>
            <a:r>
              <a:rPr lang="en-US" altLang="pt-BR" sz="2000" dirty="0" err="1">
                <a:solidFill>
                  <a:srgbClr val="000000"/>
                </a:solidFill>
              </a:rPr>
              <a:t>conjunto</a:t>
            </a:r>
            <a:r>
              <a:rPr lang="en-US" altLang="pt-BR" sz="2000" dirty="0">
                <a:solidFill>
                  <a:srgbClr val="000000"/>
                </a:solidFill>
              </a:rPr>
              <a:t> independente</a:t>
            </a:r>
            <a:r>
              <a:rPr lang="en-US" altLang="pt-BR" sz="2000" baseline="33000" dirty="0">
                <a:solidFill>
                  <a:srgbClr val="000000"/>
                </a:solidFill>
              </a:rPr>
              <a:t>2</a:t>
            </a:r>
            <a:r>
              <a:rPr lang="en-US" altLang="pt-BR" sz="2000" dirty="0">
                <a:solidFill>
                  <a:srgbClr val="000000"/>
                </a:solidFill>
              </a:rPr>
              <a:t>, o </a:t>
            </a:r>
            <a:r>
              <a:rPr lang="en-US" altLang="pt-BR" sz="2000" dirty="0" err="1">
                <a:solidFill>
                  <a:srgbClr val="000000"/>
                </a:solidFill>
              </a:rPr>
              <a:t>problema</a:t>
            </a:r>
            <a:r>
              <a:rPr lang="en-US" altLang="pt-BR" sz="2000" dirty="0">
                <a:solidFill>
                  <a:srgbClr val="000000"/>
                </a:solidFill>
              </a:rPr>
              <a:t> do </a:t>
            </a:r>
            <a:r>
              <a:rPr lang="en-US" altLang="pt-BR" sz="2000" dirty="0" err="1">
                <a:solidFill>
                  <a:srgbClr val="000000"/>
                </a:solidFill>
              </a:rPr>
              <a:t>caixeiro</a:t>
            </a:r>
            <a:r>
              <a:rPr lang="en-US" altLang="pt-BR" sz="2000" dirty="0">
                <a:solidFill>
                  <a:srgbClr val="000000"/>
                </a:solidFill>
              </a:rPr>
              <a:t> viajante</a:t>
            </a:r>
            <a:r>
              <a:rPr lang="en-US" altLang="pt-BR" sz="2000" baseline="33000" dirty="0">
                <a:solidFill>
                  <a:srgbClr val="000000"/>
                </a:solidFill>
              </a:rPr>
              <a:t>3</a:t>
            </a:r>
            <a:r>
              <a:rPr lang="en-US" altLang="pt-BR" sz="2000" dirty="0">
                <a:solidFill>
                  <a:srgbClr val="000000"/>
                </a:solidFill>
              </a:rPr>
              <a:t> e o </a:t>
            </a:r>
            <a:r>
              <a:rPr lang="en-US" altLang="pt-BR" sz="2000" dirty="0" err="1">
                <a:solidFill>
                  <a:srgbClr val="000000"/>
                </a:solidFill>
              </a:rPr>
              <a:t>problema</a:t>
            </a:r>
            <a:r>
              <a:rPr lang="en-US" altLang="pt-BR" sz="2000" dirty="0">
                <a:solidFill>
                  <a:srgbClr val="000000"/>
                </a:solidFill>
              </a:rPr>
              <a:t> de </a:t>
            </a:r>
            <a:r>
              <a:rPr lang="en-US" altLang="pt-BR" sz="2000" dirty="0" err="1">
                <a:solidFill>
                  <a:srgbClr val="000000"/>
                </a:solidFill>
              </a:rPr>
              <a:t>satisfatibilidade</a:t>
            </a:r>
            <a:r>
              <a:rPr lang="en-US" altLang="pt-BR" sz="2000" dirty="0">
                <a:solidFill>
                  <a:srgbClr val="000000"/>
                </a:solidFill>
              </a:rPr>
              <a:t> booleana</a:t>
            </a:r>
            <a:r>
              <a:rPr lang="en-US" altLang="pt-BR" sz="2000" baseline="33000" dirty="0">
                <a:solidFill>
                  <a:srgbClr val="000000"/>
                </a:solidFill>
              </a:rPr>
              <a:t>4</a:t>
            </a:r>
            <a:r>
              <a:rPr lang="en-US" altLang="pt-BR" sz="2000" dirty="0">
                <a:solidFill>
                  <a:srgbClr val="000000"/>
                </a:solidFill>
              </a:rPr>
              <a:t>. Nada se </a:t>
            </a:r>
            <a:r>
              <a:rPr lang="en-US" altLang="pt-BR" sz="2000" dirty="0" err="1">
                <a:solidFill>
                  <a:srgbClr val="000000"/>
                </a:solidFill>
              </a:rPr>
              <a:t>sabe</a:t>
            </a:r>
            <a:r>
              <a:rPr lang="en-US" altLang="pt-BR" sz="2000" dirty="0">
                <a:solidFill>
                  <a:srgbClr val="000000"/>
                </a:solidFill>
              </a:rPr>
              <a:t>, no </a:t>
            </a:r>
            <a:r>
              <a:rPr lang="en-US" altLang="pt-BR" sz="2000" dirty="0" err="1">
                <a:solidFill>
                  <a:srgbClr val="000000"/>
                </a:solidFill>
              </a:rPr>
              <a:t>entanto</a:t>
            </a:r>
            <a:r>
              <a:rPr lang="en-US" altLang="pt-BR" sz="2000" dirty="0">
                <a:solidFill>
                  <a:srgbClr val="000000"/>
                </a:solidFill>
              </a:rPr>
              <a:t>, </a:t>
            </a:r>
            <a:r>
              <a:rPr lang="en-US" altLang="pt-BR" sz="2000" dirty="0" err="1">
                <a:solidFill>
                  <a:srgbClr val="000000"/>
                </a:solidFill>
              </a:rPr>
              <a:t>sobre</a:t>
            </a:r>
            <a:r>
              <a:rPr lang="en-US" altLang="pt-BR" sz="2000" dirty="0">
                <a:solidFill>
                  <a:srgbClr val="000000"/>
                </a:solidFill>
              </a:rPr>
              <a:t> o </a:t>
            </a:r>
            <a:r>
              <a:rPr lang="en-US" altLang="pt-BR" sz="2000" dirty="0" err="1">
                <a:solidFill>
                  <a:srgbClr val="000000"/>
                </a:solidFill>
              </a:rPr>
              <a:t>problema</a:t>
            </a:r>
            <a:r>
              <a:rPr lang="en-US" altLang="pt-BR" sz="2000" dirty="0">
                <a:solidFill>
                  <a:srgbClr val="000000"/>
                </a:solidFill>
              </a:rPr>
              <a:t> RSA.</a:t>
            </a:r>
            <a:r>
              <a:rPr lang="en-US" altLang="pt-BR" sz="2000" baseline="33000" dirty="0">
                <a:solidFill>
                  <a:srgbClr val="000000"/>
                </a:solidFill>
              </a:rPr>
              <a:t>5</a:t>
            </a:r>
            <a:r>
              <a:rPr lang="en-US" altLang="pt-BR" sz="2000" dirty="0">
                <a:solidFill>
                  <a:srgbClr val="000000"/>
                </a:solidFill>
              </a:rPr>
              <a:t> ”</a:t>
            </a:r>
          </a:p>
          <a:p>
            <a:pPr>
              <a:buSzPct val="45000"/>
              <a:buFont typeface="StarSymbol" charset="0"/>
              <a:buNone/>
            </a:pPr>
            <a:endParaRPr lang="en-US" altLang="pt-BR" sz="2000" dirty="0">
              <a:solidFill>
                <a:srgbClr val="000000"/>
              </a:solidFill>
            </a:endParaRPr>
          </a:p>
          <a:p>
            <a:pPr>
              <a:buSzPct val="45000"/>
              <a:buFont typeface="StarSymbol" charset="0"/>
              <a:buNone/>
            </a:pPr>
            <a:r>
              <a:rPr lang="en-US" altLang="pt-BR" sz="1500" dirty="0">
                <a:solidFill>
                  <a:srgbClr val="000000"/>
                </a:solidFill>
              </a:rPr>
              <a:t>1- </a:t>
            </a:r>
            <a:r>
              <a:rPr lang="en-US" altLang="pt-BR" sz="1500" dirty="0" err="1">
                <a:solidFill>
                  <a:srgbClr val="000000"/>
                </a:solidFill>
              </a:rPr>
              <a:t>Garey</a:t>
            </a:r>
            <a:r>
              <a:rPr lang="en-US" altLang="pt-BR" sz="1500" dirty="0">
                <a:solidFill>
                  <a:srgbClr val="000000"/>
                </a:solidFill>
              </a:rPr>
              <a:t>, Mitchel, Johnson (1979). “Computers and Intractability: A Guide to the Theory of NP-</a:t>
            </a:r>
            <a:r>
              <a:rPr lang="en-US" altLang="pt-BR" sz="1500" dirty="0" err="1">
                <a:solidFill>
                  <a:srgbClr val="000000"/>
                </a:solidFill>
              </a:rPr>
              <a:t>Completness</a:t>
            </a:r>
            <a:r>
              <a:rPr lang="en-US" altLang="pt-BR" sz="1500" dirty="0">
                <a:solidFill>
                  <a:srgbClr val="000000"/>
                </a:solidFill>
              </a:rPr>
              <a:t>.</a:t>
            </a:r>
          </a:p>
          <a:p>
            <a:pPr>
              <a:buSzPct val="45000"/>
              <a:buFont typeface="StarSymbol" charset="0"/>
              <a:buNone/>
            </a:pPr>
            <a:r>
              <a:rPr lang="en-US" altLang="pt-BR" sz="1500" dirty="0">
                <a:solidFill>
                  <a:srgbClr val="000000"/>
                </a:solidFill>
              </a:rPr>
              <a:t>2- Baker, Brenda. (1994), "Approximation algorithms for NP-complete problems on planar graphs"</a:t>
            </a:r>
          </a:p>
          <a:p>
            <a:pPr>
              <a:buSzPct val="45000"/>
              <a:buFont typeface="StarSymbol" charset="0"/>
              <a:buNone/>
            </a:pPr>
            <a:r>
              <a:rPr lang="en-US" altLang="pt-BR" sz="1500" dirty="0">
                <a:solidFill>
                  <a:srgbClr val="000000"/>
                </a:solidFill>
              </a:rPr>
              <a:t>3- Applegate, Bixby, </a:t>
            </a:r>
            <a:r>
              <a:rPr lang="en-US" altLang="pt-BR" sz="1500" dirty="0" err="1">
                <a:solidFill>
                  <a:srgbClr val="000000"/>
                </a:solidFill>
              </a:rPr>
              <a:t>Chvátal</a:t>
            </a:r>
            <a:r>
              <a:rPr lang="en-US" altLang="pt-BR" sz="1500" dirty="0">
                <a:solidFill>
                  <a:srgbClr val="000000"/>
                </a:solidFill>
              </a:rPr>
              <a:t>, Cook, (2006), “The Traveling Salesman Problem”</a:t>
            </a:r>
          </a:p>
          <a:p>
            <a:pPr>
              <a:buSzPct val="45000"/>
              <a:buFont typeface="StarSymbol" charset="0"/>
              <a:buNone/>
            </a:pPr>
            <a:r>
              <a:rPr lang="en-US" altLang="pt-BR" sz="1500" dirty="0">
                <a:solidFill>
                  <a:srgbClr val="000000"/>
                </a:solidFill>
              </a:rPr>
              <a:t>4- </a:t>
            </a:r>
            <a:r>
              <a:rPr lang="en-US" altLang="pt-BR" sz="1500" dirty="0" err="1">
                <a:solidFill>
                  <a:srgbClr val="000000"/>
                </a:solidFill>
              </a:rPr>
              <a:t>Garey</a:t>
            </a:r>
            <a:r>
              <a:rPr lang="en-US" altLang="pt-BR" sz="1500" dirty="0">
                <a:solidFill>
                  <a:srgbClr val="000000"/>
                </a:solidFill>
              </a:rPr>
              <a:t>, Mitchel, Johnson (1979). “Computers and Intractability: A Guide to the Theory of NP-</a:t>
            </a:r>
            <a:r>
              <a:rPr lang="en-US" altLang="pt-BR" sz="1500" dirty="0" err="1">
                <a:solidFill>
                  <a:srgbClr val="000000"/>
                </a:solidFill>
              </a:rPr>
              <a:t>Completness</a:t>
            </a:r>
            <a:r>
              <a:rPr lang="en-US" altLang="pt-BR" sz="1500" dirty="0">
                <a:solidFill>
                  <a:srgbClr val="000000"/>
                </a:solidFill>
              </a:rPr>
              <a:t>.</a:t>
            </a:r>
          </a:p>
          <a:p>
            <a:pPr>
              <a:buSzPct val="45000"/>
              <a:buFont typeface="StarSymbol" charset="0"/>
              <a:buNone/>
            </a:pPr>
            <a:r>
              <a:rPr lang="en-US" altLang="pt-BR" sz="1500" dirty="0">
                <a:solidFill>
                  <a:srgbClr val="000000"/>
                </a:solidFill>
              </a:rPr>
              <a:t>5- </a:t>
            </a:r>
            <a:r>
              <a:rPr lang="en-US" altLang="pt-BR" sz="1500" dirty="0" err="1">
                <a:solidFill>
                  <a:srgbClr val="000000"/>
                </a:solidFill>
              </a:rPr>
              <a:t>Boneth</a:t>
            </a:r>
            <a:r>
              <a:rPr lang="en-US" altLang="pt-BR" sz="1500" dirty="0">
                <a:solidFill>
                  <a:srgbClr val="000000"/>
                </a:solidFill>
              </a:rPr>
              <a:t>, </a:t>
            </a:r>
            <a:r>
              <a:rPr lang="en-US" altLang="pt-BR" sz="1500" dirty="0" err="1">
                <a:solidFill>
                  <a:srgbClr val="000000"/>
                </a:solidFill>
              </a:rPr>
              <a:t>Venkatesan</a:t>
            </a:r>
            <a:r>
              <a:rPr lang="en-US" altLang="pt-BR" sz="1500" dirty="0">
                <a:solidFill>
                  <a:srgbClr val="000000"/>
                </a:solidFill>
              </a:rPr>
              <a:t> (1998), “Breaking RSA may not be equivalent to factoring”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1244552" y="3524010"/>
            <a:ext cx="3733656" cy="1440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pt-BR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037127" y="5603327"/>
            <a:ext cx="6845036" cy="64923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906" rIns="81639" bIns="4082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>
              <a:buSzPct val="45000"/>
              <a:buFont typeface="StarSymbol" charset="0"/>
              <a:buNone/>
            </a:pPr>
            <a:r>
              <a:rPr lang="en-US" altLang="pt-BR" sz="2000" b="1">
                <a:solidFill>
                  <a:srgbClr val="000000"/>
                </a:solidFill>
              </a:rPr>
              <a:t>Bibliografia:</a:t>
            </a:r>
          </a:p>
          <a:p>
            <a:pPr>
              <a:buSzPct val="45000"/>
              <a:buFont typeface="StarSymbol" charset="0"/>
              <a:buNone/>
            </a:pPr>
            <a:r>
              <a:rPr lang="en-US" altLang="pt-BR" sz="2000">
                <a:solidFill>
                  <a:srgbClr val="000000"/>
                </a:solidFill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498912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/>
        <p:txBody>
          <a:bodyPr lIns="82945" tIns="41473" rIns="82945" bIns="41473"/>
          <a:lstStyle/>
          <a:p>
            <a:r>
              <a:rPr lang="en-US" altLang="pt-BR"/>
              <a:t>PMR2500</a:t>
            </a:r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30926"/>
            <a:ext cx="8229311" cy="1063825"/>
          </a:xfrm>
          <a:ln/>
        </p:spPr>
        <p:txBody>
          <a:bodyPr lIns="82945" tIns="30174" rIns="82945" bIns="41473"/>
          <a:lstStyle/>
          <a:p>
            <a:pPr>
              <a:tabLst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</a:tabLst>
            </a:pPr>
            <a:r>
              <a:rPr lang="en-US" altLang="pt-BR" dirty="0" err="1"/>
              <a:t>Referências</a:t>
            </a:r>
            <a:r>
              <a:rPr lang="en-US" altLang="pt-BR" dirty="0"/>
              <a:t> </a:t>
            </a:r>
            <a:r>
              <a:rPr lang="en-US" altLang="pt-BR" dirty="0" err="1"/>
              <a:t>Bibliográficas</a:t>
            </a:r>
            <a:endParaRPr lang="en-US" altLang="pt-BR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6625" y="2114694"/>
            <a:ext cx="8229311" cy="4525935"/>
          </a:xfrm>
          <a:ln/>
        </p:spPr>
        <p:txBody>
          <a:bodyPr lIns="82945" tIns="41473" rIns="82945" bIns="41473"/>
          <a:lstStyle/>
          <a:p>
            <a:pPr marL="391686" indent="-293764">
              <a:buSzPct val="45000"/>
              <a:buNone/>
              <a:tabLst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</a:tabLst>
            </a:pPr>
            <a:endParaRPr lang="en-US" altLang="pt-BR"/>
          </a:p>
          <a:p>
            <a:pPr marL="391686" indent="-293764">
              <a:buSzPct val="45000"/>
              <a:buNone/>
              <a:tabLst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</a:tabLst>
            </a:pPr>
            <a:endParaRPr lang="en-US" altLang="pt-BR"/>
          </a:p>
          <a:p>
            <a:pPr marL="391686" indent="-293764">
              <a:buSzPct val="45000"/>
              <a:buNone/>
              <a:tabLst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</a:tabLst>
            </a:pPr>
            <a:endParaRPr lang="en-US" altLang="pt-BR" sz="2200"/>
          </a:p>
          <a:p>
            <a:pPr marL="391686" indent="-293764">
              <a:buSzPct val="45000"/>
              <a:buNone/>
              <a:tabLst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</a:tabLst>
            </a:pPr>
            <a:endParaRPr lang="en-US" altLang="pt-BR" sz="2200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037127" y="1556792"/>
            <a:ext cx="6845036" cy="227304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906" rIns="81639" bIns="4082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>
              <a:buSzPct val="45000"/>
              <a:buFont typeface="StarSymbol" charset="0"/>
              <a:buNone/>
            </a:pPr>
            <a:r>
              <a:rPr lang="en-US" altLang="pt-BR" sz="2000">
                <a:solidFill>
                  <a:srgbClr val="000000"/>
                </a:solidFill>
              </a:rPr>
              <a:t>“O problema da mochila é NP-Difícil (Garey; Mitchel; Johnson, 1979),  assim como o problema do máximo conjunto independente (Baker; Brenda, 1994), o problema do caixeiro viajante (Applegate </a:t>
            </a:r>
            <a:r>
              <a:rPr lang="en-US" altLang="pt-BR" sz="2000" i="1">
                <a:solidFill>
                  <a:srgbClr val="000000"/>
                </a:solidFill>
              </a:rPr>
              <a:t>et al.,</a:t>
            </a:r>
            <a:r>
              <a:rPr lang="en-US" altLang="pt-BR" sz="2000">
                <a:solidFill>
                  <a:srgbClr val="000000"/>
                </a:solidFill>
              </a:rPr>
              <a:t> 2006) e o problema de satisfatibilidade booleana (Garey; Mitchel; Johnson, 1979). Nada se sabe, no entanto, sobre o problema RSA. (Boneth; Venkatesan, 1998).”</a:t>
            </a:r>
          </a:p>
          <a:p>
            <a:pPr>
              <a:buSzPct val="45000"/>
              <a:buFont typeface="StarSymbol" charset="0"/>
              <a:buNone/>
            </a:pPr>
            <a:endParaRPr lang="en-US" altLang="pt-BR" sz="1500">
              <a:solidFill>
                <a:srgbClr val="000000"/>
              </a:solidFill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037127" y="4044328"/>
            <a:ext cx="6845036" cy="2072947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906" rIns="81639" bIns="4082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>
              <a:buSzPct val="45000"/>
              <a:buFont typeface="StarSymbol" charset="0"/>
              <a:buNone/>
            </a:pPr>
            <a:r>
              <a:rPr lang="en-US" altLang="pt-BR" sz="2000" b="1" dirty="0" err="1">
                <a:solidFill>
                  <a:srgbClr val="000000"/>
                </a:solidFill>
              </a:rPr>
              <a:t>Referências</a:t>
            </a:r>
            <a:r>
              <a:rPr lang="en-US" altLang="pt-BR" sz="2000" b="1" dirty="0">
                <a:solidFill>
                  <a:srgbClr val="000000"/>
                </a:solidFill>
              </a:rPr>
              <a:t>:</a:t>
            </a:r>
          </a:p>
          <a:p>
            <a:pPr>
              <a:buSzPct val="45000"/>
              <a:buFont typeface="StarSymbol" charset="0"/>
              <a:buNone/>
            </a:pPr>
            <a:r>
              <a:rPr lang="en-US" altLang="pt-BR" sz="2000" dirty="0">
                <a:solidFill>
                  <a:srgbClr val="000000"/>
                </a:solidFill>
              </a:rPr>
              <a:t>- </a:t>
            </a:r>
            <a:r>
              <a:rPr lang="en-US" altLang="pt-BR" sz="2000" dirty="0" err="1">
                <a:solidFill>
                  <a:srgbClr val="000000"/>
                </a:solidFill>
              </a:rPr>
              <a:t>Garey</a:t>
            </a:r>
            <a:r>
              <a:rPr lang="en-US" altLang="pt-BR" sz="2000" dirty="0">
                <a:solidFill>
                  <a:srgbClr val="000000"/>
                </a:solidFill>
              </a:rPr>
              <a:t>, Michael R.; David S. Johnson (1979). Computers and Intractability: A Guide to the Theory of NP-Completeness. W.H. Freeman. ISBN 0-7167-1045-5. A6: MP9, pg.247</a:t>
            </a:r>
          </a:p>
          <a:p>
            <a:pPr>
              <a:buSzPct val="45000"/>
              <a:buFont typeface="StarSymbol" charset="0"/>
              <a:buNone/>
            </a:pPr>
            <a:r>
              <a:rPr lang="en-US" altLang="pt-BR" sz="2000" dirty="0">
                <a:solidFill>
                  <a:srgbClr val="000000"/>
                </a:solidFill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569296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/>
        <p:txBody>
          <a:bodyPr lIns="82945" tIns="41473" rIns="82945" bIns="41473"/>
          <a:lstStyle/>
          <a:p>
            <a:r>
              <a:rPr lang="en-US" altLang="pt-BR"/>
              <a:t>PMR2500</a:t>
            </a:r>
          </a:p>
        </p:txBody>
      </p:sp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6625" y="722653"/>
            <a:ext cx="8229311" cy="1063825"/>
          </a:xfrm>
          <a:ln/>
        </p:spPr>
        <p:txBody>
          <a:bodyPr lIns="82945" tIns="30174" rIns="82945" bIns="41473"/>
          <a:lstStyle/>
          <a:p>
            <a:pPr>
              <a:tabLst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</a:tabLst>
            </a:pPr>
            <a:r>
              <a:rPr lang="en-US" altLang="pt-BR"/>
              <a:t>Referências Bibliográficas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6625" y="2114694"/>
            <a:ext cx="8229311" cy="4525935"/>
          </a:xfrm>
          <a:ln/>
        </p:spPr>
        <p:txBody>
          <a:bodyPr lIns="82945" tIns="41473" rIns="82945" bIns="41473"/>
          <a:lstStyle/>
          <a:p>
            <a:pPr marL="391686" indent="-293764">
              <a:buSzPct val="45000"/>
              <a:buNone/>
              <a:tabLst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</a:tabLst>
            </a:pPr>
            <a:endParaRPr lang="en-US" altLang="pt-BR"/>
          </a:p>
          <a:p>
            <a:pPr marL="391686" indent="-293764">
              <a:buSzPct val="45000"/>
              <a:buNone/>
              <a:tabLst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</a:tabLst>
            </a:pPr>
            <a:endParaRPr lang="en-US" altLang="pt-BR"/>
          </a:p>
          <a:p>
            <a:pPr marL="391686" indent="-293764">
              <a:buSzPct val="45000"/>
              <a:buNone/>
              <a:tabLst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</a:tabLst>
            </a:pPr>
            <a:endParaRPr lang="en-US" altLang="pt-BR" sz="2200"/>
          </a:p>
          <a:p>
            <a:pPr marL="391686" indent="-293764">
              <a:buSzPct val="45000"/>
              <a:buNone/>
              <a:tabLst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</a:tabLst>
            </a:pPr>
            <a:endParaRPr lang="en-US" altLang="pt-BR" sz="2200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037127" y="1865652"/>
            <a:ext cx="6845036" cy="17058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906" rIns="81639" bIns="4082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>
              <a:buSzPct val="45000"/>
              <a:buFont typeface="StarSymbol" charset="0"/>
              <a:buNone/>
            </a:pPr>
            <a:r>
              <a:rPr lang="en-US" altLang="pt-BR" sz="2000">
                <a:solidFill>
                  <a:srgbClr val="000000"/>
                </a:solidFill>
              </a:rPr>
              <a:t>“O problema da mochila é NP-Difícil (1),  assim como o problema do máximo conjunto independente (2), o problema do caixeiro viajante (3) e o problema de satisfatibilidade booleana (1). Nada se sabe, no entanto, sobre o problema RSA. (4).”</a:t>
            </a:r>
          </a:p>
          <a:p>
            <a:pPr>
              <a:buSzPct val="45000"/>
              <a:buFont typeface="StarSymbol" charset="0"/>
              <a:buNone/>
            </a:pPr>
            <a:endParaRPr lang="en-US" altLang="pt-BR" sz="1500">
              <a:solidFill>
                <a:srgbClr val="000000"/>
              </a:solidFill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037127" y="4353189"/>
            <a:ext cx="6845036" cy="2072947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906" rIns="81639" bIns="4082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>
              <a:buSzPct val="45000"/>
              <a:buFont typeface="StarSymbol" charset="0"/>
              <a:buNone/>
            </a:pPr>
            <a:r>
              <a:rPr lang="en-US" altLang="pt-BR" sz="2000" b="1">
                <a:solidFill>
                  <a:srgbClr val="000000"/>
                </a:solidFill>
              </a:rPr>
              <a:t>Referências:</a:t>
            </a:r>
          </a:p>
          <a:p>
            <a:pPr>
              <a:buSzPct val="45000"/>
              <a:buFont typeface="StarSymbol" charset="0"/>
              <a:buNone/>
            </a:pPr>
            <a:r>
              <a:rPr lang="en-US" altLang="pt-BR" sz="2000">
                <a:solidFill>
                  <a:srgbClr val="000000"/>
                </a:solidFill>
              </a:rPr>
              <a:t>1 - Garey, Michael R.; David S. Johnson (1979). Computers and Intractability: A Guide to the Theory of NP-Completeness. W.H. Freeman. ISBN 0-7167-1045-5. A6: MP9, pg.247</a:t>
            </a:r>
          </a:p>
          <a:p>
            <a:pPr>
              <a:buSzPct val="45000"/>
              <a:buFont typeface="StarSymbol" charset="0"/>
              <a:buNone/>
            </a:pPr>
            <a:r>
              <a:rPr lang="en-US" altLang="pt-BR" sz="2000">
                <a:solidFill>
                  <a:srgbClr val="000000"/>
                </a:solidFill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2931252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 lIns="82945" tIns="41473" rIns="82945" bIns="41473"/>
          <a:lstStyle/>
          <a:p>
            <a:r>
              <a:rPr lang="en-US" altLang="pt-BR"/>
              <a:t>PMR2500</a:t>
            </a:r>
          </a:p>
        </p:txBody>
      </p:sp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6625" y="-11089"/>
            <a:ext cx="8229311" cy="1063825"/>
          </a:xfrm>
          <a:ln/>
        </p:spPr>
        <p:txBody>
          <a:bodyPr lIns="82945" tIns="30174" rIns="82945" bIns="41473"/>
          <a:lstStyle/>
          <a:p>
            <a:pPr>
              <a:tabLst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</a:tabLst>
            </a:pPr>
            <a:r>
              <a:rPr lang="en-US" altLang="pt-BR" dirty="0" err="1"/>
              <a:t>Referências</a:t>
            </a:r>
            <a:r>
              <a:rPr lang="en-US" altLang="pt-BR" dirty="0"/>
              <a:t> </a:t>
            </a:r>
            <a:r>
              <a:rPr lang="en-US" altLang="pt-BR" dirty="0" err="1"/>
              <a:t>Bibliográficas</a:t>
            </a:r>
            <a:endParaRPr lang="en-US" altLang="pt-BR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6625" y="2114694"/>
            <a:ext cx="8229311" cy="4525935"/>
          </a:xfrm>
          <a:ln/>
        </p:spPr>
        <p:txBody>
          <a:bodyPr lIns="82945" tIns="41473" rIns="82945" bIns="41473"/>
          <a:lstStyle/>
          <a:p>
            <a:pPr marL="391686" indent="-293764">
              <a:buSzPct val="45000"/>
              <a:buNone/>
              <a:tabLst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</a:tabLst>
            </a:pPr>
            <a:endParaRPr lang="en-US" altLang="pt-BR" dirty="0"/>
          </a:p>
          <a:p>
            <a:pPr marL="391686" indent="-293764">
              <a:buSzPct val="45000"/>
              <a:buNone/>
              <a:tabLst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</a:tabLst>
            </a:pPr>
            <a:endParaRPr lang="en-US" altLang="pt-BR" dirty="0"/>
          </a:p>
          <a:p>
            <a:pPr marL="391686" indent="-293764">
              <a:buSzPct val="45000"/>
              <a:buNone/>
              <a:tabLst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</a:tabLst>
            </a:pPr>
            <a:endParaRPr lang="en-US" altLang="pt-BR" sz="2200" dirty="0"/>
          </a:p>
          <a:p>
            <a:pPr marL="391686" indent="-293764">
              <a:buSzPct val="45000"/>
              <a:buNone/>
              <a:tabLst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</a:tabLst>
            </a:pPr>
            <a:endParaRPr lang="en-US" altLang="pt-BR" sz="2200" dirty="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037127" y="1541542"/>
            <a:ext cx="6845036" cy="3938599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906" rIns="81639" bIns="4082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>
              <a:buSzPct val="45000"/>
              <a:buFont typeface="StarSymbol" charset="0"/>
              <a:buNone/>
            </a:pPr>
            <a:r>
              <a:rPr lang="en-US" altLang="pt-BR" sz="2000" dirty="0">
                <a:solidFill>
                  <a:srgbClr val="000000"/>
                </a:solidFill>
              </a:rPr>
              <a:t>“O </a:t>
            </a:r>
            <a:r>
              <a:rPr lang="en-US" altLang="pt-BR" sz="2000" dirty="0" err="1">
                <a:solidFill>
                  <a:srgbClr val="000000"/>
                </a:solidFill>
              </a:rPr>
              <a:t>problema</a:t>
            </a:r>
            <a:r>
              <a:rPr lang="en-US" altLang="pt-BR" sz="2000" dirty="0">
                <a:solidFill>
                  <a:srgbClr val="000000"/>
                </a:solidFill>
              </a:rPr>
              <a:t> da mochila é NP-Difícil</a:t>
            </a:r>
            <a:r>
              <a:rPr lang="en-US" altLang="pt-BR" sz="2000" baseline="33000" dirty="0">
                <a:solidFill>
                  <a:srgbClr val="000000"/>
                </a:solidFill>
              </a:rPr>
              <a:t>1</a:t>
            </a:r>
            <a:r>
              <a:rPr lang="en-US" altLang="pt-BR" sz="2000" dirty="0">
                <a:solidFill>
                  <a:srgbClr val="000000"/>
                </a:solidFill>
              </a:rPr>
              <a:t>, </a:t>
            </a:r>
            <a:r>
              <a:rPr lang="en-US" altLang="pt-BR" sz="2000" dirty="0" err="1">
                <a:solidFill>
                  <a:srgbClr val="000000"/>
                </a:solidFill>
              </a:rPr>
              <a:t>assim</a:t>
            </a:r>
            <a:r>
              <a:rPr lang="en-US" altLang="pt-BR" sz="2000" dirty="0">
                <a:solidFill>
                  <a:srgbClr val="000000"/>
                </a:solidFill>
              </a:rPr>
              <a:t> </a:t>
            </a:r>
            <a:r>
              <a:rPr lang="en-US" altLang="pt-BR" sz="2000" dirty="0" err="1">
                <a:solidFill>
                  <a:srgbClr val="000000"/>
                </a:solidFill>
              </a:rPr>
              <a:t>como</a:t>
            </a:r>
            <a:r>
              <a:rPr lang="en-US" altLang="pt-BR" sz="2000" dirty="0">
                <a:solidFill>
                  <a:srgbClr val="000000"/>
                </a:solidFill>
              </a:rPr>
              <a:t> o </a:t>
            </a:r>
            <a:r>
              <a:rPr lang="en-US" altLang="pt-BR" sz="2000" dirty="0" err="1">
                <a:solidFill>
                  <a:srgbClr val="000000"/>
                </a:solidFill>
              </a:rPr>
              <a:t>problema</a:t>
            </a:r>
            <a:r>
              <a:rPr lang="en-US" altLang="pt-BR" sz="2000" dirty="0">
                <a:solidFill>
                  <a:srgbClr val="000000"/>
                </a:solidFill>
              </a:rPr>
              <a:t> do </a:t>
            </a:r>
            <a:r>
              <a:rPr lang="en-US" altLang="pt-BR" sz="2000" dirty="0" err="1">
                <a:solidFill>
                  <a:srgbClr val="000000"/>
                </a:solidFill>
              </a:rPr>
              <a:t>máximo</a:t>
            </a:r>
            <a:r>
              <a:rPr lang="en-US" altLang="pt-BR" sz="2000" dirty="0">
                <a:solidFill>
                  <a:srgbClr val="000000"/>
                </a:solidFill>
              </a:rPr>
              <a:t> </a:t>
            </a:r>
            <a:r>
              <a:rPr lang="en-US" altLang="pt-BR" sz="2000" dirty="0" err="1">
                <a:solidFill>
                  <a:srgbClr val="000000"/>
                </a:solidFill>
              </a:rPr>
              <a:t>conjunto</a:t>
            </a:r>
            <a:r>
              <a:rPr lang="en-US" altLang="pt-BR" sz="2000" dirty="0">
                <a:solidFill>
                  <a:srgbClr val="000000"/>
                </a:solidFill>
              </a:rPr>
              <a:t> independente</a:t>
            </a:r>
            <a:r>
              <a:rPr lang="en-US" altLang="pt-BR" sz="2000" baseline="30000" dirty="0">
                <a:solidFill>
                  <a:srgbClr val="000000"/>
                </a:solidFill>
              </a:rPr>
              <a:t>2</a:t>
            </a:r>
            <a:r>
              <a:rPr lang="en-US" altLang="pt-BR" sz="2000" dirty="0">
                <a:solidFill>
                  <a:srgbClr val="000000"/>
                </a:solidFill>
              </a:rPr>
              <a:t>, o </a:t>
            </a:r>
            <a:r>
              <a:rPr lang="en-US" altLang="pt-BR" sz="2000" dirty="0" err="1">
                <a:solidFill>
                  <a:srgbClr val="000000"/>
                </a:solidFill>
              </a:rPr>
              <a:t>problema</a:t>
            </a:r>
            <a:r>
              <a:rPr lang="en-US" altLang="pt-BR" sz="2000" dirty="0">
                <a:solidFill>
                  <a:srgbClr val="000000"/>
                </a:solidFill>
              </a:rPr>
              <a:t> do </a:t>
            </a:r>
            <a:r>
              <a:rPr lang="en-US" altLang="pt-BR" sz="2000" dirty="0" err="1">
                <a:solidFill>
                  <a:srgbClr val="000000"/>
                </a:solidFill>
              </a:rPr>
              <a:t>caixeiro</a:t>
            </a:r>
            <a:r>
              <a:rPr lang="en-US" altLang="pt-BR" sz="2000" dirty="0">
                <a:solidFill>
                  <a:srgbClr val="000000"/>
                </a:solidFill>
              </a:rPr>
              <a:t> viajante</a:t>
            </a:r>
            <a:r>
              <a:rPr lang="en-US" altLang="pt-BR" sz="2000" baseline="30000" dirty="0">
                <a:solidFill>
                  <a:srgbClr val="000000"/>
                </a:solidFill>
              </a:rPr>
              <a:t>3</a:t>
            </a:r>
            <a:r>
              <a:rPr lang="en-US" altLang="pt-BR" sz="2000" dirty="0">
                <a:solidFill>
                  <a:srgbClr val="000000"/>
                </a:solidFill>
              </a:rPr>
              <a:t> e o </a:t>
            </a:r>
            <a:r>
              <a:rPr lang="en-US" altLang="pt-BR" sz="2000" dirty="0" err="1">
                <a:solidFill>
                  <a:srgbClr val="000000"/>
                </a:solidFill>
              </a:rPr>
              <a:t>problema</a:t>
            </a:r>
            <a:r>
              <a:rPr lang="en-US" altLang="pt-BR" sz="2000" dirty="0">
                <a:solidFill>
                  <a:srgbClr val="000000"/>
                </a:solidFill>
              </a:rPr>
              <a:t> de </a:t>
            </a:r>
            <a:r>
              <a:rPr lang="en-US" altLang="pt-BR" sz="2000" dirty="0" err="1">
                <a:solidFill>
                  <a:srgbClr val="000000"/>
                </a:solidFill>
              </a:rPr>
              <a:t>satisfatibilidade</a:t>
            </a:r>
            <a:r>
              <a:rPr lang="en-US" altLang="pt-BR" sz="2000" dirty="0">
                <a:solidFill>
                  <a:srgbClr val="000000"/>
                </a:solidFill>
              </a:rPr>
              <a:t> booleana</a:t>
            </a:r>
            <a:r>
              <a:rPr lang="en-US" altLang="pt-BR" sz="2000" baseline="30000" dirty="0">
                <a:solidFill>
                  <a:srgbClr val="000000"/>
                </a:solidFill>
              </a:rPr>
              <a:t>4</a:t>
            </a:r>
            <a:r>
              <a:rPr lang="en-US" altLang="pt-BR" sz="2000" dirty="0">
                <a:solidFill>
                  <a:srgbClr val="000000"/>
                </a:solidFill>
              </a:rPr>
              <a:t>. Nada se </a:t>
            </a:r>
            <a:r>
              <a:rPr lang="en-US" altLang="pt-BR" sz="2000" dirty="0" err="1">
                <a:solidFill>
                  <a:srgbClr val="000000"/>
                </a:solidFill>
              </a:rPr>
              <a:t>sabe</a:t>
            </a:r>
            <a:r>
              <a:rPr lang="en-US" altLang="pt-BR" sz="2000" dirty="0">
                <a:solidFill>
                  <a:srgbClr val="000000"/>
                </a:solidFill>
              </a:rPr>
              <a:t>, no </a:t>
            </a:r>
            <a:r>
              <a:rPr lang="en-US" altLang="pt-BR" sz="2000" dirty="0" err="1">
                <a:solidFill>
                  <a:srgbClr val="000000"/>
                </a:solidFill>
              </a:rPr>
              <a:t>entanto</a:t>
            </a:r>
            <a:r>
              <a:rPr lang="en-US" altLang="pt-BR" sz="2000" dirty="0">
                <a:solidFill>
                  <a:srgbClr val="000000"/>
                </a:solidFill>
              </a:rPr>
              <a:t>, </a:t>
            </a:r>
            <a:r>
              <a:rPr lang="en-US" altLang="pt-BR" sz="2000" dirty="0" err="1">
                <a:solidFill>
                  <a:srgbClr val="000000"/>
                </a:solidFill>
              </a:rPr>
              <a:t>sobre</a:t>
            </a:r>
            <a:r>
              <a:rPr lang="en-US" altLang="pt-BR" sz="2000" dirty="0">
                <a:solidFill>
                  <a:srgbClr val="000000"/>
                </a:solidFill>
              </a:rPr>
              <a:t> o </a:t>
            </a:r>
            <a:r>
              <a:rPr lang="en-US" altLang="pt-BR" sz="2000" dirty="0" err="1">
                <a:solidFill>
                  <a:srgbClr val="000000"/>
                </a:solidFill>
              </a:rPr>
              <a:t>problema</a:t>
            </a:r>
            <a:r>
              <a:rPr lang="en-US" altLang="pt-BR" sz="2000" dirty="0">
                <a:solidFill>
                  <a:srgbClr val="000000"/>
                </a:solidFill>
              </a:rPr>
              <a:t> </a:t>
            </a:r>
            <a:r>
              <a:rPr lang="en-US" altLang="pt-BR" sz="2000" dirty="0" smtClean="0">
                <a:solidFill>
                  <a:srgbClr val="000000"/>
                </a:solidFill>
              </a:rPr>
              <a:t>RSA</a:t>
            </a:r>
            <a:r>
              <a:rPr lang="en-US" altLang="pt-BR" sz="2000" baseline="30000" dirty="0" smtClean="0">
                <a:solidFill>
                  <a:srgbClr val="000000"/>
                </a:solidFill>
              </a:rPr>
              <a:t>5</a:t>
            </a:r>
            <a:r>
              <a:rPr lang="en-US" altLang="pt-BR" sz="2000" dirty="0" smtClean="0">
                <a:solidFill>
                  <a:srgbClr val="000000"/>
                </a:solidFill>
              </a:rPr>
              <a:t>.”</a:t>
            </a:r>
            <a:endParaRPr lang="en-US" altLang="pt-BR" sz="2000" dirty="0">
              <a:solidFill>
                <a:srgbClr val="000000"/>
              </a:solidFill>
            </a:endParaRPr>
          </a:p>
          <a:p>
            <a:pPr>
              <a:buSzPct val="45000"/>
              <a:buFont typeface="StarSymbol" charset="0"/>
              <a:buNone/>
            </a:pPr>
            <a:endParaRPr lang="en-US" altLang="pt-BR" sz="2000" dirty="0">
              <a:solidFill>
                <a:srgbClr val="000000"/>
              </a:solidFill>
            </a:endParaRPr>
          </a:p>
          <a:p>
            <a:pPr>
              <a:buSzPct val="45000"/>
              <a:buFont typeface="StarSymbol" charset="0"/>
              <a:buNone/>
            </a:pPr>
            <a:r>
              <a:rPr lang="en-US" altLang="pt-BR" sz="1500" dirty="0">
                <a:solidFill>
                  <a:srgbClr val="000000"/>
                </a:solidFill>
              </a:rPr>
              <a:t>1- </a:t>
            </a:r>
            <a:r>
              <a:rPr lang="en-US" altLang="pt-BR" sz="1500" dirty="0" err="1">
                <a:solidFill>
                  <a:srgbClr val="000000"/>
                </a:solidFill>
              </a:rPr>
              <a:t>Garey</a:t>
            </a:r>
            <a:r>
              <a:rPr lang="en-US" altLang="pt-BR" sz="1500" dirty="0">
                <a:solidFill>
                  <a:srgbClr val="000000"/>
                </a:solidFill>
              </a:rPr>
              <a:t>, Mitchel, Johnson (1979). “Computers and Intractability: A Guide to the Theory of NP-</a:t>
            </a:r>
            <a:r>
              <a:rPr lang="en-US" altLang="pt-BR" sz="1500" dirty="0" err="1">
                <a:solidFill>
                  <a:srgbClr val="000000"/>
                </a:solidFill>
              </a:rPr>
              <a:t>Completness</a:t>
            </a:r>
            <a:r>
              <a:rPr lang="en-US" altLang="pt-BR" sz="1500" dirty="0">
                <a:solidFill>
                  <a:srgbClr val="000000"/>
                </a:solidFill>
              </a:rPr>
              <a:t>.</a:t>
            </a:r>
          </a:p>
          <a:p>
            <a:pPr>
              <a:buSzPct val="45000"/>
              <a:buFont typeface="StarSymbol" charset="0"/>
              <a:buNone/>
            </a:pPr>
            <a:r>
              <a:rPr lang="en-US" altLang="pt-BR" sz="1500" dirty="0">
                <a:solidFill>
                  <a:srgbClr val="000000"/>
                </a:solidFill>
              </a:rPr>
              <a:t>2- Baker, Brenda. (1994), "Approximation algorithms for NP-complete problems on planar graphs"</a:t>
            </a:r>
          </a:p>
          <a:p>
            <a:pPr>
              <a:buSzPct val="45000"/>
              <a:buFont typeface="StarSymbol" charset="0"/>
              <a:buNone/>
            </a:pPr>
            <a:r>
              <a:rPr lang="en-US" altLang="pt-BR" sz="1500" dirty="0">
                <a:solidFill>
                  <a:srgbClr val="000000"/>
                </a:solidFill>
              </a:rPr>
              <a:t>3- Applegate, Bixby, </a:t>
            </a:r>
            <a:r>
              <a:rPr lang="en-US" altLang="pt-BR" sz="1500" dirty="0" err="1">
                <a:solidFill>
                  <a:srgbClr val="000000"/>
                </a:solidFill>
              </a:rPr>
              <a:t>Chvátal</a:t>
            </a:r>
            <a:r>
              <a:rPr lang="en-US" altLang="pt-BR" sz="1500" dirty="0">
                <a:solidFill>
                  <a:srgbClr val="000000"/>
                </a:solidFill>
              </a:rPr>
              <a:t>, Cook, (2006), “The Traveling Salesman Problem”</a:t>
            </a:r>
          </a:p>
          <a:p>
            <a:pPr>
              <a:buSzPct val="45000"/>
              <a:buFont typeface="StarSymbol" charset="0"/>
              <a:buNone/>
            </a:pPr>
            <a:r>
              <a:rPr lang="en-US" altLang="pt-BR" sz="1500" dirty="0">
                <a:solidFill>
                  <a:srgbClr val="000000"/>
                </a:solidFill>
              </a:rPr>
              <a:t>4- </a:t>
            </a:r>
            <a:r>
              <a:rPr lang="en-US" altLang="pt-BR" sz="1500" dirty="0" err="1">
                <a:solidFill>
                  <a:srgbClr val="000000"/>
                </a:solidFill>
              </a:rPr>
              <a:t>Garey</a:t>
            </a:r>
            <a:r>
              <a:rPr lang="en-US" altLang="pt-BR" sz="1500" dirty="0">
                <a:solidFill>
                  <a:srgbClr val="000000"/>
                </a:solidFill>
              </a:rPr>
              <a:t>, Mitchel, Johnson (1979). “Computers and Intractability: A Guide to the Theory of NP-</a:t>
            </a:r>
            <a:r>
              <a:rPr lang="en-US" altLang="pt-BR" sz="1500" dirty="0" err="1">
                <a:solidFill>
                  <a:srgbClr val="000000"/>
                </a:solidFill>
              </a:rPr>
              <a:t>Completness</a:t>
            </a:r>
            <a:r>
              <a:rPr lang="en-US" altLang="pt-BR" sz="1500" dirty="0">
                <a:solidFill>
                  <a:srgbClr val="000000"/>
                </a:solidFill>
              </a:rPr>
              <a:t>.</a:t>
            </a:r>
          </a:p>
          <a:p>
            <a:pPr>
              <a:buSzPct val="45000"/>
              <a:buFont typeface="StarSymbol" charset="0"/>
              <a:buNone/>
            </a:pPr>
            <a:r>
              <a:rPr lang="en-US" altLang="pt-BR" sz="1500" dirty="0">
                <a:solidFill>
                  <a:srgbClr val="000000"/>
                </a:solidFill>
              </a:rPr>
              <a:t>5- </a:t>
            </a:r>
            <a:r>
              <a:rPr lang="en-US" altLang="pt-BR" sz="1500" dirty="0" err="1">
                <a:solidFill>
                  <a:srgbClr val="000000"/>
                </a:solidFill>
              </a:rPr>
              <a:t>Boneth</a:t>
            </a:r>
            <a:r>
              <a:rPr lang="en-US" altLang="pt-BR" sz="1500" dirty="0">
                <a:solidFill>
                  <a:srgbClr val="000000"/>
                </a:solidFill>
              </a:rPr>
              <a:t>, </a:t>
            </a:r>
            <a:r>
              <a:rPr lang="en-US" altLang="pt-BR" sz="1500" dirty="0" err="1">
                <a:solidFill>
                  <a:srgbClr val="000000"/>
                </a:solidFill>
              </a:rPr>
              <a:t>Venkatesan</a:t>
            </a:r>
            <a:r>
              <a:rPr lang="en-US" altLang="pt-BR" sz="1500" dirty="0">
                <a:solidFill>
                  <a:srgbClr val="000000"/>
                </a:solidFill>
              </a:rPr>
              <a:t> (1998), “Breaking RSA may not be equivalent to factoring”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1244552" y="3283544"/>
            <a:ext cx="3733656" cy="1440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pt-BR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037127" y="5660085"/>
            <a:ext cx="6845036" cy="64923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906" rIns="81639" bIns="4082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>
              <a:buSzPct val="45000"/>
              <a:buFont typeface="StarSymbol" charset="0"/>
              <a:buNone/>
            </a:pPr>
            <a:r>
              <a:rPr lang="en-US" altLang="pt-BR" sz="2000" b="1" dirty="0" err="1">
                <a:solidFill>
                  <a:srgbClr val="000000"/>
                </a:solidFill>
                <a:hlinkClick r:id="rId3" action="ppaction://hlinkfile"/>
              </a:rPr>
              <a:t>Bibliografia</a:t>
            </a:r>
            <a:r>
              <a:rPr lang="en-US" altLang="pt-BR" sz="2000" b="1" dirty="0">
                <a:solidFill>
                  <a:srgbClr val="000000"/>
                </a:solidFill>
                <a:hlinkClick r:id="rId3" action="ppaction://hlinkfile"/>
              </a:rPr>
              <a:t>:</a:t>
            </a:r>
            <a:endParaRPr lang="en-US" altLang="pt-BR" sz="2000" b="1" dirty="0">
              <a:solidFill>
                <a:srgbClr val="000000"/>
              </a:solidFill>
            </a:endParaRPr>
          </a:p>
          <a:p>
            <a:pPr>
              <a:buSzPct val="45000"/>
              <a:buFont typeface="StarSymbol" charset="0"/>
              <a:buNone/>
            </a:pPr>
            <a:r>
              <a:rPr lang="en-US" altLang="pt-BR" sz="2000" dirty="0">
                <a:solidFill>
                  <a:srgbClr val="000000"/>
                </a:solidFill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3825347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idx="11"/>
          </p:nvPr>
        </p:nvSpPr>
        <p:spPr/>
        <p:txBody>
          <a:bodyPr lIns="82945" tIns="41473" rIns="82945" bIns="41473"/>
          <a:lstStyle/>
          <a:p>
            <a:r>
              <a:rPr lang="en-US" altLang="pt-BR"/>
              <a:t>PMR2500</a:t>
            </a:r>
          </a:p>
        </p:txBody>
      </p:sp>
      <p:sp>
        <p:nvSpPr>
          <p:cNvPr id="2355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0"/>
            <a:ext cx="8229311" cy="1144440"/>
          </a:xfrm>
          <a:ln/>
        </p:spPr>
        <p:txBody>
          <a:bodyPr lIns="82945" tIns="30174" rIns="82945" bIns="41473"/>
          <a:lstStyle/>
          <a:p>
            <a:pPr>
              <a:tabLst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</a:tabLst>
            </a:pPr>
            <a:r>
              <a:rPr lang="en-US" altLang="pt-BR" dirty="0" err="1"/>
              <a:t>Citações</a:t>
            </a:r>
            <a:endParaRPr lang="en-US" altLang="pt-BR" dirty="0"/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037127" y="1772816"/>
            <a:ext cx="6845036" cy="860849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4535" rIns="81639" bIns="4082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r>
              <a:rPr lang="en-US" altLang="pt-BR">
                <a:solidFill>
                  <a:srgbClr val="000000"/>
                </a:solidFill>
              </a:rPr>
              <a:t>Menezes (1) aponta que trabalhos na área de “segurança demonstrável” são frequentemente inacessíveis para pesquisadores que não pertencem à área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037127" y="2966200"/>
            <a:ext cx="6845036" cy="1121406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4535" rIns="81639" bIns="4082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r>
              <a:rPr lang="en-US" altLang="pt-BR">
                <a:solidFill>
                  <a:srgbClr val="000000"/>
                </a:solidFill>
              </a:rPr>
              <a:t>De acordo com Menezes (1), trabalhos de “segurança demonstrável” parecem terem sido escritos de modo a serem completamente seguros contra compreensão de qualquer um de fora da área.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037127" y="4417263"/>
            <a:ext cx="6845036" cy="1121406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4535" rIns="81639" bIns="4082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  <a:defRPr>
                <a:solidFill>
                  <a:srgbClr val="FFFF00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r>
              <a:rPr lang="en-US" altLang="pt-BR">
                <a:solidFill>
                  <a:srgbClr val="000000"/>
                </a:solidFill>
              </a:rPr>
              <a:t>De acordo com Menezes (1), “trabalhos de “segurança demonstrável” parecem terem sido escritos de modo a serem semanticamente seguros contra compreensão de qualquer um de for a da área.”</a:t>
            </a:r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461" y="1795848"/>
            <a:ext cx="1451977" cy="145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887" y="3246911"/>
            <a:ext cx="1088983" cy="1088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461" y="4708478"/>
            <a:ext cx="1451977" cy="145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22292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idx="11"/>
          </p:nvPr>
        </p:nvSpPr>
        <p:spPr/>
        <p:txBody>
          <a:bodyPr lIns="82945" tIns="41473" rIns="82945" bIns="41473"/>
          <a:lstStyle/>
          <a:p>
            <a:r>
              <a:rPr lang="en-US" altLang="pt-BR"/>
              <a:t>PMR2500</a:t>
            </a:r>
          </a:p>
        </p:txBody>
      </p:sp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6625" y="682346"/>
            <a:ext cx="8229311" cy="1144440"/>
          </a:xfrm>
          <a:ln/>
        </p:spPr>
        <p:txBody>
          <a:bodyPr lIns="82945" tIns="30174" rIns="82945" bIns="41473"/>
          <a:lstStyle/>
          <a:p>
            <a:pPr>
              <a:tabLst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</a:tabLst>
            </a:pPr>
            <a:r>
              <a:rPr lang="en-US" altLang="pt-BR"/>
              <a:t>Citações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6625" y="2114694"/>
            <a:ext cx="8229311" cy="4104147"/>
          </a:xfrm>
          <a:ln/>
        </p:spPr>
        <p:txBody>
          <a:bodyPr lIns="82945" tIns="27431" rIns="82945" bIns="41473"/>
          <a:lstStyle/>
          <a:p>
            <a:pPr marL="783372" lvl="1" indent="-293764">
              <a:buSzPct val="45000"/>
              <a:buNone/>
              <a:tabLst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</a:tabLst>
            </a:pPr>
            <a:r>
              <a:rPr lang="en-US" altLang="pt-BR" sz="3600"/>
              <a:t>O Texto científico:</a:t>
            </a:r>
          </a:p>
          <a:p>
            <a:pPr marL="1175057" lvl="2" indent="-260644">
              <a:buSzPct val="75000"/>
              <a:buFont typeface="StarSymbol" charset="0"/>
              <a:buChar char="–"/>
              <a:tabLst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</a:tabLst>
            </a:pPr>
            <a:r>
              <a:rPr lang="en-US" altLang="pt-BR" sz="3600"/>
              <a:t>Completo</a:t>
            </a:r>
          </a:p>
          <a:p>
            <a:pPr marL="1175057" lvl="2" indent="-260644">
              <a:buSzPct val="75000"/>
              <a:buFont typeface="StarSymbol" charset="0"/>
              <a:buChar char="–"/>
              <a:tabLst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</a:tabLst>
            </a:pPr>
            <a:r>
              <a:rPr lang="en-US" altLang="pt-BR" sz="3600"/>
              <a:t>Claro</a:t>
            </a:r>
          </a:p>
          <a:p>
            <a:pPr marL="1175057" lvl="2" indent="-260644">
              <a:buSzPct val="75000"/>
              <a:buFont typeface="StarSymbol" charset="0"/>
              <a:buChar char="–"/>
              <a:tabLst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</a:tabLst>
            </a:pPr>
            <a:r>
              <a:rPr lang="en-US" altLang="pt-BR" sz="3600"/>
              <a:t>Conciso</a:t>
            </a:r>
          </a:p>
          <a:p>
            <a:pPr marL="1175057" lvl="2" indent="-260644">
              <a:buSzPct val="75000"/>
              <a:buFont typeface="StarSymbol" charset="0"/>
              <a:buChar char="–"/>
              <a:tabLst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</a:tabLst>
            </a:pPr>
            <a:r>
              <a:rPr lang="en-US" altLang="pt-BR" sz="3600"/>
              <a:t>Convincente</a:t>
            </a:r>
          </a:p>
        </p:txBody>
      </p:sp>
    </p:spTree>
    <p:extLst>
      <p:ext uri="{BB962C8B-B14F-4D97-AF65-F5344CB8AC3E}">
        <p14:creationId xmlns:p14="http://schemas.microsoft.com/office/powerpoint/2010/main" val="34125952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8" y="845296"/>
            <a:ext cx="8229436" cy="573391"/>
          </a:xfrm>
        </p:spPr>
        <p:txBody>
          <a:bodyPr lIns="80165" tIns="40083" rIns="80165" bIns="40083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Objetivos</a:t>
            </a:r>
            <a:endParaRPr lang="pt-BR" noProof="0" dirty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052883" y="1939265"/>
            <a:ext cx="7329879" cy="3161279"/>
          </a:xfrm>
        </p:spPr>
        <p:txBody>
          <a:bodyPr wrap="square" lIns="80165" tIns="40083" rIns="80165" bIns="40083">
            <a:spAutoFit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CC99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CC99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marL="0" indent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Fazer uma busca bibliografica</a:t>
            </a:r>
          </a:p>
          <a:p>
            <a:pPr marL="378734" lvl="1" indent="0">
              <a:buNone/>
            </a:pPr>
            <a:endParaRPr lang="pt-BR" noProof="0" dirty="0" smtClean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  <a:p>
            <a:pPr marL="0" indent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 Fazer uma busca de patentes</a:t>
            </a:r>
          </a:p>
          <a:p>
            <a:pPr marL="0" indent="0"/>
            <a:endParaRPr lang="pt-BR" noProof="0" dirty="0" smtClean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  <a:p>
            <a:pPr marL="0" indent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 Ler eficientemente um artigo</a:t>
            </a:r>
            <a:endParaRPr lang="pt-BR" noProof="0" dirty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958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8" y="845296"/>
            <a:ext cx="8229436" cy="573391"/>
          </a:xfrm>
          <a:prstGeom prst="rect">
            <a:avLst/>
          </a:prstGeom>
        </p:spPr>
        <p:txBody>
          <a:bodyPr vert="horz" lIns="80165" tIns="40083" rIns="80165" bIns="40083" anchor="b" anchorCtr="0">
            <a:spAutoFit/>
          </a:bodyPr>
          <a:lstStyle>
            <a:defPPr lvl="0">
              <a:buSzPct val="45000"/>
              <a:buFont typeface="StarSymbol"/>
              <a:buNone/>
              <a:defRPr/>
            </a:defPPr>
            <a:lvl1pPr lvl="0" algn="l" rtl="0" eaLnBrk="1" latinLnBrk="0" hangingPunct="1">
              <a:spcBef>
                <a:spcPct val="0"/>
              </a:spcBef>
              <a:buSzPct val="45000"/>
              <a:buFont typeface="StarSymbol"/>
              <a:buChar char="●"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lvl="1">
              <a:buSzPct val="45000"/>
              <a:buFont typeface="StarSymbol"/>
              <a:buChar char="●"/>
              <a:defRPr/>
            </a:lvl2pPr>
            <a:lvl3pPr lvl="2">
              <a:buSzPct val="45000"/>
              <a:buFont typeface="StarSymbol"/>
              <a:buChar char="●"/>
              <a:defRPr/>
            </a:lvl3pPr>
            <a:lvl4pPr lvl="3">
              <a:buSzPct val="45000"/>
              <a:buFont typeface="StarSymbol"/>
              <a:buChar char="●"/>
              <a:defRPr/>
            </a:lvl4pPr>
            <a:lvl5pPr lvl="4">
              <a:buSzPct val="45000"/>
              <a:buFont typeface="StarSymbol"/>
              <a:buChar char="●"/>
              <a:defRPr/>
            </a:lvl5pPr>
            <a:lvl6pPr lvl="5">
              <a:buSzPct val="45000"/>
              <a:buFont typeface="StarSymbol"/>
              <a:buChar char="●"/>
              <a:defRPr/>
            </a:lvl6pPr>
            <a:lvl7pPr lvl="6">
              <a:buSzPct val="45000"/>
              <a:buFont typeface="StarSymbol"/>
              <a:buChar char="●"/>
              <a:defRPr/>
            </a:lvl7pPr>
            <a:lvl8pPr lvl="7">
              <a:buSzPct val="45000"/>
              <a:buFont typeface="StarSymbol"/>
              <a:buChar char="●"/>
              <a:defRPr/>
            </a:lvl8pPr>
            <a:lvl9pPr lvl="8">
              <a:buSzPct val="45000"/>
              <a:buFont typeface="StarSymbol"/>
              <a:buChar char="●"/>
              <a:defRPr/>
            </a:lvl9pPr>
          </a:lstStyle>
          <a:p>
            <a:pPr>
              <a:buFont typeface="StarSymbol"/>
              <a:buNone/>
            </a:pPr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Para quê?</a:t>
            </a:r>
            <a:endParaRPr lang="pt-BR" dirty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1052883" y="1939265"/>
            <a:ext cx="7329879" cy="3702453"/>
          </a:xfrm>
          <a:prstGeom prst="rect">
            <a:avLst/>
          </a:prstGeom>
        </p:spPr>
        <p:txBody>
          <a:bodyPr vert="horz" wrap="square" lIns="80165" tIns="40083" rIns="80165" bIns="40083">
            <a:spAutoFit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 algn="l" rtl="0" eaLnBrk="1" latinLnBrk="0" hangingPunct="1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Char char="●"/>
              <a:defRPr kumimoji="0" lang="en-US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 algn="l" rtl="0" eaLnBrk="1" latinLnBrk="0" hangingPunct="1">
              <a:spcBef>
                <a:spcPts val="0"/>
              </a:spcBef>
              <a:spcAft>
                <a:spcPts val="1134"/>
              </a:spcAft>
              <a:buClr>
                <a:srgbClr val="FFCC99"/>
              </a:buClr>
              <a:buSzPct val="75000"/>
              <a:buFont typeface="StarSymbol"/>
              <a:buChar char="–"/>
              <a:defRPr kumimoji="0" lang="en-US" sz="2800" b="0" i="0" u="none" strike="noStrike" kern="1200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 algn="l" rtl="0" eaLnBrk="1" latinLnBrk="0" hangingPunct="1">
              <a:spcBef>
                <a:spcPts val="0"/>
              </a:spcBef>
              <a:spcAft>
                <a:spcPts val="850"/>
              </a:spcAft>
              <a:buClr>
                <a:srgbClr val="FFCC99"/>
              </a:buClr>
              <a:buSzPct val="45000"/>
              <a:buFont typeface="StarSymbol"/>
              <a:buChar char="●"/>
              <a:defRPr kumimoji="0" lang="en-US" sz="2400" b="0" i="0" u="none" strike="noStrike" kern="1200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 algn="l" rtl="0" eaLnBrk="1" latinLnBrk="0" hangingPunct="1">
              <a:spcBef>
                <a:spcPts val="0"/>
              </a:spcBef>
              <a:spcAft>
                <a:spcPts val="567"/>
              </a:spcAft>
              <a:buClr>
                <a:srgbClr val="FFCC99"/>
              </a:buClr>
              <a:buSzPct val="75000"/>
              <a:buFont typeface="StarSymbol"/>
              <a:buChar char="–"/>
              <a:defRPr kumimoji="0"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 algn="l" rtl="0" eaLnBrk="1" latinLnBrk="0" hangingPunct="1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kumimoji="0"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 algn="l" rtl="0" eaLnBrk="1" latinLnBrk="0" hangingPunct="1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kumimoji="0"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 algn="l" rtl="0" eaLnBrk="1" latinLnBrk="0" hangingPunct="1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kumimoji="0"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 algn="l" rtl="0" eaLnBrk="1" latinLnBrk="0" hangingPunct="1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kumimoji="0"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 algn="l" rtl="0" eaLnBrk="1" latinLnBrk="0" hangingPunct="1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kumimoji="0" lang="en-US" sz="2000" b="0" i="0" u="none" strike="noStrike" kern="1200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marL="0" indent="0"/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B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usca bibliografica e de patentes:</a:t>
            </a:r>
          </a:p>
          <a:p>
            <a:pPr marL="432000" lvl="1" indent="0"/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 Achar soluções já prontas para o nosso problema... </a:t>
            </a:r>
          </a:p>
          <a:p>
            <a:pPr marL="864000" lvl="2" indent="0"/>
            <a:r>
              <a:rPr lang="pt-BR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Então, melhor não procurar?</a:t>
            </a:r>
          </a:p>
          <a:p>
            <a:pPr marL="864000" lvl="2" indent="0"/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 Entender quais são so desafios</a:t>
            </a:r>
          </a:p>
          <a:p>
            <a:pPr marL="864000" lvl="2" indent="0"/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 Definir os requisitos e sua avaliação</a:t>
            </a:r>
          </a:p>
          <a:p>
            <a:pPr marL="0" indent="0"/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  Ler eficientemente um artigo</a:t>
            </a:r>
            <a:endParaRPr lang="pt-BR" dirty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222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611560" y="332656"/>
            <a:ext cx="8229436" cy="929311"/>
          </a:xfrm>
        </p:spPr>
        <p:txBody>
          <a:bodyPr lIns="80165" tIns="40083" rIns="80165" bIns="40083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189367" indent="-315612">
              <a:buNone/>
            </a:pPr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Cómo fazer uma revisão bibliografica?</a:t>
            </a:r>
            <a:endParaRPr lang="pt-BR" noProof="0" dirty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67544" y="1916832"/>
            <a:ext cx="8354108" cy="4526475"/>
          </a:xfrm>
        </p:spPr>
        <p:txBody>
          <a:bodyPr lIns="80165" tIns="40083" rIns="80165" bIns="40083">
            <a:normAutofit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CC99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CC99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marL="108000" lvl="0" indent="0">
              <a:buNone/>
            </a:pPr>
            <a:r>
              <a:rPr lang="pt-BR" sz="2800" noProof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pt-BR" sz="2800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. Formular uma pergunta precisa a partir do problema.</a:t>
            </a:r>
          </a:p>
          <a:p>
            <a:pPr marL="108000" lvl="0" indent="0">
              <a:spcAft>
                <a:spcPts val="0"/>
              </a:spcAft>
              <a:buNone/>
            </a:pPr>
            <a:r>
              <a:rPr lang="pt-BR" sz="2800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2. Localizar as possíveis repostas na literatura científica e nas bases de dados de patentes.</a:t>
            </a:r>
          </a:p>
          <a:p>
            <a:pPr marL="108000" lvl="0" indent="0">
              <a:buNone/>
            </a:pPr>
            <a:r>
              <a:rPr lang="pt-BR" sz="2800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	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- Organizar os documentos obtidos</a:t>
            </a:r>
            <a:endParaRPr lang="pt-BR" sz="2800" noProof="0" dirty="0" smtClean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  <a:p>
            <a:pPr marL="108000" lvl="0" indent="0">
              <a:buNone/>
            </a:pPr>
            <a:r>
              <a:rPr lang="pt-BR" sz="2800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3. Avaliar críticamente os resultados dos artigos.</a:t>
            </a:r>
          </a:p>
          <a:p>
            <a:pPr marL="108000" lvl="0" indent="0">
              <a:buNone/>
            </a:pPr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4. D</a:t>
            </a:r>
            <a:r>
              <a:rPr lang="pt-BR" sz="2800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ocumentar a busca e a avaliação.</a:t>
            </a:r>
          </a:p>
          <a:p>
            <a:pPr marL="108000" lvl="0" indent="0">
              <a:buNone/>
            </a:pPr>
            <a:r>
              <a:rPr lang="pt-BR" sz="2800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5. Aplicar as conclusões da avaliação no projeto.</a:t>
            </a:r>
            <a:endParaRPr lang="pt-BR" sz="2800" noProof="0" dirty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16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8" y="273352"/>
            <a:ext cx="8229436" cy="1145335"/>
          </a:xfrm>
        </p:spPr>
        <p:txBody>
          <a:bodyPr lIns="80165" tIns="40083" rIns="80165" bIns="40083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1. </a:t>
            </a:r>
            <a:r>
              <a:rPr lang="pt-BR" b="1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Formular uma pergunta precisa </a:t>
            </a:r>
            <a:br>
              <a:rPr lang="pt-BR" b="1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</a:br>
            <a:r>
              <a:rPr lang="pt-BR" b="1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a partir del problema</a:t>
            </a:r>
            <a:endParaRPr lang="pt-BR" b="1" noProof="0" dirty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57208" y="1604841"/>
            <a:ext cx="8229436" cy="4526475"/>
          </a:xfrm>
        </p:spPr>
        <p:txBody>
          <a:bodyPr lIns="80165" tIns="40083" rIns="80165" bIns="40083">
            <a:normAutofit fontScale="92500" lnSpcReduction="10000"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CC99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CC99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pt-BR" sz="2800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Formular os problemas do projeto</a:t>
            </a:r>
          </a:p>
          <a:p>
            <a:pPr lvl="0"/>
            <a:r>
              <a:rPr lang="pt-BR" sz="2800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Identificar as necessidades de informação</a:t>
            </a:r>
          </a:p>
          <a:p>
            <a:pPr lvl="0"/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Propor uma ou varias </a:t>
            </a:r>
            <a:r>
              <a:rPr lang="pt-BR" sz="2800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perguntas simples e claras</a:t>
            </a:r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.</a:t>
            </a:r>
          </a:p>
          <a:p>
            <a:pPr lvl="0"/>
            <a:r>
              <a:rPr lang="pt-BR" sz="2800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Com uma pergunta clara podemos definir:</a:t>
            </a:r>
          </a:p>
          <a:p>
            <a:pPr lvl="1" rtl="0" hangingPunct="0">
              <a:buNone/>
            </a:pPr>
            <a:r>
              <a:rPr lang="pt-BR" sz="2400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                  PALAVRAS-CHAVE</a:t>
            </a:r>
          </a:p>
          <a:p>
            <a:pPr lvl="1" rtl="0" hangingPunct="0">
              <a:buNone/>
            </a:pPr>
            <a:endParaRPr lang="pt-BR" sz="2400" noProof="0" dirty="0" smtClean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  <a:p>
            <a:pPr lvl="1" rtl="0" hangingPunct="0"/>
            <a:r>
              <a:rPr lang="pt-BR" sz="2400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p.e. “existem exoesqueletos roboticos de membro inferior de baixo custo?”</a:t>
            </a:r>
          </a:p>
          <a:p>
            <a:pPr lvl="1" rtl="0" hangingPunct="0"/>
            <a:r>
              <a:rPr lang="pt-BR" sz="2400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“robotic”, “exoeskeleton”, “lower limb”, “low cost”</a:t>
            </a:r>
            <a:endParaRPr lang="pt-BR" sz="2400" noProof="0" dirty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23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79512" y="404664"/>
            <a:ext cx="8435272" cy="1145335"/>
          </a:xfrm>
        </p:spPr>
        <p:txBody>
          <a:bodyPr lIns="80165" tIns="40083" rIns="80165" bIns="40083"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pt-BR" b="1" noProof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Localizar as possíveis repostas na literatura científica e nas bases de dados de patentes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.</a:t>
            </a:r>
            <a:endParaRPr lang="pt-BR" b="1" noProof="0" dirty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39552" y="1700808"/>
            <a:ext cx="8280920" cy="4608512"/>
          </a:xfrm>
        </p:spPr>
        <p:txBody>
          <a:bodyPr lIns="80165" tIns="40083" rIns="80165" bIns="40083">
            <a:normAutofit fontScale="77500" lnSpcReduction="20000"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CC99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CC99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Busca em bases de dados bibliograficas disponíveis  em Internet (ou em CD-ROM):</a:t>
            </a:r>
          </a:p>
          <a:p>
            <a:pPr lvl="1" rtl="0" hangingPunct="0"/>
            <a:r>
              <a:rPr lang="pt-BR" b="1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  <a:hlinkClick r:id="rId3" action="ppaction://hlinkfile"/>
              </a:rPr>
              <a:t>Pubmed</a:t>
            </a:r>
            <a:endParaRPr lang="pt-BR" b="1" noProof="0" dirty="0" smtClean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  <a:p>
            <a:pPr lvl="1" rtl="0" hangingPunct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Google scholar</a:t>
            </a:r>
          </a:p>
          <a:p>
            <a:pPr lvl="1" rtl="0" hangingPunct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Scopus</a:t>
            </a:r>
          </a:p>
          <a:p>
            <a:pPr lvl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Ou em bases de editores:</a:t>
            </a:r>
          </a:p>
          <a:p>
            <a:pPr lvl="1" rtl="0" hangingPunct="0"/>
            <a:r>
              <a:rPr lang="pt-BR" b="1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  <a:hlinkClick r:id="rId4" action="ppaction://hlinkfile"/>
              </a:rPr>
              <a:t>IEEEXplore</a:t>
            </a:r>
            <a:endParaRPr lang="pt-BR" b="1" noProof="0" dirty="0" smtClean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  <a:p>
            <a:pPr lvl="1" rtl="0" hangingPunct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Elsevier ScienceDirect</a:t>
            </a:r>
          </a:p>
          <a:p>
            <a:pPr lvl="1" rtl="0" hangingPunct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Springerlink</a:t>
            </a:r>
          </a:p>
          <a:p>
            <a:pPr lvl="1" rtl="0" hangingPunct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Outras...</a:t>
            </a:r>
          </a:p>
          <a:p>
            <a:pPr hangingPunct="0"/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E na USP? Contato de primeira mão com autores</a:t>
            </a:r>
            <a:endParaRPr lang="pt-BR" noProof="0" dirty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02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57208" y="1744300"/>
            <a:ext cx="8229436" cy="4709036"/>
          </a:xfrm>
        </p:spPr>
        <p:txBody>
          <a:bodyPr lIns="80165" tIns="40083" rIns="80165" bIns="40083">
            <a:normAutofit fontScale="92500" lnSpcReduction="10000"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CC99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CC99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Estrategias de busqueda:</a:t>
            </a:r>
          </a:p>
          <a:p>
            <a:pPr lvl="1" rtl="0" hangingPunct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Buscar “palavras-chave”</a:t>
            </a:r>
          </a:p>
          <a:p>
            <a:pPr lvl="1" rtl="0" hangingPunct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Buscar “autores relevantes”</a:t>
            </a:r>
          </a:p>
          <a:p>
            <a:pPr lvl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Refinar busca se aparecen muitos artigos:</a:t>
            </a:r>
          </a:p>
          <a:p>
            <a:pPr lvl="1" rtl="0" hangingPunct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Limitar os anos (p.e. as mais recentes)</a:t>
            </a:r>
          </a:p>
          <a:p>
            <a:pPr lvl="1" rtl="0" hangingPunct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Incluir outra palavra-chave</a:t>
            </a:r>
          </a:p>
          <a:p>
            <a:pPr lvl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Identificar os artigos de “Review”</a:t>
            </a:r>
          </a:p>
          <a:p>
            <a:pPr lvl="2" hangingPunct="0"/>
            <a:r>
              <a:rPr lang="pt-BR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Se o review é recente=&gt; revisar</a:t>
            </a:r>
          </a:p>
          <a:p>
            <a:pPr lvl="2" rtl="0" hangingPunct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Ler os abstracts dos reviews (ver se é o tema correcto)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9512" y="476672"/>
            <a:ext cx="8435272" cy="1073327"/>
          </a:xfrm>
          <a:prstGeom prst="rect">
            <a:avLst/>
          </a:prstGeom>
        </p:spPr>
        <p:txBody>
          <a:bodyPr vert="horz" lIns="80165" tIns="40083" rIns="80165" bIns="40083" anchor="b" anchorCtr="0">
            <a:normAutofit fontScale="90000"/>
          </a:bodyPr>
          <a:lstStyle>
            <a:defPPr lvl="0">
              <a:buSzPct val="45000"/>
              <a:buFont typeface="StarSymbol"/>
              <a:buNone/>
              <a:defRPr/>
            </a:defPPr>
            <a:lvl1pPr lvl="0" algn="l" rtl="0" eaLnBrk="1" latinLnBrk="0" hangingPunct="1">
              <a:spcBef>
                <a:spcPct val="0"/>
              </a:spcBef>
              <a:buSzPct val="45000"/>
              <a:buFont typeface="StarSymbol"/>
              <a:buChar char="●"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lvl="1">
              <a:buSzPct val="45000"/>
              <a:buFont typeface="StarSymbol"/>
              <a:buChar char="●"/>
              <a:defRPr/>
            </a:lvl2pPr>
            <a:lvl3pPr lvl="2">
              <a:buSzPct val="45000"/>
              <a:buFont typeface="StarSymbol"/>
              <a:buChar char="●"/>
              <a:defRPr/>
            </a:lvl3pPr>
            <a:lvl4pPr lvl="3">
              <a:buSzPct val="45000"/>
              <a:buFont typeface="StarSymbol"/>
              <a:buChar char="●"/>
              <a:defRPr/>
            </a:lvl4pPr>
            <a:lvl5pPr lvl="4">
              <a:buSzPct val="45000"/>
              <a:buFont typeface="StarSymbol"/>
              <a:buChar char="●"/>
              <a:defRPr/>
            </a:lvl5pPr>
            <a:lvl6pPr lvl="5">
              <a:buSzPct val="45000"/>
              <a:buFont typeface="StarSymbol"/>
              <a:buChar char="●"/>
              <a:defRPr/>
            </a:lvl6pPr>
            <a:lvl7pPr lvl="6">
              <a:buSzPct val="45000"/>
              <a:buFont typeface="StarSymbol"/>
              <a:buChar char="●"/>
              <a:defRPr/>
            </a:lvl7pPr>
            <a:lvl8pPr lvl="7">
              <a:buSzPct val="45000"/>
              <a:buFont typeface="StarSymbol"/>
              <a:buChar char="●"/>
              <a:defRPr/>
            </a:lvl8pPr>
            <a:lvl9pPr lvl="8">
              <a:buSzPct val="45000"/>
              <a:buFont typeface="StarSymbol"/>
              <a:buChar char="●"/>
              <a:defRPr/>
            </a:lvl9pPr>
          </a:lstStyle>
          <a:p>
            <a:pPr algn="ctr">
              <a:buFont typeface="StarSymbol"/>
              <a:buNone/>
            </a:pP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. Localizar as possíveis repostas na literatura científica e nas bases de dados de patentes.</a:t>
            </a:r>
            <a:endParaRPr lang="pt-BR" b="1" dirty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11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26446" y="1700808"/>
            <a:ext cx="8229436" cy="4576442"/>
          </a:xfrm>
        </p:spPr>
        <p:txBody>
          <a:bodyPr lIns="80165" tIns="40083" rIns="80165" bIns="40083">
            <a:normAutofit fontScale="92500" lnSpcReduction="20000"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CC99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CC99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Revisar Abstracts:</a:t>
            </a:r>
          </a:p>
          <a:p>
            <a:pPr lvl="1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Reviews                             Artigos</a:t>
            </a:r>
          </a:p>
          <a:p>
            <a:pPr lvl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Identificar artigos mais relevantes e mais citados</a:t>
            </a:r>
          </a:p>
          <a:p>
            <a:pPr lvl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Seleção dos artigos para ler</a:t>
            </a:r>
          </a:p>
          <a:p>
            <a:pPr lvl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Crear uma base de dados dos artigos:</a:t>
            </a:r>
          </a:p>
          <a:p>
            <a:pPr lvl="1" rtl="0" hangingPunct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Saber onde fica o artigo</a:t>
            </a:r>
          </a:p>
          <a:p>
            <a:pPr lvl="1" rtl="0" hangingPunct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Gerar automaticamente as referencias:</a:t>
            </a:r>
          </a:p>
          <a:p>
            <a:pPr lvl="2" rtl="0" hangingPunct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LATEX: BibTex</a:t>
            </a:r>
          </a:p>
          <a:p>
            <a:pPr lvl="2" rtl="0" hangingPunct="0"/>
            <a:r>
              <a:rPr lang="pt-BR" noProof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  <a:hlinkClick r:id="rId3" action="ppaction://hlinkfile"/>
              </a:rPr>
              <a:t>WORD: EndNote</a:t>
            </a:r>
            <a:endParaRPr lang="pt-BR" noProof="0" dirty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23528" y="404664"/>
            <a:ext cx="8435272" cy="1145335"/>
          </a:xfrm>
          <a:prstGeom prst="rect">
            <a:avLst/>
          </a:prstGeom>
        </p:spPr>
        <p:txBody>
          <a:bodyPr vert="horz" lIns="80165" tIns="40083" rIns="80165" bIns="40083" anchor="b" anchorCtr="0">
            <a:normAutofit fontScale="90000"/>
          </a:bodyPr>
          <a:lstStyle>
            <a:defPPr lvl="0">
              <a:buSzPct val="45000"/>
              <a:buFont typeface="StarSymbol"/>
              <a:buNone/>
              <a:defRPr/>
            </a:defPPr>
            <a:lvl1pPr lvl="0" algn="l" rtl="0" eaLnBrk="1" latinLnBrk="0" hangingPunct="1">
              <a:spcBef>
                <a:spcPct val="0"/>
              </a:spcBef>
              <a:buSzPct val="45000"/>
              <a:buFont typeface="StarSymbol"/>
              <a:buChar char="●"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lvl="1">
              <a:buSzPct val="45000"/>
              <a:buFont typeface="StarSymbol"/>
              <a:buChar char="●"/>
              <a:defRPr/>
            </a:lvl2pPr>
            <a:lvl3pPr lvl="2">
              <a:buSzPct val="45000"/>
              <a:buFont typeface="StarSymbol"/>
              <a:buChar char="●"/>
              <a:defRPr/>
            </a:lvl3pPr>
            <a:lvl4pPr lvl="3">
              <a:buSzPct val="45000"/>
              <a:buFont typeface="StarSymbol"/>
              <a:buChar char="●"/>
              <a:defRPr/>
            </a:lvl4pPr>
            <a:lvl5pPr lvl="4">
              <a:buSzPct val="45000"/>
              <a:buFont typeface="StarSymbol"/>
              <a:buChar char="●"/>
              <a:defRPr/>
            </a:lvl5pPr>
            <a:lvl6pPr lvl="5">
              <a:buSzPct val="45000"/>
              <a:buFont typeface="StarSymbol"/>
              <a:buChar char="●"/>
              <a:defRPr/>
            </a:lvl6pPr>
            <a:lvl7pPr lvl="6">
              <a:buSzPct val="45000"/>
              <a:buFont typeface="StarSymbol"/>
              <a:buChar char="●"/>
              <a:defRPr/>
            </a:lvl7pPr>
            <a:lvl8pPr lvl="7">
              <a:buSzPct val="45000"/>
              <a:buFont typeface="StarSymbol"/>
              <a:buChar char="●"/>
              <a:defRPr/>
            </a:lvl8pPr>
            <a:lvl9pPr lvl="8">
              <a:buSzPct val="45000"/>
              <a:buFont typeface="StarSymbol"/>
              <a:buChar char="●"/>
              <a:defRPr/>
            </a:lvl9pPr>
          </a:lstStyle>
          <a:p>
            <a:pPr algn="ctr">
              <a:buFont typeface="StarSymbol"/>
              <a:buNone/>
            </a:pP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. Localizar as possíveis repostas na literatura científica e nas bases de dados de patentes.</a:t>
            </a:r>
            <a:endParaRPr lang="pt-BR" b="1" dirty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855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1530</TotalTime>
  <Words>1538</Words>
  <Application>Microsoft Office PowerPoint</Application>
  <PresentationFormat>On-screen Show (4:3)</PresentationFormat>
  <Paragraphs>235</Paragraphs>
  <Slides>26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Origem</vt:lpstr>
      <vt:lpstr>PMR 2499   Revisão bibliografica  e leitura de artigos</vt:lpstr>
      <vt:lpstr>Comentários iniciais</vt:lpstr>
      <vt:lpstr>Objetivos</vt:lpstr>
      <vt:lpstr>PowerPoint Presentation</vt:lpstr>
      <vt:lpstr>Cómo fazer uma revisão bibliografica?</vt:lpstr>
      <vt:lpstr>1. Formular uma pergunta precisa  a partir del problema</vt:lpstr>
      <vt:lpstr>2. Localizar as possíveis repostas na literatura científica e nas bases de dados de patentes.</vt:lpstr>
      <vt:lpstr>PowerPoint Presentation</vt:lpstr>
      <vt:lpstr>PowerPoint Presentation</vt:lpstr>
      <vt:lpstr>PowerPoint Presentation</vt:lpstr>
      <vt:lpstr>Busca de patentes</vt:lpstr>
      <vt:lpstr>3. Avaliar críticamente os artigos</vt:lpstr>
      <vt:lpstr>4. Documentar a busca e avaliação</vt:lpstr>
      <vt:lpstr>5. Aplicação das conclusões da avaliação para a prática</vt:lpstr>
      <vt:lpstr>Cómo ler um artigo?</vt:lpstr>
      <vt:lpstr>Cómo ler um artigo?</vt:lpstr>
      <vt:lpstr>Cómo ler um artigo?</vt:lpstr>
      <vt:lpstr>Estrutura dos artigos Tipo IEEE</vt:lpstr>
      <vt:lpstr>Bibliografia (Autor: Prof Thiago)</vt:lpstr>
      <vt:lpstr>Bibliografia – Notas de rodapé</vt:lpstr>
      <vt:lpstr>Bibliografia – Notas de rodapé</vt:lpstr>
      <vt:lpstr>Referências Bibliográficas</vt:lpstr>
      <vt:lpstr>Referências Bibliográficas</vt:lpstr>
      <vt:lpstr>Referências Bibliográficas</vt:lpstr>
      <vt:lpstr>Citações</vt:lpstr>
      <vt:lpstr>Citações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larissa.driemeier</dc:creator>
  <cp:lastModifiedBy>Aforner</cp:lastModifiedBy>
  <cp:revision>98</cp:revision>
  <dcterms:created xsi:type="dcterms:W3CDTF">2012-03-15T14:10:55Z</dcterms:created>
  <dcterms:modified xsi:type="dcterms:W3CDTF">2015-08-17T21:27:10Z</dcterms:modified>
</cp:coreProperties>
</file>