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5" r:id="rId9"/>
    <p:sldId id="261" r:id="rId10"/>
    <p:sldId id="260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44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3A8E7-72FA-4DDE-BAF1-6D8B8A2248B4}" type="datetimeFigureOut">
              <a:rPr lang="pt-BR" smtClean="0"/>
              <a:t>15/10/14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AAF-0017-494D-98D8-33B0AB89744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043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E0C3-C340-4D71-AA98-388158753635}" type="datetime1">
              <a:rPr lang="pt-BR" smtClean="0"/>
              <a:t>15/10/14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AEE4-91AD-49A9-91DD-BCF0C684519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E0C3-C340-4D71-AA98-388158753635}" type="datetime1">
              <a:rPr lang="pt-BR" smtClean="0"/>
              <a:t>15/10/14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AEE4-91AD-49A9-91DD-BCF0C684519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E0C3-C340-4D71-AA98-388158753635}" type="datetime1">
              <a:rPr lang="pt-BR" smtClean="0"/>
              <a:t>15/10/14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AEE4-91AD-49A9-91DD-BCF0C684519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E0C3-C340-4D71-AA98-388158753635}" type="datetime1">
              <a:rPr lang="pt-BR" smtClean="0"/>
              <a:t>15/10/14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AEE4-91AD-49A9-91DD-BCF0C684519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E0C3-C340-4D71-AA98-388158753635}" type="datetime1">
              <a:rPr lang="pt-BR" smtClean="0"/>
              <a:t>15/10/14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AEE4-91AD-49A9-91DD-BCF0C684519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E0C3-C340-4D71-AA98-388158753635}" type="datetime1">
              <a:rPr lang="pt-BR" smtClean="0"/>
              <a:t>15/10/14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AEE4-91AD-49A9-91DD-BCF0C684519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E0C3-C340-4D71-AA98-388158753635}" type="datetime1">
              <a:rPr lang="pt-BR" smtClean="0"/>
              <a:t>15/10/14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AEE4-91AD-49A9-91DD-BCF0C684519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E0C3-C340-4D71-AA98-388158753635}" type="datetime1">
              <a:rPr lang="pt-BR" smtClean="0"/>
              <a:t>15/10/14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AEE4-91AD-49A9-91DD-BCF0C684519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E0C3-C340-4D71-AA98-388158753635}" type="datetime1">
              <a:rPr lang="pt-BR" smtClean="0"/>
              <a:t>15/10/14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AEE4-91AD-49A9-91DD-BCF0C684519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E0C3-C340-4D71-AA98-388158753635}" type="datetime1">
              <a:rPr lang="pt-BR" smtClean="0"/>
              <a:t>15/10/14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AEE4-91AD-49A9-91DD-BCF0C684519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E0C3-C340-4D71-AA98-388158753635}" type="datetime1">
              <a:rPr lang="pt-BR" smtClean="0"/>
              <a:t>15/10/14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AEE4-91AD-49A9-91DD-BCF0C684519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AE0C3-C340-4D71-AA98-388158753635}" type="datetime1">
              <a:rPr lang="pt-BR" smtClean="0"/>
              <a:t>15/10/14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DAEE4-91AD-49A9-91DD-BCF0C684519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Funções Mediantes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Harmonia II – CMU 0231</a:t>
            </a:r>
          </a:p>
          <a:p>
            <a:r>
              <a:rPr lang="pt-BR" dirty="0" smtClean="0"/>
              <a:t>Prof. Paulo de Tarso Salles</a:t>
            </a:r>
          </a:p>
          <a:p>
            <a:r>
              <a:rPr lang="pt-BR" dirty="0" smtClean="0"/>
              <a:t>ECA/USP, 2012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KOELLREUTTER, H. J. </a:t>
            </a:r>
            <a:r>
              <a:rPr lang="pt-BR" i="1" dirty="0" smtClean="0"/>
              <a:t>Harmonia funcional</a:t>
            </a:r>
            <a:r>
              <a:rPr lang="pt-BR" dirty="0" smtClean="0"/>
              <a:t>. São Paulo: Ricordi, sem data.</a:t>
            </a:r>
          </a:p>
          <a:p>
            <a:r>
              <a:rPr lang="pt-BR" dirty="0" smtClean="0"/>
              <a:t>MENEZES, F. </a:t>
            </a:r>
            <a:r>
              <a:rPr lang="pt-BR" i="1" dirty="0" smtClean="0"/>
              <a:t>Apoteose de Schoenberg</a:t>
            </a:r>
            <a:r>
              <a:rPr lang="pt-BR" dirty="0" smtClean="0"/>
              <a:t>. São Paulo: Ateliê Editorial, 2002, pp. 41-70.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AEE4-91AD-49A9-91DD-BCF0C6845190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463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Acordes cromáticos vizinhos de terça.</a:t>
            </a:r>
          </a:p>
          <a:p>
            <a:r>
              <a:rPr lang="pt-BR" dirty="0" smtClean="0"/>
              <a:t>Distinguem-se dos relativos e anti-relativos porque suas fundamentais NÃO pertencem à tonalidade principal.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AEE4-91AD-49A9-91DD-BCF0C684519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559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Quadro das Mediantes e Submediantes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78398"/>
            <a:ext cx="8229600" cy="3769567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AEE4-91AD-49A9-91DD-BCF0C684519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717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Mediantes e Submediantes em notação graduada (algarismos romanos)</a:t>
            </a:r>
            <a:endParaRPr lang="pt-BR" sz="3600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2601119"/>
            <a:ext cx="7962900" cy="2524125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AEE4-91AD-49A9-91DD-BCF0C684519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4252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Antecedentes: Scarlatti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i="1" dirty="0" smtClean="0"/>
              <a:t>Sonata K491 </a:t>
            </a:r>
            <a:r>
              <a:rPr lang="pt-BR" dirty="0" smtClean="0"/>
              <a:t>em Ré Maior</a:t>
            </a:r>
          </a:p>
          <a:p>
            <a:pPr lvl="1"/>
            <a:r>
              <a:rPr lang="pt-BR" dirty="0" smtClean="0"/>
              <a:t>Relação </a:t>
            </a:r>
            <a:r>
              <a:rPr lang="pt-BR" dirty="0" err="1" smtClean="0"/>
              <a:t>Lá-Dó</a:t>
            </a:r>
            <a:r>
              <a:rPr lang="pt-BR" dirty="0" smtClean="0"/>
              <a:t> (c. 17-19)</a:t>
            </a:r>
          </a:p>
          <a:p>
            <a:pPr lvl="1"/>
            <a:r>
              <a:rPr lang="pt-BR" dirty="0" smtClean="0"/>
              <a:t>Relação Lá-Fá (c. 60-62)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246"/>
                <a:gridCol w="1928826"/>
                <a:gridCol w="97152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comp.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Tonalidade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Seção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1-8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Ré 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8-17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Ré M- Lá 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19-25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Dó M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26-44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Lá 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45-56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Lá 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56-60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Lá 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62-68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Fá M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69-87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Ré 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AEE4-91AD-49A9-91DD-BCF0C6845190}" type="slidenum">
              <a:rPr lang="pt-BR" smtClean="0"/>
              <a:t>5</a:t>
            </a:fld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259632" y="6021288"/>
            <a:ext cx="289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Gravação: </a:t>
            </a:r>
            <a:r>
              <a:rPr lang="pt-BR" dirty="0" err="1" smtClean="0"/>
              <a:t>Trevor</a:t>
            </a:r>
            <a:r>
              <a:rPr lang="pt-BR" dirty="0" smtClean="0"/>
              <a:t> </a:t>
            </a:r>
            <a:r>
              <a:rPr lang="pt-BR" dirty="0" err="1" smtClean="0"/>
              <a:t>Pinnock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Beethoven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Sonata Op. 31/1</a:t>
            </a:r>
            <a:r>
              <a:rPr lang="pt-BR" dirty="0" smtClean="0"/>
              <a:t>, em Sol Maior, I</a:t>
            </a:r>
          </a:p>
          <a:p>
            <a:pPr lvl="1"/>
            <a:r>
              <a:rPr lang="pt-BR" dirty="0" smtClean="0"/>
              <a:t>Exposição: G </a:t>
            </a:r>
            <a:r>
              <a:rPr lang="pt-BR" dirty="0" smtClean="0">
                <a:latin typeface="Calibri"/>
                <a:cs typeface="Calibri"/>
              </a:rPr>
              <a:t>→ </a:t>
            </a:r>
            <a:r>
              <a:rPr lang="pt-BR" dirty="0" smtClean="0">
                <a:cs typeface="Calibri"/>
              </a:rPr>
              <a:t>B</a:t>
            </a:r>
            <a:r>
              <a:rPr lang="pt-BR" dirty="0" smtClean="0">
                <a:latin typeface="Calibri"/>
                <a:cs typeface="Calibri"/>
              </a:rPr>
              <a:t> </a:t>
            </a:r>
          </a:p>
          <a:p>
            <a:pPr lvl="1"/>
            <a:r>
              <a:rPr lang="pt-BR" dirty="0" smtClean="0">
                <a:cs typeface="Calibri"/>
              </a:rPr>
              <a:t>Recapitulação: G </a:t>
            </a:r>
            <a:r>
              <a:rPr lang="pt-BR" dirty="0" smtClean="0">
                <a:latin typeface="Calibri"/>
                <a:cs typeface="Calibri"/>
              </a:rPr>
              <a:t>→ </a:t>
            </a:r>
            <a:r>
              <a:rPr lang="pt-BR" dirty="0" smtClean="0">
                <a:cs typeface="Calibri"/>
              </a:rPr>
              <a:t>E</a:t>
            </a:r>
            <a:endParaRPr lang="pt-BR" dirty="0"/>
          </a:p>
          <a:p>
            <a:r>
              <a:rPr lang="pt-BR" dirty="0" smtClean="0"/>
              <a:t> </a:t>
            </a:r>
            <a:r>
              <a:rPr lang="pt-BR" i="1" dirty="0" smtClean="0"/>
              <a:t>Sonata Op. 53 </a:t>
            </a:r>
            <a:r>
              <a:rPr lang="pt-BR" dirty="0" smtClean="0"/>
              <a:t>(“Waldstein”), em Dó Maior, I.</a:t>
            </a:r>
          </a:p>
          <a:p>
            <a:pPr lvl="1"/>
            <a:r>
              <a:rPr lang="pt-BR" dirty="0" smtClean="0"/>
              <a:t>Exposição: C</a:t>
            </a:r>
            <a:r>
              <a:rPr lang="pt-BR" dirty="0">
                <a:latin typeface="Calibri"/>
                <a:cs typeface="Calibri"/>
              </a:rPr>
              <a:t> </a:t>
            </a:r>
            <a:r>
              <a:rPr lang="pt-BR" dirty="0" smtClean="0">
                <a:cs typeface="Calibri"/>
              </a:rPr>
              <a:t>→ E</a:t>
            </a:r>
          </a:p>
          <a:p>
            <a:pPr lvl="1"/>
            <a:r>
              <a:rPr lang="pt-BR" dirty="0" smtClean="0">
                <a:cs typeface="Calibri"/>
              </a:rPr>
              <a:t>Recapitulação: C </a:t>
            </a:r>
            <a:r>
              <a:rPr lang="pt-BR" dirty="0" smtClean="0">
                <a:latin typeface="Calibri"/>
                <a:cs typeface="Calibri"/>
              </a:rPr>
              <a:t>→ </a:t>
            </a:r>
            <a:r>
              <a:rPr lang="pt-BR" dirty="0" smtClean="0">
                <a:cs typeface="Calibri"/>
              </a:rPr>
              <a:t>A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AEE4-91AD-49A9-91DD-BCF0C6845190}" type="slidenum">
              <a:rPr lang="pt-BR" smtClean="0"/>
              <a:t>6</a:t>
            </a:fld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4788024" y="5949280"/>
            <a:ext cx="311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Gravações: Wilhelm Kempff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54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Schubert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Sonata D 960 </a:t>
            </a:r>
            <a:r>
              <a:rPr lang="pt-BR" dirty="0" smtClean="0"/>
              <a:t>em Si</a:t>
            </a:r>
            <a:r>
              <a:rPr lang="pt-BR" dirty="0" smtClean="0">
                <a:latin typeface="Bach" pitchFamily="2" charset="2"/>
              </a:rPr>
              <a:t>@</a:t>
            </a:r>
            <a:r>
              <a:rPr lang="pt-BR" dirty="0" smtClean="0"/>
              <a:t> Maior, I.</a:t>
            </a:r>
          </a:p>
          <a:p>
            <a:pPr lvl="1"/>
            <a:r>
              <a:rPr lang="pt-BR" dirty="0"/>
              <a:t>Modulação para Sol</a:t>
            </a:r>
            <a:r>
              <a:rPr lang="pt-BR" dirty="0">
                <a:latin typeface="Bach" pitchFamily="2" charset="2"/>
              </a:rPr>
              <a:t>@</a:t>
            </a:r>
            <a:r>
              <a:rPr lang="pt-BR" dirty="0"/>
              <a:t> Maior (Submediante, </a:t>
            </a:r>
            <a:r>
              <a:rPr lang="pt-BR" dirty="0">
                <a:latin typeface="Bach" pitchFamily="2" charset="2"/>
              </a:rPr>
              <a:t>@</a:t>
            </a:r>
            <a:r>
              <a:rPr lang="pt-BR" dirty="0"/>
              <a:t>VI), c. 20.</a:t>
            </a:r>
          </a:p>
          <a:p>
            <a:pPr lvl="1"/>
            <a:r>
              <a:rPr lang="pt-BR" dirty="0"/>
              <a:t>Retorno a Si</a:t>
            </a:r>
            <a:r>
              <a:rPr lang="pt-BR" dirty="0">
                <a:latin typeface="Bach" pitchFamily="2" charset="2"/>
              </a:rPr>
              <a:t>@</a:t>
            </a:r>
            <a:r>
              <a:rPr lang="pt-BR" dirty="0"/>
              <a:t> Maior (Mediante, III), c. 34.</a:t>
            </a:r>
          </a:p>
          <a:p>
            <a:pPr lvl="1"/>
            <a:r>
              <a:rPr lang="pt-BR" dirty="0"/>
              <a:t>Modulação para Fá</a:t>
            </a:r>
            <a:r>
              <a:rPr lang="pt-BR" dirty="0">
                <a:latin typeface="Bach" pitchFamily="2" charset="2"/>
              </a:rPr>
              <a:t>#</a:t>
            </a:r>
            <a:r>
              <a:rPr lang="pt-BR" dirty="0"/>
              <a:t> menor (enarmonia de </a:t>
            </a:r>
            <a:r>
              <a:rPr lang="pt-BR" dirty="0" err="1"/>
              <a:t>Sol</a:t>
            </a:r>
            <a:r>
              <a:rPr lang="pt-BR" dirty="0" err="1">
                <a:latin typeface="Bach" pitchFamily="2" charset="2"/>
              </a:rPr>
              <a:t>@</a:t>
            </a:r>
            <a:r>
              <a:rPr lang="pt-BR" dirty="0" err="1"/>
              <a:t>m</a:t>
            </a:r>
            <a:r>
              <a:rPr lang="pt-BR" dirty="0"/>
              <a:t>, Submediante menor, </a:t>
            </a:r>
            <a:r>
              <a:rPr lang="pt-BR" dirty="0">
                <a:latin typeface="Bach" pitchFamily="2" charset="2"/>
              </a:rPr>
              <a:t>@</a:t>
            </a:r>
            <a:r>
              <a:rPr lang="pt-BR" dirty="0"/>
              <a:t>vi), c. 45-48.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AEE4-91AD-49A9-91DD-BCF0C6845190}" type="slidenum">
              <a:rPr lang="pt-BR" smtClean="0"/>
              <a:t>7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427984" y="5589240"/>
            <a:ext cx="4256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Referência: MENEZES, 2002, pp. 45-47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457537" y="5219908"/>
            <a:ext cx="2848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Gravação: Alfred Brendel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6433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Debussy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Dr. </a:t>
            </a:r>
            <a:r>
              <a:rPr lang="pt-BR" i="1" dirty="0" err="1" smtClean="0"/>
              <a:t>Gradus</a:t>
            </a:r>
            <a:r>
              <a:rPr lang="pt-BR" i="1" dirty="0" smtClean="0"/>
              <a:t> ad </a:t>
            </a:r>
            <a:r>
              <a:rPr lang="pt-BR" i="1" dirty="0" err="1" smtClean="0"/>
              <a:t>Parnassum</a:t>
            </a:r>
            <a:r>
              <a:rPr lang="pt-BR" i="1" dirty="0" smtClean="0"/>
              <a:t>, </a:t>
            </a:r>
            <a:r>
              <a:rPr lang="pt-BR" dirty="0" smtClean="0"/>
              <a:t>da su</a:t>
            </a:r>
            <a:r>
              <a:rPr lang="pt-BR" dirty="0" smtClean="0"/>
              <a:t>íte </a:t>
            </a:r>
            <a:r>
              <a:rPr lang="pt-BR" i="1" dirty="0" err="1" smtClean="0"/>
              <a:t>Children’s</a:t>
            </a:r>
            <a:r>
              <a:rPr lang="pt-BR" i="1" dirty="0" smtClean="0"/>
              <a:t> Corner</a:t>
            </a:r>
            <a:r>
              <a:rPr lang="pt-BR" dirty="0" smtClean="0"/>
              <a:t> (1908).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AEE4-91AD-49A9-91DD-BCF0C6845190}" type="slidenum">
              <a:rPr lang="pt-BR" smtClean="0"/>
              <a:t>8</a:t>
            </a:fld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3797300" y="5517232"/>
            <a:ext cx="931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c. 66-68</a:t>
            </a:r>
            <a:endParaRPr lang="pt-BR" dirty="0"/>
          </a:p>
        </p:txBody>
      </p:sp>
      <p:grpSp>
        <p:nvGrpSpPr>
          <p:cNvPr id="9" name="Group 8"/>
          <p:cNvGrpSpPr/>
          <p:nvPr/>
        </p:nvGrpSpPr>
        <p:grpSpPr>
          <a:xfrm>
            <a:off x="455981" y="3356992"/>
            <a:ext cx="7686927" cy="1883916"/>
            <a:chOff x="455981" y="3356992"/>
            <a:chExt cx="7686927" cy="188391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5981" y="3356992"/>
              <a:ext cx="7686927" cy="1883916"/>
            </a:xfrm>
            <a:prstGeom prst="rect">
              <a:avLst/>
            </a:prstGeom>
          </p:spPr>
        </p:pic>
        <p:sp>
          <p:nvSpPr>
            <p:cNvPr id="8" name="Rounded Rectangle 7"/>
            <p:cNvSpPr/>
            <p:nvPr/>
          </p:nvSpPr>
          <p:spPr>
            <a:xfrm>
              <a:off x="5508104" y="3429000"/>
              <a:ext cx="2520280" cy="1728192"/>
            </a:xfrm>
            <a:prstGeom prst="roundRect">
              <a:avLst/>
            </a:prstGeom>
            <a:noFill/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354528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Canções populares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Caetano Veloso (arranjo de Rogério Duprat): </a:t>
            </a:r>
            <a:r>
              <a:rPr lang="pt-BR" i="1" dirty="0" smtClean="0"/>
              <a:t>Alegria, alegria</a:t>
            </a:r>
            <a:r>
              <a:rPr lang="pt-BR" dirty="0" smtClean="0"/>
              <a:t> </a:t>
            </a:r>
            <a:r>
              <a:rPr lang="en-US" dirty="0" smtClean="0"/>
              <a:t>(1967). Tom principal: Sol </a:t>
            </a:r>
            <a:r>
              <a:rPr lang="pt-BR" dirty="0" smtClean="0"/>
              <a:t>Maior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F-Bb-D; </a:t>
            </a:r>
            <a:endParaRPr lang="en-US" dirty="0" smtClean="0"/>
          </a:p>
          <a:p>
            <a:pPr lvl="1"/>
            <a:r>
              <a:rPr lang="en-US" dirty="0" smtClean="0"/>
              <a:t>F-D</a:t>
            </a:r>
            <a:r>
              <a:rPr lang="en-US" dirty="0"/>
              <a:t>; D-F; </a:t>
            </a:r>
            <a:endParaRPr lang="en-US" dirty="0" smtClean="0"/>
          </a:p>
          <a:p>
            <a:pPr lvl="1"/>
            <a:r>
              <a:rPr lang="en-US" dirty="0" smtClean="0"/>
              <a:t>Bb-G </a:t>
            </a:r>
          </a:p>
          <a:p>
            <a:r>
              <a:rPr lang="en-US" dirty="0" smtClean="0"/>
              <a:t>Kurt Cobain, Nirvana, </a:t>
            </a:r>
            <a:r>
              <a:rPr lang="en-US" i="1" dirty="0" smtClean="0"/>
              <a:t>In bloom</a:t>
            </a:r>
            <a:r>
              <a:rPr lang="en-US" dirty="0" smtClean="0"/>
              <a:t> (1991). Tom principal: Si</a:t>
            </a:r>
            <a:r>
              <a:rPr lang="en-US" dirty="0" smtClean="0">
                <a:latin typeface="Bach" pitchFamily="2" charset="2"/>
              </a:rPr>
              <a:t>@ </a:t>
            </a:r>
            <a:r>
              <a:rPr lang="pt-BR" dirty="0" smtClean="0"/>
              <a:t>Maior</a:t>
            </a:r>
            <a:r>
              <a:rPr lang="en-US" dirty="0" smtClean="0"/>
              <a:t>.</a:t>
            </a:r>
          </a:p>
          <a:p>
            <a:pPr lvl="1"/>
            <a:r>
              <a:rPr lang="pt-BR" dirty="0" err="1" smtClean="0"/>
              <a:t>Bb</a:t>
            </a:r>
            <a:r>
              <a:rPr lang="pt-BR" dirty="0"/>
              <a:t>-</a:t>
            </a:r>
            <a:r>
              <a:rPr lang="pt-BR" dirty="0" smtClean="0"/>
              <a:t>G</a:t>
            </a:r>
            <a:endParaRPr lang="pt-BR" dirty="0"/>
          </a:p>
          <a:p>
            <a:pPr lvl="1"/>
            <a:r>
              <a:rPr lang="pt-BR" dirty="0" err="1" smtClean="0"/>
              <a:t>F-Ab</a:t>
            </a:r>
            <a:endParaRPr lang="pt-BR" dirty="0"/>
          </a:p>
          <a:p>
            <a:pPr lvl="1"/>
            <a:r>
              <a:rPr lang="pt-BR" dirty="0" err="1" smtClean="0"/>
              <a:t>Bb</a:t>
            </a:r>
            <a:r>
              <a:rPr lang="pt-BR" dirty="0"/>
              <a:t>-</a:t>
            </a:r>
            <a:r>
              <a:rPr lang="pt-BR" dirty="0" smtClean="0"/>
              <a:t>Gb</a:t>
            </a:r>
            <a:endParaRPr lang="pt-BR" dirty="0"/>
          </a:p>
          <a:p>
            <a:pPr lvl="1"/>
            <a:r>
              <a:rPr lang="pt-BR" dirty="0" err="1" smtClean="0"/>
              <a:t>Eb</a:t>
            </a:r>
            <a:r>
              <a:rPr lang="pt-BR" dirty="0"/>
              <a:t>-</a:t>
            </a:r>
            <a:r>
              <a:rPr lang="pt-BR" dirty="0" smtClean="0"/>
              <a:t>B</a:t>
            </a:r>
            <a:endParaRPr lang="pt-BR" dirty="0"/>
          </a:p>
          <a:p>
            <a:pPr lvl="1"/>
            <a:r>
              <a:rPr lang="pt-BR" dirty="0" err="1" smtClean="0"/>
              <a:t>C-Eb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AEE4-91AD-49A9-91DD-BCF0C6845190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855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121</TotalTime>
  <Words>427</Words>
  <Application>Microsoft Macintosh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Black</vt:lpstr>
      <vt:lpstr>Funções Mediantes</vt:lpstr>
      <vt:lpstr>Definições</vt:lpstr>
      <vt:lpstr>Quadro das Mediantes e Submediantes</vt:lpstr>
      <vt:lpstr>Mediantes e Submediantes em notação graduada (algarismos romanos)</vt:lpstr>
      <vt:lpstr>Antecedentes: Scarlatti</vt:lpstr>
      <vt:lpstr>Beethoven</vt:lpstr>
      <vt:lpstr>Schubert</vt:lpstr>
      <vt:lpstr>Debussy</vt:lpstr>
      <vt:lpstr>Canções populares</vt:lpstr>
      <vt:lpstr>Referências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Funções Mediantes</dc:title>
  <dc:creator>Paulo de Tarso Salles</dc:creator>
  <cp:lastModifiedBy>Paulo de Tarso Salles</cp:lastModifiedBy>
  <cp:revision>25</cp:revision>
  <dcterms:created xsi:type="dcterms:W3CDTF">2010-02-02T18:40:32Z</dcterms:created>
  <dcterms:modified xsi:type="dcterms:W3CDTF">2014-10-15T22:51:56Z</dcterms:modified>
</cp:coreProperties>
</file>