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80" r:id="rId2"/>
    <p:sldId id="319" r:id="rId3"/>
    <p:sldId id="411" r:id="rId4"/>
    <p:sldId id="416" r:id="rId5"/>
    <p:sldId id="317" r:id="rId6"/>
    <p:sldId id="320" r:id="rId7"/>
    <p:sldId id="382" r:id="rId8"/>
    <p:sldId id="412" r:id="rId9"/>
    <p:sldId id="417" r:id="rId10"/>
    <p:sldId id="395" r:id="rId11"/>
    <p:sldId id="413" r:id="rId12"/>
    <p:sldId id="418" r:id="rId13"/>
    <p:sldId id="414" r:id="rId14"/>
    <p:sldId id="420" r:id="rId15"/>
    <p:sldId id="421" r:id="rId16"/>
    <p:sldId id="419" r:id="rId17"/>
    <p:sldId id="422" r:id="rId18"/>
    <p:sldId id="423" r:id="rId19"/>
    <p:sldId id="424" r:id="rId20"/>
    <p:sldId id="425" r:id="rId21"/>
    <p:sldId id="426" r:id="rId22"/>
    <p:sldId id="427" r:id="rId23"/>
    <p:sldId id="428" r:id="rId24"/>
    <p:sldId id="429" r:id="rId25"/>
    <p:sldId id="430" r:id="rId26"/>
    <p:sldId id="431" r:id="rId27"/>
    <p:sldId id="432" r:id="rId28"/>
    <p:sldId id="380" r:id="rId29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>
      <p:cViewPr>
        <p:scale>
          <a:sx n="80" d="100"/>
          <a:sy n="80" d="100"/>
        </p:scale>
        <p:origin x="-1512" y="-14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1896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DE1B7F-AE25-4333-9C08-FBC88BBE464B}" type="datetimeFigureOut">
              <a:rPr lang="pt-BR" smtClean="0"/>
              <a:t>08/06/2016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147E25-CA4A-496A-96E6-6BCED231C9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6081936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069823FC-AC4D-45A5-9140-FC08A560E07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0376555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2874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smtClean="0"/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smtClean="0"/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smtClean="0"/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162976-0796-48AC-8042-85F5FBA8C80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1145817"/>
      </p:ext>
    </p:extLst>
  </p:cSld>
  <p:clrMapOvr>
    <a:masterClrMapping/>
  </p:clrMapOvr>
  <p:transition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6BF4A-E679-4E71-A578-B6DC13D9FB7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1792005"/>
      </p:ext>
    </p:extLst>
  </p:cSld>
  <p:clrMapOvr>
    <a:masterClrMapping/>
  </p:clrMapOvr>
  <p:transition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598457-FF3D-4FF4-9195-C29D7856589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8742285"/>
      </p:ext>
    </p:extLst>
  </p:cSld>
  <p:clrMapOvr>
    <a:masterClrMapping/>
  </p:clrMapOvr>
  <p:transition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BA91A-9255-4FE0-B547-0C8BAC4EF4A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2714953"/>
      </p:ext>
    </p:extLst>
  </p:cSld>
  <p:clrMapOvr>
    <a:masterClrMapping/>
  </p:clrMapOvr>
  <p:transition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C4E65-7647-48C9-89AA-129E85B36D2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5987422"/>
      </p:ext>
    </p:extLst>
  </p:cSld>
  <p:clrMapOvr>
    <a:masterClrMapping/>
  </p:clrMapOvr>
  <p:transition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2EF6B-C5D7-470D-B9F3-FC61954244E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0450290"/>
      </p:ext>
    </p:extLst>
  </p:cSld>
  <p:clrMapOvr>
    <a:masterClrMapping/>
  </p:clrMapOvr>
  <p:transition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BE5C9-C376-4AD4-AF6F-DB4E14541F5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4047753"/>
      </p:ext>
    </p:extLst>
  </p:cSld>
  <p:clrMapOvr>
    <a:masterClrMapping/>
  </p:clrMapOvr>
  <p:transition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06F04-DC8F-4B85-902A-0A7E1880855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8862578"/>
      </p:ext>
    </p:extLst>
  </p:cSld>
  <p:clrMapOvr>
    <a:masterClrMapping/>
  </p:clrMapOvr>
  <p:transition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EBAA8-D281-4D27-8184-36B864CFBB9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5384192"/>
      </p:ext>
    </p:extLst>
  </p:cSld>
  <p:clrMapOvr>
    <a:masterClrMapping/>
  </p:clrMapOvr>
  <p:transition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14355-1CE6-4F18-A6D5-74C09F4413D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3466444"/>
      </p:ext>
    </p:extLst>
  </p:cSld>
  <p:clrMapOvr>
    <a:masterClrMapping/>
  </p:clrMapOvr>
  <p:transition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606C0A-065B-4039-BA8A-8F029C724BA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1345082"/>
      </p:ext>
    </p:extLst>
  </p:cSld>
  <p:clrMapOvr>
    <a:masterClrMapping/>
  </p:clrMapOvr>
  <p:transition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0E4B5080-8425-4E0C-87F4-369D09B4F31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pic>
        <p:nvPicPr>
          <p:cNvPr id="1031" name="Picture 8" descr="logo lafape 0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088" y="6426200"/>
            <a:ext cx="1458912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blinds dir="vert"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rquadros@sc.usp.b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8229600" cy="1143000"/>
          </a:xfrm>
        </p:spPr>
        <p:txBody>
          <a:bodyPr/>
          <a:lstStyle/>
          <a:p>
            <a:pPr eaLnBrk="1" hangingPunct="1"/>
            <a:r>
              <a:rPr lang="pt-BR" sz="4000" b="1" i="1" dirty="0" smtClean="0">
                <a:solidFill>
                  <a:srgbClr val="0000FF"/>
                </a:solidFill>
              </a:rPr>
              <a:t>Células a Combustível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2205038"/>
            <a:ext cx="8229600" cy="3557587"/>
          </a:xfrm>
        </p:spPr>
        <p:txBody>
          <a:bodyPr/>
          <a:lstStyle/>
          <a:p>
            <a:pPr marL="0" indent="0" algn="just" eaLnBrk="1" hangingPunct="1">
              <a:buFontTx/>
              <a:buNone/>
            </a:pPr>
            <a:r>
              <a:rPr lang="pt-BR" b="1" dirty="0" smtClean="0"/>
              <a:t>Laboratório de Fontes Alternativas e Processamento de Energia – LAFAPE</a:t>
            </a:r>
          </a:p>
          <a:p>
            <a:pPr marL="0" indent="0" algn="just" eaLnBrk="1" hangingPunct="1">
              <a:buFontTx/>
              <a:buNone/>
            </a:pPr>
            <a:endParaRPr lang="pt-BR" b="1" dirty="0" smtClean="0"/>
          </a:p>
          <a:p>
            <a:pPr marL="0" indent="0" algn="just" eaLnBrk="1" hangingPunct="1">
              <a:buFontTx/>
              <a:buNone/>
            </a:pPr>
            <a:r>
              <a:rPr lang="pt-BR" b="1" dirty="0" smtClean="0"/>
              <a:t>Autor: Ricardo Q. Machado</a:t>
            </a:r>
          </a:p>
          <a:p>
            <a:pPr marL="0" indent="0" algn="just" eaLnBrk="1" hangingPunct="1">
              <a:buFontTx/>
              <a:buNone/>
            </a:pPr>
            <a:endParaRPr lang="pt-BR" b="1" dirty="0" smtClean="0"/>
          </a:p>
          <a:p>
            <a:pPr marL="0" indent="0" algn="just" eaLnBrk="1" hangingPunct="1">
              <a:buFontTx/>
              <a:buNone/>
            </a:pPr>
            <a:r>
              <a:rPr lang="pt-BR" b="1" dirty="0" err="1" smtClean="0"/>
              <a:t>Email</a:t>
            </a:r>
            <a:r>
              <a:rPr lang="pt-BR" b="1" dirty="0" smtClean="0"/>
              <a:t>: </a:t>
            </a:r>
            <a:r>
              <a:rPr lang="pt-BR" b="1" dirty="0" smtClean="0">
                <a:hlinkClick r:id="rId3"/>
              </a:rPr>
              <a:t>rquadros@sc.usp.br</a:t>
            </a:r>
            <a:endParaRPr lang="pt-BR" b="1" dirty="0" smtClean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"/>
          <p:cNvSpPr>
            <a:spLocks noChangeArrowheads="1"/>
          </p:cNvSpPr>
          <p:nvPr/>
        </p:nvSpPr>
        <p:spPr bwMode="auto">
          <a:xfrm>
            <a:off x="195263" y="197120"/>
            <a:ext cx="8607207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Segurança</a:t>
            </a:r>
            <a:endParaRPr lang="pt-BR" sz="4400" dirty="0">
              <a:solidFill>
                <a:schemeClr val="tx2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321" y="1395413"/>
            <a:ext cx="6448993" cy="4979602"/>
          </a:xfrm>
          <a:prstGeom prst="rect">
            <a:avLst/>
          </a:prstGeom>
          <a:noFill/>
          <a:ln>
            <a:noFill/>
          </a:ln>
          <a:effectLst>
            <a:glow rad="101600">
              <a:srgbClr val="800000">
                <a:alpha val="60000"/>
              </a:srgb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8073152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195263" y="197120"/>
            <a:ext cx="8607207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Características de células de combustível do tipo PEM</a:t>
            </a:r>
            <a:endParaRPr lang="pt-BR" sz="4400" dirty="0">
              <a:solidFill>
                <a:schemeClr val="tx2"/>
              </a:solidFill>
            </a:endParaRPr>
          </a:p>
        </p:txBody>
      </p:sp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179389" y="1673805"/>
            <a:ext cx="8578076" cy="47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 algn="just">
              <a:buFont typeface="Wingdings" pitchFamily="2" charset="2"/>
              <a:buChar char="ü"/>
            </a:pPr>
            <a:r>
              <a:rPr lang="pt-BR" sz="2400" b="1" dirty="0" smtClean="0">
                <a:solidFill>
                  <a:srgbClr val="800000"/>
                </a:solidFill>
              </a:rPr>
              <a:t>O tipo de célula está relacionado com o eletrólito;</a:t>
            </a:r>
          </a:p>
          <a:p>
            <a:pPr algn="just"/>
            <a:endParaRPr lang="pt-BR" sz="2400" b="1" dirty="0">
              <a:solidFill>
                <a:srgbClr val="800000"/>
              </a:solidFill>
            </a:endParaRPr>
          </a:p>
          <a:p>
            <a:pPr marL="457200" indent="-457200" algn="just">
              <a:buFont typeface="Wingdings" pitchFamily="2" charset="2"/>
              <a:buChar char="ü"/>
            </a:pPr>
            <a:r>
              <a:rPr lang="pt-BR" sz="2400" b="1" dirty="0" smtClean="0">
                <a:solidFill>
                  <a:srgbClr val="00B050"/>
                </a:solidFill>
              </a:rPr>
              <a:t>Em PEM  um polímero sólido (</a:t>
            </a:r>
            <a:r>
              <a:rPr lang="pt-BR" sz="2400" b="1" dirty="0" err="1" smtClean="0">
                <a:solidFill>
                  <a:srgbClr val="00B050"/>
                </a:solidFill>
              </a:rPr>
              <a:t>Naflon</a:t>
            </a:r>
            <a:r>
              <a:rPr lang="pt-BR" sz="2400" b="1" dirty="0" smtClean="0">
                <a:solidFill>
                  <a:srgbClr val="00B050"/>
                </a:solidFill>
              </a:rPr>
              <a:t>) é usado para habilitar a conversão da energia química (H</a:t>
            </a:r>
            <a:r>
              <a:rPr lang="pt-BR" sz="2400" b="1" baseline="-25000" dirty="0" smtClean="0">
                <a:solidFill>
                  <a:srgbClr val="00B050"/>
                </a:solidFill>
              </a:rPr>
              <a:t>2</a:t>
            </a:r>
            <a:r>
              <a:rPr lang="pt-BR" sz="2400" b="1" dirty="0" smtClean="0">
                <a:solidFill>
                  <a:srgbClr val="00B050"/>
                </a:solidFill>
              </a:rPr>
              <a:t>) do hidrogênio e um oxidante (O</a:t>
            </a:r>
            <a:r>
              <a:rPr lang="pt-BR" sz="2400" b="1" baseline="-25000" dirty="0" smtClean="0">
                <a:solidFill>
                  <a:srgbClr val="00B050"/>
                </a:solidFill>
              </a:rPr>
              <a:t>2</a:t>
            </a:r>
            <a:r>
              <a:rPr lang="pt-BR" sz="2400" b="1" dirty="0" smtClean="0">
                <a:solidFill>
                  <a:srgbClr val="00B050"/>
                </a:solidFill>
              </a:rPr>
              <a:t>)  em energia elétrica;</a:t>
            </a:r>
          </a:p>
          <a:p>
            <a:pPr algn="just"/>
            <a:endParaRPr lang="pt-BR" sz="2400" b="1" baseline="-25000" dirty="0">
              <a:solidFill>
                <a:srgbClr val="00B050"/>
              </a:solidFill>
            </a:endParaRPr>
          </a:p>
          <a:p>
            <a:pPr marL="457200" indent="-457200" algn="just">
              <a:buFont typeface="Wingdings" pitchFamily="2" charset="2"/>
              <a:buChar char="ü"/>
            </a:pPr>
            <a:r>
              <a:rPr lang="pt-BR" sz="2400" b="1" dirty="0" smtClean="0">
                <a:solidFill>
                  <a:schemeClr val="hlink"/>
                </a:solidFill>
              </a:rPr>
              <a:t>Temperatura de operação do </a:t>
            </a:r>
            <a:r>
              <a:rPr lang="pt-BR" sz="2400" b="1" dirty="0" err="1" smtClean="0">
                <a:solidFill>
                  <a:schemeClr val="hlink"/>
                </a:solidFill>
              </a:rPr>
              <a:t>Naflon</a:t>
            </a:r>
            <a:r>
              <a:rPr lang="pt-BR" sz="2400" b="1" dirty="0" smtClean="0">
                <a:solidFill>
                  <a:schemeClr val="hlink"/>
                </a:solidFill>
              </a:rPr>
              <a:t> 45-100</a:t>
            </a:r>
            <a:r>
              <a:rPr lang="pt-BR" sz="2400" b="1" baseline="30000" dirty="0" smtClean="0">
                <a:solidFill>
                  <a:schemeClr val="hlink"/>
                </a:solidFill>
              </a:rPr>
              <a:t>o</a:t>
            </a:r>
            <a:r>
              <a:rPr lang="pt-BR" sz="2400" b="1" dirty="0" smtClean="0">
                <a:solidFill>
                  <a:schemeClr val="hlink"/>
                </a:solidFill>
              </a:rPr>
              <a:t>C  40% de eficiência;</a:t>
            </a:r>
          </a:p>
          <a:p>
            <a:pPr algn="just"/>
            <a:endParaRPr lang="pt-BR" sz="2400" b="1" dirty="0" smtClean="0">
              <a:solidFill>
                <a:schemeClr val="hlink"/>
              </a:solidFill>
            </a:endParaRPr>
          </a:p>
          <a:p>
            <a:pPr marL="457200" indent="-457200" algn="just">
              <a:buFont typeface="Wingdings" pitchFamily="2" charset="2"/>
              <a:buChar char="ü"/>
            </a:pPr>
            <a:r>
              <a:rPr lang="pt-BR" sz="2400" b="1" dirty="0" smtClean="0">
                <a:solidFill>
                  <a:srgbClr val="FF0000"/>
                </a:solidFill>
              </a:rPr>
              <a:t>A função da membrana  polimérica é isolação eletrônica e eficiente barreira de gás entre os eletrodos, enquanto permite rápido transporte de prótons e alta densidade de corrente.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1828282822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195263" y="197120"/>
            <a:ext cx="8607207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Características de células de combustível do tipo PEM</a:t>
            </a:r>
            <a:endParaRPr lang="pt-BR" sz="4400" dirty="0">
              <a:solidFill>
                <a:schemeClr val="tx2"/>
              </a:solidFill>
            </a:endParaRPr>
          </a:p>
        </p:txBody>
      </p:sp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179389" y="1673805"/>
            <a:ext cx="8578076" cy="47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 algn="just">
              <a:buFont typeface="Wingdings" pitchFamily="2" charset="2"/>
              <a:buChar char="ü"/>
            </a:pPr>
            <a:r>
              <a:rPr lang="pt-BR" sz="2400" b="1" dirty="0" smtClean="0">
                <a:solidFill>
                  <a:srgbClr val="800000"/>
                </a:solidFill>
              </a:rPr>
              <a:t>O tipo de célula está relacionado com o eletrólito;</a:t>
            </a:r>
          </a:p>
          <a:p>
            <a:pPr algn="just"/>
            <a:endParaRPr lang="pt-BR" sz="2400" b="1" dirty="0">
              <a:solidFill>
                <a:srgbClr val="800000"/>
              </a:solidFill>
            </a:endParaRPr>
          </a:p>
          <a:p>
            <a:pPr marL="457200" indent="-457200" algn="just">
              <a:buFont typeface="Wingdings" pitchFamily="2" charset="2"/>
              <a:buChar char="ü"/>
            </a:pPr>
            <a:r>
              <a:rPr lang="pt-BR" sz="2400" b="1" dirty="0" smtClean="0">
                <a:solidFill>
                  <a:srgbClr val="00B050"/>
                </a:solidFill>
              </a:rPr>
              <a:t>Em PEM  um polímero sólido (</a:t>
            </a:r>
            <a:r>
              <a:rPr lang="pt-BR" sz="2400" b="1" dirty="0" err="1" smtClean="0">
                <a:solidFill>
                  <a:srgbClr val="00B050"/>
                </a:solidFill>
              </a:rPr>
              <a:t>Naflon</a:t>
            </a:r>
            <a:r>
              <a:rPr lang="pt-BR" sz="2400" b="1" dirty="0" smtClean="0">
                <a:solidFill>
                  <a:srgbClr val="00B050"/>
                </a:solidFill>
              </a:rPr>
              <a:t>) é usado para habilitar a conversão da energia química (H</a:t>
            </a:r>
            <a:r>
              <a:rPr lang="pt-BR" sz="2400" b="1" baseline="-25000" dirty="0" smtClean="0">
                <a:solidFill>
                  <a:srgbClr val="00B050"/>
                </a:solidFill>
              </a:rPr>
              <a:t>2</a:t>
            </a:r>
            <a:r>
              <a:rPr lang="pt-BR" sz="2400" b="1" dirty="0" smtClean="0">
                <a:solidFill>
                  <a:srgbClr val="00B050"/>
                </a:solidFill>
              </a:rPr>
              <a:t>) do hidrogênio e um oxidante (O</a:t>
            </a:r>
            <a:r>
              <a:rPr lang="pt-BR" sz="2400" b="1" baseline="-25000" dirty="0" smtClean="0">
                <a:solidFill>
                  <a:srgbClr val="00B050"/>
                </a:solidFill>
              </a:rPr>
              <a:t>2</a:t>
            </a:r>
            <a:r>
              <a:rPr lang="pt-BR" sz="2400" b="1" dirty="0" smtClean="0">
                <a:solidFill>
                  <a:srgbClr val="00B050"/>
                </a:solidFill>
              </a:rPr>
              <a:t>)  em energia elétrica;</a:t>
            </a:r>
          </a:p>
          <a:p>
            <a:pPr algn="just"/>
            <a:endParaRPr lang="pt-BR" sz="2400" b="1" baseline="-25000" dirty="0">
              <a:solidFill>
                <a:srgbClr val="00B050"/>
              </a:solidFill>
            </a:endParaRPr>
          </a:p>
          <a:p>
            <a:pPr marL="457200" indent="-457200" algn="just">
              <a:buFont typeface="Wingdings" pitchFamily="2" charset="2"/>
              <a:buChar char="ü"/>
            </a:pPr>
            <a:r>
              <a:rPr lang="pt-BR" sz="2400" b="1" dirty="0" smtClean="0">
                <a:solidFill>
                  <a:schemeClr val="hlink"/>
                </a:solidFill>
              </a:rPr>
              <a:t>Temperatura de operação do </a:t>
            </a:r>
            <a:r>
              <a:rPr lang="pt-BR" sz="2400" b="1" dirty="0" err="1" smtClean="0">
                <a:solidFill>
                  <a:schemeClr val="hlink"/>
                </a:solidFill>
              </a:rPr>
              <a:t>Naflon</a:t>
            </a:r>
            <a:r>
              <a:rPr lang="pt-BR" sz="2400" b="1" dirty="0" smtClean="0">
                <a:solidFill>
                  <a:schemeClr val="hlink"/>
                </a:solidFill>
              </a:rPr>
              <a:t> 45-100</a:t>
            </a:r>
            <a:r>
              <a:rPr lang="pt-BR" sz="2400" b="1" baseline="30000" dirty="0" smtClean="0">
                <a:solidFill>
                  <a:schemeClr val="hlink"/>
                </a:solidFill>
              </a:rPr>
              <a:t>o</a:t>
            </a:r>
            <a:r>
              <a:rPr lang="pt-BR" sz="2400" b="1" dirty="0" smtClean="0">
                <a:solidFill>
                  <a:schemeClr val="hlink"/>
                </a:solidFill>
              </a:rPr>
              <a:t>C  40% de eficiência;</a:t>
            </a:r>
          </a:p>
          <a:p>
            <a:pPr algn="just"/>
            <a:endParaRPr lang="pt-BR" sz="2400" b="1" dirty="0" smtClean="0">
              <a:solidFill>
                <a:schemeClr val="hlink"/>
              </a:solidFill>
            </a:endParaRPr>
          </a:p>
          <a:p>
            <a:pPr marL="457200" indent="-457200" algn="just">
              <a:buFont typeface="Wingdings" pitchFamily="2" charset="2"/>
              <a:buChar char="ü"/>
            </a:pPr>
            <a:r>
              <a:rPr lang="pt-BR" sz="2400" b="1" dirty="0" smtClean="0">
                <a:solidFill>
                  <a:srgbClr val="FF0000"/>
                </a:solidFill>
              </a:rPr>
              <a:t>A função da membrana  polimérica é isolação eletrônica e eficiente barreira de gás entre os eletrodos, enquanto permite rápido transporte de prótons e alta densidade de corrente.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1192966162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195263" y="197120"/>
            <a:ext cx="8607207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Descrição da reação química na PEM</a:t>
            </a:r>
            <a:endParaRPr lang="pt-BR" sz="4400" dirty="0">
              <a:solidFill>
                <a:schemeClr val="tx2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795" y="1943835"/>
            <a:ext cx="20383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entágono 1"/>
          <p:cNvSpPr/>
          <p:nvPr/>
        </p:nvSpPr>
        <p:spPr>
          <a:xfrm>
            <a:off x="431539" y="1898830"/>
            <a:ext cx="2295255" cy="716040"/>
          </a:xfrm>
          <a:prstGeom prst="homePlat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rgbClr val="800000"/>
                </a:solidFill>
              </a:rPr>
              <a:t>Reação no anodo</a:t>
            </a:r>
            <a:endParaRPr lang="pt-BR" b="1" dirty="0">
              <a:solidFill>
                <a:srgbClr val="8000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235" y="2905125"/>
            <a:ext cx="33718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Pentágono 6"/>
          <p:cNvSpPr/>
          <p:nvPr/>
        </p:nvSpPr>
        <p:spPr>
          <a:xfrm flipH="1">
            <a:off x="5112060" y="2824965"/>
            <a:ext cx="2385265" cy="716040"/>
          </a:xfrm>
          <a:prstGeom prst="homePlat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rgbClr val="800000"/>
                </a:solidFill>
              </a:rPr>
              <a:t>Reação no catodo</a:t>
            </a:r>
            <a:endParaRPr lang="pt-BR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65291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95790"/>
            <a:ext cx="8229600" cy="1143000"/>
          </a:xfrm>
        </p:spPr>
        <p:txBody>
          <a:bodyPr/>
          <a:lstStyle/>
          <a:p>
            <a:r>
              <a:rPr lang="pt-BR" b="1" u="sng" dirty="0" smtClean="0"/>
              <a:t>Descrição funcional de uma PEM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35" y="2181208"/>
            <a:ext cx="7810500" cy="3714750"/>
          </a:xfrm>
          <a:prstGeom prst="rect">
            <a:avLst/>
          </a:prstGeom>
          <a:noFill/>
          <a:ln>
            <a:noFill/>
          </a:ln>
          <a:effectLst>
            <a:glow rad="101600">
              <a:srgbClr val="800000">
                <a:alpha val="60000"/>
              </a:srgb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4215106"/>
      </p:ext>
    </p:extLst>
  </p:cSld>
  <p:clrMapOvr>
    <a:masterClrMapping/>
  </p:clrMapOvr>
  <p:transition>
    <p:blinds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95790"/>
            <a:ext cx="8229600" cy="1143000"/>
          </a:xfrm>
        </p:spPr>
        <p:txBody>
          <a:bodyPr/>
          <a:lstStyle/>
          <a:p>
            <a:r>
              <a:rPr lang="pt-BR" b="1" u="sng" dirty="0" smtClean="0"/>
              <a:t>Parâmetros de uma PEM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765" y="3389127"/>
            <a:ext cx="4889763" cy="3302735"/>
          </a:xfrm>
          <a:prstGeom prst="rect">
            <a:avLst/>
          </a:prstGeom>
          <a:noFill/>
          <a:ln>
            <a:noFill/>
          </a:ln>
          <a:effectLst>
            <a:glow rad="101600">
              <a:srgbClr val="800000">
                <a:alpha val="60000"/>
              </a:srgb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35" y="1133745"/>
            <a:ext cx="4680520" cy="2117378"/>
          </a:xfrm>
          <a:prstGeom prst="rect">
            <a:avLst/>
          </a:prstGeom>
          <a:noFill/>
          <a:ln>
            <a:noFill/>
          </a:ln>
          <a:effectLst>
            <a:glow rad="101600">
              <a:srgbClr val="800000">
                <a:alpha val="60000"/>
              </a:srgb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3926342"/>
      </p:ext>
    </p:extLst>
  </p:cSld>
  <p:clrMapOvr>
    <a:masterClrMapping/>
  </p:clrMapOvr>
  <p:transition>
    <p:blinds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2663915"/>
            <a:ext cx="7918450" cy="3041650"/>
          </a:xfrm>
          <a:prstGeom prst="rect">
            <a:avLst/>
          </a:prstGeom>
          <a:noFill/>
          <a:ln>
            <a:noFill/>
          </a:ln>
          <a:effectLst>
            <a:glow rad="101600">
              <a:srgbClr val="800000">
                <a:alpha val="60000"/>
              </a:srgb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195263" y="197120"/>
            <a:ext cx="8607207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pt-BR" sz="4400" dirty="0">
              <a:solidFill>
                <a:schemeClr val="tx2"/>
              </a:solidFill>
            </a:endParaRP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347663" y="349520"/>
            <a:ext cx="8607207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Comportamento estático de uma PEM</a:t>
            </a:r>
            <a:endParaRPr lang="pt-BR" sz="4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04692"/>
      </p:ext>
    </p:extLst>
  </p:cSld>
  <p:clrMapOvr>
    <a:masterClrMapping/>
  </p:clrMapOvr>
  <p:transition>
    <p:blinds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195263" y="197120"/>
            <a:ext cx="8607207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pt-BR" sz="4400" dirty="0">
              <a:solidFill>
                <a:schemeClr val="tx2"/>
              </a:solidFill>
            </a:endParaRP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347663" y="349520"/>
            <a:ext cx="8607207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Comportamento estático de uma PEM</a:t>
            </a:r>
            <a:endParaRPr lang="pt-BR" sz="4400" dirty="0">
              <a:solidFill>
                <a:schemeClr val="tx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" y="2168860"/>
            <a:ext cx="7797800" cy="2876550"/>
          </a:xfrm>
          <a:prstGeom prst="rect">
            <a:avLst/>
          </a:prstGeom>
          <a:noFill/>
          <a:ln>
            <a:noFill/>
          </a:ln>
          <a:effectLst>
            <a:glow rad="101600">
              <a:srgbClr val="800000">
                <a:alpha val="60000"/>
              </a:srgb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226032"/>
      </p:ext>
    </p:extLst>
  </p:cSld>
  <p:clrMapOvr>
    <a:masterClrMapping/>
  </p:clrMapOvr>
  <p:transition>
    <p:blinds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195263" y="197120"/>
            <a:ext cx="8607207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pt-BR" sz="4400" dirty="0">
              <a:solidFill>
                <a:schemeClr val="tx2"/>
              </a:solidFill>
            </a:endParaRP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347663" y="349520"/>
            <a:ext cx="8607207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Comportamento estático de uma PEM</a:t>
            </a:r>
            <a:endParaRPr lang="pt-BR" sz="4400" dirty="0">
              <a:solidFill>
                <a:schemeClr val="tx2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16" y="2483895"/>
            <a:ext cx="7937500" cy="2686050"/>
          </a:xfrm>
          <a:prstGeom prst="rect">
            <a:avLst/>
          </a:prstGeom>
          <a:noFill/>
          <a:ln>
            <a:noFill/>
          </a:ln>
          <a:effectLst>
            <a:glow rad="101600">
              <a:srgbClr val="800000">
                <a:alpha val="60000"/>
              </a:srgb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9055512"/>
      </p:ext>
    </p:extLst>
  </p:cSld>
  <p:clrMapOvr>
    <a:masterClrMapping/>
  </p:clrMapOvr>
  <p:transition>
    <p:blinds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195263" y="197120"/>
            <a:ext cx="8607207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pt-BR" sz="4400" dirty="0">
              <a:solidFill>
                <a:schemeClr val="tx2"/>
              </a:solidFill>
            </a:endParaRP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347663" y="349520"/>
            <a:ext cx="8607207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Modelo elétrico de uma PEM</a:t>
            </a:r>
            <a:endParaRPr lang="pt-BR" sz="4400" dirty="0">
              <a:solidFill>
                <a:schemeClr val="tx2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2033845"/>
            <a:ext cx="2939882" cy="3564228"/>
          </a:xfrm>
          <a:prstGeom prst="rect">
            <a:avLst/>
          </a:prstGeom>
          <a:noFill/>
          <a:ln>
            <a:noFill/>
          </a:ln>
          <a:effectLst>
            <a:glow rad="101600">
              <a:srgbClr val="800000">
                <a:alpha val="60000"/>
              </a:srgb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070" y="2033845"/>
            <a:ext cx="1571625" cy="466725"/>
          </a:xfrm>
          <a:prstGeom prst="rect">
            <a:avLst/>
          </a:prstGeom>
          <a:noFill/>
          <a:ln>
            <a:noFill/>
          </a:ln>
          <a:effectLst>
            <a:glow rad="101600">
              <a:srgbClr val="800000">
                <a:alpha val="60000"/>
              </a:srgb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875" y="3293985"/>
            <a:ext cx="5580620" cy="865677"/>
          </a:xfrm>
          <a:prstGeom prst="rect">
            <a:avLst/>
          </a:prstGeom>
          <a:noFill/>
          <a:ln>
            <a:noFill/>
          </a:ln>
          <a:effectLst>
            <a:glow rad="101600">
              <a:srgbClr val="800000">
                <a:alpha val="60000"/>
              </a:srgb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eta para baixo 1"/>
          <p:cNvSpPr/>
          <p:nvPr/>
        </p:nvSpPr>
        <p:spPr>
          <a:xfrm>
            <a:off x="5742130" y="2618910"/>
            <a:ext cx="495055" cy="585065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2914123"/>
      </p:ext>
    </p:extLst>
  </p:cSld>
  <p:clrMapOvr>
    <a:masterClrMapping/>
  </p:clrMapOvr>
  <p:transition>
    <p:blinds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Espaço Reservado para Conteúdo 1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2817090"/>
          </a:xfrm>
        </p:spPr>
        <p:txBody>
          <a:bodyPr/>
          <a:lstStyle/>
          <a:p>
            <a:pPr algn="just">
              <a:buFont typeface="Wingdings" pitchFamily="2" charset="2"/>
              <a:buChar char="ü"/>
            </a:pPr>
            <a:r>
              <a:rPr lang="pt-BR" b="1" dirty="0" smtClean="0">
                <a:solidFill>
                  <a:srgbClr val="800000"/>
                </a:solidFill>
              </a:rPr>
              <a:t>Custo;</a:t>
            </a:r>
          </a:p>
          <a:p>
            <a:pPr algn="just">
              <a:buFont typeface="Wingdings" pitchFamily="2" charset="2"/>
              <a:buChar char="ü"/>
            </a:pPr>
            <a:r>
              <a:rPr lang="pt-BR" b="1" dirty="0" smtClean="0"/>
              <a:t>Aplicações;</a:t>
            </a:r>
          </a:p>
          <a:p>
            <a:pPr algn="just">
              <a:buFont typeface="Wingdings" pitchFamily="2" charset="2"/>
              <a:buChar char="ü"/>
            </a:pPr>
            <a:r>
              <a:rPr lang="pt-BR" b="1" dirty="0" smtClean="0">
                <a:solidFill>
                  <a:srgbClr val="0000FF"/>
                </a:solidFill>
              </a:rPr>
              <a:t>Baixa emissão de poluentes;</a:t>
            </a:r>
          </a:p>
          <a:p>
            <a:pPr algn="just">
              <a:buFont typeface="Wingdings" pitchFamily="2" charset="2"/>
              <a:buChar char="ü"/>
            </a:pPr>
            <a:r>
              <a:rPr lang="pt-BR" b="1" dirty="0" smtClean="0">
                <a:solidFill>
                  <a:srgbClr val="FF0000"/>
                </a:solidFill>
              </a:rPr>
              <a:t>Interface de potência para sistema de energia.</a:t>
            </a:r>
            <a:endParaRPr lang="pt-BR" dirty="0" smtClean="0">
              <a:solidFill>
                <a:srgbClr val="FF0000"/>
              </a:solidFill>
            </a:endParaRPr>
          </a:p>
        </p:txBody>
      </p:sp>
      <p:sp>
        <p:nvSpPr>
          <p:cNvPr id="3075" name="Rectangle 10"/>
          <p:cNvSpPr>
            <a:spLocks noChangeArrowheads="1"/>
          </p:cNvSpPr>
          <p:nvPr/>
        </p:nvSpPr>
        <p:spPr bwMode="auto">
          <a:xfrm>
            <a:off x="1331913" y="115888"/>
            <a:ext cx="6840537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Introdução</a:t>
            </a:r>
            <a:endParaRPr lang="pt-BR" sz="4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195263" y="197120"/>
            <a:ext cx="8607207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pt-BR" sz="4400" dirty="0">
              <a:solidFill>
                <a:schemeClr val="tx2"/>
              </a:solidFill>
            </a:endParaRP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347663" y="349520"/>
            <a:ext cx="8607207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Comportamento dinâmico de uma PEM</a:t>
            </a:r>
            <a:endParaRPr lang="pt-BR" sz="4400" dirty="0">
              <a:solidFill>
                <a:schemeClr val="tx2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6" y="1988840"/>
            <a:ext cx="7772400" cy="2279650"/>
          </a:xfrm>
          <a:prstGeom prst="rect">
            <a:avLst/>
          </a:prstGeom>
          <a:noFill/>
          <a:ln>
            <a:noFill/>
          </a:ln>
          <a:effectLst>
            <a:glow rad="101600">
              <a:srgbClr val="800000">
                <a:alpha val="60000"/>
              </a:srgb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2283920" y="4661005"/>
                <a:ext cx="1564724" cy="65755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1" i="1" smtClean="0">
                              <a:solidFill>
                                <a:srgbClr val="8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1" i="1" smtClean="0">
                              <a:solidFill>
                                <a:srgbClr val="800000"/>
                              </a:solidFill>
                              <a:latin typeface="Cambria Math"/>
                            </a:rPr>
                            <m:t>𝑹</m:t>
                          </m:r>
                        </m:e>
                        <m:sub>
                          <m:r>
                            <a:rPr lang="pt-BR" b="1" i="1" smtClean="0">
                              <a:solidFill>
                                <a:srgbClr val="800000"/>
                              </a:solidFill>
                              <a:latin typeface="Cambria Math"/>
                            </a:rPr>
                            <m:t>ô</m:t>
                          </m:r>
                          <m:r>
                            <a:rPr lang="pt-BR" b="1" i="1" smtClean="0">
                              <a:solidFill>
                                <a:srgbClr val="800000"/>
                              </a:solidFill>
                              <a:latin typeface="Cambria Math"/>
                            </a:rPr>
                            <m:t>𝒉𝒎𝒊𝒄𝒐</m:t>
                          </m:r>
                        </m:sub>
                      </m:sSub>
                      <m:r>
                        <a:rPr lang="pt-BR" b="1" i="1" smtClean="0">
                          <a:solidFill>
                            <a:srgbClr val="8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b="1" i="1" smtClean="0">
                              <a:solidFill>
                                <a:srgbClr val="8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b="1" i="1" smtClean="0">
                                  <a:solidFill>
                                    <a:srgbClr val="8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1" i="1" smtClean="0">
                                  <a:solidFill>
                                    <a:srgbClr val="800000"/>
                                  </a:solidFill>
                                  <a:latin typeface="Cambria Math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pt-BR" b="1" i="1" smtClean="0">
                                  <a:solidFill>
                                    <a:srgbClr val="800000"/>
                                  </a:solidFill>
                                  <a:latin typeface="Cambria Math"/>
                                </a:rPr>
                                <m:t>𝒓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b="1" i="1" smtClean="0">
                                  <a:solidFill>
                                    <a:srgbClr val="8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1" i="1" smtClean="0">
                                  <a:solidFill>
                                    <a:srgbClr val="800000"/>
                                  </a:solidFill>
                                  <a:latin typeface="Cambria Math"/>
                                </a:rPr>
                                <m:t>𝒊</m:t>
                              </m:r>
                            </m:e>
                            <m:sub>
                              <m:r>
                                <a:rPr lang="pt-BR" b="1" i="1" smtClean="0">
                                  <a:solidFill>
                                    <a:srgbClr val="800000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b="1" dirty="0"/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3920" y="4661005"/>
                <a:ext cx="1564724" cy="65755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/>
              <p:cNvSpPr txBox="1"/>
              <p:nvPr/>
            </p:nvSpPr>
            <p:spPr>
              <a:xfrm>
                <a:off x="5530481" y="4606381"/>
                <a:ext cx="1053365" cy="65755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𝑹</m:t>
                          </m:r>
                        </m:e>
                        <m:sub>
                          <m:r>
                            <a:rPr lang="pt-BR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𝒕</m:t>
                          </m:r>
                        </m:sub>
                      </m:sSub>
                      <m:r>
                        <a:rPr lang="pt-BR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b="1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1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pt-BR" b="1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𝒂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b="1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1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𝒊</m:t>
                              </m:r>
                            </m:e>
                            <m:sub>
                              <m:r>
                                <a:rPr lang="pt-BR" b="1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b="1" i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0481" y="4606381"/>
                <a:ext cx="1053365" cy="65755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957" y="5814265"/>
            <a:ext cx="1590675" cy="762000"/>
          </a:xfrm>
          <a:prstGeom prst="rect">
            <a:avLst/>
          </a:prstGeom>
          <a:noFill/>
          <a:ln>
            <a:noFill/>
          </a:ln>
          <a:effectLst>
            <a:glow rad="101600">
              <a:srgbClr val="800000">
                <a:alpha val="60000"/>
              </a:srgb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125" y="5545422"/>
            <a:ext cx="1362075" cy="1209675"/>
          </a:xfrm>
          <a:prstGeom prst="rect">
            <a:avLst/>
          </a:prstGeom>
          <a:noFill/>
          <a:ln>
            <a:noFill/>
          </a:ln>
          <a:effectLst>
            <a:glow rad="101600">
              <a:srgbClr val="800000">
                <a:alpha val="60000"/>
              </a:srgb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eta para a esquerda e para a direita 6"/>
          <p:cNvSpPr/>
          <p:nvPr/>
        </p:nvSpPr>
        <p:spPr>
          <a:xfrm>
            <a:off x="4212636" y="5947737"/>
            <a:ext cx="877259" cy="495055"/>
          </a:xfrm>
          <a:prstGeom prst="leftRigh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6233230"/>
      </p:ext>
    </p:extLst>
  </p:cSld>
  <p:clrMapOvr>
    <a:masterClrMapping/>
  </p:clrMapOvr>
  <p:transition>
    <p:blinds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195263" y="197120"/>
            <a:ext cx="8607207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pt-BR" sz="4400" dirty="0">
              <a:solidFill>
                <a:schemeClr val="tx2"/>
              </a:solidFill>
            </a:endParaRP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347663" y="349520"/>
            <a:ext cx="8607207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Comportamento dinâmico de uma PEM</a:t>
            </a:r>
            <a:endParaRPr lang="pt-BR" sz="4400" dirty="0">
              <a:solidFill>
                <a:schemeClr val="tx2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" y="1873355"/>
            <a:ext cx="7702550" cy="2787650"/>
          </a:xfrm>
          <a:prstGeom prst="rect">
            <a:avLst/>
          </a:prstGeom>
          <a:noFill/>
          <a:ln>
            <a:noFill/>
          </a:ln>
          <a:effectLst>
            <a:glow rad="101600">
              <a:srgbClr val="800000">
                <a:alpha val="60000"/>
              </a:srgb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5" y="4959170"/>
            <a:ext cx="807085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536575" y="4959170"/>
            <a:ext cx="1110100" cy="2700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5850022"/>
      </p:ext>
    </p:extLst>
  </p:cSld>
  <p:clrMapOvr>
    <a:masterClrMapping/>
  </p:clrMapOvr>
  <p:transition>
    <p:blinds dir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195263" y="197120"/>
            <a:ext cx="8607207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pt-BR" sz="4400" dirty="0">
              <a:solidFill>
                <a:schemeClr val="tx2"/>
              </a:solidFill>
            </a:endParaRP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347663" y="349520"/>
            <a:ext cx="8607207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Comportamento dinâmico de uma PEM</a:t>
            </a:r>
            <a:endParaRPr lang="pt-BR" sz="4400" dirty="0">
              <a:solidFill>
                <a:schemeClr val="tx2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536575" y="4959170"/>
            <a:ext cx="1110100" cy="2700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625" y="1628800"/>
            <a:ext cx="6508750" cy="1905000"/>
          </a:xfrm>
          <a:prstGeom prst="rect">
            <a:avLst/>
          </a:prstGeom>
          <a:noFill/>
          <a:ln>
            <a:noFill/>
          </a:ln>
          <a:effectLst>
            <a:glow rad="101600">
              <a:srgbClr val="800000">
                <a:alpha val="60000"/>
              </a:srgb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675" y="3693460"/>
            <a:ext cx="4950550" cy="2823779"/>
          </a:xfrm>
          <a:prstGeom prst="rect">
            <a:avLst/>
          </a:prstGeom>
          <a:noFill/>
          <a:ln>
            <a:noFill/>
          </a:ln>
          <a:effectLst>
            <a:glow rad="101600">
              <a:srgbClr val="800000">
                <a:alpha val="60000"/>
              </a:srgb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4747584"/>
      </p:ext>
    </p:extLst>
  </p:cSld>
  <p:clrMapOvr>
    <a:masterClrMapping/>
  </p:clrMapOvr>
  <p:transition>
    <p:blinds dir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195263" y="197120"/>
            <a:ext cx="8607207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pt-BR" sz="4400" dirty="0">
              <a:solidFill>
                <a:schemeClr val="tx2"/>
              </a:solidFill>
            </a:endParaRP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347663" y="349520"/>
            <a:ext cx="8607207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Comportamento dinâmico de uma PEM</a:t>
            </a:r>
            <a:endParaRPr lang="pt-BR" sz="4400" dirty="0">
              <a:solidFill>
                <a:schemeClr val="tx2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536575" y="4959170"/>
            <a:ext cx="1110100" cy="2700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65" y="2095320"/>
            <a:ext cx="7816850" cy="2863850"/>
          </a:xfrm>
          <a:prstGeom prst="rect">
            <a:avLst/>
          </a:prstGeom>
          <a:noFill/>
          <a:ln>
            <a:noFill/>
          </a:ln>
          <a:effectLst>
            <a:glow rad="101600">
              <a:srgbClr val="800000">
                <a:alpha val="60000"/>
              </a:srgb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190" y="5116230"/>
            <a:ext cx="797560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ângulo 8"/>
          <p:cNvSpPr/>
          <p:nvPr/>
        </p:nvSpPr>
        <p:spPr>
          <a:xfrm>
            <a:off x="476545" y="5111570"/>
            <a:ext cx="1142510" cy="2700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7146655"/>
      </p:ext>
    </p:extLst>
  </p:cSld>
  <p:clrMapOvr>
    <a:masterClrMapping/>
  </p:clrMapOvr>
  <p:transition>
    <p:blinds dir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195263" y="197120"/>
            <a:ext cx="8607207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pt-BR" sz="4400" dirty="0">
              <a:solidFill>
                <a:schemeClr val="tx2"/>
              </a:solidFill>
            </a:endParaRP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347663" y="349520"/>
            <a:ext cx="8607207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Comportamento dinâmico de uma PEM</a:t>
            </a:r>
            <a:endParaRPr lang="pt-BR" sz="4400" dirty="0">
              <a:solidFill>
                <a:schemeClr val="tx2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536575" y="4959170"/>
            <a:ext cx="1110100" cy="2700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476545" y="5111570"/>
            <a:ext cx="1142510" cy="2700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2016125"/>
            <a:ext cx="7753350" cy="2825750"/>
          </a:xfrm>
          <a:prstGeom prst="rect">
            <a:avLst/>
          </a:prstGeom>
          <a:noFill/>
          <a:ln>
            <a:noFill/>
          </a:ln>
          <a:effectLst>
            <a:glow rad="101600">
              <a:srgbClr val="800000">
                <a:alpha val="60000"/>
              </a:srgb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241" y="4959170"/>
            <a:ext cx="74612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ângulo 9"/>
          <p:cNvSpPr/>
          <p:nvPr/>
        </p:nvSpPr>
        <p:spPr>
          <a:xfrm>
            <a:off x="684185" y="4959170"/>
            <a:ext cx="1142510" cy="2700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642224"/>
      </p:ext>
    </p:extLst>
  </p:cSld>
  <p:clrMapOvr>
    <a:masterClrMapping/>
  </p:clrMapOvr>
  <p:transition>
    <p:blinds dir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195263" y="197120"/>
            <a:ext cx="8607207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pt-BR" sz="4400" dirty="0">
              <a:solidFill>
                <a:schemeClr val="tx2"/>
              </a:solidFill>
            </a:endParaRP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347663" y="349520"/>
            <a:ext cx="8607207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Comportamento dinâmico de uma PEM</a:t>
            </a:r>
            <a:endParaRPr lang="pt-BR" sz="4400" dirty="0">
              <a:solidFill>
                <a:schemeClr val="tx2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536575" y="4959170"/>
            <a:ext cx="1110100" cy="2700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2006600"/>
            <a:ext cx="7867650" cy="2844800"/>
          </a:xfrm>
          <a:prstGeom prst="rect">
            <a:avLst/>
          </a:prstGeom>
          <a:noFill/>
          <a:ln>
            <a:noFill/>
          </a:ln>
          <a:effectLst>
            <a:glow rad="101600">
              <a:srgbClr val="800000">
                <a:alpha val="60000"/>
              </a:srgb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15" y="5229200"/>
            <a:ext cx="7505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ângulo 8"/>
          <p:cNvSpPr/>
          <p:nvPr/>
        </p:nvSpPr>
        <p:spPr>
          <a:xfrm>
            <a:off x="746575" y="5243385"/>
            <a:ext cx="1142510" cy="2700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642224"/>
      </p:ext>
    </p:extLst>
  </p:cSld>
  <p:clrMapOvr>
    <a:masterClrMapping/>
  </p:clrMapOvr>
  <p:transition>
    <p:blinds dir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195263" y="197120"/>
            <a:ext cx="8607207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pt-BR" sz="4400" dirty="0">
              <a:solidFill>
                <a:schemeClr val="tx2"/>
              </a:solidFill>
            </a:endParaRP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347663" y="349520"/>
            <a:ext cx="8607207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Comportamento dinâmico de uma PEM</a:t>
            </a:r>
            <a:endParaRPr lang="pt-BR" sz="4400" dirty="0">
              <a:solidFill>
                <a:schemeClr val="tx2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536575" y="4959170"/>
            <a:ext cx="1110100" cy="2700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85" y="2274950"/>
            <a:ext cx="7958565" cy="2701140"/>
          </a:xfrm>
          <a:prstGeom prst="rect">
            <a:avLst/>
          </a:prstGeom>
          <a:noFill/>
          <a:ln>
            <a:noFill/>
          </a:ln>
          <a:effectLst>
            <a:glow rad="101600">
              <a:srgbClr val="800000">
                <a:alpha val="60000"/>
              </a:srgb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2815174"/>
      </p:ext>
    </p:extLst>
  </p:cSld>
  <p:clrMapOvr>
    <a:masterClrMapping/>
  </p:clrMapOvr>
  <p:transition>
    <p:blinds dir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195263" y="197120"/>
            <a:ext cx="8607207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pt-BR" sz="4400" dirty="0">
              <a:solidFill>
                <a:schemeClr val="tx2"/>
              </a:solidFill>
            </a:endParaRP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347663" y="349520"/>
            <a:ext cx="8607207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Comportamento dinâmico de uma PEM</a:t>
            </a:r>
            <a:endParaRPr lang="pt-BR" sz="4400" dirty="0">
              <a:solidFill>
                <a:schemeClr val="tx2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536575" y="4959170"/>
            <a:ext cx="1110100" cy="2700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2003425"/>
            <a:ext cx="7918450" cy="2851150"/>
          </a:xfrm>
          <a:prstGeom prst="rect">
            <a:avLst/>
          </a:prstGeom>
          <a:noFill/>
          <a:ln>
            <a:noFill/>
          </a:ln>
          <a:effectLst>
            <a:glow rad="101600">
              <a:srgbClr val="800000">
                <a:alpha val="60000"/>
              </a:srgb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25" y="5094185"/>
            <a:ext cx="762635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/>
        </p:nvSpPr>
        <p:spPr>
          <a:xfrm>
            <a:off x="758825" y="5094185"/>
            <a:ext cx="1067870" cy="1800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0704755"/>
      </p:ext>
    </p:extLst>
  </p:cSld>
  <p:clrMapOvr>
    <a:masterClrMapping/>
  </p:clrMapOvr>
  <p:transition>
    <p:blinds dir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ChangeArrowheads="1"/>
          </p:cNvSpPr>
          <p:nvPr/>
        </p:nvSpPr>
        <p:spPr bwMode="auto">
          <a:xfrm>
            <a:off x="1246188" y="260350"/>
            <a:ext cx="683895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Referência bibliográfica</a:t>
            </a:r>
            <a:endParaRPr lang="pt-BR" sz="4400" dirty="0">
              <a:solidFill>
                <a:schemeClr val="tx2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0" y="198884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rgbClr val="800000"/>
                </a:solidFill>
              </a:rPr>
              <a:t>Marcelo G. Simões </a:t>
            </a:r>
            <a:r>
              <a:rPr lang="pt-BR" b="1" dirty="0" err="1" smtClean="0">
                <a:solidFill>
                  <a:srgbClr val="800000"/>
                </a:solidFill>
              </a:rPr>
              <a:t>and</a:t>
            </a:r>
            <a:r>
              <a:rPr lang="pt-BR" b="1" dirty="0" smtClean="0">
                <a:solidFill>
                  <a:srgbClr val="800000"/>
                </a:solidFill>
              </a:rPr>
              <a:t> Felix A. </a:t>
            </a:r>
            <a:r>
              <a:rPr lang="pt-BR" b="1" dirty="0" err="1" smtClean="0">
                <a:solidFill>
                  <a:srgbClr val="800000"/>
                </a:solidFill>
              </a:rPr>
              <a:t>Farret</a:t>
            </a:r>
            <a:r>
              <a:rPr lang="pt-BR" b="1" dirty="0" smtClean="0">
                <a:solidFill>
                  <a:srgbClr val="800000"/>
                </a:solidFill>
              </a:rPr>
              <a:t>. </a:t>
            </a:r>
            <a:r>
              <a:rPr lang="pt-BR" dirty="0" err="1" smtClean="0">
                <a:solidFill>
                  <a:srgbClr val="800000"/>
                </a:solidFill>
              </a:rPr>
              <a:t>Integration</a:t>
            </a:r>
            <a:r>
              <a:rPr lang="pt-BR" dirty="0" smtClean="0">
                <a:solidFill>
                  <a:srgbClr val="800000"/>
                </a:solidFill>
              </a:rPr>
              <a:t> </a:t>
            </a:r>
            <a:r>
              <a:rPr lang="pt-BR" dirty="0" err="1" smtClean="0">
                <a:solidFill>
                  <a:srgbClr val="800000"/>
                </a:solidFill>
              </a:rPr>
              <a:t>of</a:t>
            </a:r>
            <a:r>
              <a:rPr lang="pt-BR" dirty="0" smtClean="0">
                <a:solidFill>
                  <a:srgbClr val="800000"/>
                </a:solidFill>
              </a:rPr>
              <a:t> </a:t>
            </a:r>
            <a:r>
              <a:rPr lang="pt-BR" dirty="0" err="1" smtClean="0">
                <a:solidFill>
                  <a:srgbClr val="800000"/>
                </a:solidFill>
              </a:rPr>
              <a:t>Alternative</a:t>
            </a:r>
            <a:r>
              <a:rPr lang="pt-BR" dirty="0" smtClean="0">
                <a:solidFill>
                  <a:srgbClr val="800000"/>
                </a:solidFill>
              </a:rPr>
              <a:t> </a:t>
            </a:r>
            <a:r>
              <a:rPr lang="pt-BR" dirty="0" err="1" smtClean="0">
                <a:solidFill>
                  <a:srgbClr val="800000"/>
                </a:solidFill>
              </a:rPr>
              <a:t>Sources</a:t>
            </a:r>
            <a:r>
              <a:rPr lang="pt-BR" dirty="0" smtClean="0">
                <a:solidFill>
                  <a:srgbClr val="800000"/>
                </a:solidFill>
              </a:rPr>
              <a:t> </a:t>
            </a:r>
            <a:r>
              <a:rPr lang="pt-BR" dirty="0" err="1" smtClean="0">
                <a:solidFill>
                  <a:srgbClr val="800000"/>
                </a:solidFill>
              </a:rPr>
              <a:t>of</a:t>
            </a:r>
            <a:r>
              <a:rPr lang="pt-BR" dirty="0" smtClean="0">
                <a:solidFill>
                  <a:srgbClr val="800000"/>
                </a:solidFill>
              </a:rPr>
              <a:t> Energy. </a:t>
            </a:r>
            <a:r>
              <a:rPr lang="en-US" dirty="0" smtClean="0">
                <a:solidFill>
                  <a:srgbClr val="800000"/>
                </a:solidFill>
              </a:rPr>
              <a:t>Published by John Wiley &amp; Sons, Inc., Hoboken, New Jersey, 2006.</a:t>
            </a:r>
          </a:p>
          <a:p>
            <a:endParaRPr lang="en-US" dirty="0" smtClean="0">
              <a:solidFill>
                <a:srgbClr val="800000"/>
              </a:solidFill>
            </a:endParaRPr>
          </a:p>
          <a:p>
            <a:pPr algn="just"/>
            <a:endParaRPr lang="pt-BR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048319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0"/>
          <p:cNvSpPr>
            <a:spLocks noChangeArrowheads="1"/>
          </p:cNvSpPr>
          <p:nvPr/>
        </p:nvSpPr>
        <p:spPr bwMode="auto">
          <a:xfrm>
            <a:off x="1331913" y="115888"/>
            <a:ext cx="6840537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Introdução</a:t>
            </a:r>
            <a:endParaRPr lang="pt-BR" sz="4400" dirty="0">
              <a:solidFill>
                <a:schemeClr val="tx2"/>
              </a:solidFill>
            </a:endParaRPr>
          </a:p>
        </p:txBody>
      </p:sp>
      <p:sp>
        <p:nvSpPr>
          <p:cNvPr id="23" name="CaixaDeTexto 22"/>
          <p:cNvSpPr txBox="1">
            <a:spLocks noChangeArrowheads="1"/>
          </p:cNvSpPr>
          <p:nvPr/>
        </p:nvSpPr>
        <p:spPr bwMode="auto">
          <a:xfrm>
            <a:off x="179389" y="1673805"/>
            <a:ext cx="8578076" cy="51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 algn="just">
              <a:buFont typeface="Wingdings" pitchFamily="2" charset="2"/>
              <a:buChar char="ü"/>
            </a:pPr>
            <a:r>
              <a:rPr lang="pt-BR" sz="2800" b="1" dirty="0" smtClean="0">
                <a:solidFill>
                  <a:srgbClr val="800000"/>
                </a:solidFill>
              </a:rPr>
              <a:t>Distância entre eletrodos é crítica para tornar as FC compactas – remover  de chumbo e monóxido de carbono;</a:t>
            </a:r>
          </a:p>
          <a:p>
            <a:pPr algn="just"/>
            <a:endParaRPr lang="pt-BR" sz="2800" b="1" dirty="0">
              <a:solidFill>
                <a:srgbClr val="800000"/>
              </a:solidFill>
            </a:endParaRPr>
          </a:p>
          <a:p>
            <a:pPr marL="457200" indent="-457200" algn="just">
              <a:buFont typeface="Wingdings" pitchFamily="2" charset="2"/>
              <a:buChar char="ü"/>
            </a:pPr>
            <a:r>
              <a:rPr lang="pt-BR" sz="2800" b="1" dirty="0" smtClean="0">
                <a:solidFill>
                  <a:srgbClr val="00B050"/>
                </a:solidFill>
              </a:rPr>
              <a:t>Contaminação dos catalizadores de platina e redução de performance;</a:t>
            </a:r>
          </a:p>
          <a:p>
            <a:pPr algn="just"/>
            <a:endParaRPr lang="pt-BR" sz="2800" b="1" dirty="0" smtClean="0">
              <a:solidFill>
                <a:srgbClr val="00B050"/>
              </a:solidFill>
            </a:endParaRPr>
          </a:p>
          <a:p>
            <a:pPr marL="457200" indent="-457200" algn="just">
              <a:buFont typeface="Wingdings" pitchFamily="2" charset="2"/>
              <a:buChar char="ü"/>
            </a:pPr>
            <a:r>
              <a:rPr lang="pt-BR" sz="2800" b="1" dirty="0" smtClean="0"/>
              <a:t>Alta eficiência chegando a 70%;</a:t>
            </a:r>
          </a:p>
          <a:p>
            <a:pPr algn="just"/>
            <a:endParaRPr lang="pt-BR" sz="2800" b="1" dirty="0" smtClean="0">
              <a:solidFill>
                <a:srgbClr val="00B050"/>
              </a:solidFill>
            </a:endParaRPr>
          </a:p>
          <a:p>
            <a:pPr algn="just"/>
            <a:endParaRPr lang="pt-BR" sz="2800" b="1" baseline="-25000" dirty="0">
              <a:solidFill>
                <a:srgbClr val="00B050"/>
              </a:solidFill>
            </a:endParaRPr>
          </a:p>
          <a:p>
            <a:pPr marL="457200" indent="-457200" algn="just">
              <a:buFont typeface="Wingdings" pitchFamily="2" charset="2"/>
              <a:buChar char="ü"/>
            </a:pPr>
            <a:r>
              <a:rPr lang="pt-BR" sz="2800" b="1" dirty="0" smtClean="0">
                <a:solidFill>
                  <a:schemeClr val="hlink"/>
                </a:solidFill>
              </a:rPr>
              <a:t>Dispositivo eletroquímico.</a:t>
            </a:r>
          </a:p>
          <a:p>
            <a:pPr algn="just"/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1310199475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0"/>
          <p:cNvSpPr>
            <a:spLocks noChangeArrowheads="1"/>
          </p:cNvSpPr>
          <p:nvPr/>
        </p:nvSpPr>
        <p:spPr bwMode="auto">
          <a:xfrm>
            <a:off x="1331913" y="115888"/>
            <a:ext cx="6840537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Células de Combustível</a:t>
            </a:r>
            <a:endParaRPr lang="pt-BR" sz="4400" dirty="0">
              <a:solidFill>
                <a:schemeClr val="tx2"/>
              </a:solidFill>
            </a:endParaRPr>
          </a:p>
        </p:txBody>
      </p:sp>
      <p:sp>
        <p:nvSpPr>
          <p:cNvPr id="23" name="CaixaDeTexto 22"/>
          <p:cNvSpPr txBox="1">
            <a:spLocks noChangeArrowheads="1"/>
          </p:cNvSpPr>
          <p:nvPr/>
        </p:nvSpPr>
        <p:spPr bwMode="auto">
          <a:xfrm>
            <a:off x="179389" y="1673805"/>
            <a:ext cx="8578076" cy="51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 algn="just">
              <a:buFont typeface="Wingdings" pitchFamily="2" charset="2"/>
              <a:buChar char="ü"/>
            </a:pPr>
            <a:r>
              <a:rPr lang="pt-BR" sz="2800" b="1" dirty="0" smtClean="0">
                <a:solidFill>
                  <a:srgbClr val="800000"/>
                </a:solidFill>
              </a:rPr>
              <a:t>Redução da quantidade de platina na catálise – eletrodos de 28 mg/cm</a:t>
            </a:r>
            <a:r>
              <a:rPr lang="pt-BR" sz="2800" b="1" baseline="30000" dirty="0" smtClean="0">
                <a:solidFill>
                  <a:srgbClr val="800000"/>
                </a:solidFill>
              </a:rPr>
              <a:t>2</a:t>
            </a:r>
            <a:r>
              <a:rPr lang="pt-BR" sz="2800" b="1" dirty="0" smtClean="0">
                <a:solidFill>
                  <a:srgbClr val="800000"/>
                </a:solidFill>
              </a:rPr>
              <a:t> para 1 </a:t>
            </a:r>
            <a:r>
              <a:rPr lang="pt-BR" sz="2800" b="1" dirty="0">
                <a:solidFill>
                  <a:srgbClr val="800000"/>
                </a:solidFill>
              </a:rPr>
              <a:t>mg/cm</a:t>
            </a:r>
            <a:r>
              <a:rPr lang="pt-BR" sz="2800" b="1" baseline="30000" dirty="0">
                <a:solidFill>
                  <a:srgbClr val="800000"/>
                </a:solidFill>
              </a:rPr>
              <a:t>2</a:t>
            </a:r>
            <a:r>
              <a:rPr lang="pt-BR" sz="2800" b="1" dirty="0" smtClean="0">
                <a:solidFill>
                  <a:srgbClr val="800000"/>
                </a:solidFill>
              </a:rPr>
              <a:t> ;</a:t>
            </a:r>
          </a:p>
          <a:p>
            <a:pPr algn="just"/>
            <a:endParaRPr lang="pt-BR" sz="2800" b="1" dirty="0">
              <a:solidFill>
                <a:srgbClr val="800000"/>
              </a:solidFill>
            </a:endParaRPr>
          </a:p>
          <a:p>
            <a:pPr marL="457200" indent="-457200" algn="just">
              <a:buFont typeface="Wingdings" pitchFamily="2" charset="2"/>
              <a:buChar char="ü"/>
            </a:pPr>
            <a:r>
              <a:rPr lang="pt-BR" sz="2800" b="1" dirty="0" smtClean="0">
                <a:solidFill>
                  <a:srgbClr val="00B050"/>
                </a:solidFill>
              </a:rPr>
              <a:t>PEM (</a:t>
            </a:r>
            <a:r>
              <a:rPr lang="pt-BR" sz="2800" b="1" dirty="0" err="1" smtClean="0">
                <a:solidFill>
                  <a:srgbClr val="00B050"/>
                </a:solidFill>
              </a:rPr>
              <a:t>Proton</a:t>
            </a:r>
            <a:r>
              <a:rPr lang="pt-BR" sz="2800" b="1" dirty="0">
                <a:solidFill>
                  <a:srgbClr val="00B050"/>
                </a:solidFill>
              </a:rPr>
              <a:t> </a:t>
            </a:r>
            <a:r>
              <a:rPr lang="pt-BR" sz="2800" b="1" dirty="0" smtClean="0">
                <a:solidFill>
                  <a:srgbClr val="00B050"/>
                </a:solidFill>
              </a:rPr>
              <a:t>Exchange </a:t>
            </a:r>
            <a:r>
              <a:rPr lang="pt-BR" sz="2800" b="1" dirty="0" err="1" smtClean="0">
                <a:solidFill>
                  <a:srgbClr val="00B050"/>
                </a:solidFill>
              </a:rPr>
              <a:t>Membrane</a:t>
            </a:r>
            <a:r>
              <a:rPr lang="pt-BR" sz="2800" b="1" dirty="0" smtClean="0">
                <a:solidFill>
                  <a:srgbClr val="00B050"/>
                </a:solidFill>
              </a:rPr>
              <a:t>) operam em temperaturas de até 100º em potência de até 100 kW;</a:t>
            </a:r>
          </a:p>
          <a:p>
            <a:pPr algn="just"/>
            <a:endParaRPr lang="pt-BR" sz="2800" b="1" baseline="-25000" dirty="0">
              <a:solidFill>
                <a:srgbClr val="00B050"/>
              </a:solidFill>
            </a:endParaRPr>
          </a:p>
          <a:p>
            <a:pPr marL="457200" indent="-457200" algn="just">
              <a:buFont typeface="Wingdings" pitchFamily="2" charset="2"/>
              <a:buChar char="ü"/>
            </a:pPr>
            <a:r>
              <a:rPr lang="pt-BR" sz="2800" b="1" dirty="0" smtClean="0">
                <a:solidFill>
                  <a:schemeClr val="hlink"/>
                </a:solidFill>
              </a:rPr>
              <a:t>SOFC (</a:t>
            </a:r>
            <a:r>
              <a:rPr lang="pt-BR" sz="2800" b="1" dirty="0" err="1" smtClean="0">
                <a:solidFill>
                  <a:schemeClr val="hlink"/>
                </a:solidFill>
              </a:rPr>
              <a:t>Solid</a:t>
            </a:r>
            <a:r>
              <a:rPr lang="pt-BR" sz="2800" b="1" dirty="0" smtClean="0">
                <a:solidFill>
                  <a:schemeClr val="hlink"/>
                </a:solidFill>
              </a:rPr>
              <a:t> Oxide </a:t>
            </a:r>
            <a:r>
              <a:rPr lang="pt-BR" sz="2800" b="1" dirty="0" err="1" smtClean="0">
                <a:solidFill>
                  <a:schemeClr val="hlink"/>
                </a:solidFill>
              </a:rPr>
              <a:t>Fuel</a:t>
            </a:r>
            <a:r>
              <a:rPr lang="pt-BR" sz="2800" b="1" dirty="0" smtClean="0">
                <a:solidFill>
                  <a:schemeClr val="hlink"/>
                </a:solidFill>
              </a:rPr>
              <a:t> </a:t>
            </a:r>
            <a:r>
              <a:rPr lang="pt-BR" sz="2800" b="1" dirty="0" err="1" smtClean="0">
                <a:solidFill>
                  <a:schemeClr val="hlink"/>
                </a:solidFill>
              </a:rPr>
              <a:t>Cell</a:t>
            </a:r>
            <a:r>
              <a:rPr lang="pt-BR" sz="2800" b="1" dirty="0" smtClean="0">
                <a:solidFill>
                  <a:schemeClr val="hlink"/>
                </a:solidFill>
              </a:rPr>
              <a:t>) operam em temperaturas de cerca de 1000º e usada em integração com microturbinas.</a:t>
            </a:r>
          </a:p>
          <a:p>
            <a:pPr marL="457200" indent="-457200" algn="just">
              <a:buFont typeface="Wingdings" pitchFamily="2" charset="2"/>
              <a:buChar char="ü"/>
            </a:pPr>
            <a:endParaRPr lang="pt-BR" sz="2800" b="1" dirty="0" smtClean="0">
              <a:solidFill>
                <a:schemeClr val="hlink"/>
              </a:solidFill>
            </a:endParaRPr>
          </a:p>
          <a:p>
            <a:pPr algn="just"/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3186775098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78" y="2403063"/>
            <a:ext cx="4530196" cy="2691122"/>
          </a:xfrm>
          <a:prstGeom prst="rect">
            <a:avLst/>
          </a:prstGeom>
          <a:noFill/>
          <a:ln>
            <a:noFill/>
          </a:ln>
          <a:effectLst>
            <a:glow rad="101600">
              <a:srgbClr val="800000">
                <a:alpha val="60000"/>
              </a:srgb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10"/>
          <p:cNvSpPr>
            <a:spLocks noChangeArrowheads="1"/>
          </p:cNvSpPr>
          <p:nvPr/>
        </p:nvSpPr>
        <p:spPr bwMode="auto">
          <a:xfrm>
            <a:off x="1331913" y="115888"/>
            <a:ext cx="6840537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Células de Combustível</a:t>
            </a:r>
            <a:endParaRPr lang="pt-BR" sz="4400" dirty="0">
              <a:solidFill>
                <a:schemeClr val="tx2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090" y="1803405"/>
            <a:ext cx="3369217" cy="3819329"/>
          </a:xfrm>
          <a:prstGeom prst="rect">
            <a:avLst/>
          </a:prstGeom>
          <a:noFill/>
          <a:ln>
            <a:noFill/>
          </a:ln>
          <a:effectLst>
            <a:glow rad="101600">
              <a:srgbClr val="800000">
                <a:alpha val="60000"/>
              </a:srgb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ipse 4"/>
          <p:cNvSpPr/>
          <p:nvPr/>
        </p:nvSpPr>
        <p:spPr>
          <a:xfrm>
            <a:off x="3851840" y="4374105"/>
            <a:ext cx="630150" cy="630070"/>
          </a:xfrm>
          <a:prstGeom prst="ellipse">
            <a:avLst/>
          </a:prstGeom>
          <a:noFill/>
          <a:ln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7"/>
          <p:cNvSpPr/>
          <p:nvPr/>
        </p:nvSpPr>
        <p:spPr>
          <a:xfrm>
            <a:off x="4121950" y="2933945"/>
            <a:ext cx="630231" cy="495055"/>
          </a:xfrm>
          <a:prstGeom prst="ellipse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Elipse 26"/>
          <p:cNvSpPr/>
          <p:nvPr/>
        </p:nvSpPr>
        <p:spPr>
          <a:xfrm>
            <a:off x="386535" y="2933945"/>
            <a:ext cx="904161" cy="540060"/>
          </a:xfrm>
          <a:prstGeom prst="ellipse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195263" y="197120"/>
            <a:ext cx="8607207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Tipos de células a combustível</a:t>
            </a:r>
            <a:endParaRPr lang="pt-BR" sz="4400" dirty="0">
              <a:solidFill>
                <a:schemeClr val="tx2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2152650"/>
            <a:ext cx="8343900" cy="2552700"/>
          </a:xfrm>
          <a:prstGeom prst="rect">
            <a:avLst/>
          </a:prstGeom>
          <a:noFill/>
          <a:ln>
            <a:noFill/>
          </a:ln>
          <a:effectLst>
            <a:glow rad="101600">
              <a:srgbClr val="800000">
                <a:alpha val="60000"/>
              </a:srgb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2210371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"/>
          <p:cNvSpPr>
            <a:spLocks noChangeArrowheads="1"/>
          </p:cNvSpPr>
          <p:nvPr/>
        </p:nvSpPr>
        <p:spPr bwMode="auto">
          <a:xfrm>
            <a:off x="195263" y="197120"/>
            <a:ext cx="8607207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Sistemas comerciais</a:t>
            </a:r>
            <a:endParaRPr lang="pt-BR" sz="4400" dirty="0">
              <a:solidFill>
                <a:schemeClr val="tx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35" y="1748504"/>
            <a:ext cx="8301220" cy="3975751"/>
          </a:xfrm>
          <a:prstGeom prst="rect">
            <a:avLst/>
          </a:prstGeom>
          <a:noFill/>
          <a:ln>
            <a:noFill/>
          </a:ln>
          <a:effectLst>
            <a:glow rad="101600">
              <a:srgbClr val="800000">
                <a:alpha val="60000"/>
              </a:srgb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0875430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"/>
          <p:cNvSpPr>
            <a:spLocks noChangeArrowheads="1"/>
          </p:cNvSpPr>
          <p:nvPr/>
        </p:nvSpPr>
        <p:spPr bwMode="auto">
          <a:xfrm>
            <a:off x="195263" y="197120"/>
            <a:ext cx="8607207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Sistemas comerciais </a:t>
            </a:r>
            <a:endParaRPr lang="pt-BR" sz="4400" dirty="0">
              <a:solidFill>
                <a:schemeClr val="tx2"/>
              </a:solidFill>
            </a:endParaRPr>
          </a:p>
        </p:txBody>
      </p:sp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179389" y="1673805"/>
            <a:ext cx="8578076" cy="51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 algn="just">
              <a:buFont typeface="Wingdings" pitchFamily="2" charset="2"/>
              <a:buChar char="ü"/>
            </a:pPr>
            <a:r>
              <a:rPr lang="pt-BR" sz="2800" b="1" dirty="0" smtClean="0">
                <a:solidFill>
                  <a:srgbClr val="800000"/>
                </a:solidFill>
              </a:rPr>
              <a:t>Uso de reformadores para a extração de hidrogênio;</a:t>
            </a:r>
          </a:p>
          <a:p>
            <a:pPr algn="just"/>
            <a:endParaRPr lang="pt-BR" sz="2800" b="1" dirty="0">
              <a:solidFill>
                <a:srgbClr val="800000"/>
              </a:solidFill>
            </a:endParaRPr>
          </a:p>
          <a:p>
            <a:pPr marL="457200" indent="-457200" algn="just">
              <a:buFont typeface="Wingdings" pitchFamily="2" charset="2"/>
              <a:buChar char="ü"/>
            </a:pPr>
            <a:r>
              <a:rPr lang="pt-BR" sz="2800" b="1" dirty="0" smtClean="0">
                <a:solidFill>
                  <a:srgbClr val="00B050"/>
                </a:solidFill>
              </a:rPr>
              <a:t>Reformador converte metano em hidrogênio, enxofre, amônia, dióxido e monóxido de carbono;</a:t>
            </a:r>
          </a:p>
          <a:p>
            <a:pPr algn="just"/>
            <a:endParaRPr lang="pt-BR" sz="2800" b="1" baseline="-25000" dirty="0">
              <a:solidFill>
                <a:srgbClr val="00B050"/>
              </a:solidFill>
            </a:endParaRPr>
          </a:p>
          <a:p>
            <a:pPr marL="457200" indent="-457200" algn="just">
              <a:buFont typeface="Wingdings" pitchFamily="2" charset="2"/>
              <a:buChar char="ü"/>
            </a:pPr>
            <a:r>
              <a:rPr lang="pt-BR" sz="2800" b="1" dirty="0" smtClean="0">
                <a:solidFill>
                  <a:schemeClr val="hlink"/>
                </a:solidFill>
              </a:rPr>
              <a:t>Eficiência entre 35 e 48% e baixa pureza;</a:t>
            </a:r>
          </a:p>
          <a:p>
            <a:pPr algn="just"/>
            <a:endParaRPr lang="pt-BR" sz="2800" b="1" dirty="0" smtClean="0">
              <a:solidFill>
                <a:schemeClr val="hlink"/>
              </a:solidFill>
            </a:endParaRPr>
          </a:p>
          <a:p>
            <a:pPr marL="457200" indent="-457200" algn="just">
              <a:buFont typeface="Wingdings" pitchFamily="2" charset="2"/>
              <a:buChar char="ü"/>
            </a:pPr>
            <a:r>
              <a:rPr lang="pt-BR" sz="2800" b="1" dirty="0" smtClean="0">
                <a:solidFill>
                  <a:srgbClr val="FF0000"/>
                </a:solidFill>
              </a:rPr>
              <a:t>Combinada com outra fonte de energia .</a:t>
            </a:r>
          </a:p>
          <a:p>
            <a:pPr marL="457200" indent="-457200" algn="just">
              <a:buFont typeface="Wingdings" pitchFamily="2" charset="2"/>
              <a:buChar char="ü"/>
            </a:pPr>
            <a:endParaRPr lang="pt-BR" sz="2800" b="1" dirty="0" smtClean="0">
              <a:solidFill>
                <a:schemeClr val="hlink"/>
              </a:solidFill>
            </a:endParaRPr>
          </a:p>
          <a:p>
            <a:pPr algn="just"/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1369989429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"/>
          <p:cNvSpPr>
            <a:spLocks noChangeArrowheads="1"/>
          </p:cNvSpPr>
          <p:nvPr/>
        </p:nvSpPr>
        <p:spPr bwMode="auto">
          <a:xfrm>
            <a:off x="195263" y="197120"/>
            <a:ext cx="8607207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Sistemas comerciais </a:t>
            </a:r>
            <a:endParaRPr lang="pt-BR" sz="4400" dirty="0">
              <a:solidFill>
                <a:schemeClr val="tx2"/>
              </a:solidFill>
            </a:endParaRPr>
          </a:p>
        </p:txBody>
      </p:sp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179389" y="1673805"/>
            <a:ext cx="8578076" cy="3826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 algn="just">
              <a:buFont typeface="Wingdings" pitchFamily="2" charset="2"/>
              <a:buChar char="ü"/>
            </a:pPr>
            <a:r>
              <a:rPr lang="pt-BR" sz="2800" b="1" dirty="0" smtClean="0">
                <a:solidFill>
                  <a:srgbClr val="800000"/>
                </a:solidFill>
              </a:rPr>
              <a:t>Custo????;</a:t>
            </a:r>
          </a:p>
          <a:p>
            <a:pPr algn="just"/>
            <a:endParaRPr lang="pt-BR" sz="2800" b="1" dirty="0">
              <a:solidFill>
                <a:srgbClr val="800000"/>
              </a:solidFill>
            </a:endParaRPr>
          </a:p>
          <a:p>
            <a:pPr marL="457200" indent="-457200" algn="just">
              <a:buFont typeface="Wingdings" pitchFamily="2" charset="2"/>
              <a:buChar char="ü"/>
            </a:pPr>
            <a:r>
              <a:rPr lang="pt-BR" sz="2800" b="1" dirty="0" smtClean="0">
                <a:solidFill>
                  <a:srgbClr val="00B050"/>
                </a:solidFill>
              </a:rPr>
              <a:t>Segurança????;</a:t>
            </a:r>
          </a:p>
          <a:p>
            <a:pPr algn="just"/>
            <a:endParaRPr lang="pt-BR" sz="2800" b="1" baseline="-25000" dirty="0">
              <a:solidFill>
                <a:srgbClr val="00B050"/>
              </a:solidFill>
            </a:endParaRPr>
          </a:p>
          <a:p>
            <a:pPr marL="457200" indent="-457200" algn="just">
              <a:buFont typeface="Wingdings" pitchFamily="2" charset="2"/>
              <a:buChar char="ü"/>
            </a:pPr>
            <a:r>
              <a:rPr lang="pt-BR" sz="2800" b="1" dirty="0" smtClean="0">
                <a:solidFill>
                  <a:schemeClr val="hlink"/>
                </a:solidFill>
              </a:rPr>
              <a:t>Extração de combustível????;</a:t>
            </a:r>
          </a:p>
          <a:p>
            <a:pPr algn="just"/>
            <a:endParaRPr lang="pt-BR" sz="2800" b="1" dirty="0" smtClean="0">
              <a:solidFill>
                <a:schemeClr val="hlink"/>
              </a:solidFill>
            </a:endParaRPr>
          </a:p>
          <a:p>
            <a:pPr marL="457200" indent="-457200" algn="just">
              <a:buFont typeface="Wingdings" pitchFamily="2" charset="2"/>
              <a:buChar char="ü"/>
            </a:pPr>
            <a:r>
              <a:rPr lang="pt-BR" sz="2800" b="1" dirty="0" smtClean="0">
                <a:solidFill>
                  <a:srgbClr val="FF0000"/>
                </a:solidFill>
              </a:rPr>
              <a:t>Avaliação da capacidade de produção?????.</a:t>
            </a:r>
          </a:p>
          <a:p>
            <a:pPr marL="457200" indent="-457200" algn="just">
              <a:buFont typeface="Wingdings" pitchFamily="2" charset="2"/>
              <a:buChar char="ü"/>
            </a:pPr>
            <a:endParaRPr lang="pt-BR" sz="2800" b="1" dirty="0" smtClean="0">
              <a:solidFill>
                <a:schemeClr val="hlink"/>
              </a:solidFill>
            </a:endParaRPr>
          </a:p>
          <a:p>
            <a:pPr algn="just"/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1629190148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 padrão">
  <a:themeElements>
    <a:clrScheme name="Design padrão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Ângulo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tailEnd type="arrow"/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4804</TotalTime>
  <Words>532</Words>
  <Application>Microsoft Office PowerPoint</Application>
  <PresentationFormat>Apresentação na tela (4:3)</PresentationFormat>
  <Paragraphs>83</Paragraphs>
  <Slides>28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29" baseType="lpstr">
      <vt:lpstr>Design padrão</vt:lpstr>
      <vt:lpstr>Células a Combustível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Descrição funcional de uma PEM </vt:lpstr>
      <vt:lpstr>Parâmetros de uma PEM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rqm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Estrutura do Controlador</dc:title>
  <dc:creator>Particular</dc:creator>
  <cp:lastModifiedBy>Ricardo</cp:lastModifiedBy>
  <cp:revision>257</cp:revision>
  <dcterms:created xsi:type="dcterms:W3CDTF">2009-04-12T14:29:32Z</dcterms:created>
  <dcterms:modified xsi:type="dcterms:W3CDTF">2016-06-08T16:33:42Z</dcterms:modified>
</cp:coreProperties>
</file>