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23" d="100"/>
          <a:sy n="123" d="100"/>
        </p:scale>
        <p:origin x="1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202.116.45.236/mediawiki/resources/2/2005_siemens_Connectivism_A_LearningTheoryForTheDigitalAge.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Documento_do_Microsoft_Word_97_-_20031.doc"/><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Teorias de aprendizagem	</a:t>
            </a:r>
            <a:endParaRPr lang="pt-BR" dirty="0"/>
          </a:p>
        </p:txBody>
      </p:sp>
      <p:sp>
        <p:nvSpPr>
          <p:cNvPr id="3" name="Subtítulo 2"/>
          <p:cNvSpPr>
            <a:spLocks noGrp="1"/>
          </p:cNvSpPr>
          <p:nvPr>
            <p:ph type="subTitle" idx="1"/>
          </p:nvPr>
        </p:nvSpPr>
        <p:spPr/>
        <p:txBody>
          <a:bodyPr/>
          <a:lstStyle/>
          <a:p>
            <a:r>
              <a:rPr lang="pt-BR" dirty="0" smtClean="0"/>
              <a:t>Dutra – </a:t>
            </a:r>
            <a:r>
              <a:rPr lang="pt-BR" dirty="0" smtClean="0"/>
              <a:t>15/05</a:t>
            </a:r>
            <a:endParaRPr lang="pt-BR" dirty="0"/>
          </a:p>
        </p:txBody>
      </p:sp>
    </p:spTree>
    <p:extLst>
      <p:ext uri="{BB962C8B-B14F-4D97-AF65-F5344CB8AC3E}">
        <p14:creationId xmlns:p14="http://schemas.microsoft.com/office/powerpoint/2010/main" val="4082146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Agenda</a:t>
            </a:r>
            <a:endParaRPr lang="pt-BR" dirty="0"/>
          </a:p>
        </p:txBody>
      </p:sp>
      <p:sp>
        <p:nvSpPr>
          <p:cNvPr id="3" name="Espaço Reservado para Conteúdo 2"/>
          <p:cNvSpPr>
            <a:spLocks noGrp="1"/>
          </p:cNvSpPr>
          <p:nvPr>
            <p:ph idx="1"/>
          </p:nvPr>
        </p:nvSpPr>
        <p:spPr/>
        <p:txBody>
          <a:bodyPr/>
          <a:lstStyle/>
          <a:p>
            <a:r>
              <a:rPr lang="pt-BR" b="1" dirty="0" smtClean="0"/>
              <a:t>Cada grupo assume 1 teoria</a:t>
            </a:r>
          </a:p>
          <a:p>
            <a:r>
              <a:rPr lang="pt-BR" b="1" dirty="0" smtClean="0"/>
              <a:t>Lembrando professores do passado</a:t>
            </a:r>
          </a:p>
          <a:p>
            <a:r>
              <a:rPr lang="pt-BR" b="1" dirty="0" smtClean="0"/>
              <a:t>Revisando os 3 conceitos com ajuda dos grupos</a:t>
            </a:r>
          </a:p>
          <a:p>
            <a:pPr lvl="1"/>
            <a:r>
              <a:rPr lang="pt-BR" b="1" dirty="0" smtClean="0"/>
              <a:t>Teoria</a:t>
            </a:r>
          </a:p>
          <a:p>
            <a:pPr lvl="1"/>
            <a:r>
              <a:rPr lang="pt-BR" b="1" dirty="0" smtClean="0"/>
              <a:t>Exemplos</a:t>
            </a:r>
          </a:p>
          <a:p>
            <a:r>
              <a:rPr lang="pt-BR" b="1" dirty="0" smtClean="0"/>
              <a:t>Estudo de caso</a:t>
            </a:r>
          </a:p>
          <a:p>
            <a:pPr lvl="1"/>
            <a:r>
              <a:rPr lang="pt-BR" b="1" dirty="0" smtClean="0"/>
              <a:t>Caso 1 – Idioma</a:t>
            </a:r>
          </a:p>
          <a:p>
            <a:pPr lvl="1"/>
            <a:r>
              <a:rPr lang="pt-BR" b="1" dirty="0" smtClean="0"/>
              <a:t>Caso 2 – Física</a:t>
            </a:r>
          </a:p>
          <a:p>
            <a:pPr lvl="1"/>
            <a:r>
              <a:rPr lang="pt-BR" b="1" dirty="0" smtClean="0"/>
              <a:t>Caso 3 – Lixo reciclável</a:t>
            </a:r>
            <a:endParaRPr lang="pt-BR" b="1" dirty="0"/>
          </a:p>
        </p:txBody>
      </p:sp>
    </p:spTree>
    <p:extLst>
      <p:ext uri="{BB962C8B-B14F-4D97-AF65-F5344CB8AC3E}">
        <p14:creationId xmlns:p14="http://schemas.microsoft.com/office/powerpoint/2010/main" val="261732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Comportamentalismo</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b="1" dirty="0" smtClean="0"/>
              <a:t>Comportamento pode ser controlado ou modificado com base nos antecedentes e nas consequências do comportamento</a:t>
            </a:r>
          </a:p>
          <a:p>
            <a:r>
              <a:rPr lang="pt-BR" b="1" dirty="0" smtClean="0"/>
              <a:t>Comportamento ocorre de acordo com ambiente e antecedente</a:t>
            </a:r>
          </a:p>
          <a:p>
            <a:r>
              <a:rPr lang="pt-BR" b="1" dirty="0" smtClean="0"/>
              <a:t>A frequência depende do reforço ou punições</a:t>
            </a:r>
          </a:p>
          <a:p>
            <a:r>
              <a:rPr lang="pt-BR" b="1" dirty="0" smtClean="0"/>
              <a:t>Exemplos: </a:t>
            </a:r>
          </a:p>
          <a:p>
            <a:pPr lvl="1"/>
            <a:r>
              <a:rPr lang="pt-BR" b="1" dirty="0" smtClean="0"/>
              <a:t>Se entrega tarefa extra fica sem fazer teste</a:t>
            </a:r>
          </a:p>
          <a:p>
            <a:pPr lvl="1"/>
            <a:r>
              <a:rPr lang="pt-BR" b="1" dirty="0" smtClean="0"/>
              <a:t>Reforço positivo quem acertou</a:t>
            </a:r>
          </a:p>
          <a:p>
            <a:pPr lvl="1"/>
            <a:r>
              <a:rPr lang="pt-BR" b="1" dirty="0" smtClean="0"/>
              <a:t>Quem chegou atrasado leva ponto negativo</a:t>
            </a:r>
          </a:p>
          <a:p>
            <a:r>
              <a:rPr lang="pt-BR" b="1" dirty="0" smtClean="0"/>
              <a:t>Como implementar?</a:t>
            </a:r>
          </a:p>
          <a:p>
            <a:pPr lvl="1"/>
            <a:r>
              <a:rPr lang="pt-BR" b="1" dirty="0" smtClean="0"/>
              <a:t>Qual comportamento desejado? Chegar na hora?</a:t>
            </a:r>
          </a:p>
          <a:p>
            <a:pPr lvl="1"/>
            <a:r>
              <a:rPr lang="pt-BR" b="1" dirty="0" smtClean="0"/>
              <a:t>Decidir reforço? Ganha $ ?</a:t>
            </a:r>
          </a:p>
          <a:p>
            <a:pPr lvl="1"/>
            <a:r>
              <a:rPr lang="pt-BR" b="1" dirty="0" smtClean="0"/>
              <a:t>Correto e incorreto?</a:t>
            </a:r>
          </a:p>
          <a:p>
            <a:pPr lvl="1"/>
            <a:r>
              <a:rPr lang="pt-BR" b="1" dirty="0" smtClean="0"/>
              <a:t>Motivação intrínseca e extrínseca</a:t>
            </a:r>
            <a:endParaRPr lang="pt-BR" b="1" dirty="0"/>
          </a:p>
        </p:txBody>
      </p:sp>
    </p:spTree>
    <p:extLst>
      <p:ext uri="{BB962C8B-B14F-4D97-AF65-F5344CB8AC3E}">
        <p14:creationId xmlns:p14="http://schemas.microsoft.com/office/powerpoint/2010/main" val="339168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Cognitivismo</a:t>
            </a:r>
            <a:endParaRPr lang="pt-BR" dirty="0"/>
          </a:p>
        </p:txBody>
      </p:sp>
      <p:sp>
        <p:nvSpPr>
          <p:cNvPr id="3" name="Espaço Reservado para Conteúdo 2"/>
          <p:cNvSpPr>
            <a:spLocks noGrp="1"/>
          </p:cNvSpPr>
          <p:nvPr>
            <p:ph idx="1"/>
          </p:nvPr>
        </p:nvSpPr>
        <p:spPr>
          <a:xfrm>
            <a:off x="2527219" y="1800386"/>
            <a:ext cx="8915400" cy="3777622"/>
          </a:xfrm>
        </p:spPr>
        <p:txBody>
          <a:bodyPr>
            <a:normAutofit fontScale="77500" lnSpcReduction="20000"/>
          </a:bodyPr>
          <a:lstStyle/>
          <a:p>
            <a:r>
              <a:rPr lang="pt-BR" b="1" dirty="0" smtClean="0"/>
              <a:t>Foca como a informação é recebida, organizada, armazenada e recuperada pela mente que funciona como um computador.</a:t>
            </a:r>
          </a:p>
          <a:p>
            <a:r>
              <a:rPr lang="pt-BR" b="1" dirty="0" smtClean="0"/>
              <a:t>Ensino deve ser organizado, sequenciado e de modo compreensível.</a:t>
            </a:r>
          </a:p>
          <a:p>
            <a:r>
              <a:rPr lang="pt-BR" b="1" dirty="0" smtClean="0"/>
              <a:t>Ênfase na retenção e </a:t>
            </a:r>
            <a:r>
              <a:rPr lang="pt-BR" b="1" dirty="0" err="1" smtClean="0"/>
              <a:t>recall</a:t>
            </a:r>
            <a:r>
              <a:rPr lang="pt-BR" b="1" dirty="0" smtClean="0"/>
              <a:t>.</a:t>
            </a:r>
          </a:p>
          <a:p>
            <a:r>
              <a:rPr lang="pt-BR" b="1" dirty="0" smtClean="0"/>
              <a:t>Exemplos:</a:t>
            </a:r>
          </a:p>
          <a:p>
            <a:pPr lvl="1"/>
            <a:r>
              <a:rPr lang="pt-BR" b="1" dirty="0" smtClean="0"/>
              <a:t>Iniciar aula com ganchos para provocar interesse</a:t>
            </a:r>
          </a:p>
          <a:p>
            <a:pPr lvl="1"/>
            <a:r>
              <a:rPr lang="pt-BR" b="1" dirty="0" smtClean="0"/>
              <a:t>Testes para relembra conhecimentos prévios</a:t>
            </a:r>
          </a:p>
          <a:p>
            <a:pPr lvl="1"/>
            <a:r>
              <a:rPr lang="pt-BR" b="1" dirty="0" smtClean="0"/>
              <a:t>Ensinar por etapas</a:t>
            </a:r>
          </a:p>
          <a:p>
            <a:pPr lvl="1"/>
            <a:r>
              <a:rPr lang="pt-BR" b="1" dirty="0" smtClean="0"/>
              <a:t>Usar gráficos e tabelas para ajudar estruturar e relacionar o conteúdo</a:t>
            </a:r>
          </a:p>
          <a:p>
            <a:pPr lvl="1"/>
            <a:r>
              <a:rPr lang="pt-BR" b="1" dirty="0" err="1" smtClean="0"/>
              <a:t>KWL</a:t>
            </a:r>
            <a:endParaRPr lang="pt-BR" b="1" dirty="0" smtClean="0"/>
          </a:p>
          <a:p>
            <a:r>
              <a:rPr lang="pt-BR" b="1" dirty="0" smtClean="0"/>
              <a:t>Aplicação</a:t>
            </a:r>
          </a:p>
          <a:p>
            <a:pPr lvl="1"/>
            <a:r>
              <a:rPr lang="pt-BR" b="1" dirty="0" smtClean="0"/>
              <a:t>Quais </a:t>
            </a:r>
            <a:r>
              <a:rPr lang="pt-BR" b="1" dirty="0" err="1" smtClean="0"/>
              <a:t>skills</a:t>
            </a:r>
            <a:r>
              <a:rPr lang="pt-BR" b="1" dirty="0" smtClean="0"/>
              <a:t>?  definir</a:t>
            </a:r>
          </a:p>
          <a:p>
            <a:pPr lvl="1"/>
            <a:r>
              <a:rPr lang="pt-BR" b="1" dirty="0" smtClean="0"/>
              <a:t>Quais estratégias?  </a:t>
            </a:r>
            <a:r>
              <a:rPr lang="pt-BR" b="1" dirty="0" err="1" smtClean="0"/>
              <a:t>Mind</a:t>
            </a:r>
            <a:r>
              <a:rPr lang="pt-BR" b="1" dirty="0" smtClean="0"/>
              <a:t> </a:t>
            </a:r>
            <a:r>
              <a:rPr lang="pt-BR" b="1" dirty="0" err="1" smtClean="0"/>
              <a:t>map</a:t>
            </a:r>
            <a:endParaRPr lang="pt-BR" b="1" dirty="0"/>
          </a:p>
        </p:txBody>
      </p:sp>
    </p:spTree>
    <p:extLst>
      <p:ext uri="{BB962C8B-B14F-4D97-AF65-F5344CB8AC3E}">
        <p14:creationId xmlns:p14="http://schemas.microsoft.com/office/powerpoint/2010/main" val="87695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Construtivismo</a:t>
            </a:r>
            <a:endParaRPr lang="pt-BR" dirty="0"/>
          </a:p>
        </p:txBody>
      </p:sp>
      <p:sp>
        <p:nvSpPr>
          <p:cNvPr id="3" name="Espaço Reservado para Conteúdo 2"/>
          <p:cNvSpPr>
            <a:spLocks noGrp="1"/>
          </p:cNvSpPr>
          <p:nvPr>
            <p:ph idx="1"/>
          </p:nvPr>
        </p:nvSpPr>
        <p:spPr/>
        <p:txBody>
          <a:bodyPr/>
          <a:lstStyle/>
          <a:p>
            <a:r>
              <a:rPr lang="pt-BR" b="1" dirty="0" smtClean="0"/>
              <a:t>Construção do conhecimento por meio da experiência</a:t>
            </a:r>
          </a:p>
          <a:p>
            <a:r>
              <a:rPr lang="pt-BR" b="1" dirty="0" smtClean="0"/>
              <a:t>Aprendizado onde os aprendizes interagem com os problemas e conceitos.</a:t>
            </a:r>
          </a:p>
          <a:p>
            <a:r>
              <a:rPr lang="pt-BR" b="1" dirty="0" err="1" smtClean="0"/>
              <a:t>HOT</a:t>
            </a:r>
            <a:r>
              <a:rPr lang="pt-BR" b="1" dirty="0" smtClean="0"/>
              <a:t> , </a:t>
            </a:r>
            <a:r>
              <a:rPr lang="pt-BR" b="1" dirty="0" err="1" smtClean="0"/>
              <a:t>Problem</a:t>
            </a:r>
            <a:r>
              <a:rPr lang="pt-BR" b="1" dirty="0" smtClean="0"/>
              <a:t> </a:t>
            </a:r>
            <a:r>
              <a:rPr lang="pt-BR" b="1" dirty="0" err="1" smtClean="0"/>
              <a:t>solving</a:t>
            </a:r>
            <a:r>
              <a:rPr lang="pt-BR" b="1" dirty="0" smtClean="0"/>
              <a:t>, transferência de conhecimentos para outros contextos e colaboração.</a:t>
            </a:r>
          </a:p>
          <a:p>
            <a:r>
              <a:rPr lang="pt-BR" b="1" dirty="0" smtClean="0"/>
              <a:t>Motiva e torna os estudantes mais ativos.</a:t>
            </a:r>
            <a:endParaRPr lang="pt-BR" b="1" dirty="0"/>
          </a:p>
        </p:txBody>
      </p:sp>
    </p:spTree>
    <p:extLst>
      <p:ext uri="{BB962C8B-B14F-4D97-AF65-F5344CB8AC3E}">
        <p14:creationId xmlns:p14="http://schemas.microsoft.com/office/powerpoint/2010/main" val="214841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Síntese</a:t>
            </a:r>
            <a:endParaRPr lang="pt-BR" dirty="0"/>
          </a:p>
        </p:txBody>
      </p:sp>
      <p:sp>
        <p:nvSpPr>
          <p:cNvPr id="3" name="Espaço Reservado para Conteúdo 2"/>
          <p:cNvSpPr>
            <a:spLocks noGrp="1"/>
          </p:cNvSpPr>
          <p:nvPr>
            <p:ph idx="1"/>
          </p:nvPr>
        </p:nvSpPr>
        <p:spPr/>
        <p:txBody>
          <a:bodyPr>
            <a:normAutofit fontScale="85000" lnSpcReduction="10000"/>
          </a:bodyPr>
          <a:lstStyle/>
          <a:p>
            <a:r>
              <a:rPr lang="pt-BR" dirty="0"/>
              <a:t>Para enfrentar os novos desafios educacionais, os educadores devem </a:t>
            </a:r>
            <a:r>
              <a:rPr lang="pt-BR" dirty="0" err="1"/>
              <a:t>re-examinar</a:t>
            </a:r>
            <a:r>
              <a:rPr lang="pt-BR" dirty="0"/>
              <a:t> suas perspectivas tradicionais e adotar uma nova filosofia de ensino e aprendizagem. Isso não implica que as tradicionais teorias de aprendizagem, como o behaviorismo, devem ser deixadas de lado em favor das teorias </a:t>
            </a:r>
            <a:r>
              <a:rPr lang="pt-BR" dirty="0" err="1"/>
              <a:t>social-construcionistas</a:t>
            </a:r>
            <a:r>
              <a:rPr lang="pt-BR" dirty="0"/>
              <a:t> mais contemporâneas. Precisamos combinar seus objetivos de aprendizado desejados e métodos para as teorias de aprendizagem apropriadas. Argumentamos que essa nova filosofia deve construir em uma combinação de teorias de aprendizagem em vez de ser confinado a uma perspectiva única (</a:t>
            </a:r>
            <a:r>
              <a:rPr lang="pt-BR" dirty="0" err="1"/>
              <a:t>Johnson</a:t>
            </a:r>
            <a:r>
              <a:rPr lang="pt-BR" dirty="0"/>
              <a:t>, 1997). </a:t>
            </a:r>
          </a:p>
          <a:p>
            <a:r>
              <a:rPr lang="pt-BR" dirty="0"/>
              <a:t>Por exemplo, ambientes de aprendizagem on-line devem ser compostos de elementos de teoria da aprendizagem </a:t>
            </a:r>
            <a:r>
              <a:rPr lang="pt-BR" dirty="0" err="1"/>
              <a:t>comportamentalista</a:t>
            </a:r>
            <a:r>
              <a:rPr lang="pt-BR" dirty="0"/>
              <a:t> (por exemplo, usando reforço positivo e repetição), teoria da aprendizagem cognitiva (por exemplo, abordando sentidos, apresentando novas informações de forma motivadora, limitando a quantidade de informações apresentadas e conectando novas informações a conhecimento), e teoria da aprendizagem social (por exemplo, encorajando interação, avaliação por pares e feedback pessoal). Um curso pode ter um resultado sinérgico ao integrar aspectos mais positivos e poderosos de cada teoria de aprendizagem em um ambiente de aprendizagem online. </a:t>
            </a:r>
            <a:r>
              <a:rPr lang="pt-BR" dirty="0" err="1"/>
              <a:t>Scott</a:t>
            </a:r>
            <a:r>
              <a:rPr lang="pt-BR" dirty="0"/>
              <a:t> </a:t>
            </a:r>
            <a:r>
              <a:rPr lang="pt-BR" dirty="0" err="1"/>
              <a:t>Johnson</a:t>
            </a:r>
            <a:endParaRPr lang="pt-BR" dirty="0"/>
          </a:p>
          <a:p>
            <a:endParaRPr lang="pt-BR" dirty="0"/>
          </a:p>
        </p:txBody>
      </p:sp>
    </p:spTree>
    <p:extLst>
      <p:ext uri="{BB962C8B-B14F-4D97-AF65-F5344CB8AC3E}">
        <p14:creationId xmlns:p14="http://schemas.microsoft.com/office/powerpoint/2010/main" val="208596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Conectivismo</a:t>
            </a:r>
            <a:r>
              <a:rPr lang="pt-BR" dirty="0" smtClean="0"/>
              <a:t> -</a:t>
            </a:r>
            <a:r>
              <a:rPr lang="en-US" b="1" dirty="0"/>
              <a:t>George Siemens</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dirty="0" smtClean="0"/>
              <a:t>A teoria que tenta explicar como as tecnologias da internet permitiram a criação de novas oportunidades para que as pessoas possam aprender e compartilhar informações. </a:t>
            </a:r>
            <a:r>
              <a:rPr lang="pt-BR" b="1" cap="all" dirty="0" err="1"/>
              <a:t>Siemens</a:t>
            </a:r>
            <a:r>
              <a:rPr lang="pt-BR" b="1" cap="all" dirty="0"/>
              <a:t>, Downes</a:t>
            </a:r>
            <a:r>
              <a:rPr lang="pt-BR" dirty="0" smtClean="0"/>
              <a:t>(https</a:t>
            </a:r>
            <a:r>
              <a:rPr lang="pt-BR" dirty="0"/>
              <a:t>://</a:t>
            </a:r>
            <a:r>
              <a:rPr lang="pt-BR" dirty="0" smtClean="0"/>
              <a:t>www.learning-theories.com/connectivism-siemens-downes.html) </a:t>
            </a:r>
          </a:p>
          <a:p>
            <a:r>
              <a:rPr lang="en-US" dirty="0"/>
              <a:t>“One of the most persuasive factors is the shrinking half-life of knowledge. The “</a:t>
            </a:r>
            <a:r>
              <a:rPr lang="en-US" dirty="0" smtClean="0"/>
              <a:t>half-life of </a:t>
            </a:r>
            <a:r>
              <a:rPr lang="en-US" dirty="0"/>
              <a:t>knowledge” is the time span from when knowledge is gained to when it </a:t>
            </a:r>
            <a:r>
              <a:rPr lang="en-US" dirty="0" smtClean="0"/>
              <a:t>becomes obsolete</a:t>
            </a:r>
            <a:r>
              <a:rPr lang="en-US" dirty="0"/>
              <a:t>. Half of what is known today was not known 10 years ago</a:t>
            </a:r>
            <a:r>
              <a:rPr lang="en-US" dirty="0" smtClean="0"/>
              <a:t>.</a:t>
            </a:r>
          </a:p>
          <a:p>
            <a:r>
              <a:rPr lang="en-US" dirty="0"/>
              <a:t>“Experience has long been considered the best teacher of knowledge. Since we cannot experience everything, other people’s experiences, and hence other people, become the surrogate for knowledge. ‘I store my knowledge in my friends’ is an axiom for collecting knowledge through collecting people (undated</a:t>
            </a:r>
            <a:r>
              <a:rPr lang="en-US" dirty="0" smtClean="0"/>
              <a:t>).”</a:t>
            </a:r>
            <a:r>
              <a:rPr lang="en-US" dirty="0"/>
              <a:t> Karen Stephenson </a:t>
            </a:r>
            <a:endParaRPr lang="en-US" dirty="0" smtClean="0"/>
          </a:p>
          <a:p>
            <a:r>
              <a:rPr lang="en-US" dirty="0"/>
              <a:t>The pipe is more important than the content within the pipe</a:t>
            </a:r>
            <a:r>
              <a:rPr lang="en-US" dirty="0" smtClean="0"/>
              <a:t>.</a:t>
            </a:r>
          </a:p>
          <a:p>
            <a:r>
              <a:rPr lang="en-US" dirty="0"/>
              <a:t>Our ability to learn what we need for tomorrow is more important than what we know today. </a:t>
            </a:r>
            <a:endParaRPr lang="pt-BR" dirty="0"/>
          </a:p>
          <a:p>
            <a:r>
              <a:rPr lang="pt-BR" sz="1400" dirty="0" err="1" smtClean="0"/>
              <a:t>Ex</a:t>
            </a:r>
            <a:r>
              <a:rPr lang="pt-BR" sz="1400" dirty="0" smtClean="0"/>
              <a:t>: </a:t>
            </a:r>
            <a:r>
              <a:rPr lang="pt-BR" sz="1400" dirty="0" err="1" smtClean="0"/>
              <a:t>cMOOC</a:t>
            </a:r>
            <a:endParaRPr lang="pt-BR" dirty="0" smtClean="0"/>
          </a:p>
          <a:p>
            <a:r>
              <a:rPr lang="pt-BR" sz="1200" dirty="0" smtClean="0"/>
              <a:t>Artigo interessante</a:t>
            </a:r>
            <a:endParaRPr lang="pt-BR" sz="1200" dirty="0"/>
          </a:p>
          <a:p>
            <a:r>
              <a:rPr lang="en-US" sz="1200" dirty="0"/>
              <a:t>Siemens, G. (2005). </a:t>
            </a:r>
            <a:r>
              <a:rPr lang="en-US" sz="1200" dirty="0" err="1">
                <a:hlinkClick r:id="rId3"/>
              </a:rPr>
              <a:t>Connectivism</a:t>
            </a:r>
            <a:r>
              <a:rPr lang="en-US" sz="1200" dirty="0">
                <a:hlinkClick r:id="rId3"/>
              </a:rPr>
              <a:t>: A learning theory for the digital age.</a:t>
            </a:r>
            <a:r>
              <a:rPr lang="en-US" sz="1200" dirty="0"/>
              <a:t> </a:t>
            </a:r>
            <a:r>
              <a:rPr lang="en-US" sz="1200" i="1" dirty="0"/>
              <a:t>International Journal of Instructional Technology and Distance Learning</a:t>
            </a:r>
            <a:r>
              <a:rPr lang="en-US" sz="1200" dirty="0"/>
              <a:t>, </a:t>
            </a:r>
            <a:r>
              <a:rPr lang="en-US" sz="1200" i="1" dirty="0"/>
              <a:t>2</a:t>
            </a:r>
            <a:r>
              <a:rPr lang="en-US" sz="1200" dirty="0"/>
              <a:t>(1), 3-10</a:t>
            </a:r>
            <a:r>
              <a:rPr lang="en-US" sz="1200" dirty="0" smtClean="0"/>
              <a:t>.</a:t>
            </a:r>
          </a:p>
          <a:p>
            <a:r>
              <a:rPr lang="en-US" sz="1200" dirty="0" err="1"/>
              <a:t>Downes</a:t>
            </a:r>
            <a:r>
              <a:rPr lang="en-US" sz="1200" dirty="0"/>
              <a:t>, S. (2010). New technology supporting informal learning. </a:t>
            </a:r>
            <a:r>
              <a:rPr lang="en-US" sz="1200" i="1" dirty="0"/>
              <a:t>Journal of Emerging Technologies in Web Intelligence</a:t>
            </a:r>
            <a:r>
              <a:rPr lang="en-US" sz="1200" dirty="0"/>
              <a:t>, </a:t>
            </a:r>
            <a:r>
              <a:rPr lang="en-US" sz="1200" i="1" dirty="0"/>
              <a:t>2</a:t>
            </a:r>
            <a:r>
              <a:rPr lang="en-US" sz="1200" dirty="0"/>
              <a:t>(1), 27-33. </a:t>
            </a:r>
            <a:endParaRPr lang="pt-BR" sz="1200" dirty="0"/>
          </a:p>
        </p:txBody>
      </p:sp>
      <p:graphicFrame>
        <p:nvGraphicFramePr>
          <p:cNvPr id="5" name="Objeto 4"/>
          <p:cNvGraphicFramePr>
            <a:graphicFrameLocks noChangeAspect="1"/>
          </p:cNvGraphicFramePr>
          <p:nvPr>
            <p:extLst/>
          </p:nvPr>
        </p:nvGraphicFramePr>
        <p:xfrm>
          <a:off x="2197769" y="4806281"/>
          <a:ext cx="914400" cy="771525"/>
        </p:xfrm>
        <a:graphic>
          <a:graphicData uri="http://schemas.openxmlformats.org/presentationml/2006/ole">
            <mc:AlternateContent xmlns:mc="http://schemas.openxmlformats.org/markup-compatibility/2006">
              <mc:Choice xmlns:v="urn:schemas-microsoft-com:vml" Requires="v">
                <p:oleObj spid="_x0000_s1026"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2197769" y="480628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812972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Tendências -</a:t>
            </a:r>
            <a:r>
              <a:rPr lang="en-US" b="1" dirty="0"/>
              <a:t>George Siemens</a:t>
            </a:r>
            <a:endParaRPr lang="pt-BR" dirty="0"/>
          </a:p>
        </p:txBody>
      </p:sp>
      <p:sp>
        <p:nvSpPr>
          <p:cNvPr id="3" name="Espaço Reservado para Conteúdo 2"/>
          <p:cNvSpPr>
            <a:spLocks noGrp="1"/>
          </p:cNvSpPr>
          <p:nvPr>
            <p:ph idx="1"/>
          </p:nvPr>
        </p:nvSpPr>
        <p:spPr/>
        <p:txBody>
          <a:bodyPr>
            <a:normAutofit fontScale="77500" lnSpcReduction="20000"/>
          </a:bodyPr>
          <a:lstStyle/>
          <a:p>
            <a:r>
              <a:rPr lang="en-US" dirty="0"/>
              <a:t>Many learners will move into a variety of different, possibly </a:t>
            </a:r>
            <a:r>
              <a:rPr lang="en-US" dirty="0">
                <a:solidFill>
                  <a:srgbClr val="FF0000"/>
                </a:solidFill>
              </a:rPr>
              <a:t>unrelated fields </a:t>
            </a:r>
            <a:r>
              <a:rPr lang="en-US" dirty="0" smtClean="0"/>
              <a:t>over the </a:t>
            </a:r>
            <a:r>
              <a:rPr lang="en-US" dirty="0"/>
              <a:t>course of their lifetime.</a:t>
            </a:r>
          </a:p>
          <a:p>
            <a:r>
              <a:rPr lang="en-US" dirty="0" smtClean="0">
                <a:solidFill>
                  <a:srgbClr val="FF0000"/>
                </a:solidFill>
              </a:rPr>
              <a:t>Informal </a:t>
            </a:r>
            <a:r>
              <a:rPr lang="en-US" dirty="0">
                <a:solidFill>
                  <a:srgbClr val="FF0000"/>
                </a:solidFill>
              </a:rPr>
              <a:t>learning </a:t>
            </a:r>
            <a:r>
              <a:rPr lang="en-US" dirty="0"/>
              <a:t>is a significant aspect of our learning experience. </a:t>
            </a:r>
            <a:r>
              <a:rPr lang="en-US" dirty="0" smtClean="0"/>
              <a:t>Formal education </a:t>
            </a:r>
            <a:r>
              <a:rPr lang="en-US" dirty="0"/>
              <a:t>no longer comprises the majority of our learning. Learning now </a:t>
            </a:r>
            <a:r>
              <a:rPr lang="en-US" dirty="0" smtClean="0"/>
              <a:t>occurs in </a:t>
            </a:r>
            <a:r>
              <a:rPr lang="en-US" dirty="0"/>
              <a:t>a variety of ways – through </a:t>
            </a:r>
            <a:r>
              <a:rPr lang="en-US" dirty="0">
                <a:solidFill>
                  <a:srgbClr val="FF0000"/>
                </a:solidFill>
              </a:rPr>
              <a:t>communities of practice</a:t>
            </a:r>
            <a:r>
              <a:rPr lang="en-US" dirty="0"/>
              <a:t>, personal networks, </a:t>
            </a:r>
            <a:r>
              <a:rPr lang="en-US" dirty="0" smtClean="0"/>
              <a:t>and through </a:t>
            </a:r>
            <a:r>
              <a:rPr lang="en-US" dirty="0"/>
              <a:t>completion of work-related tasks.</a:t>
            </a:r>
          </a:p>
          <a:p>
            <a:r>
              <a:rPr lang="en-US" dirty="0" smtClean="0">
                <a:solidFill>
                  <a:srgbClr val="FF0000"/>
                </a:solidFill>
              </a:rPr>
              <a:t>Learning </a:t>
            </a:r>
            <a:r>
              <a:rPr lang="en-US" dirty="0">
                <a:solidFill>
                  <a:srgbClr val="FF0000"/>
                </a:solidFill>
              </a:rPr>
              <a:t>is a continual process</a:t>
            </a:r>
            <a:r>
              <a:rPr lang="en-US" dirty="0"/>
              <a:t>, lasting for a lifetime. </a:t>
            </a:r>
            <a:r>
              <a:rPr lang="en-US" dirty="0">
                <a:solidFill>
                  <a:srgbClr val="FF0000"/>
                </a:solidFill>
              </a:rPr>
              <a:t>Learning and work </a:t>
            </a:r>
            <a:r>
              <a:rPr lang="en-US" dirty="0" smtClean="0">
                <a:solidFill>
                  <a:srgbClr val="FF0000"/>
                </a:solidFill>
              </a:rPr>
              <a:t>related activities </a:t>
            </a:r>
            <a:r>
              <a:rPr lang="en-US" dirty="0">
                <a:solidFill>
                  <a:srgbClr val="FF0000"/>
                </a:solidFill>
              </a:rPr>
              <a:t>are no longer separate</a:t>
            </a:r>
            <a:r>
              <a:rPr lang="en-US" dirty="0"/>
              <a:t>. In many situations, they are the same.</a:t>
            </a:r>
          </a:p>
          <a:p>
            <a:r>
              <a:rPr lang="en-US" dirty="0" smtClean="0">
                <a:solidFill>
                  <a:srgbClr val="FF0000"/>
                </a:solidFill>
              </a:rPr>
              <a:t>Technology </a:t>
            </a:r>
            <a:r>
              <a:rPr lang="en-US" dirty="0">
                <a:solidFill>
                  <a:srgbClr val="FF0000"/>
                </a:solidFill>
              </a:rPr>
              <a:t>is altering (rewiring) our brains</a:t>
            </a:r>
            <a:r>
              <a:rPr lang="en-US" dirty="0"/>
              <a:t>. The tools we use define and </a:t>
            </a:r>
            <a:r>
              <a:rPr lang="en-US" dirty="0" smtClean="0"/>
              <a:t>shape our </a:t>
            </a:r>
            <a:r>
              <a:rPr lang="en-US" dirty="0"/>
              <a:t>thinking.</a:t>
            </a:r>
          </a:p>
          <a:p>
            <a:r>
              <a:rPr lang="en-US" dirty="0" smtClean="0"/>
              <a:t>The </a:t>
            </a:r>
            <a:r>
              <a:rPr lang="en-US" dirty="0"/>
              <a:t>organization and the individual are both learning organisms. </a:t>
            </a:r>
            <a:r>
              <a:rPr lang="en-US" dirty="0" smtClean="0"/>
              <a:t>Increased attention </a:t>
            </a:r>
            <a:r>
              <a:rPr lang="en-US" dirty="0"/>
              <a:t>to </a:t>
            </a:r>
            <a:r>
              <a:rPr lang="en-US" dirty="0">
                <a:solidFill>
                  <a:srgbClr val="FF0000"/>
                </a:solidFill>
              </a:rPr>
              <a:t>knowledge management </a:t>
            </a:r>
            <a:r>
              <a:rPr lang="en-US" dirty="0"/>
              <a:t>highlights the need for a theory that </a:t>
            </a:r>
            <a:r>
              <a:rPr lang="en-US" dirty="0" smtClean="0"/>
              <a:t>attempts to </a:t>
            </a:r>
            <a:r>
              <a:rPr lang="en-US" dirty="0"/>
              <a:t>explain the link between individual and organizational learning.</a:t>
            </a:r>
          </a:p>
          <a:p>
            <a:r>
              <a:rPr lang="en-US" dirty="0" smtClean="0"/>
              <a:t>Many </a:t>
            </a:r>
            <a:r>
              <a:rPr lang="en-US" dirty="0"/>
              <a:t>of the processes previously handled by learning theories (especially </a:t>
            </a:r>
            <a:r>
              <a:rPr lang="en-US" dirty="0" smtClean="0"/>
              <a:t>in cognitive </a:t>
            </a:r>
            <a:r>
              <a:rPr lang="en-US" dirty="0"/>
              <a:t>information processing) can now be off-loaded to, or supported by</a:t>
            </a:r>
            <a:r>
              <a:rPr lang="en-US" dirty="0" smtClean="0"/>
              <a:t>, technology</a:t>
            </a:r>
            <a:r>
              <a:rPr lang="en-US" dirty="0"/>
              <a:t>.</a:t>
            </a:r>
          </a:p>
          <a:p>
            <a:r>
              <a:rPr lang="en-US" dirty="0" smtClean="0">
                <a:solidFill>
                  <a:srgbClr val="FF0000"/>
                </a:solidFill>
              </a:rPr>
              <a:t>Know-how </a:t>
            </a:r>
            <a:r>
              <a:rPr lang="en-US" dirty="0">
                <a:solidFill>
                  <a:srgbClr val="FF0000"/>
                </a:solidFill>
              </a:rPr>
              <a:t>and know-what </a:t>
            </a:r>
            <a:r>
              <a:rPr lang="en-US" dirty="0"/>
              <a:t>is being supplemented with</a:t>
            </a:r>
            <a:r>
              <a:rPr lang="en-US" dirty="0">
                <a:solidFill>
                  <a:srgbClr val="FF0000"/>
                </a:solidFill>
              </a:rPr>
              <a:t> know-where </a:t>
            </a:r>
            <a:r>
              <a:rPr lang="en-US" dirty="0"/>
              <a:t>(</a:t>
            </a:r>
            <a:r>
              <a:rPr lang="en-US" dirty="0" smtClean="0"/>
              <a:t>the understanding </a:t>
            </a:r>
            <a:r>
              <a:rPr lang="en-US" dirty="0"/>
              <a:t>of where to find knowledge needed).</a:t>
            </a:r>
            <a:endParaRPr lang="pt-BR" dirty="0"/>
          </a:p>
        </p:txBody>
      </p:sp>
    </p:spTree>
    <p:extLst>
      <p:ext uri="{BB962C8B-B14F-4D97-AF65-F5344CB8AC3E}">
        <p14:creationId xmlns:p14="http://schemas.microsoft.com/office/powerpoint/2010/main" val="3093250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 </a:t>
            </a:r>
            <a:r>
              <a:rPr lang="en-US" b="1" dirty="0"/>
              <a:t>George Siemens</a:t>
            </a:r>
            <a:endParaRPr lang="pt-BR" dirty="0"/>
          </a:p>
        </p:txBody>
      </p:sp>
      <p:sp>
        <p:nvSpPr>
          <p:cNvPr id="3" name="Espaço Reservado para Conteúdo 2"/>
          <p:cNvSpPr>
            <a:spLocks noGrp="1"/>
          </p:cNvSpPr>
          <p:nvPr>
            <p:ph idx="1"/>
          </p:nvPr>
        </p:nvSpPr>
        <p:spPr/>
        <p:txBody>
          <a:bodyPr>
            <a:normAutofit fontScale="92500" lnSpcReduction="20000"/>
          </a:bodyPr>
          <a:lstStyle/>
          <a:p>
            <a:r>
              <a:rPr lang="en-US" dirty="0" smtClean="0"/>
              <a:t>Learning </a:t>
            </a:r>
            <a:r>
              <a:rPr lang="en-US" dirty="0"/>
              <a:t>and knowledge rests in </a:t>
            </a:r>
            <a:r>
              <a:rPr lang="en-US" dirty="0">
                <a:solidFill>
                  <a:srgbClr val="FF0000"/>
                </a:solidFill>
              </a:rPr>
              <a:t>diversity of opinions</a:t>
            </a:r>
            <a:r>
              <a:rPr lang="en-US" dirty="0"/>
              <a:t>.</a:t>
            </a:r>
          </a:p>
          <a:p>
            <a:r>
              <a:rPr lang="en-US" dirty="0" smtClean="0"/>
              <a:t>Learning </a:t>
            </a:r>
            <a:r>
              <a:rPr lang="en-US" dirty="0"/>
              <a:t>is a process of connecting specialized nodes or information</a:t>
            </a:r>
            <a:r>
              <a:rPr lang="en-US" dirty="0">
                <a:solidFill>
                  <a:srgbClr val="FF0000"/>
                </a:solidFill>
              </a:rPr>
              <a:t> sources</a:t>
            </a:r>
            <a:r>
              <a:rPr lang="en-US" dirty="0"/>
              <a:t>.</a:t>
            </a:r>
          </a:p>
          <a:p>
            <a:r>
              <a:rPr lang="en-US" dirty="0" smtClean="0"/>
              <a:t>Learning </a:t>
            </a:r>
            <a:r>
              <a:rPr lang="en-US" dirty="0"/>
              <a:t>may reside in </a:t>
            </a:r>
            <a:r>
              <a:rPr lang="en-US" dirty="0">
                <a:solidFill>
                  <a:srgbClr val="FF0000"/>
                </a:solidFill>
              </a:rPr>
              <a:t>non-human appliances</a:t>
            </a:r>
            <a:r>
              <a:rPr lang="en-US" dirty="0"/>
              <a:t>.</a:t>
            </a:r>
          </a:p>
          <a:p>
            <a:r>
              <a:rPr lang="en-US" dirty="0" smtClean="0">
                <a:solidFill>
                  <a:srgbClr val="FF0000"/>
                </a:solidFill>
              </a:rPr>
              <a:t>Capacity </a:t>
            </a:r>
            <a:r>
              <a:rPr lang="en-US" dirty="0">
                <a:solidFill>
                  <a:srgbClr val="FF0000"/>
                </a:solidFill>
              </a:rPr>
              <a:t>to know </a:t>
            </a:r>
            <a:r>
              <a:rPr lang="en-US" dirty="0"/>
              <a:t>more is more critical than what is currently known</a:t>
            </a:r>
          </a:p>
          <a:p>
            <a:r>
              <a:rPr lang="en-US" dirty="0" smtClean="0"/>
              <a:t>Nurturing </a:t>
            </a:r>
            <a:r>
              <a:rPr lang="en-US" dirty="0"/>
              <a:t>and maintaining</a:t>
            </a:r>
            <a:r>
              <a:rPr lang="en-US" dirty="0">
                <a:solidFill>
                  <a:srgbClr val="FF0000"/>
                </a:solidFill>
              </a:rPr>
              <a:t> connections </a:t>
            </a:r>
            <a:r>
              <a:rPr lang="en-US" dirty="0"/>
              <a:t>is needed to facilitate continual learning.</a:t>
            </a:r>
          </a:p>
          <a:p>
            <a:r>
              <a:rPr lang="en-US" dirty="0" smtClean="0"/>
              <a:t>Ability </a:t>
            </a:r>
            <a:r>
              <a:rPr lang="en-US" dirty="0"/>
              <a:t>to see </a:t>
            </a:r>
            <a:r>
              <a:rPr lang="en-US" dirty="0">
                <a:solidFill>
                  <a:srgbClr val="FF0000"/>
                </a:solidFill>
              </a:rPr>
              <a:t>connections between fields</a:t>
            </a:r>
            <a:r>
              <a:rPr lang="en-US" dirty="0"/>
              <a:t>, ideas, and concepts is a </a:t>
            </a:r>
            <a:r>
              <a:rPr lang="en-US" dirty="0">
                <a:solidFill>
                  <a:srgbClr val="FF0000"/>
                </a:solidFill>
              </a:rPr>
              <a:t>core skill</a:t>
            </a:r>
            <a:r>
              <a:rPr lang="en-US" dirty="0"/>
              <a:t>.</a:t>
            </a:r>
          </a:p>
          <a:p>
            <a:r>
              <a:rPr lang="en-US" dirty="0" smtClean="0">
                <a:solidFill>
                  <a:schemeClr val="accent5"/>
                </a:solidFill>
              </a:rPr>
              <a:t>Currency</a:t>
            </a:r>
            <a:r>
              <a:rPr lang="en-US" dirty="0" smtClean="0"/>
              <a:t> </a:t>
            </a:r>
            <a:r>
              <a:rPr lang="en-US" dirty="0"/>
              <a:t>(accurate, up-to-date knowledge) is the intent of all </a:t>
            </a:r>
            <a:r>
              <a:rPr lang="en-US" dirty="0" err="1" smtClean="0"/>
              <a:t>connectivist</a:t>
            </a:r>
            <a:r>
              <a:rPr lang="en-US" dirty="0" smtClean="0"/>
              <a:t> learning </a:t>
            </a:r>
            <a:r>
              <a:rPr lang="en-US" dirty="0"/>
              <a:t>activities.</a:t>
            </a:r>
          </a:p>
          <a:p>
            <a:r>
              <a:rPr lang="en-US" dirty="0" smtClean="0"/>
              <a:t>Decision-making </a:t>
            </a:r>
            <a:r>
              <a:rPr lang="en-US" dirty="0"/>
              <a:t>is itself a learning process. Choosing what to learn and </a:t>
            </a:r>
            <a:r>
              <a:rPr lang="en-US" dirty="0" smtClean="0"/>
              <a:t>the meaning </a:t>
            </a:r>
            <a:r>
              <a:rPr lang="en-US" dirty="0"/>
              <a:t>of incoming information is seen through the lens of a shifting reality</a:t>
            </a:r>
            <a:r>
              <a:rPr lang="en-US" dirty="0" smtClean="0"/>
              <a:t>. While </a:t>
            </a:r>
            <a:r>
              <a:rPr lang="en-US" dirty="0"/>
              <a:t>there is a right answer now, it may be wrong tomorrow due to alterations </a:t>
            </a:r>
            <a:r>
              <a:rPr lang="en-US" dirty="0" smtClean="0"/>
              <a:t>in the </a:t>
            </a:r>
            <a:r>
              <a:rPr lang="en-US" dirty="0"/>
              <a:t>information climate affecting the decision.</a:t>
            </a:r>
            <a:endParaRPr lang="pt-BR" dirty="0"/>
          </a:p>
        </p:txBody>
      </p:sp>
    </p:spTree>
    <p:extLst>
      <p:ext uri="{BB962C8B-B14F-4D97-AF65-F5344CB8AC3E}">
        <p14:creationId xmlns:p14="http://schemas.microsoft.com/office/powerpoint/2010/main" val="3472813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234</TotalTime>
  <Words>1003</Words>
  <Application>Microsoft Office PowerPoint</Application>
  <PresentationFormat>Widescreen</PresentationFormat>
  <Paragraphs>73</Paragraphs>
  <Slides>9</Slides>
  <Notes>0</Notes>
  <HiddenSlides>0</HiddenSlides>
  <MMClips>0</MMClips>
  <ScaleCrop>false</ScaleCrop>
  <HeadingPairs>
    <vt:vector size="8" baseType="variant">
      <vt:variant>
        <vt:lpstr>Fontes usadas</vt:lpstr>
      </vt:variant>
      <vt:variant>
        <vt:i4>3</vt:i4>
      </vt:variant>
      <vt:variant>
        <vt:lpstr>Tema</vt:lpstr>
      </vt:variant>
      <vt:variant>
        <vt:i4>1</vt:i4>
      </vt:variant>
      <vt:variant>
        <vt:lpstr>Servidores OLE inseridos</vt:lpstr>
      </vt:variant>
      <vt:variant>
        <vt:i4>1</vt:i4>
      </vt:variant>
      <vt:variant>
        <vt:lpstr>Títulos de slides</vt:lpstr>
      </vt:variant>
      <vt:variant>
        <vt:i4>9</vt:i4>
      </vt:variant>
    </vt:vector>
  </HeadingPairs>
  <TitlesOfParts>
    <vt:vector size="14" baseType="lpstr">
      <vt:lpstr>Arial</vt:lpstr>
      <vt:lpstr>Century Gothic</vt:lpstr>
      <vt:lpstr>Wingdings 3</vt:lpstr>
      <vt:lpstr>Cacho</vt:lpstr>
      <vt:lpstr>Document</vt:lpstr>
      <vt:lpstr>Teorias de aprendizagem </vt:lpstr>
      <vt:lpstr>Agenda</vt:lpstr>
      <vt:lpstr>Comportamentalismo</vt:lpstr>
      <vt:lpstr>Cognitivismo</vt:lpstr>
      <vt:lpstr>Construtivismo</vt:lpstr>
      <vt:lpstr>Síntese</vt:lpstr>
      <vt:lpstr>Conectivismo -George Siemens</vt:lpstr>
      <vt:lpstr>Tendências -George Siemens</vt:lpstr>
      <vt:lpstr>Princípios - George Siemens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Teorias de aprendizagem</dc:title>
  <dc:creator>User</dc:creator>
  <cp:lastModifiedBy>User</cp:lastModifiedBy>
  <cp:revision>8</cp:revision>
  <dcterms:created xsi:type="dcterms:W3CDTF">2018-05-27T14:41:48Z</dcterms:created>
  <dcterms:modified xsi:type="dcterms:W3CDTF">2018-06-15T00:21:04Z</dcterms:modified>
</cp:coreProperties>
</file>