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0" r:id="rId2"/>
    <p:sldId id="269" r:id="rId3"/>
    <p:sldId id="277" r:id="rId4"/>
    <p:sldId id="270" r:id="rId5"/>
    <p:sldId id="271" r:id="rId6"/>
    <p:sldId id="261" r:id="rId7"/>
    <p:sldId id="272" r:id="rId8"/>
    <p:sldId id="273" r:id="rId9"/>
    <p:sldId id="274" r:id="rId10"/>
    <p:sldId id="275" r:id="rId11"/>
    <p:sldId id="276" r:id="rId12"/>
    <p:sldId id="262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7480" autoAdjust="0"/>
    <p:restoredTop sz="99610" autoAdjust="0"/>
  </p:normalViewPr>
  <p:slideViewPr>
    <p:cSldViewPr snapToGrid="0" snapToObjects="1">
      <p:cViewPr>
        <p:scale>
          <a:sx n="156" d="100"/>
          <a:sy n="156" d="100"/>
        </p:scale>
        <p:origin x="317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3528" y="-10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EEAAF-BDEC-469E-A425-56AEDD8CED08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383D6DA-A26E-4874-8736-BB77E0C03C9C}">
      <dgm:prSet phldrT="[Texto]"/>
      <dgm:spPr/>
      <dgm:t>
        <a:bodyPr/>
        <a:lstStyle/>
        <a:p>
          <a:r>
            <a:rPr lang="pt-BR" dirty="0" smtClean="0">
              <a:latin typeface="+mn-lt"/>
            </a:rPr>
            <a:t>Litigiosidade Repetitiva: Judiciário e processo</a:t>
          </a:r>
          <a:endParaRPr lang="pt-BR" dirty="0">
            <a:latin typeface="+mn-lt"/>
          </a:endParaRPr>
        </a:p>
      </dgm:t>
    </dgm:pt>
    <dgm:pt modelId="{3DE044E6-D876-4A06-95F5-92222665D9FB}" type="parTrans" cxnId="{90143F2D-5103-46C5-BEB3-C60339D90C1F}">
      <dgm:prSet/>
      <dgm:spPr/>
      <dgm:t>
        <a:bodyPr/>
        <a:lstStyle/>
        <a:p>
          <a:endParaRPr lang="pt-BR">
            <a:latin typeface="Cambria" panose="02040503050406030204" pitchFamily="18" charset="0"/>
          </a:endParaRPr>
        </a:p>
      </dgm:t>
    </dgm:pt>
    <dgm:pt modelId="{FA9EE02B-FFD9-4EE1-89D6-3417924FECCD}" type="sibTrans" cxnId="{90143F2D-5103-46C5-BEB3-C60339D90C1F}">
      <dgm:prSet/>
      <dgm:spPr/>
      <dgm:t>
        <a:bodyPr/>
        <a:lstStyle/>
        <a:p>
          <a:endParaRPr lang="pt-BR">
            <a:latin typeface="Cambria" panose="02040503050406030204" pitchFamily="18" charset="0"/>
          </a:endParaRPr>
        </a:p>
      </dgm:t>
    </dgm:pt>
    <dgm:pt modelId="{C10B6D77-819A-449F-A95D-8E9F8715D3A1}">
      <dgm:prSet phldrT="[Texto]" custT="1"/>
      <dgm:spPr/>
      <dgm:t>
        <a:bodyPr/>
        <a:lstStyle/>
        <a:p>
          <a:r>
            <a:rPr lang="pt-BR" sz="2200" dirty="0" smtClean="0">
              <a:latin typeface="+mn-lt"/>
            </a:rPr>
            <a:t>Volume e acesso</a:t>
          </a:r>
          <a:endParaRPr lang="pt-BR" sz="2200" dirty="0">
            <a:latin typeface="+mn-lt"/>
          </a:endParaRPr>
        </a:p>
      </dgm:t>
    </dgm:pt>
    <dgm:pt modelId="{F0AF9221-FCC8-42BC-9830-D24BF3EBAEB5}" type="parTrans" cxnId="{FC54AC97-8D33-45A5-BE5A-2D14DF7CCACB}">
      <dgm:prSet/>
      <dgm:spPr/>
      <dgm:t>
        <a:bodyPr/>
        <a:lstStyle/>
        <a:p>
          <a:endParaRPr lang="pt-BR">
            <a:latin typeface="Cambria" panose="02040503050406030204" pitchFamily="18" charset="0"/>
          </a:endParaRPr>
        </a:p>
      </dgm:t>
    </dgm:pt>
    <dgm:pt modelId="{E042799D-A32E-4BDF-8ED8-5DC1909524D3}" type="sibTrans" cxnId="{FC54AC97-8D33-45A5-BE5A-2D14DF7CCACB}">
      <dgm:prSet/>
      <dgm:spPr/>
      <dgm:t>
        <a:bodyPr/>
        <a:lstStyle/>
        <a:p>
          <a:endParaRPr lang="pt-BR">
            <a:latin typeface="Cambria" panose="02040503050406030204" pitchFamily="18" charset="0"/>
          </a:endParaRPr>
        </a:p>
      </dgm:t>
    </dgm:pt>
    <dgm:pt modelId="{A26C3A47-8FBE-4755-B413-25BC0E4AFBE7}" type="pres">
      <dgm:prSet presAssocID="{D72EEAAF-BDEC-469E-A425-56AEDD8CED0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55C6AD5-4BCF-4864-854B-00651938A718}" type="pres">
      <dgm:prSet presAssocID="{8383D6DA-A26E-4874-8736-BB77E0C03C9C}" presName="linNode" presStyleCnt="0"/>
      <dgm:spPr/>
    </dgm:pt>
    <dgm:pt modelId="{3F5C4F9F-A21D-4E70-AE41-5EDDFDB2A083}" type="pres">
      <dgm:prSet presAssocID="{8383D6DA-A26E-4874-8736-BB77E0C03C9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8774E3-887D-486B-8F2F-22DF8222B0F3}" type="pres">
      <dgm:prSet presAssocID="{8383D6DA-A26E-4874-8736-BB77E0C03C9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8651E04-C3BA-2A4E-9E44-ADDEF9CD7EBB}" type="presOf" srcId="{8383D6DA-A26E-4874-8736-BB77E0C03C9C}" destId="{3F5C4F9F-A21D-4E70-AE41-5EDDFDB2A083}" srcOrd="0" destOrd="0" presId="urn:microsoft.com/office/officeart/2005/8/layout/vList6"/>
    <dgm:cxn modelId="{C82E038B-F3EA-D648-889A-48E0CCEA4F11}" type="presOf" srcId="{C10B6D77-819A-449F-A95D-8E9F8715D3A1}" destId="{4D8774E3-887D-486B-8F2F-22DF8222B0F3}" srcOrd="0" destOrd="0" presId="urn:microsoft.com/office/officeart/2005/8/layout/vList6"/>
    <dgm:cxn modelId="{90143F2D-5103-46C5-BEB3-C60339D90C1F}" srcId="{D72EEAAF-BDEC-469E-A425-56AEDD8CED08}" destId="{8383D6DA-A26E-4874-8736-BB77E0C03C9C}" srcOrd="0" destOrd="0" parTransId="{3DE044E6-D876-4A06-95F5-92222665D9FB}" sibTransId="{FA9EE02B-FFD9-4EE1-89D6-3417924FECCD}"/>
    <dgm:cxn modelId="{FC54AC97-8D33-45A5-BE5A-2D14DF7CCACB}" srcId="{8383D6DA-A26E-4874-8736-BB77E0C03C9C}" destId="{C10B6D77-819A-449F-A95D-8E9F8715D3A1}" srcOrd="0" destOrd="0" parTransId="{F0AF9221-FCC8-42BC-9830-D24BF3EBAEB5}" sibTransId="{E042799D-A32E-4BDF-8ED8-5DC1909524D3}"/>
    <dgm:cxn modelId="{107985A8-D18D-AC41-B8FA-E19F3D2500D2}" type="presOf" srcId="{D72EEAAF-BDEC-469E-A425-56AEDD8CED08}" destId="{A26C3A47-8FBE-4755-B413-25BC0E4AFBE7}" srcOrd="0" destOrd="0" presId="urn:microsoft.com/office/officeart/2005/8/layout/vList6"/>
    <dgm:cxn modelId="{1C16B3E5-8901-3F48-89BD-28533668BB33}" type="presParOf" srcId="{A26C3A47-8FBE-4755-B413-25BC0E4AFBE7}" destId="{B55C6AD5-4BCF-4864-854B-00651938A718}" srcOrd="0" destOrd="0" presId="urn:microsoft.com/office/officeart/2005/8/layout/vList6"/>
    <dgm:cxn modelId="{66E2DA6E-B5B1-8C45-AA6D-675B022D7DE7}" type="presParOf" srcId="{B55C6AD5-4BCF-4864-854B-00651938A718}" destId="{3F5C4F9F-A21D-4E70-AE41-5EDDFDB2A083}" srcOrd="0" destOrd="0" presId="urn:microsoft.com/office/officeart/2005/8/layout/vList6"/>
    <dgm:cxn modelId="{E6B9F680-C624-8D4C-ABB2-04AC0422F8BF}" type="presParOf" srcId="{B55C6AD5-4BCF-4864-854B-00651938A718}" destId="{4D8774E3-887D-486B-8F2F-22DF8222B0F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EEAAF-BDEC-469E-A425-56AEDD8CED08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383D6DA-A26E-4874-8736-BB77E0C03C9C}">
      <dgm:prSet phldrT="[Texto]"/>
      <dgm:spPr/>
      <dgm:t>
        <a:bodyPr/>
        <a:lstStyle/>
        <a:p>
          <a:r>
            <a:rPr lang="pt-BR" dirty="0" smtClean="0">
              <a:latin typeface="+mn-lt"/>
            </a:rPr>
            <a:t>Litigiosidade Repetitiva: Judiciário e processo</a:t>
          </a:r>
          <a:endParaRPr lang="pt-BR" dirty="0">
            <a:latin typeface="+mn-lt"/>
          </a:endParaRPr>
        </a:p>
      </dgm:t>
    </dgm:pt>
    <dgm:pt modelId="{3DE044E6-D876-4A06-95F5-92222665D9FB}" type="parTrans" cxnId="{90143F2D-5103-46C5-BEB3-C60339D90C1F}">
      <dgm:prSet/>
      <dgm:spPr/>
      <dgm:t>
        <a:bodyPr/>
        <a:lstStyle/>
        <a:p>
          <a:endParaRPr lang="pt-BR">
            <a:latin typeface="Cambria" panose="02040503050406030204" pitchFamily="18" charset="0"/>
          </a:endParaRPr>
        </a:p>
      </dgm:t>
    </dgm:pt>
    <dgm:pt modelId="{FA9EE02B-FFD9-4EE1-89D6-3417924FECCD}" type="sibTrans" cxnId="{90143F2D-5103-46C5-BEB3-C60339D90C1F}">
      <dgm:prSet/>
      <dgm:spPr/>
      <dgm:t>
        <a:bodyPr/>
        <a:lstStyle/>
        <a:p>
          <a:endParaRPr lang="pt-BR">
            <a:latin typeface="Cambria" panose="02040503050406030204" pitchFamily="18" charset="0"/>
          </a:endParaRPr>
        </a:p>
      </dgm:t>
    </dgm:pt>
    <dgm:pt modelId="{C10B6D77-819A-449F-A95D-8E9F8715D3A1}">
      <dgm:prSet phldrT="[Texto]" custT="1"/>
      <dgm:spPr/>
      <dgm:t>
        <a:bodyPr/>
        <a:lstStyle/>
        <a:p>
          <a:r>
            <a:rPr lang="pt-BR" sz="2200" dirty="0" smtClean="0">
              <a:latin typeface="+mn-lt"/>
            </a:rPr>
            <a:t>Produtividade</a:t>
          </a:r>
          <a:endParaRPr lang="pt-BR" sz="2200" dirty="0">
            <a:latin typeface="+mn-lt"/>
          </a:endParaRPr>
        </a:p>
      </dgm:t>
    </dgm:pt>
    <dgm:pt modelId="{F0AF9221-FCC8-42BC-9830-D24BF3EBAEB5}" type="parTrans" cxnId="{FC54AC97-8D33-45A5-BE5A-2D14DF7CCACB}">
      <dgm:prSet/>
      <dgm:spPr/>
      <dgm:t>
        <a:bodyPr/>
        <a:lstStyle/>
        <a:p>
          <a:endParaRPr lang="pt-BR">
            <a:latin typeface="Cambria" panose="02040503050406030204" pitchFamily="18" charset="0"/>
          </a:endParaRPr>
        </a:p>
      </dgm:t>
    </dgm:pt>
    <dgm:pt modelId="{E042799D-A32E-4BDF-8ED8-5DC1909524D3}" type="sibTrans" cxnId="{FC54AC97-8D33-45A5-BE5A-2D14DF7CCACB}">
      <dgm:prSet/>
      <dgm:spPr/>
      <dgm:t>
        <a:bodyPr/>
        <a:lstStyle/>
        <a:p>
          <a:endParaRPr lang="pt-BR">
            <a:latin typeface="Cambria" panose="02040503050406030204" pitchFamily="18" charset="0"/>
          </a:endParaRPr>
        </a:p>
      </dgm:t>
    </dgm:pt>
    <dgm:pt modelId="{4CFAF341-0C1F-0943-B404-2DF61956EA52}">
      <dgm:prSet phldrT="[Texto]" custT="1"/>
      <dgm:spPr/>
      <dgm:t>
        <a:bodyPr/>
        <a:lstStyle/>
        <a:p>
          <a:endParaRPr lang="pt-BR" sz="2200" dirty="0">
            <a:latin typeface="+mn-lt"/>
          </a:endParaRPr>
        </a:p>
      </dgm:t>
    </dgm:pt>
    <dgm:pt modelId="{EAE127F6-37EF-AC4F-837E-47CB672EB715}" type="parTrans" cxnId="{9BBE8D1C-D45A-3C43-B90D-1DEB98BBC5C2}">
      <dgm:prSet/>
      <dgm:spPr/>
      <dgm:t>
        <a:bodyPr/>
        <a:lstStyle/>
        <a:p>
          <a:endParaRPr lang="en-US"/>
        </a:p>
      </dgm:t>
    </dgm:pt>
    <dgm:pt modelId="{6F95A072-9B8E-0F4A-BE08-97F4F04FC3D9}" type="sibTrans" cxnId="{9BBE8D1C-D45A-3C43-B90D-1DEB98BBC5C2}">
      <dgm:prSet/>
      <dgm:spPr/>
      <dgm:t>
        <a:bodyPr/>
        <a:lstStyle/>
        <a:p>
          <a:endParaRPr lang="en-US"/>
        </a:p>
      </dgm:t>
    </dgm:pt>
    <dgm:pt modelId="{A26C3A47-8FBE-4755-B413-25BC0E4AFBE7}" type="pres">
      <dgm:prSet presAssocID="{D72EEAAF-BDEC-469E-A425-56AEDD8CED0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55C6AD5-4BCF-4864-854B-00651938A718}" type="pres">
      <dgm:prSet presAssocID="{8383D6DA-A26E-4874-8736-BB77E0C03C9C}" presName="linNode" presStyleCnt="0"/>
      <dgm:spPr/>
    </dgm:pt>
    <dgm:pt modelId="{3F5C4F9F-A21D-4E70-AE41-5EDDFDB2A083}" type="pres">
      <dgm:prSet presAssocID="{8383D6DA-A26E-4874-8736-BB77E0C03C9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8774E3-887D-486B-8F2F-22DF8222B0F3}" type="pres">
      <dgm:prSet presAssocID="{8383D6DA-A26E-4874-8736-BB77E0C03C9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BBE8D1C-D45A-3C43-B90D-1DEB98BBC5C2}" srcId="{8383D6DA-A26E-4874-8736-BB77E0C03C9C}" destId="{4CFAF341-0C1F-0943-B404-2DF61956EA52}" srcOrd="1" destOrd="0" parTransId="{EAE127F6-37EF-AC4F-837E-47CB672EB715}" sibTransId="{6F95A072-9B8E-0F4A-BE08-97F4F04FC3D9}"/>
    <dgm:cxn modelId="{A710971B-D7A5-0043-9C48-0533D9B37D9D}" type="presOf" srcId="{D72EEAAF-BDEC-469E-A425-56AEDD8CED08}" destId="{A26C3A47-8FBE-4755-B413-25BC0E4AFBE7}" srcOrd="0" destOrd="0" presId="urn:microsoft.com/office/officeart/2005/8/layout/vList6"/>
    <dgm:cxn modelId="{90143F2D-5103-46C5-BEB3-C60339D90C1F}" srcId="{D72EEAAF-BDEC-469E-A425-56AEDD8CED08}" destId="{8383D6DA-A26E-4874-8736-BB77E0C03C9C}" srcOrd="0" destOrd="0" parTransId="{3DE044E6-D876-4A06-95F5-92222665D9FB}" sibTransId="{FA9EE02B-FFD9-4EE1-89D6-3417924FECCD}"/>
    <dgm:cxn modelId="{6870B7F0-E3A3-5B42-BA1C-7A6D6F782910}" type="presOf" srcId="{8383D6DA-A26E-4874-8736-BB77E0C03C9C}" destId="{3F5C4F9F-A21D-4E70-AE41-5EDDFDB2A083}" srcOrd="0" destOrd="0" presId="urn:microsoft.com/office/officeart/2005/8/layout/vList6"/>
    <dgm:cxn modelId="{FC54AC97-8D33-45A5-BE5A-2D14DF7CCACB}" srcId="{8383D6DA-A26E-4874-8736-BB77E0C03C9C}" destId="{C10B6D77-819A-449F-A95D-8E9F8715D3A1}" srcOrd="0" destOrd="0" parTransId="{F0AF9221-FCC8-42BC-9830-D24BF3EBAEB5}" sibTransId="{E042799D-A32E-4BDF-8ED8-5DC1909524D3}"/>
    <dgm:cxn modelId="{7664A8B9-AD67-FB40-B472-5D6008D44B21}" type="presOf" srcId="{C10B6D77-819A-449F-A95D-8E9F8715D3A1}" destId="{4D8774E3-887D-486B-8F2F-22DF8222B0F3}" srcOrd="0" destOrd="0" presId="urn:microsoft.com/office/officeart/2005/8/layout/vList6"/>
    <dgm:cxn modelId="{121CED45-40A1-9849-B1CB-419A4E20BD91}" type="presOf" srcId="{4CFAF341-0C1F-0943-B404-2DF61956EA52}" destId="{4D8774E3-887D-486B-8F2F-22DF8222B0F3}" srcOrd="0" destOrd="1" presId="urn:microsoft.com/office/officeart/2005/8/layout/vList6"/>
    <dgm:cxn modelId="{A7CB93DD-B905-9D48-B2FE-45F4CA9FBB61}" type="presParOf" srcId="{A26C3A47-8FBE-4755-B413-25BC0E4AFBE7}" destId="{B55C6AD5-4BCF-4864-854B-00651938A718}" srcOrd="0" destOrd="0" presId="urn:microsoft.com/office/officeart/2005/8/layout/vList6"/>
    <dgm:cxn modelId="{C9C6923B-8C5D-6F42-9449-ECB7A1EECDD4}" type="presParOf" srcId="{B55C6AD5-4BCF-4864-854B-00651938A718}" destId="{3F5C4F9F-A21D-4E70-AE41-5EDDFDB2A083}" srcOrd="0" destOrd="0" presId="urn:microsoft.com/office/officeart/2005/8/layout/vList6"/>
    <dgm:cxn modelId="{72EEA224-EB20-0B4A-83B7-CEC2113AD954}" type="presParOf" srcId="{B55C6AD5-4BCF-4864-854B-00651938A718}" destId="{4D8774E3-887D-486B-8F2F-22DF8222B0F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774E3-887D-486B-8F2F-22DF8222B0F3}">
      <dsp:nvSpPr>
        <dsp:cNvPr id="0" name=""/>
        <dsp:cNvSpPr/>
      </dsp:nvSpPr>
      <dsp:spPr>
        <a:xfrm>
          <a:off x="3417381" y="0"/>
          <a:ext cx="5126072" cy="11588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 smtClean="0">
              <a:latin typeface="+mn-lt"/>
            </a:rPr>
            <a:t>Volume e acesso</a:t>
          </a:r>
          <a:endParaRPr lang="pt-BR" sz="2200" kern="1200" dirty="0">
            <a:latin typeface="+mn-lt"/>
          </a:endParaRPr>
        </a:p>
      </dsp:txBody>
      <dsp:txXfrm>
        <a:off x="3417381" y="144856"/>
        <a:ext cx="4691505" cy="869133"/>
      </dsp:txXfrm>
    </dsp:sp>
    <dsp:sp modelId="{3F5C4F9F-A21D-4E70-AE41-5EDDFDB2A083}">
      <dsp:nvSpPr>
        <dsp:cNvPr id="0" name=""/>
        <dsp:cNvSpPr/>
      </dsp:nvSpPr>
      <dsp:spPr>
        <a:xfrm>
          <a:off x="0" y="0"/>
          <a:ext cx="3417381" cy="1158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+mn-lt"/>
            </a:rPr>
            <a:t>Litigiosidade Repetitiva: Judiciário e processo</a:t>
          </a:r>
          <a:endParaRPr lang="pt-BR" sz="2200" kern="1200" dirty="0">
            <a:latin typeface="+mn-lt"/>
          </a:endParaRPr>
        </a:p>
      </dsp:txBody>
      <dsp:txXfrm>
        <a:off x="56570" y="56570"/>
        <a:ext cx="3304241" cy="1045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774E3-887D-486B-8F2F-22DF8222B0F3}">
      <dsp:nvSpPr>
        <dsp:cNvPr id="0" name=""/>
        <dsp:cNvSpPr/>
      </dsp:nvSpPr>
      <dsp:spPr>
        <a:xfrm>
          <a:off x="3417381" y="0"/>
          <a:ext cx="5126072" cy="11588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 smtClean="0">
              <a:latin typeface="+mn-lt"/>
            </a:rPr>
            <a:t>Produtividade</a:t>
          </a:r>
          <a:endParaRPr lang="pt-BR" sz="2200" kern="1200" dirty="0">
            <a:latin typeface="+mn-lt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+mn-lt"/>
          </a:endParaRPr>
        </a:p>
      </dsp:txBody>
      <dsp:txXfrm>
        <a:off x="3417381" y="144856"/>
        <a:ext cx="4691505" cy="869133"/>
      </dsp:txXfrm>
    </dsp:sp>
    <dsp:sp modelId="{3F5C4F9F-A21D-4E70-AE41-5EDDFDB2A083}">
      <dsp:nvSpPr>
        <dsp:cNvPr id="0" name=""/>
        <dsp:cNvSpPr/>
      </dsp:nvSpPr>
      <dsp:spPr>
        <a:xfrm>
          <a:off x="0" y="0"/>
          <a:ext cx="3417381" cy="1158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+mn-lt"/>
            </a:rPr>
            <a:t>Litigiosidade Repetitiva: Judiciário e processo</a:t>
          </a:r>
          <a:endParaRPr lang="pt-BR" sz="2200" kern="1200" dirty="0">
            <a:latin typeface="+mn-lt"/>
          </a:endParaRPr>
        </a:p>
      </dsp:txBody>
      <dsp:txXfrm>
        <a:off x="56570" y="56570"/>
        <a:ext cx="3304241" cy="1045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66A48B-17FD-B545-B35D-EF7533113F8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3309B0-11D8-4B46-891D-CB4DD9A0A237}" type="slidenum">
              <a:rPr lang="en-US" smtClean="0"/>
              <a:pPr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4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" panose="02020603050405020304" pitchFamily="18" charset="0"/>
            </a:endParaRPr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E935F26-9F6F-4A85-AE70-7FDB8DEDCD09}" type="slidenum">
              <a:rPr lang="pt-BR" altLang="pt-BR" sz="1200"/>
              <a:pPr/>
              <a:t>1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852984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Litigiosidade repetitiva no Judiciário e no processo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Gerenciamento de processos e padronização decisória no processo civil e no processo penal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Técnicas decisórias existentes e previstas no Novo Código de processo Civil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Aplicação de mecanismos de gerenciamento e técnicas processuais no processo penal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Questões para debate</a:t>
            </a:r>
            <a:endParaRPr lang="en-US">
              <a:latin typeface="Cambria" charset="0"/>
              <a:ea typeface="MS PGothic" charset="0"/>
            </a:endParaRPr>
          </a:p>
          <a:p>
            <a:pPr marL="826303" indent="-495782"/>
            <a:endParaRPr lang="pt-BR">
              <a:latin typeface="Calibri" charset="0"/>
              <a:ea typeface="MS PGothic" charset="0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1pPr>
            <a:lvl2pPr marL="716130" indent="-275434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2pPr>
            <a:lvl3pPr marL="1101738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3pPr>
            <a:lvl4pPr marL="1542433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4pPr>
            <a:lvl5pPr marL="1983128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9pPr>
          </a:lstStyle>
          <a:p>
            <a:fld id="{E351883A-9FC9-EA42-B670-763C7CBCFD74}" type="slidenum">
              <a:rPr lang="en-US" sz="1200">
                <a:latin typeface="Calibri" charset="0"/>
              </a:rPr>
              <a:pPr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Litigiosidade repetitiva no Judiciário e no processo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Gerenciamento de processos e padronização decisória no processo civil e no processo penal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Técnicas decisórias existentes e previstas no Novo Código de processo Civil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Aplicação de mecanismos de gerenciamento e técnicas processuais no processo penal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Questões para debate</a:t>
            </a:r>
            <a:endParaRPr lang="en-US">
              <a:latin typeface="Cambria" charset="0"/>
              <a:ea typeface="MS PGothic" charset="0"/>
            </a:endParaRPr>
          </a:p>
          <a:p>
            <a:pPr marL="826303" indent="-495782"/>
            <a:endParaRPr lang="pt-BR">
              <a:latin typeface="Calibri" charset="0"/>
              <a:ea typeface="MS PGothic" charset="0"/>
            </a:endParaRPr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1pPr>
            <a:lvl2pPr marL="716130" indent="-275434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2pPr>
            <a:lvl3pPr marL="1101738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3pPr>
            <a:lvl4pPr marL="1542433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4pPr>
            <a:lvl5pPr marL="1983128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9pPr>
          </a:lstStyle>
          <a:p>
            <a:fld id="{E351883A-9FC9-EA42-B670-763C7CBCFD74}" type="slidenum">
              <a:rPr lang="en-US" sz="1200">
                <a:latin typeface="Calibri" charset="0"/>
              </a:rPr>
              <a:pPr/>
              <a:t>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Litigiosidade repetitiva no Judiciário e no processo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Gerenciamento de processos e padronização decisória no processo civil e no processo penal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Técnicas decisórias existentes e previstas no Novo Código de processo Civil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Aplicação de mecanismos de gerenciamento e técnicas processuais no processo penal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Questões para debate</a:t>
            </a:r>
            <a:endParaRPr lang="en-US">
              <a:latin typeface="Cambria" charset="0"/>
              <a:ea typeface="MS PGothic" charset="0"/>
            </a:endParaRPr>
          </a:p>
          <a:p>
            <a:pPr marL="826303" indent="-495782"/>
            <a:endParaRPr lang="pt-BR">
              <a:latin typeface="Calibri" charset="0"/>
              <a:ea typeface="MS PGothic" charset="0"/>
            </a:endParaRPr>
          </a:p>
        </p:txBody>
      </p:sp>
      <p:sp>
        <p:nvSpPr>
          <p:cNvPr id="2355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1pPr>
            <a:lvl2pPr marL="716130" indent="-275434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2pPr>
            <a:lvl3pPr marL="1101738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3pPr>
            <a:lvl4pPr marL="1542433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4pPr>
            <a:lvl5pPr marL="1983128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9pPr>
          </a:lstStyle>
          <a:p>
            <a:fld id="{B11DFAE5-B9B1-4245-9C55-426C53139208}" type="slidenum">
              <a:rPr lang="en-US" sz="1200">
                <a:latin typeface="Calibri" charset="0"/>
              </a:rPr>
              <a:pPr/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Litigiosidade repetitiva no Judiciário e no processo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Gerenciamento de processos e padronização decisória no processo civil e no processo penal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Técnicas decisórias existentes e previstas no Novo Código de processo Civil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Aplicação de mecanismos de gerenciamento e técnicas processuais no processo penal</a:t>
            </a:r>
          </a:p>
          <a:p>
            <a:pPr marL="826303" indent="-495782">
              <a:spcBef>
                <a:spcPts val="578"/>
              </a:spcBef>
              <a:spcAft>
                <a:spcPts val="578"/>
              </a:spcAft>
              <a:buClr>
                <a:srgbClr val="FF0000"/>
              </a:buClr>
              <a:buFont typeface="Calibri" charset="0"/>
              <a:buAutoNum type="arabicPeriod"/>
            </a:pPr>
            <a:r>
              <a:rPr lang="pt-BR">
                <a:latin typeface="Cambria" charset="0"/>
                <a:ea typeface="MS PGothic" charset="0"/>
              </a:rPr>
              <a:t>Questões para debate</a:t>
            </a:r>
            <a:endParaRPr lang="en-US">
              <a:latin typeface="Cambria" charset="0"/>
              <a:ea typeface="MS PGothic" charset="0"/>
            </a:endParaRPr>
          </a:p>
          <a:p>
            <a:pPr marL="826303" indent="-495782"/>
            <a:endParaRPr lang="pt-BR">
              <a:latin typeface="Calibri" charset="0"/>
              <a:ea typeface="MS PGothic" charset="0"/>
            </a:endParaRPr>
          </a:p>
        </p:txBody>
      </p:sp>
      <p:sp>
        <p:nvSpPr>
          <p:cNvPr id="2560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1pPr>
            <a:lvl2pPr marL="716130" indent="-275434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2pPr>
            <a:lvl3pPr marL="1101738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3pPr>
            <a:lvl4pPr marL="1542433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4pPr>
            <a:lvl5pPr marL="1983128" indent="-220348"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9pPr>
          </a:lstStyle>
          <a:p>
            <a:fld id="{86E594F3-4600-8B43-9F19-68F6988F5544}" type="slidenum">
              <a:rPr lang="en-US" sz="1200">
                <a:latin typeface="Calibri" charset="0"/>
              </a:rPr>
              <a:pPr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179388" y="476250"/>
            <a:ext cx="86868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pt-BR" altLang="pt-BR" sz="28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468313" y="1557338"/>
            <a:ext cx="8229600" cy="467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28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pt-BR" altLang="pt-BR" sz="28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pt-BR" altLang="pt-BR" sz="2800" dirty="0">
              <a:latin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2209800"/>
            <a:ext cx="8408989" cy="3837709"/>
          </a:xfrm>
        </p:spPr>
        <p:txBody>
          <a:bodyPr>
            <a:normAutofit/>
          </a:bodyPr>
          <a:lstStyle/>
          <a:p>
            <a:r>
              <a:rPr lang="pt-BR" sz="2800" dirty="0"/>
              <a:t>O que é litigiosidade?</a:t>
            </a:r>
          </a:p>
          <a:p>
            <a:endParaRPr lang="pt-BR" sz="2800" dirty="0"/>
          </a:p>
          <a:p>
            <a:pPr lvl="1"/>
            <a:r>
              <a:rPr lang="pt-BR" sz="2600" dirty="0"/>
              <a:t>Conflitos identificados: </a:t>
            </a:r>
            <a:r>
              <a:rPr lang="pt-BR" sz="2600" dirty="0" err="1"/>
              <a:t>naming</a:t>
            </a:r>
            <a:r>
              <a:rPr lang="pt-BR" sz="2600" dirty="0"/>
              <a:t>  e </a:t>
            </a:r>
            <a:r>
              <a:rPr lang="pt-BR" sz="2600" dirty="0" err="1"/>
              <a:t>blaming</a:t>
            </a:r>
            <a:endParaRPr lang="pt-BR" sz="2600" dirty="0"/>
          </a:p>
          <a:p>
            <a:pPr lvl="1"/>
            <a:r>
              <a:rPr lang="pt-BR" sz="2600" dirty="0"/>
              <a:t>Voltados à busca pela prestação </a:t>
            </a:r>
            <a:r>
              <a:rPr lang="pt-BR" sz="2600" dirty="0" err="1"/>
              <a:t>judisdicional</a:t>
            </a:r>
            <a:r>
              <a:rPr lang="pt-BR" sz="2600" dirty="0"/>
              <a:t>: </a:t>
            </a:r>
            <a:r>
              <a:rPr lang="pt-BR" sz="2600" dirty="0" err="1"/>
              <a:t>claiming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418283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Oportunismo</a:t>
            </a:r>
            <a:r>
              <a:rPr lang="en-US" sz="3200" dirty="0" smtClean="0"/>
              <a:t> X </a:t>
            </a:r>
            <a:r>
              <a:rPr lang="en-US" sz="3200" dirty="0" err="1" smtClean="0"/>
              <a:t>Oportunidade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Utilização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r>
              <a:rPr lang="en-US" dirty="0" smtClean="0"/>
              <a:t> do </a:t>
            </a:r>
            <a:r>
              <a:rPr lang="en-US" dirty="0" err="1" smtClean="0"/>
              <a:t>Judiciário</a:t>
            </a:r>
            <a:endParaRPr lang="en-US" dirty="0" smtClean="0"/>
          </a:p>
          <a:p>
            <a:pPr lvl="1" algn="just"/>
            <a:r>
              <a:rPr lang="en-US" dirty="0" err="1" smtClean="0"/>
              <a:t>Adiamento</a:t>
            </a:r>
            <a:r>
              <a:rPr lang="en-US" dirty="0" smtClean="0"/>
              <a:t> do </a:t>
            </a:r>
            <a:r>
              <a:rPr lang="en-US" dirty="0" err="1" smtClean="0"/>
              <a:t>pagamento</a:t>
            </a:r>
            <a:r>
              <a:rPr lang="en-US" dirty="0" smtClean="0"/>
              <a:t> de </a:t>
            </a:r>
            <a:r>
              <a:rPr lang="en-US" dirty="0" err="1" smtClean="0"/>
              <a:t>dívidas</a:t>
            </a:r>
            <a:r>
              <a:rPr lang="en-US" dirty="0" smtClean="0"/>
              <a:t>: </a:t>
            </a:r>
            <a:r>
              <a:rPr lang="en-US" dirty="0" err="1" smtClean="0"/>
              <a:t>gestão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en-US" dirty="0" smtClean="0"/>
          </a:p>
          <a:p>
            <a:pPr lvl="1" algn="just"/>
            <a:r>
              <a:rPr lang="en-US" dirty="0" err="1" smtClean="0"/>
              <a:t>Teste</a:t>
            </a:r>
            <a:r>
              <a:rPr lang="en-US" dirty="0" smtClean="0"/>
              <a:t> de </a:t>
            </a:r>
            <a:r>
              <a:rPr lang="en-US" dirty="0" err="1" smtClean="0"/>
              <a:t>teses</a:t>
            </a:r>
            <a:r>
              <a:rPr lang="en-US" dirty="0" smtClean="0"/>
              <a:t> </a:t>
            </a:r>
            <a:r>
              <a:rPr lang="en-US" dirty="0" err="1" smtClean="0"/>
              <a:t>jurídicas</a:t>
            </a:r>
            <a:r>
              <a:rPr lang="en-US" dirty="0" smtClean="0"/>
              <a:t> </a:t>
            </a:r>
            <a:r>
              <a:rPr lang="en-US" dirty="0" err="1" smtClean="0"/>
              <a:t>inovadoras</a:t>
            </a:r>
            <a:endParaRPr lang="en-US" dirty="0" smtClean="0"/>
          </a:p>
          <a:p>
            <a:pPr lvl="1" algn="just"/>
            <a:r>
              <a:rPr lang="en-US" dirty="0" smtClean="0"/>
              <a:t>Mercado de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jurídicos</a:t>
            </a:r>
            <a:r>
              <a:rPr lang="en-US" dirty="0" smtClean="0"/>
              <a:t> e </a:t>
            </a:r>
            <a:r>
              <a:rPr lang="en-US" dirty="0" err="1" smtClean="0"/>
              <a:t>mídia</a:t>
            </a:r>
            <a:endParaRPr lang="en-US" dirty="0" smtClean="0"/>
          </a:p>
          <a:p>
            <a:pPr lvl="1" algn="just"/>
            <a:endParaRPr lang="en-US" dirty="0"/>
          </a:p>
          <a:p>
            <a:pPr marL="228600" lvl="1" algn="just">
              <a:spcBef>
                <a:spcPts val="1800"/>
              </a:spcBef>
              <a:buClr>
                <a:schemeClr val="accent1"/>
              </a:buClr>
            </a:pPr>
            <a:r>
              <a:rPr lang="en-US" sz="2000" dirty="0" err="1"/>
              <a:t>Judiciário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balcão</a:t>
            </a:r>
            <a:r>
              <a:rPr lang="en-US" sz="2000" dirty="0"/>
              <a:t> de </a:t>
            </a:r>
            <a:r>
              <a:rPr lang="en-US" sz="2000" dirty="0" err="1" smtClean="0"/>
              <a:t>cobrança</a:t>
            </a:r>
            <a:endParaRPr lang="en-US" sz="2000" dirty="0" smtClean="0"/>
          </a:p>
          <a:p>
            <a:pPr lvl="1" algn="just"/>
            <a:r>
              <a:rPr lang="en-US" dirty="0" err="1"/>
              <a:t>Creditos</a:t>
            </a:r>
            <a:r>
              <a:rPr lang="en-US" dirty="0"/>
              <a:t> </a:t>
            </a:r>
            <a:r>
              <a:rPr lang="en-US" dirty="0" err="1"/>
              <a:t>bancários</a:t>
            </a:r>
            <a:endParaRPr lang="en-US" dirty="0"/>
          </a:p>
          <a:p>
            <a:pPr lvl="1" algn="just"/>
            <a:r>
              <a:rPr lang="en-US" dirty="0" err="1"/>
              <a:t>Execução</a:t>
            </a:r>
            <a:r>
              <a:rPr lang="en-US" dirty="0"/>
              <a:t> fiscal e a </a:t>
            </a:r>
            <a:r>
              <a:rPr lang="en-US" dirty="0" err="1"/>
              <a:t>ineficiência</a:t>
            </a:r>
            <a:r>
              <a:rPr lang="en-US" dirty="0"/>
              <a:t> </a:t>
            </a:r>
            <a:r>
              <a:rPr lang="en-US" dirty="0" err="1"/>
              <a:t>burocrática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Causas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</a:t>
            </a:r>
            <a:r>
              <a:rPr lang="en-US" sz="3200" dirty="0" smtClean="0"/>
              <a:t> </a:t>
            </a:r>
            <a:r>
              <a:rPr lang="en-US" sz="3200" dirty="0" err="1" smtClean="0"/>
              <a:t>ao</a:t>
            </a:r>
            <a:r>
              <a:rPr lang="en-US" sz="3200" dirty="0" smtClean="0"/>
              <a:t> </a:t>
            </a:r>
            <a:r>
              <a:rPr lang="en-US" sz="3200" dirty="0" err="1" smtClean="0"/>
              <a:t>Judiciário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Peticionamento</a:t>
            </a:r>
            <a:r>
              <a:rPr lang="en-US" dirty="0" smtClean="0"/>
              <a:t> </a:t>
            </a:r>
            <a:r>
              <a:rPr lang="en-US" dirty="0" err="1" smtClean="0"/>
              <a:t>eletrônico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Gerenciamento</a:t>
            </a:r>
            <a:r>
              <a:rPr lang="en-US" dirty="0" smtClean="0"/>
              <a:t> do volume de </a:t>
            </a:r>
            <a:r>
              <a:rPr lang="en-US" dirty="0" err="1" smtClean="0"/>
              <a:t>processos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estrutura</a:t>
            </a:r>
            <a:r>
              <a:rPr lang="en-US" dirty="0" smtClean="0"/>
              <a:t>: material e </a:t>
            </a:r>
            <a:r>
              <a:rPr lang="en-US" dirty="0" err="1" smtClean="0"/>
              <a:t>humana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uniformidade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decisões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Comportamento</a:t>
            </a:r>
            <a:r>
              <a:rPr lang="en-US" dirty="0" smtClean="0"/>
              <a:t> do </a:t>
            </a:r>
            <a:r>
              <a:rPr lang="en-US" dirty="0" err="1" smtClean="0"/>
              <a:t>juiz</a:t>
            </a:r>
            <a:r>
              <a:rPr lang="en-US" dirty="0" smtClean="0"/>
              <a:t> e das </a:t>
            </a:r>
            <a:r>
              <a:rPr lang="en-US" dirty="0" err="1" smtClean="0"/>
              <a:t>partes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2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Sociedade de Massa</a:t>
            </a:r>
            <a:br>
              <a:rPr lang="pt-BR" altLang="pt-BR" dirty="0" smtClean="0"/>
            </a:br>
            <a:endParaRPr lang="pt-BR" altLang="pt-BR" dirty="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endParaRPr lang="pt-BR" altLang="pt-BR" sz="2800" dirty="0" smtClean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pt-BR" altLang="pt-BR" sz="2800" dirty="0" smtClean="0"/>
              <a:t>EXTREMA COMPLEXIDADE</a:t>
            </a:r>
          </a:p>
          <a:p>
            <a:pPr algn="just">
              <a:lnSpc>
                <a:spcPct val="80000"/>
              </a:lnSpc>
            </a:pPr>
            <a:endParaRPr lang="pt-BR" altLang="pt-BR" sz="2800" dirty="0"/>
          </a:p>
          <a:p>
            <a:pPr algn="just">
              <a:lnSpc>
                <a:spcPct val="80000"/>
              </a:lnSpc>
            </a:pPr>
            <a:r>
              <a:rPr lang="pt-BR" altLang="pt-BR" sz="2800" dirty="0" smtClean="0"/>
              <a:t>Causas internas e externas</a:t>
            </a:r>
          </a:p>
          <a:p>
            <a:pPr algn="just">
              <a:lnSpc>
                <a:spcPct val="80000"/>
              </a:lnSpc>
            </a:pPr>
            <a:r>
              <a:rPr lang="pt-BR" altLang="pt-BR" sz="2800" dirty="0" smtClean="0"/>
              <a:t>Causas esporádicas, sazonais e permanentes</a:t>
            </a:r>
          </a:p>
          <a:p>
            <a:pPr algn="just">
              <a:lnSpc>
                <a:spcPct val="80000"/>
              </a:lnSpc>
            </a:pPr>
            <a:r>
              <a:rPr lang="pt-BR" altLang="pt-BR" sz="2800" dirty="0" smtClean="0"/>
              <a:t>Dinamicidade entre as causalidades que se retroalimentam</a:t>
            </a:r>
          </a:p>
        </p:txBody>
      </p:sp>
    </p:spTree>
    <p:extLst>
      <p:ext uri="{BB962C8B-B14F-4D97-AF65-F5344CB8AC3E}">
        <p14:creationId xmlns:p14="http://schemas.microsoft.com/office/powerpoint/2010/main" val="19219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dirty="0" smtClean="0"/>
              <a:t>Características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2130136"/>
            <a:ext cx="8364683" cy="3996027"/>
          </a:xfrm>
        </p:spPr>
        <p:txBody>
          <a:bodyPr>
            <a:normAutofit/>
          </a:bodyPr>
          <a:lstStyle/>
          <a:p>
            <a:pPr algn="just"/>
            <a:r>
              <a:rPr lang="x-none" altLang="pt-BR" sz="2800" dirty="0" smtClean="0"/>
              <a:t>Similitude de questões de fato e de direito: causa de pedir?</a:t>
            </a:r>
            <a:endParaRPr lang="pt-BR" altLang="ja-JP" sz="2800" dirty="0" smtClean="0"/>
          </a:p>
          <a:p>
            <a:pPr algn="just"/>
            <a:r>
              <a:rPr lang="pt-BR" altLang="pt-BR" sz="2800" dirty="0" smtClean="0"/>
              <a:t>Grande volume: a ponto de demandar </a:t>
            </a:r>
            <a:r>
              <a:rPr lang="pt-BR" altLang="pt-BR" sz="2800" dirty="0" err="1" smtClean="0"/>
              <a:t>aaplicação</a:t>
            </a:r>
            <a:r>
              <a:rPr lang="pt-BR" altLang="pt-BR" sz="2800" dirty="0" smtClean="0"/>
              <a:t> de técnicas de gestão (processuais ou não) – risco de massificação</a:t>
            </a:r>
          </a:p>
          <a:p>
            <a:pPr algn="just"/>
            <a:r>
              <a:rPr lang="pt-BR" altLang="pt-BR" sz="2800" dirty="0" smtClean="0"/>
              <a:t>Presença de um litigante habitual: autor ou réu</a:t>
            </a:r>
          </a:p>
        </p:txBody>
      </p:sp>
    </p:spTree>
    <p:extLst>
      <p:ext uri="{BB962C8B-B14F-4D97-AF65-F5344CB8AC3E}">
        <p14:creationId xmlns:p14="http://schemas.microsoft.com/office/powerpoint/2010/main" val="301210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356103" y="244442"/>
          <a:ext cx="8543454" cy="1158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 descr="Cópia de FullSizeRender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3907"/>
            <a:ext cx="9144000" cy="47579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8141" y="6182847"/>
            <a:ext cx="614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CNJ: </a:t>
            </a:r>
            <a:r>
              <a:rPr lang="en-US" dirty="0" err="1" smtClean="0"/>
              <a:t>Justiça</a:t>
            </a:r>
            <a:r>
              <a:rPr lang="en-US" dirty="0" smtClean="0"/>
              <a:t> 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– </a:t>
            </a:r>
            <a:r>
              <a:rPr lang="en-US" dirty="0" err="1" smtClean="0"/>
              <a:t>ano</a:t>
            </a:r>
            <a:r>
              <a:rPr lang="en-US" dirty="0" smtClean="0"/>
              <a:t> base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77829132"/>
              </p:ext>
            </p:extLst>
          </p:nvPr>
        </p:nvGraphicFramePr>
        <p:xfrm>
          <a:off x="356103" y="244442"/>
          <a:ext cx="8543454" cy="1158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8141" y="6182847"/>
            <a:ext cx="614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CNJ: </a:t>
            </a:r>
            <a:r>
              <a:rPr lang="en-US" dirty="0" err="1" smtClean="0"/>
              <a:t>Justiça</a:t>
            </a:r>
            <a:r>
              <a:rPr lang="en-US" dirty="0" smtClean="0"/>
              <a:t> 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– </a:t>
            </a:r>
            <a:r>
              <a:rPr lang="en-US" dirty="0" err="1" smtClean="0"/>
              <a:t>ano</a:t>
            </a:r>
            <a:r>
              <a:rPr lang="en-US" dirty="0" smtClean="0"/>
              <a:t> base 2015</a:t>
            </a:r>
          </a:p>
          <a:p>
            <a:endParaRPr lang="en-US" dirty="0"/>
          </a:p>
        </p:txBody>
      </p:sp>
      <p:pic>
        <p:nvPicPr>
          <p:cNvPr id="4" name="Picture 3" descr="FullSizeRender[1]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3287"/>
            <a:ext cx="9144000" cy="479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3"/>
          <p:cNvSpPr txBox="1">
            <a:spLocks noChangeArrowheads="1"/>
          </p:cNvSpPr>
          <p:nvPr/>
        </p:nvSpPr>
        <p:spPr bwMode="auto">
          <a:xfrm>
            <a:off x="7016750" y="471488"/>
            <a:ext cx="2036763" cy="634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pt-BR" sz="1800" dirty="0">
                <a:latin typeface="Calibri" charset="0"/>
              </a:rPr>
              <a:t>Processos criminais representam aprox. </a:t>
            </a:r>
            <a:r>
              <a:rPr lang="pt-BR" sz="1800" dirty="0" smtClean="0">
                <a:latin typeface="Calibri" charset="0"/>
              </a:rPr>
              <a:t>19% </a:t>
            </a:r>
            <a:r>
              <a:rPr lang="pt-BR" sz="1800" dirty="0">
                <a:latin typeface="Calibri" charset="0"/>
              </a:rPr>
              <a:t>do volume de </a:t>
            </a:r>
            <a:r>
              <a:rPr lang="pt-BR" sz="1800" b="1" dirty="0">
                <a:solidFill>
                  <a:srgbClr val="C00000"/>
                </a:solidFill>
                <a:latin typeface="Calibri" charset="0"/>
              </a:rPr>
              <a:t>processos pendentes (conhecimento) </a:t>
            </a:r>
            <a:r>
              <a:rPr lang="pt-BR" sz="1800" dirty="0">
                <a:latin typeface="Calibri" charset="0"/>
              </a:rPr>
              <a:t>e </a:t>
            </a:r>
            <a:r>
              <a:rPr lang="pt-BR" sz="1800" dirty="0" smtClean="0">
                <a:latin typeface="Calibri" charset="0"/>
              </a:rPr>
              <a:t>17% </a:t>
            </a:r>
            <a:r>
              <a:rPr lang="pt-BR" sz="1800" dirty="0">
                <a:latin typeface="Calibri" charset="0"/>
              </a:rPr>
              <a:t>dos </a:t>
            </a:r>
            <a:r>
              <a:rPr lang="pt-BR" sz="1800" b="1" dirty="0">
                <a:solidFill>
                  <a:srgbClr val="C00000"/>
                </a:solidFill>
                <a:latin typeface="Calibri" charset="0"/>
              </a:rPr>
              <a:t>processos de execução judicial</a:t>
            </a:r>
          </a:p>
          <a:p>
            <a:pPr algn="ctr"/>
            <a:endParaRPr lang="pt-BR" sz="1800" b="1" dirty="0">
              <a:solidFill>
                <a:srgbClr val="C00000"/>
              </a:solidFill>
              <a:latin typeface="Calibri" charset="0"/>
            </a:endParaRPr>
          </a:p>
          <a:p>
            <a:pPr algn="ctr"/>
            <a:r>
              <a:rPr lang="pt-BR" sz="1800" b="1" dirty="0" smtClean="0">
                <a:solidFill>
                  <a:srgbClr val="C00000"/>
                </a:solidFill>
                <a:latin typeface="Calibri" charset="0"/>
              </a:rPr>
              <a:t>Há quase o mesmo número de </a:t>
            </a:r>
            <a:r>
              <a:rPr lang="pt-BR" sz="1800" b="1" dirty="0">
                <a:solidFill>
                  <a:srgbClr val="C00000"/>
                </a:solidFill>
                <a:latin typeface="Calibri" charset="0"/>
              </a:rPr>
              <a:t>execuções fiscais pendentes do que o total de processos de conhecimento </a:t>
            </a:r>
            <a:r>
              <a:rPr lang="pt-BR" sz="1400" dirty="0">
                <a:latin typeface="Calibri" charset="0"/>
              </a:rPr>
              <a:t>(Fonte: Justiça em Números </a:t>
            </a:r>
            <a:r>
              <a:rPr lang="pt-BR" sz="1400" dirty="0" smtClean="0">
                <a:latin typeface="Calibri" charset="0"/>
              </a:rPr>
              <a:t>2016 – ano base 2015)</a:t>
            </a:r>
            <a:r>
              <a:rPr lang="pt-BR" sz="1800" b="1" dirty="0" smtClean="0">
                <a:solidFill>
                  <a:srgbClr val="C00000"/>
                </a:solidFill>
                <a:latin typeface="Calibri" charset="0"/>
              </a:rPr>
              <a:t> </a:t>
            </a:r>
            <a:endParaRPr lang="pt-BR" sz="1800" b="1" dirty="0">
              <a:solidFill>
                <a:srgbClr val="C00000"/>
              </a:solidFill>
              <a:latin typeface="Calibri" charset="0"/>
            </a:endParaRPr>
          </a:p>
          <a:p>
            <a:pPr algn="ctr"/>
            <a:endParaRPr lang="pt-BR" sz="1800" dirty="0">
              <a:latin typeface="Calibri" charset="0"/>
            </a:endParaRPr>
          </a:p>
          <a:p>
            <a:pPr algn="ctr"/>
            <a:endParaRPr lang="pt-BR" sz="1800" dirty="0">
              <a:latin typeface="Calibri" charset="0"/>
            </a:endParaRPr>
          </a:p>
          <a:p>
            <a:pPr algn="ctr"/>
            <a:endParaRPr lang="pt-BR" sz="1800" dirty="0">
              <a:latin typeface="Calibri" charset="0"/>
            </a:endParaRPr>
          </a:p>
        </p:txBody>
      </p:sp>
      <p:pic>
        <p:nvPicPr>
          <p:cNvPr id="2" name="Picture 1" descr="FullSizeRender[3]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79" y="0"/>
            <a:ext cx="68948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5"/>
          <p:cNvSpPr txBox="1">
            <a:spLocks noChangeArrowheads="1"/>
          </p:cNvSpPr>
          <p:nvPr/>
        </p:nvSpPr>
        <p:spPr bwMode="auto">
          <a:xfrm>
            <a:off x="153988" y="5197475"/>
            <a:ext cx="899001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charset="0"/>
                <a:cs typeface="MS PGothic" charset="0"/>
              </a:defRPr>
            </a:lvl9pPr>
          </a:lstStyle>
          <a:p>
            <a:pPr algn="ctr"/>
            <a:endParaRPr lang="pt-BR" sz="1800" b="1" dirty="0">
              <a:solidFill>
                <a:srgbClr val="C00000"/>
              </a:solidFill>
              <a:latin typeface="Calibri" charset="0"/>
            </a:endParaRPr>
          </a:p>
          <a:p>
            <a:pPr algn="ctr"/>
            <a:r>
              <a:rPr lang="pt-BR" sz="1400" dirty="0">
                <a:latin typeface="Calibri" charset="0"/>
              </a:rPr>
              <a:t>(Fonte: Justiça em Números </a:t>
            </a:r>
            <a:r>
              <a:rPr lang="pt-BR" sz="1400" dirty="0" smtClean="0">
                <a:latin typeface="Calibri" charset="0"/>
              </a:rPr>
              <a:t>2016 – ano base 2015)</a:t>
            </a:r>
            <a:r>
              <a:rPr lang="pt-BR" sz="1800" b="1" dirty="0" smtClean="0">
                <a:solidFill>
                  <a:srgbClr val="C00000"/>
                </a:solidFill>
                <a:latin typeface="Calibri" charset="0"/>
              </a:rPr>
              <a:t> </a:t>
            </a:r>
            <a:endParaRPr lang="pt-BR" sz="1800" b="1" dirty="0">
              <a:solidFill>
                <a:srgbClr val="C00000"/>
              </a:solidFill>
              <a:latin typeface="Calibri" charset="0"/>
            </a:endParaRPr>
          </a:p>
          <a:p>
            <a:pPr algn="ctr"/>
            <a:endParaRPr lang="pt-BR" sz="1800" dirty="0">
              <a:latin typeface="Calibri" charset="0"/>
            </a:endParaRPr>
          </a:p>
          <a:p>
            <a:pPr algn="ctr"/>
            <a:endParaRPr lang="pt-BR" sz="1800" dirty="0">
              <a:latin typeface="Calibri" charset="0"/>
            </a:endParaRPr>
          </a:p>
          <a:p>
            <a:pPr algn="ctr"/>
            <a:endParaRPr lang="pt-BR" sz="1800" dirty="0">
              <a:latin typeface="Calibri" charset="0"/>
            </a:endParaRPr>
          </a:p>
        </p:txBody>
      </p:sp>
      <p:pic>
        <p:nvPicPr>
          <p:cNvPr id="2" name="Picture 1" descr="FullSizeRender[2]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49"/>
            <a:ext cx="9144000" cy="454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Diagnóstico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2209800"/>
            <a:ext cx="8385465" cy="3916363"/>
          </a:xfrm>
        </p:spPr>
        <p:txBody>
          <a:bodyPr/>
          <a:lstStyle/>
          <a:p>
            <a:endParaRPr lang="pt-BR" altLang="pt-BR" dirty="0" smtClean="0"/>
          </a:p>
          <a:p>
            <a:pPr algn="just"/>
            <a:r>
              <a:rPr lang="pt-BR" altLang="pt-BR" sz="3200" cap="all" dirty="0" smtClean="0"/>
              <a:t>O que causa a litigiosidade repetitiva?</a:t>
            </a:r>
          </a:p>
        </p:txBody>
      </p:sp>
    </p:spTree>
    <p:extLst>
      <p:ext uri="{BB962C8B-B14F-4D97-AF65-F5344CB8AC3E}">
        <p14:creationId xmlns:p14="http://schemas.microsoft.com/office/powerpoint/2010/main" val="412354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Constituição</a:t>
            </a:r>
            <a:r>
              <a:rPr lang="en-US" dirty="0" smtClean="0"/>
              <a:t> de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Ampliação</a:t>
            </a:r>
            <a:r>
              <a:rPr lang="en-US" dirty="0" smtClean="0"/>
              <a:t> do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justiça</a:t>
            </a:r>
            <a:endParaRPr lang="en-US" dirty="0" smtClean="0"/>
          </a:p>
          <a:p>
            <a:pPr lvl="1" algn="just"/>
            <a:r>
              <a:rPr lang="en-US" dirty="0" err="1" smtClean="0"/>
              <a:t>Criação</a:t>
            </a:r>
            <a:r>
              <a:rPr lang="en-US" dirty="0" smtClean="0"/>
              <a:t> de </a:t>
            </a:r>
            <a:r>
              <a:rPr lang="en-US" dirty="0" err="1" smtClean="0"/>
              <a:t>novas</a:t>
            </a:r>
            <a:r>
              <a:rPr lang="en-US" dirty="0" smtClean="0"/>
              <a:t> </a:t>
            </a:r>
            <a:r>
              <a:rPr lang="en-US" dirty="0" err="1" smtClean="0"/>
              <a:t>portas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r>
              <a:rPr lang="en-US" dirty="0" smtClean="0"/>
              <a:t>: </a:t>
            </a:r>
            <a:r>
              <a:rPr lang="en-US" dirty="0" err="1" smtClean="0"/>
              <a:t>juizados</a:t>
            </a:r>
            <a:r>
              <a:rPr lang="en-US" dirty="0" smtClean="0"/>
              <a:t> </a:t>
            </a:r>
            <a:r>
              <a:rPr lang="en-US" dirty="0" err="1" smtClean="0"/>
              <a:t>especiais</a:t>
            </a:r>
            <a:r>
              <a:rPr lang="en-US" dirty="0" smtClean="0"/>
              <a:t>, </a:t>
            </a:r>
            <a:r>
              <a:rPr lang="en-US" dirty="0" err="1" smtClean="0"/>
              <a:t>demandas</a:t>
            </a:r>
            <a:r>
              <a:rPr lang="en-US" dirty="0" smtClean="0"/>
              <a:t> </a:t>
            </a:r>
            <a:r>
              <a:rPr lang="en-US" dirty="0" err="1" smtClean="0"/>
              <a:t>coletivas</a:t>
            </a:r>
            <a:r>
              <a:rPr lang="en-US" dirty="0" smtClean="0"/>
              <a:t> (</a:t>
            </a:r>
            <a:r>
              <a:rPr lang="en-US" dirty="0" err="1" smtClean="0"/>
              <a:t>ação</a:t>
            </a:r>
            <a:r>
              <a:rPr lang="en-US" dirty="0" smtClean="0"/>
              <a:t> civil </a:t>
            </a:r>
            <a:r>
              <a:rPr lang="en-US" dirty="0" err="1" smtClean="0"/>
              <a:t>pública</a:t>
            </a:r>
            <a:r>
              <a:rPr lang="en-US" dirty="0" smtClean="0"/>
              <a:t> e </a:t>
            </a:r>
            <a:r>
              <a:rPr lang="en-US" dirty="0" err="1" smtClean="0"/>
              <a:t>ação</a:t>
            </a:r>
            <a:r>
              <a:rPr lang="en-US" dirty="0" smtClean="0"/>
              <a:t> popular);</a:t>
            </a:r>
          </a:p>
          <a:p>
            <a:pPr lvl="1" algn="just"/>
            <a:r>
              <a:rPr lang="en-US" dirty="0" err="1" smtClean="0"/>
              <a:t>Redefinição</a:t>
            </a:r>
            <a:r>
              <a:rPr lang="en-US" dirty="0" smtClean="0"/>
              <a:t> </a:t>
            </a:r>
            <a:r>
              <a:rPr lang="en-US" dirty="0" err="1" smtClean="0"/>
              <a:t>institucional</a:t>
            </a:r>
            <a:r>
              <a:rPr lang="en-US" dirty="0" smtClean="0"/>
              <a:t> do </a:t>
            </a:r>
            <a:r>
              <a:rPr lang="en-US" dirty="0" err="1" smtClean="0"/>
              <a:t>Ministério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r>
              <a:rPr lang="en-US" dirty="0" smtClean="0"/>
              <a:t> e da </a:t>
            </a:r>
            <a:r>
              <a:rPr lang="en-US" dirty="0" err="1" smtClean="0"/>
              <a:t>Defensoria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 smtClean="0"/>
              <a:t>Positivação</a:t>
            </a:r>
            <a:r>
              <a:rPr lang="en-US" dirty="0" smtClean="0"/>
              <a:t> dos </a:t>
            </a:r>
            <a:r>
              <a:rPr lang="en-US" dirty="0" err="1" smtClean="0"/>
              <a:t>direitos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 smtClean="0"/>
          </a:p>
          <a:p>
            <a:pPr lvl="1" algn="just"/>
            <a:endParaRPr lang="en-US" dirty="0"/>
          </a:p>
          <a:p>
            <a:pPr marL="228600" lvl="1" algn="just">
              <a:spcBef>
                <a:spcPts val="1800"/>
              </a:spcBef>
              <a:buClr>
                <a:schemeClr val="accent1"/>
              </a:buClr>
            </a:pPr>
            <a:r>
              <a:rPr lang="en-US" sz="2000" dirty="0" err="1"/>
              <a:t>Fortalecimento</a:t>
            </a:r>
            <a:r>
              <a:rPr lang="en-US" sz="2000" dirty="0"/>
              <a:t> do </a:t>
            </a:r>
            <a:r>
              <a:rPr lang="en-US" sz="2000" dirty="0" err="1"/>
              <a:t>Poder</a:t>
            </a:r>
            <a:r>
              <a:rPr lang="en-US" sz="2000" dirty="0"/>
              <a:t> </a:t>
            </a:r>
            <a:r>
              <a:rPr lang="en-US" sz="2000" dirty="0" err="1"/>
              <a:t>Judiciário</a:t>
            </a:r>
            <a:endParaRPr lang="en-US" sz="2000" dirty="0"/>
          </a:p>
          <a:p>
            <a:pPr lvl="1" algn="just"/>
            <a:r>
              <a:rPr lang="en-US" dirty="0" smtClean="0"/>
              <a:t>Judicial review: </a:t>
            </a:r>
            <a:r>
              <a:rPr lang="en-US" dirty="0" err="1" smtClean="0"/>
              <a:t>inconstitucionalidade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omissão</a:t>
            </a:r>
            <a:endParaRPr lang="en-US" dirty="0" smtClean="0"/>
          </a:p>
          <a:p>
            <a:pPr lvl="1" algn="just"/>
            <a:r>
              <a:rPr lang="en-US" dirty="0" err="1" smtClean="0"/>
              <a:t>Interpretação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justiciabilidade</a:t>
            </a:r>
            <a:r>
              <a:rPr lang="en-US" dirty="0" smtClean="0"/>
              <a:t> dos </a:t>
            </a:r>
            <a:r>
              <a:rPr lang="en-US" dirty="0" err="1" smtClean="0"/>
              <a:t>direitos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9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Década</a:t>
            </a:r>
            <a:r>
              <a:rPr lang="en-US" dirty="0" smtClean="0"/>
              <a:t> de 90 e </a:t>
            </a:r>
            <a:r>
              <a:rPr lang="en-US" dirty="0" err="1" smtClean="0"/>
              <a:t>estabilidade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Globalização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multiplicação</a:t>
            </a:r>
            <a:r>
              <a:rPr lang="en-US" dirty="0" smtClean="0"/>
              <a:t> das </a:t>
            </a:r>
            <a:r>
              <a:rPr lang="en-US" dirty="0" err="1" smtClean="0"/>
              <a:t>informações</a:t>
            </a:r>
            <a:r>
              <a:rPr lang="en-US" dirty="0" smtClean="0"/>
              <a:t> e das </a:t>
            </a:r>
            <a:r>
              <a:rPr lang="en-US" dirty="0" err="1" smtClean="0"/>
              <a:t>transações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Privatizações</a:t>
            </a:r>
            <a:r>
              <a:rPr lang="en-US" dirty="0" smtClean="0"/>
              <a:t>: </a:t>
            </a:r>
            <a:r>
              <a:rPr lang="en-US" dirty="0" err="1" smtClean="0"/>
              <a:t>regulação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r>
              <a:rPr lang="en-US" dirty="0" smtClean="0"/>
              <a:t>, </a:t>
            </a:r>
            <a:r>
              <a:rPr lang="en-US" dirty="0" err="1" smtClean="0"/>
              <a:t>excessiva</a:t>
            </a:r>
            <a:r>
              <a:rPr lang="en-US" dirty="0" smtClean="0"/>
              <a:t> </a:t>
            </a:r>
            <a:r>
              <a:rPr lang="en-US" dirty="0" err="1" smtClean="0"/>
              <a:t>normatização</a:t>
            </a:r>
            <a:r>
              <a:rPr lang="en-US" dirty="0" smtClean="0"/>
              <a:t> e “</a:t>
            </a:r>
            <a:r>
              <a:rPr lang="en-US" dirty="0" err="1" smtClean="0"/>
              <a:t>zonas</a:t>
            </a:r>
            <a:r>
              <a:rPr lang="en-US" dirty="0" smtClean="0"/>
              <a:t> </a:t>
            </a:r>
            <a:r>
              <a:rPr lang="en-US" dirty="0" err="1" smtClean="0"/>
              <a:t>cinzentas</a:t>
            </a:r>
            <a:r>
              <a:rPr lang="en-US" dirty="0" smtClean="0"/>
              <a:t> </a:t>
            </a:r>
            <a:r>
              <a:rPr lang="en-US" dirty="0" err="1" smtClean="0"/>
              <a:t>normativas</a:t>
            </a:r>
            <a:r>
              <a:rPr lang="en-US" dirty="0" smtClean="0"/>
              <a:t>”;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Consumo</a:t>
            </a:r>
            <a:r>
              <a:rPr lang="en-US" dirty="0" smtClean="0"/>
              <a:t>: a nova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, </a:t>
            </a:r>
            <a:r>
              <a:rPr lang="en-US" dirty="0" err="1" smtClean="0"/>
              <a:t>contratos</a:t>
            </a:r>
            <a:r>
              <a:rPr lang="en-US" dirty="0" smtClean="0"/>
              <a:t> de </a:t>
            </a:r>
            <a:r>
              <a:rPr lang="en-US" dirty="0" err="1" smtClean="0"/>
              <a:t>adesão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3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33274"/>
            <a:ext cx="6508377" cy="918754"/>
          </a:xfrm>
        </p:spPr>
        <p:txBody>
          <a:bodyPr/>
          <a:lstStyle/>
          <a:p>
            <a:r>
              <a:rPr lang="en-US" dirty="0" err="1" smtClean="0"/>
              <a:t>Advocacia</a:t>
            </a:r>
            <a:r>
              <a:rPr lang="en-US" dirty="0" smtClean="0"/>
              <a:t> de </a:t>
            </a:r>
            <a:r>
              <a:rPr lang="en-US" dirty="0" err="1" smtClean="0"/>
              <a:t>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8130"/>
            <a:ext cx="6508377" cy="5332374"/>
          </a:xfrm>
        </p:spPr>
        <p:txBody>
          <a:bodyPr/>
          <a:lstStyle/>
          <a:p>
            <a:r>
              <a:rPr lang="en-US" dirty="0" err="1" smtClean="0"/>
              <a:t>Expansão</a:t>
            </a:r>
            <a:r>
              <a:rPr lang="en-US" dirty="0" smtClean="0"/>
              <a:t> </a:t>
            </a:r>
            <a:r>
              <a:rPr lang="en-US" dirty="0" err="1" smtClean="0"/>
              <a:t>universitária</a:t>
            </a:r>
            <a:r>
              <a:rPr lang="en-US" dirty="0" smtClean="0"/>
              <a:t>: </a:t>
            </a:r>
            <a:r>
              <a:rPr lang="en-US" dirty="0" err="1" smtClean="0"/>
              <a:t>Conselho</a:t>
            </a:r>
            <a:r>
              <a:rPr lang="en-US" dirty="0" smtClean="0"/>
              <a:t> Federal da OAB</a:t>
            </a:r>
          </a:p>
          <a:p>
            <a:pPr marL="0" indent="0">
              <a:buNone/>
            </a:pPr>
            <a:r>
              <a:rPr lang="en-US" dirty="0" smtClean="0"/>
              <a:t>Janeiro/17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FullSizeRen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1990633"/>
            <a:ext cx="4174919" cy="433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ustom 38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80FF"/>
      </a:accent1>
      <a:accent2>
        <a:srgbClr val="0000FF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3439</TotalTime>
  <Words>557</Words>
  <Application>Microsoft Macintosh PowerPoint</Application>
  <PresentationFormat>Apresentação na tela (4:3)</PresentationFormat>
  <Paragraphs>91</Paragraphs>
  <Slides>13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Calibri</vt:lpstr>
      <vt:lpstr>Cambria</vt:lpstr>
      <vt:lpstr>Century Gothic</vt:lpstr>
      <vt:lpstr>MS PGothic</vt:lpstr>
      <vt:lpstr>Times</vt:lpstr>
      <vt:lpstr>Times New Roman</vt:lpstr>
      <vt:lpstr>Wingdings 2</vt:lpstr>
      <vt:lpstr>メイリオ</vt:lpstr>
      <vt:lpstr>Plaza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Diagnóstico</vt:lpstr>
      <vt:lpstr>Constituição de 1988</vt:lpstr>
      <vt:lpstr>Década de 90 e estabilidade econômica</vt:lpstr>
      <vt:lpstr>Advocacia de massa</vt:lpstr>
      <vt:lpstr>Oportunismo X Oportunidade</vt:lpstr>
      <vt:lpstr>Causas internas ao Judiciário</vt:lpstr>
      <vt:lpstr>Sociedade de Massa </vt:lpstr>
      <vt:lpstr>Características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Ação GVlaw</dc:title>
  <dc:creator>Fabio Ferreira Duro</dc:creator>
  <cp:lastModifiedBy>Susana Henriques da Costa</cp:lastModifiedBy>
  <cp:revision>176</cp:revision>
  <cp:lastPrinted>2014-06-24T14:52:20Z</cp:lastPrinted>
  <dcterms:created xsi:type="dcterms:W3CDTF">2011-05-23T00:46:27Z</dcterms:created>
  <dcterms:modified xsi:type="dcterms:W3CDTF">2017-08-30T13:36:19Z</dcterms:modified>
</cp:coreProperties>
</file>