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notesMasterIdLst>
    <p:notesMasterId r:id="rId25"/>
  </p:notesMasterIdLst>
  <p:sldIdLst>
    <p:sldId id="501" r:id="rId2"/>
    <p:sldId id="502" r:id="rId3"/>
    <p:sldId id="546" r:id="rId4"/>
    <p:sldId id="543" r:id="rId5"/>
    <p:sldId id="542" r:id="rId6"/>
    <p:sldId id="539" r:id="rId7"/>
    <p:sldId id="545" r:id="rId8"/>
    <p:sldId id="540" r:id="rId9"/>
    <p:sldId id="513" r:id="rId10"/>
    <p:sldId id="511" r:id="rId11"/>
    <p:sldId id="260" r:id="rId12"/>
    <p:sldId id="296" r:id="rId13"/>
    <p:sldId id="486" r:id="rId14"/>
    <p:sldId id="527" r:id="rId15"/>
    <p:sldId id="531" r:id="rId16"/>
    <p:sldId id="550" r:id="rId17"/>
    <p:sldId id="552" r:id="rId18"/>
    <p:sldId id="553" r:id="rId19"/>
    <p:sldId id="533" r:id="rId20"/>
    <p:sldId id="549" r:id="rId21"/>
    <p:sldId id="534" r:id="rId22"/>
    <p:sldId id="536" r:id="rId23"/>
    <p:sldId id="551" r:id="rId2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7883"/>
    <a:srgbClr val="37B195"/>
    <a:srgbClr val="17A2B1"/>
    <a:srgbClr val="BFFFDB"/>
    <a:srgbClr val="39FFC8"/>
    <a:srgbClr val="FF6964"/>
    <a:srgbClr val="A10C2F"/>
    <a:srgbClr val="0ACBFF"/>
    <a:srgbClr val="04FFDA"/>
    <a:srgbClr val="FFA6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6588"/>
    <p:restoredTop sz="86442"/>
  </p:normalViewPr>
  <p:slideViewPr>
    <p:cSldViewPr snapToGrid="0" snapToObjects="1">
      <p:cViewPr varScale="1">
        <p:scale>
          <a:sx n="94" d="100"/>
          <a:sy n="94" d="100"/>
        </p:scale>
        <p:origin x="1192" y="19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747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18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C3C406-6552-EA42-8795-E1B10BBCEAB6}" type="datetimeFigureOut">
              <a:rPr lang="en-US" smtClean="0"/>
              <a:t>9/11/19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15A9CB-C544-F349-8A75-F5A0EBF52A9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764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5A9CB-C544-F349-8A75-F5A0EBF52A9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6839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93151-1C88-A548-8826-E6540AB81B2E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4059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5A9CB-C544-F349-8A75-F5A0EBF52A9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0856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5A9CB-C544-F349-8A75-F5A0EBF52A9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715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5A9CB-C544-F349-8A75-F5A0EBF52A9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1653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5A9CB-C544-F349-8A75-F5A0EBF52A9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4726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Espaço Reservado para Número de Slide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17674DA-3BB5-476C-BB23-11C9C06067C8}" type="slidenum">
              <a:rPr lang="pt-BR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15</a:t>
            </a:fld>
            <a:endParaRPr lang="pt-BR" sz="120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93581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Espaço Reservado para Número de Slide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AD413F6-8D90-4DBD-83DD-AA1AD60DBB42}" type="slidenum">
              <a:rPr lang="pt-BR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16</a:t>
            </a:fld>
            <a:endParaRPr lang="pt-BR" sz="120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90600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5A9CB-C544-F349-8A75-F5A0EBF52A9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8247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Espaço Reservado para Número de Slide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D9A74C9-B11E-46AB-88FE-CD445BC61BB2}" type="slidenum">
              <a:rPr lang="pt-BR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18</a:t>
            </a:fld>
            <a:endParaRPr lang="pt-BR" sz="120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84838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172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5A9CB-C544-F349-8A75-F5A0EBF52A9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4154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6075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3622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1528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952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5A9CB-C544-F349-8A75-F5A0EBF52A9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8437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5A9CB-C544-F349-8A75-F5A0EBF52A9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6082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5A9CB-C544-F349-8A75-F5A0EBF52A9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4341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5A9CB-C544-F349-8A75-F5A0EBF52A9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9375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5A9CB-C544-F349-8A75-F5A0EBF52A9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2979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5A9CB-C544-F349-8A75-F5A0EBF52A9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6973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5A9CB-C544-F349-8A75-F5A0EBF52A9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77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AF677-617C-BC4C-B269-C12492239875}" type="datetimeFigureOut">
              <a:rPr lang="pt-BR" smtClean="0"/>
              <a:t>11/09/2019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66932-2B1F-3042-AD11-ED8496EB04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1444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AF677-617C-BC4C-B269-C12492239875}" type="datetimeFigureOut">
              <a:rPr lang="pt-BR" smtClean="0"/>
              <a:t>11/09/2019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66932-2B1F-3042-AD11-ED8496EB04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1165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AF677-617C-BC4C-B269-C12492239875}" type="datetimeFigureOut">
              <a:rPr lang="pt-BR" smtClean="0"/>
              <a:t>11/09/2019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66932-2B1F-3042-AD11-ED8496EB04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6303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AF677-617C-BC4C-B269-C12492239875}" type="datetimeFigureOut">
              <a:rPr lang="pt-BR" smtClean="0"/>
              <a:t>11/09/2019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66932-2B1F-3042-AD11-ED8496EB04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0218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AF677-617C-BC4C-B269-C12492239875}" type="datetimeFigureOut">
              <a:rPr lang="pt-BR" smtClean="0"/>
              <a:t>11/09/2019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66932-2B1F-3042-AD11-ED8496EB04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2643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AF677-617C-BC4C-B269-C12492239875}" type="datetimeFigureOut">
              <a:rPr lang="pt-BR" smtClean="0"/>
              <a:t>11/09/2019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66932-2B1F-3042-AD11-ED8496EB04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4352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AF677-617C-BC4C-B269-C12492239875}" type="datetimeFigureOut">
              <a:rPr lang="pt-BR" smtClean="0"/>
              <a:t>11/09/2019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66932-2B1F-3042-AD11-ED8496EB04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8801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AF677-617C-BC4C-B269-C12492239875}" type="datetimeFigureOut">
              <a:rPr lang="pt-BR" smtClean="0"/>
              <a:t>11/09/2019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66932-2B1F-3042-AD11-ED8496EB04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9019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AF677-617C-BC4C-B269-C12492239875}" type="datetimeFigureOut">
              <a:rPr lang="pt-BR" smtClean="0"/>
              <a:t>11/09/2019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66932-2B1F-3042-AD11-ED8496EB04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2509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AF677-617C-BC4C-B269-C12492239875}" type="datetimeFigureOut">
              <a:rPr lang="pt-BR" smtClean="0"/>
              <a:t>11/09/2019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66932-2B1F-3042-AD11-ED8496EB04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5752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AF677-617C-BC4C-B269-C12492239875}" type="datetimeFigureOut">
              <a:rPr lang="pt-BR" smtClean="0"/>
              <a:t>11/09/2019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66932-2B1F-3042-AD11-ED8496EB04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1794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AAF677-617C-BC4C-B269-C12492239875}" type="datetimeFigureOut">
              <a:rPr lang="pt-BR" smtClean="0"/>
              <a:t>11/09/2019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A66932-2B1F-3042-AD11-ED8496EB04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2730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10321091_691960970859468_1254527193509816516_o.jpg">
            <a:extLst>
              <a:ext uri="{FF2B5EF4-FFF2-40B4-BE49-F238E27FC236}">
                <a16:creationId xmlns:a16="http://schemas.microsoft.com/office/drawing/2014/main" id="{20569E38-2C63-224B-BCF6-54F65BDDB0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86" y="199494"/>
            <a:ext cx="2954879" cy="2216159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6A4459D7-96CB-5F45-BF5E-28DB1469F5C6}"/>
              </a:ext>
            </a:extLst>
          </p:cNvPr>
          <p:cNvSpPr txBox="1"/>
          <p:nvPr/>
        </p:nvSpPr>
        <p:spPr>
          <a:xfrm>
            <a:off x="4504466" y="353550"/>
            <a:ext cx="6673049" cy="25237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pt-BR" sz="2000" dirty="0"/>
          </a:p>
          <a:p>
            <a:pPr algn="ctr"/>
            <a:r>
              <a:rPr lang="pt-BR" sz="2400" dirty="0">
                <a:latin typeface="Copperplate" panose="02000504000000020004" pitchFamily="2" charset="77"/>
              </a:rPr>
              <a:t>UNIVERSIDADE DE SÃO PAULO</a:t>
            </a:r>
          </a:p>
          <a:p>
            <a:pPr algn="ctr"/>
            <a:r>
              <a:rPr lang="pt-BR" sz="2400" dirty="0">
                <a:latin typeface="Copperplate" panose="02000504000000020004" pitchFamily="2" charset="77"/>
              </a:rPr>
              <a:t>Faculdade de Odontologia </a:t>
            </a:r>
          </a:p>
          <a:p>
            <a:pPr algn="ctr"/>
            <a:r>
              <a:rPr lang="pt-BR" sz="2400" dirty="0">
                <a:latin typeface="Copperplate" panose="02000504000000020004" pitchFamily="2" charset="77"/>
              </a:rPr>
              <a:t>Disciplina de </a:t>
            </a:r>
            <a:r>
              <a:rPr lang="pt-BR" sz="2400" dirty="0" err="1">
                <a:latin typeface="Copperplate" panose="02000504000000020004" pitchFamily="2" charset="77"/>
              </a:rPr>
              <a:t>Odontopediatria</a:t>
            </a:r>
            <a:endParaRPr lang="pt-BR" sz="2400" dirty="0">
              <a:latin typeface="Copperplate" panose="02000504000000020004" pitchFamily="2" charset="77"/>
            </a:endParaRPr>
          </a:p>
          <a:p>
            <a:pPr algn="ctr"/>
            <a:r>
              <a:rPr lang="pt-BR" sz="2400" dirty="0">
                <a:latin typeface="Copperplate" panose="02000504000000020004" pitchFamily="2" charset="77"/>
              </a:rPr>
              <a:t>Programa de PG Ciências Odontológicas</a:t>
            </a:r>
          </a:p>
          <a:p>
            <a:pPr algn="ctr"/>
            <a:r>
              <a:rPr lang="pt-BR" sz="2400" dirty="0">
                <a:latin typeface="Copperplate" panose="02000504000000020004" pitchFamily="2" charset="77"/>
              </a:rPr>
              <a:t>Disciplina Didática em </a:t>
            </a:r>
            <a:r>
              <a:rPr lang="pt-BR" sz="2400" dirty="0" err="1">
                <a:latin typeface="Copperplate" panose="02000504000000020004" pitchFamily="2" charset="77"/>
              </a:rPr>
              <a:t>Odontopediatria</a:t>
            </a:r>
            <a:r>
              <a:rPr lang="pt-BR" sz="2400" dirty="0">
                <a:latin typeface="Copperplate" panose="02000504000000020004" pitchFamily="2" charset="77"/>
              </a:rPr>
              <a:t> </a:t>
            </a:r>
          </a:p>
          <a:p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4DBE5BB-7B46-DA4B-93CA-CF8608F9FBE0}"/>
              </a:ext>
            </a:extLst>
          </p:cNvPr>
          <p:cNvSpPr txBox="1"/>
          <p:nvPr/>
        </p:nvSpPr>
        <p:spPr>
          <a:xfrm>
            <a:off x="1364777" y="3569929"/>
            <a:ext cx="99629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>
                <a:latin typeface="Copperplate" panose="02000504000000020004" pitchFamily="2" charset="77"/>
              </a:rPr>
              <a:t>Metodologias Ativas de Ensino e Aprendizagem</a:t>
            </a:r>
          </a:p>
        </p:txBody>
      </p:sp>
    </p:spTree>
    <p:extLst>
      <p:ext uri="{BB962C8B-B14F-4D97-AF65-F5344CB8AC3E}">
        <p14:creationId xmlns:p14="http://schemas.microsoft.com/office/powerpoint/2010/main" val="5662448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990069" y="321598"/>
            <a:ext cx="10661893" cy="64633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BR" sz="3600" b="1" dirty="0">
                <a:solidFill>
                  <a:schemeClr val="tx1"/>
                </a:solidFill>
                <a:latin typeface="Copperplate" panose="02000504000000020004" pitchFamily="2" charset="77"/>
              </a:rPr>
              <a:t>MODELOS DE ESTRUTURAÇÃO CURRICULAR</a:t>
            </a:r>
          </a:p>
        </p:txBody>
      </p:sp>
      <p:sp>
        <p:nvSpPr>
          <p:cNvPr id="5" name="Seta para a direita 4"/>
          <p:cNvSpPr/>
          <p:nvPr/>
        </p:nvSpPr>
        <p:spPr>
          <a:xfrm>
            <a:off x="760332" y="2002928"/>
            <a:ext cx="3045397" cy="1468963"/>
          </a:xfrm>
          <a:prstGeom prst="rightArrow">
            <a:avLst>
              <a:gd name="adj1" fmla="val 43561"/>
              <a:gd name="adj2" fmla="val 47853"/>
            </a:avLst>
          </a:prstGeom>
          <a:blipFill>
            <a:blip r:embed="rId3"/>
            <a:tile tx="0" ty="0" sx="100000" sy="100000" flip="none" algn="tl"/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latin typeface="Copperplate" panose="02000504000000020004" pitchFamily="2" charset="77"/>
              </a:rPr>
              <a:t>Ciclo Básico</a:t>
            </a:r>
          </a:p>
          <a:p>
            <a:pPr algn="ctr"/>
            <a:r>
              <a:rPr lang="pt-BR" dirty="0">
                <a:solidFill>
                  <a:schemeClr val="tx1"/>
                </a:solidFill>
                <a:latin typeface="Copperplate" panose="02000504000000020004" pitchFamily="2" charset="77"/>
              </a:rPr>
              <a:t>Disciplinas Teóricas</a:t>
            </a:r>
          </a:p>
        </p:txBody>
      </p:sp>
      <p:sp>
        <p:nvSpPr>
          <p:cNvPr id="6" name="Seta para a direita 5"/>
          <p:cNvSpPr/>
          <p:nvPr/>
        </p:nvSpPr>
        <p:spPr>
          <a:xfrm>
            <a:off x="4141475" y="2002928"/>
            <a:ext cx="3997909" cy="1555373"/>
          </a:xfrm>
          <a:prstGeom prst="rightArrow">
            <a:avLst>
              <a:gd name="adj1" fmla="val 45946"/>
              <a:gd name="adj2" fmla="val 50000"/>
            </a:avLst>
          </a:prstGeom>
          <a:blipFill>
            <a:blip r:embed="rId3"/>
            <a:tile tx="0" ty="0" sx="100000" sy="100000" flip="none" algn="tl"/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latin typeface="Copperplate" panose="02000504000000020004" pitchFamily="2" charset="77"/>
              </a:rPr>
              <a:t>Ciclo Profissional</a:t>
            </a:r>
          </a:p>
          <a:p>
            <a:pPr algn="ctr"/>
            <a:r>
              <a:rPr lang="pt-BR" dirty="0">
                <a:solidFill>
                  <a:schemeClr val="tx1"/>
                </a:solidFill>
                <a:latin typeface="Copperplate" panose="02000504000000020004" pitchFamily="2" charset="77"/>
              </a:rPr>
              <a:t>Disciplinas </a:t>
            </a:r>
            <a:r>
              <a:rPr lang="pt-BR" dirty="0" err="1">
                <a:solidFill>
                  <a:schemeClr val="tx1"/>
                </a:solidFill>
                <a:latin typeface="Copperplate" panose="02000504000000020004" pitchFamily="2" charset="77"/>
              </a:rPr>
              <a:t>teórico-práticas</a:t>
            </a:r>
            <a:endParaRPr lang="pt-BR" dirty="0">
              <a:solidFill>
                <a:schemeClr val="tx1"/>
              </a:solidFill>
              <a:latin typeface="Copperplate" panose="02000504000000020004" pitchFamily="2" charset="77"/>
            </a:endParaRPr>
          </a:p>
        </p:txBody>
      </p:sp>
      <p:sp>
        <p:nvSpPr>
          <p:cNvPr id="7" name="Retângulo de cantos arredondados 6"/>
          <p:cNvSpPr/>
          <p:nvPr/>
        </p:nvSpPr>
        <p:spPr>
          <a:xfrm>
            <a:off x="8475130" y="2262156"/>
            <a:ext cx="3176832" cy="950506"/>
          </a:xfrm>
          <a:prstGeom prst="roundRect">
            <a:avLst>
              <a:gd name="adj" fmla="val 29936"/>
            </a:avLst>
          </a:prstGeom>
          <a:blipFill>
            <a:blip r:embed="rId3"/>
            <a:tile tx="0" ty="0" sx="100000" sy="100000" flip="none" algn="tl"/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latin typeface="Copperplate" panose="02000504000000020004" pitchFamily="2" charset="77"/>
              </a:rPr>
              <a:t>Ciclo de Especialização</a:t>
            </a:r>
          </a:p>
          <a:p>
            <a:pPr algn="ctr"/>
            <a:r>
              <a:rPr lang="pt-BR" dirty="0">
                <a:solidFill>
                  <a:schemeClr val="tx1"/>
                </a:solidFill>
                <a:latin typeface="Copperplate" panose="02000504000000020004" pitchFamily="2" charset="77"/>
              </a:rPr>
              <a:t>Disciplinas Práticas</a:t>
            </a:r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760332" y="4620178"/>
            <a:ext cx="3244109" cy="1382554"/>
          </a:xfrm>
          <a:prstGeom prst="rightArrow">
            <a:avLst>
              <a:gd name="adj1" fmla="val 50000"/>
              <a:gd name="adj2" fmla="val 50000"/>
            </a:avLst>
          </a:prstGeom>
          <a:blipFill>
            <a:blip r:embed="rId4"/>
            <a:tile tx="0" ty="0" sx="100000" sy="100000" flip="none" algn="tl"/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1800" dirty="0">
                <a:solidFill>
                  <a:schemeClr val="tx1"/>
                </a:solidFill>
                <a:latin typeface="Copperplate" panose="02000504000000020004" pitchFamily="2" charset="77"/>
              </a:rPr>
              <a:t>Ciclo Problematizador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1800" dirty="0">
                <a:solidFill>
                  <a:schemeClr val="tx1"/>
                </a:solidFill>
                <a:latin typeface="Copperplate" panose="02000504000000020004" pitchFamily="2" charset="77"/>
              </a:rPr>
              <a:t>Ênfase na prática</a:t>
            </a:r>
          </a:p>
        </p:txBody>
      </p:sp>
      <p:sp>
        <p:nvSpPr>
          <p:cNvPr id="10" name="Seta para a direita 9"/>
          <p:cNvSpPr/>
          <p:nvPr/>
        </p:nvSpPr>
        <p:spPr>
          <a:xfrm>
            <a:off x="4376495" y="4490564"/>
            <a:ext cx="3889038" cy="1641782"/>
          </a:xfrm>
          <a:prstGeom prst="rightArrow">
            <a:avLst>
              <a:gd name="adj1" fmla="val 40397"/>
              <a:gd name="adj2" fmla="val 50000"/>
            </a:avLst>
          </a:prstGeom>
          <a:blipFill>
            <a:blip r:embed="rId4"/>
            <a:tile tx="0" ty="0" sx="100000" sy="100000" flip="none" algn="tl"/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latin typeface="Copperplate" panose="02000504000000020004" pitchFamily="2" charset="77"/>
              </a:rPr>
              <a:t>Ciclo de respostas</a:t>
            </a:r>
          </a:p>
          <a:p>
            <a:pPr algn="ctr"/>
            <a:r>
              <a:rPr lang="pt-BR" dirty="0">
                <a:solidFill>
                  <a:schemeClr val="tx1"/>
                </a:solidFill>
                <a:latin typeface="Copperplate" panose="02000504000000020004" pitchFamily="2" charset="77"/>
              </a:rPr>
              <a:t>Matérias técnicas e teoria</a:t>
            </a: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8475130" y="4721444"/>
            <a:ext cx="3154975" cy="950506"/>
          </a:xfrm>
          <a:prstGeom prst="roundRect">
            <a:avLst>
              <a:gd name="adj" fmla="val 34912"/>
            </a:avLst>
          </a:prstGeom>
          <a:blipFill>
            <a:blip r:embed="rId4"/>
            <a:tile tx="0" ty="0" sx="100000" sy="100000" flip="none" algn="tl"/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latin typeface="Copperplate" panose="02000504000000020004" pitchFamily="2" charset="77"/>
              </a:rPr>
              <a:t>Ciclo de planejamento e execução</a:t>
            </a:r>
          </a:p>
          <a:p>
            <a:pPr algn="ctr"/>
            <a:r>
              <a:rPr lang="pt-BR" dirty="0">
                <a:solidFill>
                  <a:schemeClr val="tx1"/>
                </a:solidFill>
                <a:latin typeface="Copperplate" panose="02000504000000020004" pitchFamily="2" charset="77"/>
              </a:rPr>
              <a:t>Programas e projetos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628898" y="1069930"/>
            <a:ext cx="11384233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400" dirty="0">
                <a:latin typeface="Copperplate Light" panose="02000504000000020004" pitchFamily="2" charset="77"/>
              </a:rPr>
              <a:t>1- Para chegar às aplicações concretas e práticas de uma profissão, o aluno deve primeiro aprender conhecimento básico, abstrato e geral.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628898" y="3789181"/>
            <a:ext cx="11023064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400" dirty="0">
                <a:latin typeface="Copperplate Light" panose="02000504000000020004" pitchFamily="2" charset="77"/>
              </a:rPr>
              <a:t>2- Processo de evolução da inteligência e aprendizagem segundo Piaget: a ação precede e dá origem ao pensamento. </a:t>
            </a:r>
          </a:p>
        </p:txBody>
      </p:sp>
    </p:spTree>
    <p:extLst>
      <p:ext uri="{BB962C8B-B14F-4D97-AF65-F5344CB8AC3E}">
        <p14:creationId xmlns:p14="http://schemas.microsoft.com/office/powerpoint/2010/main" val="1047585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D8D8D8"/>
              </a:clrFrom>
              <a:clrTo>
                <a:srgbClr val="D8D8D8">
                  <a:alpha val="0"/>
                </a:srgbClr>
              </a:clrTo>
            </a:clrChange>
          </a:blip>
          <a:srcRect b="7397"/>
          <a:stretch/>
        </p:blipFill>
        <p:spPr>
          <a:xfrm>
            <a:off x="2713391" y="1314596"/>
            <a:ext cx="6508047" cy="441951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294902" y="5595784"/>
            <a:ext cx="1984120" cy="400110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pt-BR" sz="2000" dirty="0" err="1">
                <a:solidFill>
                  <a:schemeClr val="tx1"/>
                </a:solidFill>
                <a:latin typeface="Copperplate" panose="02000504000000020004" pitchFamily="2" charset="77"/>
              </a:rPr>
              <a:t>blockchain</a:t>
            </a:r>
            <a:endParaRPr lang="en-US" sz="2000" dirty="0">
              <a:solidFill>
                <a:schemeClr val="tx1"/>
              </a:solidFill>
              <a:latin typeface="Copperplate" panose="02000504000000020004" pitchFamily="2" charset="7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34276" y="1702399"/>
            <a:ext cx="1917513" cy="400110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BR" sz="2000" dirty="0">
                <a:solidFill>
                  <a:schemeClr val="tx1"/>
                </a:solidFill>
                <a:latin typeface="Copperplate" panose="02000504000000020004" pitchFamily="2" charset="77"/>
              </a:rPr>
              <a:t>saúde digital</a:t>
            </a:r>
            <a:endParaRPr lang="en-US" sz="2000" dirty="0">
              <a:solidFill>
                <a:schemeClr val="tx1"/>
              </a:solidFill>
              <a:latin typeface="Copperplate" panose="02000504000000020004" pitchFamily="2" charset="7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79022" y="2674612"/>
            <a:ext cx="1412566" cy="400110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BR" sz="2000" dirty="0">
                <a:solidFill>
                  <a:schemeClr val="tx1"/>
                </a:solidFill>
                <a:latin typeface="Copperplate" panose="02000504000000020004" pitchFamily="2" charset="77"/>
              </a:rPr>
              <a:t>saúde 4.0</a:t>
            </a:r>
            <a:endParaRPr lang="en-US" sz="2000" dirty="0">
              <a:solidFill>
                <a:schemeClr val="tx1"/>
              </a:solidFill>
              <a:latin typeface="Copperplate" panose="02000504000000020004" pitchFamily="2" charset="77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38264" y="2705725"/>
            <a:ext cx="1917543" cy="707886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2000" dirty="0">
                <a:solidFill>
                  <a:schemeClr val="tx1"/>
                </a:solidFill>
                <a:latin typeface="Copperplate" panose="02000504000000020004" pitchFamily="2" charset="77"/>
              </a:rPr>
              <a:t>internet das coisas</a:t>
            </a:r>
            <a:endParaRPr lang="en-US" sz="2000" dirty="0">
              <a:solidFill>
                <a:schemeClr val="tx1"/>
              </a:solidFill>
              <a:latin typeface="Copperplate" panose="02000504000000020004" pitchFamily="2" charset="7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05763" y="5257398"/>
            <a:ext cx="1903085" cy="400110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BR" sz="2000" dirty="0">
                <a:solidFill>
                  <a:schemeClr val="tx1"/>
                </a:solidFill>
                <a:latin typeface="Copperplate" panose="02000504000000020004" pitchFamily="2" charset="77"/>
              </a:rPr>
              <a:t>redes sociais</a:t>
            </a:r>
            <a:endParaRPr lang="en-US" sz="2000" dirty="0">
              <a:solidFill>
                <a:schemeClr val="tx1"/>
              </a:solidFill>
              <a:latin typeface="Copperplate" panose="02000504000000020004" pitchFamily="2" charset="7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63354" y="1191147"/>
            <a:ext cx="3191899" cy="400110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BR" sz="2000" dirty="0">
                <a:solidFill>
                  <a:schemeClr val="tx1"/>
                </a:solidFill>
                <a:latin typeface="Copperplate" panose="02000504000000020004" pitchFamily="2" charset="77"/>
              </a:rPr>
              <a:t>inteligência artificial </a:t>
            </a:r>
            <a:endParaRPr lang="en-US" sz="2000" dirty="0">
              <a:solidFill>
                <a:schemeClr val="tx1"/>
              </a:solidFill>
              <a:latin typeface="Copperplate" panose="02000504000000020004" pitchFamily="2" charset="77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62829" y="5457453"/>
            <a:ext cx="1981633" cy="400110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pt-BR" sz="2000" dirty="0">
                <a:solidFill>
                  <a:schemeClr val="tx1"/>
                </a:solidFill>
                <a:latin typeface="Copperplate" panose="02000504000000020004" pitchFamily="2" charset="77"/>
              </a:rPr>
              <a:t>conectividade</a:t>
            </a:r>
            <a:endParaRPr lang="en-US" sz="2000" dirty="0">
              <a:solidFill>
                <a:schemeClr val="tx1"/>
              </a:solidFill>
              <a:latin typeface="Copperplate" panose="02000504000000020004" pitchFamily="2" charset="7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52969" y="5664949"/>
            <a:ext cx="612668" cy="400110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Copperplate" panose="02000504000000020004" pitchFamily="2" charset="77"/>
              </a:rPr>
              <a:t>TIC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306881" y="1395038"/>
            <a:ext cx="1197764" cy="400110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Copperplate" panose="02000504000000020004" pitchFamily="2" charset="77"/>
              </a:rPr>
              <a:t>e-</a:t>
            </a:r>
            <a:r>
              <a:rPr lang="en-US" sz="2000" dirty="0" err="1">
                <a:solidFill>
                  <a:schemeClr val="tx1"/>
                </a:solidFill>
                <a:latin typeface="Copperplate" panose="02000504000000020004" pitchFamily="2" charset="77"/>
              </a:rPr>
              <a:t>Saúde</a:t>
            </a:r>
            <a:endParaRPr lang="en-US" sz="2000" dirty="0">
              <a:solidFill>
                <a:schemeClr val="tx1"/>
              </a:solidFill>
              <a:latin typeface="Copperplate" panose="02000504000000020004" pitchFamily="2" charset="7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58043" y="4431689"/>
            <a:ext cx="1197764" cy="400110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Copperplate" panose="02000504000000020004" pitchFamily="2" charset="77"/>
              </a:rPr>
              <a:t>startup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793033" y="153470"/>
            <a:ext cx="6348765" cy="954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Copperplate" panose="02000504000000020004" pitchFamily="2" charset="77"/>
              </a:rPr>
              <a:t>Sociedade</a:t>
            </a:r>
            <a:r>
              <a:rPr lang="en-US" sz="2800" b="1" dirty="0">
                <a:solidFill>
                  <a:schemeClr val="tx1"/>
                </a:solidFill>
                <a:latin typeface="Copperplate" panose="02000504000000020004" pitchFamily="2" charset="77"/>
              </a:rPr>
              <a:t> do </a:t>
            </a:r>
            <a:r>
              <a:rPr lang="en-US" sz="2800" b="1" dirty="0" err="1">
                <a:solidFill>
                  <a:schemeClr val="tx1"/>
                </a:solidFill>
                <a:latin typeface="Copperplate" panose="02000504000000020004" pitchFamily="2" charset="77"/>
              </a:rPr>
              <a:t>conhecimento</a:t>
            </a:r>
            <a:r>
              <a:rPr lang="en-US" sz="2800" b="1" dirty="0">
                <a:solidFill>
                  <a:schemeClr val="tx1"/>
                </a:solidFill>
                <a:latin typeface="Copperplate" panose="02000504000000020004" pitchFamily="2" charset="77"/>
              </a:rPr>
              <a:t> 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  <a:latin typeface="Copperplate" panose="02000504000000020004" pitchFamily="2" charset="77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opperplate" panose="02000504000000020004" pitchFamily="2" charset="77"/>
              </a:rPr>
              <a:t>mudanças</a:t>
            </a:r>
            <a:r>
              <a:rPr lang="en-US" sz="2800" b="1" dirty="0">
                <a:solidFill>
                  <a:schemeClr val="tx1"/>
                </a:solidFill>
                <a:latin typeface="Copperplate" panose="02000504000000020004" pitchFamily="2" charset="77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opperplate" panose="02000504000000020004" pitchFamily="2" charset="77"/>
              </a:rPr>
              <a:t>disruptivas</a:t>
            </a:r>
            <a:endParaRPr lang="en-US" sz="2800" b="1" dirty="0">
              <a:solidFill>
                <a:schemeClr val="tx1"/>
              </a:solidFill>
              <a:latin typeface="Copperplate" panose="02000504000000020004" pitchFamily="2" charset="7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575818" y="4031579"/>
            <a:ext cx="1233030" cy="400110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Copperplate" panose="02000504000000020004" pitchFamily="2" charset="77"/>
              </a:rPr>
              <a:t>big data</a:t>
            </a:r>
          </a:p>
        </p:txBody>
      </p:sp>
    </p:spTree>
    <p:extLst>
      <p:ext uri="{BB962C8B-B14F-4D97-AF65-F5344CB8AC3E}">
        <p14:creationId xmlns:p14="http://schemas.microsoft.com/office/powerpoint/2010/main" val="14227242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97618" y="348100"/>
            <a:ext cx="63401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b="1" dirty="0">
                <a:latin typeface="Copperplate" panose="02000504000000020004" pitchFamily="2" charset="77"/>
              </a:rPr>
              <a:t>Sociedade da Informação</a:t>
            </a:r>
            <a:endParaRPr lang="en-US" sz="3600" b="1" dirty="0">
              <a:latin typeface="Copperplate" panose="02000504000000020004" pitchFamily="2" charset="77"/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6942829" y="4560252"/>
            <a:ext cx="4789971" cy="996594"/>
          </a:xfrm>
          <a:prstGeom prst="wedgeEllipseCallout">
            <a:avLst>
              <a:gd name="adj1" fmla="val -26478"/>
              <a:gd name="adj2" fmla="val -68801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1"/>
                </a:solidFill>
                <a:latin typeface="Copperplate" panose="02000504000000020004" pitchFamily="2" charset="77"/>
                <a:cs typeface="Bookman Old Style"/>
              </a:rPr>
              <a:t>Saúde Digital</a:t>
            </a:r>
          </a:p>
        </p:txBody>
      </p:sp>
      <p:sp>
        <p:nvSpPr>
          <p:cNvPr id="4" name="Rectangle 3"/>
          <p:cNvSpPr/>
          <p:nvPr/>
        </p:nvSpPr>
        <p:spPr>
          <a:xfrm>
            <a:off x="819807" y="1430819"/>
            <a:ext cx="9222828" cy="2693045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 algn="just">
              <a:lnSpc>
                <a:spcPct val="150000"/>
              </a:lnSpc>
              <a:buFont typeface="Arial" charset="0"/>
              <a:buNone/>
              <a:defRPr/>
            </a:pPr>
            <a:r>
              <a:rPr lang="pt-BR" sz="2600" dirty="0">
                <a:solidFill>
                  <a:schemeClr val="accent6">
                    <a:lumMod val="50000"/>
                  </a:schemeClr>
                </a:solidFill>
                <a:latin typeface="Copperplate Light" panose="02000504000000020004" pitchFamily="2" charset="77"/>
                <a:cs typeface="Bookman Old Style"/>
              </a:rPr>
              <a:t>Conjunto de técnicas, práticas, atitudes, modos de pensar e novos valores que se desenvolvem em consequência do crescimento do espaço digital. </a:t>
            </a:r>
          </a:p>
          <a:p>
            <a:pPr lvl="1" algn="r">
              <a:buFont typeface="Arial" charset="0"/>
              <a:buNone/>
              <a:defRPr/>
            </a:pPr>
            <a:endParaRPr lang="pt-BR" sz="2600" dirty="0">
              <a:solidFill>
                <a:schemeClr val="accent6">
                  <a:lumMod val="50000"/>
                </a:schemeClr>
              </a:solidFill>
              <a:latin typeface="Copperplate Light" panose="02000504000000020004" pitchFamily="2" charset="77"/>
              <a:cs typeface="Bookman Old Style"/>
            </a:endParaRPr>
          </a:p>
          <a:p>
            <a:pPr lvl="1" algn="r">
              <a:buFont typeface="Arial" charset="0"/>
              <a:buNone/>
              <a:defRPr/>
            </a:pPr>
            <a:r>
              <a:rPr lang="pt-BR" sz="2600" dirty="0">
                <a:solidFill>
                  <a:schemeClr val="accent6">
                    <a:lumMod val="50000"/>
                  </a:schemeClr>
                </a:solidFill>
                <a:latin typeface="Copperplate Light" panose="02000504000000020004" pitchFamily="2" charset="77"/>
                <a:cs typeface="Bookman Old Style"/>
              </a:rPr>
              <a:t>(Daniel </a:t>
            </a:r>
            <a:r>
              <a:rPr lang="pt-BR" sz="2600" dirty="0" err="1">
                <a:solidFill>
                  <a:schemeClr val="accent6">
                    <a:lumMod val="50000"/>
                  </a:schemeClr>
                </a:solidFill>
                <a:latin typeface="Copperplate Light" panose="02000504000000020004" pitchFamily="2" charset="77"/>
                <a:cs typeface="Bookman Old Style"/>
              </a:rPr>
              <a:t>Sigulem</a:t>
            </a:r>
            <a:r>
              <a:rPr lang="pt-BR" sz="2600" dirty="0">
                <a:solidFill>
                  <a:schemeClr val="accent6">
                    <a:lumMod val="50000"/>
                  </a:schemeClr>
                </a:solidFill>
                <a:latin typeface="Copperplate Light" panose="02000504000000020004" pitchFamily="2" charset="77"/>
                <a:cs typeface="Bookman Old Style"/>
              </a:rPr>
              <a:t>, 1997) </a:t>
            </a:r>
          </a:p>
        </p:txBody>
      </p:sp>
    </p:spTree>
    <p:extLst>
      <p:ext uri="{BB962C8B-B14F-4D97-AF65-F5344CB8AC3E}">
        <p14:creationId xmlns:p14="http://schemas.microsoft.com/office/powerpoint/2010/main" val="3540411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8" descr="http://siteresources.worldbank.org/INTGENDER/Images/SALHUN1web.jpg">
            <a:extLst>
              <a:ext uri="{FF2B5EF4-FFF2-40B4-BE49-F238E27FC236}">
                <a16:creationId xmlns:a16="http://schemas.microsoft.com/office/drawing/2014/main" id="{D043AA56-2DF4-6E44-BE48-65CEB8D76D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1219" y="3121573"/>
            <a:ext cx="3418326" cy="2564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31" name="Picture 10" descr="http://blogs.estadao.com.br/a-educacao-no-seculo-21/files/2012/11/Students-with-laptop-Will-Richardson-peqB.jpg">
            <a:extLst>
              <a:ext uri="{FF2B5EF4-FFF2-40B4-BE49-F238E27FC236}">
                <a16:creationId xmlns:a16="http://schemas.microsoft.com/office/drawing/2014/main" id="{E444450F-1842-664C-AE01-CBD2D22D48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1219" y="438478"/>
            <a:ext cx="3418326" cy="2524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FC967443-320D-EE40-A57C-66CE53B74CA4}"/>
              </a:ext>
            </a:extLst>
          </p:cNvPr>
          <p:cNvSpPr txBox="1"/>
          <p:nvPr/>
        </p:nvSpPr>
        <p:spPr>
          <a:xfrm>
            <a:off x="375742" y="611898"/>
            <a:ext cx="7380892" cy="5592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altLang="pt-BR" sz="2000" dirty="0">
                <a:latin typeface="Copperplate Light" panose="02000504000000020004" pitchFamily="2" charset="77"/>
              </a:rPr>
              <a:t>A </a:t>
            </a:r>
            <a:r>
              <a:rPr lang="pt-BR" altLang="pt-BR" sz="2000" b="1" dirty="0">
                <a:solidFill>
                  <a:srgbClr val="0070C0"/>
                </a:solidFill>
                <a:latin typeface="Copperplate Light" panose="02000504000000020004" pitchFamily="2" charset="77"/>
              </a:rPr>
              <a:t>percepção de que a sociedade atual é globalmente interconectada</a:t>
            </a:r>
            <a:r>
              <a:rPr lang="pt-BR" altLang="pt-BR" sz="2000" dirty="0">
                <a:solidFill>
                  <a:srgbClr val="FFFFFF"/>
                </a:solidFill>
                <a:latin typeface="Copperplate Light" panose="02000504000000020004" pitchFamily="2" charset="77"/>
              </a:rPr>
              <a:t>, </a:t>
            </a:r>
            <a:r>
              <a:rPr lang="pt-BR" altLang="pt-BR" sz="2000" dirty="0">
                <a:latin typeface="Copperplate Light" panose="02000504000000020004" pitchFamily="2" charset="77"/>
              </a:rPr>
              <a:t>de que o nosso</a:t>
            </a:r>
            <a:r>
              <a:rPr lang="pt-BR" altLang="pt-BR" sz="2000" dirty="0">
                <a:solidFill>
                  <a:srgbClr val="FFFFFF"/>
                </a:solidFill>
                <a:latin typeface="Copperplate Light" panose="02000504000000020004" pitchFamily="2" charset="77"/>
              </a:rPr>
              <a:t> </a:t>
            </a:r>
            <a:r>
              <a:rPr lang="pt-BR" altLang="pt-BR" sz="2000" dirty="0">
                <a:latin typeface="Copperplate Light" panose="02000504000000020004" pitchFamily="2" charset="77"/>
              </a:rPr>
              <a:t>conhecimento e a nossa </a:t>
            </a:r>
            <a:r>
              <a:rPr lang="pt-BR" altLang="pt-BR" sz="2000" b="1" dirty="0">
                <a:solidFill>
                  <a:srgbClr val="0070C0"/>
                </a:solidFill>
                <a:latin typeface="Copperplate Light" panose="02000504000000020004" pitchFamily="2" charset="77"/>
              </a:rPr>
              <a:t>visão do mundo é  transitória</a:t>
            </a:r>
            <a:r>
              <a:rPr lang="pt-BR" altLang="pt-BR" sz="2000" dirty="0">
                <a:solidFill>
                  <a:srgbClr val="FFFFFF"/>
                </a:solidFill>
                <a:latin typeface="Copperplate Light" panose="02000504000000020004" pitchFamily="2" charset="77"/>
              </a:rPr>
              <a:t>, </a:t>
            </a:r>
            <a:r>
              <a:rPr lang="pt-BR" altLang="pt-BR" sz="2000" dirty="0">
                <a:latin typeface="Copperplate Light" panose="02000504000000020004" pitchFamily="2" charset="77"/>
              </a:rPr>
              <a:t>está sempre incompleta e sujeita a </a:t>
            </a:r>
            <a:r>
              <a:rPr lang="pt-BR" altLang="pt-BR" sz="2000" b="1" dirty="0">
                <a:solidFill>
                  <a:srgbClr val="0070C0"/>
                </a:solidFill>
                <a:latin typeface="Copperplate Light" panose="02000504000000020004" pitchFamily="2" charset="77"/>
              </a:rPr>
              <a:t>constantes mudanças e reprocessamento</a:t>
            </a:r>
            <a:r>
              <a:rPr lang="pt-BR" altLang="pt-BR" sz="2000" dirty="0">
                <a:solidFill>
                  <a:srgbClr val="FFFFFF"/>
                </a:solidFill>
                <a:latin typeface="Copperplate Light" panose="02000504000000020004" pitchFamily="2" charset="77"/>
              </a:rPr>
              <a:t>, </a:t>
            </a:r>
            <a:r>
              <a:rPr lang="pt-BR" altLang="pt-BR" sz="2000" dirty="0">
                <a:latin typeface="Copperplate Light" panose="02000504000000020004" pitchFamily="2" charset="77"/>
              </a:rPr>
              <a:t>de que podemos acessar, contínua e permanentemente, a toda e qualquer informação, de que podemos criar simulações do real e aceitar que cada indivíduo tem o direito de buscar a sua </a:t>
            </a:r>
            <a:r>
              <a:rPr lang="pt-BR" altLang="pt-BR" sz="2000" dirty="0" err="1">
                <a:latin typeface="Copperplate Light" panose="02000504000000020004" pitchFamily="2" charset="77"/>
              </a:rPr>
              <a:t>auto-realização</a:t>
            </a:r>
            <a:r>
              <a:rPr lang="pt-BR" altLang="pt-BR" sz="2000" dirty="0">
                <a:latin typeface="Copperplate Light" panose="02000504000000020004" pitchFamily="2" charset="77"/>
              </a:rPr>
              <a:t> vai se refletir, necessariamente, numa mudança </a:t>
            </a:r>
            <a:r>
              <a:rPr lang="pt-BR" altLang="pt-BR" sz="2000" b="1" dirty="0">
                <a:solidFill>
                  <a:srgbClr val="0070C0"/>
                </a:solidFill>
                <a:latin typeface="Copperplate Light" panose="02000504000000020004" pitchFamily="2" charset="77"/>
              </a:rPr>
              <a:t>conceitual e estrutural do sistema de educação. </a:t>
            </a:r>
          </a:p>
          <a:p>
            <a:pPr algn="just">
              <a:lnSpc>
                <a:spcPct val="150000"/>
              </a:lnSpc>
            </a:pPr>
            <a:endParaRPr lang="pt-BR" sz="2000" dirty="0">
              <a:latin typeface="Copperplate Light" panose="0200050400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7909527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3D7306-E9AD-8B4C-96DF-E2804A475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874" y="601609"/>
            <a:ext cx="10325100" cy="409575"/>
          </a:xfrm>
        </p:spPr>
        <p:txBody>
          <a:bodyPr>
            <a:noAutofit/>
          </a:bodyPr>
          <a:lstStyle/>
          <a:p>
            <a:pPr algn="ctr"/>
            <a:r>
              <a:rPr lang="pt-BR" sz="3600" b="1" dirty="0">
                <a:latin typeface="Copperplate" panose="02000504000000020004" pitchFamily="2" charset="77"/>
              </a:rPr>
              <a:t>Tecnologias Digitais e Aprendizagem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2D11EB9-D8D9-1F42-BFA0-88E268632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623" y="1573377"/>
            <a:ext cx="10905797" cy="4351338"/>
          </a:xfrm>
        </p:spPr>
        <p:txBody>
          <a:bodyPr/>
          <a:lstStyle/>
          <a:p>
            <a:pPr marL="0" indent="0">
              <a:buNone/>
            </a:pPr>
            <a:r>
              <a:rPr lang="pt-BR" dirty="0">
                <a:latin typeface="Copperplate Light" panose="02000504000000020004" pitchFamily="2" charset="77"/>
              </a:rPr>
              <a:t>As tecnologias digitais têm o potencial de modificar a experiência de aprendizagem</a:t>
            </a:r>
          </a:p>
          <a:p>
            <a:r>
              <a:rPr lang="pt-BR" dirty="0">
                <a:latin typeface="Copperplate Light" panose="02000504000000020004" pitchFamily="2" charset="77"/>
              </a:rPr>
              <a:t>Portabilidade</a:t>
            </a:r>
          </a:p>
          <a:p>
            <a:r>
              <a:rPr lang="pt-BR" dirty="0">
                <a:latin typeface="Copperplate Light" panose="02000504000000020004" pitchFamily="2" charset="77"/>
              </a:rPr>
              <a:t>Flexibilidade</a:t>
            </a:r>
          </a:p>
          <a:p>
            <a:r>
              <a:rPr lang="pt-BR" dirty="0">
                <a:latin typeface="Copperplate Light" panose="02000504000000020004" pitchFamily="2" charset="77"/>
              </a:rPr>
              <a:t>Interatividade</a:t>
            </a:r>
          </a:p>
          <a:p>
            <a:r>
              <a:rPr lang="pt-BR" dirty="0">
                <a:latin typeface="Copperplate Light" panose="02000504000000020004" pitchFamily="2" charset="77"/>
              </a:rPr>
              <a:t>Aumento da autonomia do estudante </a:t>
            </a:r>
          </a:p>
          <a:p>
            <a:r>
              <a:rPr lang="pt-BR" dirty="0">
                <a:latin typeface="Copperplate Light" panose="02000504000000020004" pitchFamily="2" charset="77"/>
              </a:rPr>
              <a:t>Modelo </a:t>
            </a:r>
            <a:r>
              <a:rPr lang="pt-BR" dirty="0" err="1">
                <a:latin typeface="Copperplate Light" panose="02000504000000020004" pitchFamily="2" charset="77"/>
              </a:rPr>
              <a:t>hipertextual</a:t>
            </a:r>
            <a:r>
              <a:rPr lang="pt-BR" dirty="0">
                <a:latin typeface="Copperplate Light" panose="02000504000000020004" pitchFamily="2" charset="77"/>
              </a:rPr>
              <a:t> de representação </a:t>
            </a:r>
          </a:p>
          <a:p>
            <a:endParaRPr lang="pt-BR" dirty="0">
              <a:latin typeface="Copperplate Light" panose="0200050400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6002120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ítulo 1"/>
          <p:cNvSpPr>
            <a:spLocks noGrp="1"/>
          </p:cNvSpPr>
          <p:nvPr>
            <p:ph type="title" idx="4294967295"/>
          </p:nvPr>
        </p:nvSpPr>
        <p:spPr>
          <a:xfrm>
            <a:off x="409904" y="387732"/>
            <a:ext cx="11545614" cy="1379538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>
                <a:latin typeface="Copperplate" panose="02000504000000020004" pitchFamily="2" charset="77"/>
              </a:rPr>
              <a:t>Níveis de agregação do processo educacional</a:t>
            </a:r>
          </a:p>
        </p:txBody>
      </p:sp>
      <p:sp>
        <p:nvSpPr>
          <p:cNvPr id="54275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1682558" y="1767270"/>
            <a:ext cx="9479427" cy="4054475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pt-BR" sz="3200" b="1" dirty="0">
                <a:latin typeface="Copperplate Light" panose="02000504000000020004" pitchFamily="2" charset="77"/>
              </a:rPr>
              <a:t>4</a:t>
            </a:r>
            <a:r>
              <a:rPr lang="pt-BR" sz="2400" dirty="0">
                <a:latin typeface="Copperplate Light" panose="02000504000000020004" pitchFamily="2" charset="77"/>
              </a:rPr>
              <a:t>	</a:t>
            </a:r>
            <a:r>
              <a:rPr lang="pt-BR" sz="2400" dirty="0" err="1">
                <a:latin typeface="Copperplate Light" panose="02000504000000020004" pitchFamily="2" charset="77"/>
              </a:rPr>
              <a:t>Ex</a:t>
            </a:r>
            <a:r>
              <a:rPr lang="pt-BR" sz="2400" dirty="0">
                <a:latin typeface="Copperplate Light" panose="02000504000000020004" pitchFamily="2" charset="77"/>
              </a:rPr>
              <a:t>: Cursos completos</a:t>
            </a:r>
          </a:p>
          <a:p>
            <a:pPr marL="514350" indent="-514350">
              <a:buNone/>
            </a:pPr>
            <a:r>
              <a:rPr lang="pt-BR" sz="3200" b="1" dirty="0">
                <a:latin typeface="Copperplate Light" panose="02000504000000020004" pitchFamily="2" charset="77"/>
              </a:rPr>
              <a:t>3</a:t>
            </a:r>
            <a:r>
              <a:rPr lang="pt-BR" sz="2400" dirty="0">
                <a:latin typeface="Copperplate Light" panose="02000504000000020004" pitchFamily="2" charset="77"/>
              </a:rPr>
              <a:t>	</a:t>
            </a:r>
            <a:r>
              <a:rPr lang="pt-BR" sz="2400" dirty="0" err="1">
                <a:latin typeface="Copperplate Light" panose="02000504000000020004" pitchFamily="2" charset="77"/>
              </a:rPr>
              <a:t>Ex</a:t>
            </a:r>
            <a:r>
              <a:rPr lang="pt-BR" sz="2400" dirty="0">
                <a:latin typeface="Copperplate Light" panose="02000504000000020004" pitchFamily="2" charset="77"/>
              </a:rPr>
              <a:t>: Unidades didáticas</a:t>
            </a:r>
          </a:p>
          <a:p>
            <a:pPr marL="514350" indent="-514350">
              <a:buNone/>
            </a:pPr>
            <a:r>
              <a:rPr lang="pt-BR" sz="3200" b="1" dirty="0">
                <a:latin typeface="Copperplate Light" panose="02000504000000020004" pitchFamily="2" charset="77"/>
              </a:rPr>
              <a:t>2</a:t>
            </a:r>
            <a:r>
              <a:rPr lang="pt-BR" sz="2400" dirty="0">
                <a:latin typeface="Copperplate Light" panose="02000504000000020004" pitchFamily="2" charset="77"/>
              </a:rPr>
              <a:t>	</a:t>
            </a:r>
            <a:r>
              <a:rPr lang="pt-BR" sz="2400" dirty="0" err="1">
                <a:latin typeface="Copperplate Light" panose="02000504000000020004" pitchFamily="2" charset="77"/>
              </a:rPr>
              <a:t>Ex</a:t>
            </a:r>
            <a:r>
              <a:rPr lang="pt-BR" sz="2400" dirty="0">
                <a:latin typeface="Copperplate Light" panose="02000504000000020004" pitchFamily="2" charset="77"/>
              </a:rPr>
              <a:t>: Módulos</a:t>
            </a:r>
          </a:p>
          <a:p>
            <a:pPr marL="514350" indent="-514350">
              <a:buNone/>
            </a:pPr>
            <a:r>
              <a:rPr lang="pt-BR" sz="3200" b="1" dirty="0">
                <a:latin typeface="Copperplate Light" panose="02000504000000020004" pitchFamily="2" charset="77"/>
              </a:rPr>
              <a:t>1</a:t>
            </a:r>
            <a:r>
              <a:rPr lang="pt-BR" sz="2400" dirty="0">
                <a:latin typeface="Copperplate Light" panose="02000504000000020004" pitchFamily="2" charset="77"/>
              </a:rPr>
              <a:t>	Objetos de aprendizagem</a:t>
            </a:r>
          </a:p>
          <a:p>
            <a:pPr marL="514350" indent="-514350">
              <a:buNone/>
            </a:pPr>
            <a:r>
              <a:rPr lang="pt-BR" sz="3200" b="1" dirty="0">
                <a:latin typeface="Copperplate Light" panose="02000504000000020004" pitchFamily="2" charset="77"/>
              </a:rPr>
              <a:t>0</a:t>
            </a:r>
            <a:r>
              <a:rPr lang="pt-BR" sz="2400" dirty="0">
                <a:latin typeface="Copperplate Light" panose="02000504000000020004" pitchFamily="2" charset="77"/>
              </a:rPr>
              <a:t>	Artefatos / objetos educacionais</a:t>
            </a:r>
            <a:br>
              <a:rPr lang="pt-BR" sz="2400" dirty="0">
                <a:latin typeface="Copperplate Light" panose="02000504000000020004" pitchFamily="2" charset="77"/>
              </a:rPr>
            </a:br>
            <a:r>
              <a:rPr lang="pt-BR" sz="2400" dirty="0">
                <a:latin typeface="Copperplate Light" panose="02000504000000020004" pitchFamily="2" charset="77"/>
              </a:rPr>
              <a:t>Textos, imagens, vídeos, animações, simulações, etc.</a:t>
            </a:r>
          </a:p>
        </p:txBody>
      </p:sp>
    </p:spTree>
    <p:extLst>
      <p:ext uri="{BB962C8B-B14F-4D97-AF65-F5344CB8AC3E}">
        <p14:creationId xmlns:p14="http://schemas.microsoft.com/office/powerpoint/2010/main" val="40608413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ítulo 1"/>
          <p:cNvSpPr>
            <a:spLocks noGrp="1"/>
          </p:cNvSpPr>
          <p:nvPr>
            <p:ph type="title" idx="4294967295"/>
          </p:nvPr>
        </p:nvSpPr>
        <p:spPr>
          <a:xfrm>
            <a:off x="2769477" y="82550"/>
            <a:ext cx="6742386" cy="1557338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>
                <a:latin typeface="Copperplate" panose="02000504000000020004" pitchFamily="2" charset="77"/>
              </a:rPr>
              <a:t>Objetos de aprendizagem</a:t>
            </a:r>
          </a:p>
        </p:txBody>
      </p:sp>
      <p:sp>
        <p:nvSpPr>
          <p:cNvPr id="64515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646387" y="1466468"/>
            <a:ext cx="10988566" cy="4286250"/>
          </a:xfrm>
        </p:spPr>
        <p:txBody>
          <a:bodyPr>
            <a:normAutofit/>
          </a:bodyPr>
          <a:lstStyle/>
          <a:p>
            <a:r>
              <a:rPr lang="pt-BR" dirty="0">
                <a:latin typeface="Copperplate Light" panose="02000504000000020004" pitchFamily="2" charset="77"/>
              </a:rPr>
              <a:t>São as “</a:t>
            </a:r>
            <a:r>
              <a:rPr lang="pt-BR" dirty="0">
                <a:solidFill>
                  <a:srgbClr val="0070C0"/>
                </a:solidFill>
                <a:latin typeface="Copperplate Light" panose="02000504000000020004" pitchFamily="2" charset="77"/>
              </a:rPr>
              <a:t>moléculas</a:t>
            </a:r>
            <a:r>
              <a:rPr lang="pt-BR" dirty="0">
                <a:latin typeface="Copperplate Light" panose="02000504000000020004" pitchFamily="2" charset="77"/>
              </a:rPr>
              <a:t>” dos módulos de aprendizado , o primeiro nível de agregação.</a:t>
            </a:r>
          </a:p>
          <a:p>
            <a:r>
              <a:rPr lang="pt-BR" dirty="0">
                <a:latin typeface="Copperplate Light" panose="02000504000000020004" pitchFamily="2" charset="77"/>
              </a:rPr>
              <a:t>É uma lição isolada, a menor porção que tem sentido educacional por si só</a:t>
            </a:r>
          </a:p>
          <a:p>
            <a:r>
              <a:rPr lang="pt-BR" dirty="0">
                <a:latin typeface="Copperplate Light" panose="02000504000000020004" pitchFamily="2" charset="77"/>
              </a:rPr>
              <a:t>Para isso deve ter</a:t>
            </a:r>
          </a:p>
          <a:p>
            <a:pPr marL="457200" lvl="1" indent="0">
              <a:buNone/>
            </a:pPr>
            <a:r>
              <a:rPr lang="pt-BR" sz="2800" dirty="0">
                <a:latin typeface="Copperplate Light" panose="02000504000000020004" pitchFamily="2" charset="77"/>
              </a:rPr>
              <a:t>- Objetivos educacionais claros</a:t>
            </a:r>
          </a:p>
          <a:p>
            <a:pPr marL="457200" lvl="1" indent="0">
              <a:buNone/>
            </a:pPr>
            <a:r>
              <a:rPr lang="pt-BR" sz="2800" dirty="0">
                <a:latin typeface="Copperplate Light" panose="02000504000000020004" pitchFamily="2" charset="77"/>
              </a:rPr>
              <a:t>- Público alvo e contexto de aplicação especificados</a:t>
            </a:r>
          </a:p>
          <a:p>
            <a:pPr marL="457200" lvl="1" indent="0">
              <a:buNone/>
            </a:pPr>
            <a:r>
              <a:rPr lang="pt-BR" sz="2800" dirty="0">
                <a:latin typeface="Copperplate Light" panose="02000504000000020004" pitchFamily="2" charset="77"/>
              </a:rPr>
              <a:t>- Deve incluir as atividades de avaliação formativa e </a:t>
            </a:r>
            <a:r>
              <a:rPr lang="pt-BR" sz="2800" dirty="0" err="1">
                <a:latin typeface="Copperplate Light" panose="02000504000000020004" pitchFamily="2" charset="77"/>
              </a:rPr>
              <a:t>somativa</a:t>
            </a:r>
            <a:r>
              <a:rPr lang="pt-BR" sz="2800" dirty="0">
                <a:latin typeface="Copperplate Light" panose="02000504000000020004" pitchFamily="2" charset="77"/>
              </a:rPr>
              <a:t> para verificação do atingimento dos objetivos</a:t>
            </a:r>
          </a:p>
        </p:txBody>
      </p:sp>
    </p:spTree>
    <p:extLst>
      <p:ext uri="{BB962C8B-B14F-4D97-AF65-F5344CB8AC3E}">
        <p14:creationId xmlns:p14="http://schemas.microsoft.com/office/powerpoint/2010/main" val="34783894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723869" y="360078"/>
            <a:ext cx="9743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>
                <a:solidFill>
                  <a:schemeClr val="bg1"/>
                </a:solidFill>
              </a:rPr>
              <a:t>“</a:t>
            </a:r>
            <a:endParaRPr lang="pt-BR" sz="2400" dirty="0">
              <a:solidFill>
                <a:srgbClr val="1489AF"/>
              </a:solidFill>
            </a:endParaRPr>
          </a:p>
        </p:txBody>
      </p:sp>
      <p:sp>
        <p:nvSpPr>
          <p:cNvPr id="7" name="Bevel 6"/>
          <p:cNvSpPr/>
          <p:nvPr/>
        </p:nvSpPr>
        <p:spPr>
          <a:xfrm>
            <a:off x="3154103" y="323866"/>
            <a:ext cx="5012267" cy="720753"/>
          </a:xfrm>
          <a:prstGeom prst="bevel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Copperplate" panose="02000504000000020004" pitchFamily="2" charset="77"/>
                <a:cs typeface="Arial"/>
              </a:rPr>
              <a:t>Avalia</a:t>
            </a:r>
            <a:r>
              <a:rPr lang="pt-BR" sz="3600" b="1" dirty="0" err="1">
                <a:solidFill>
                  <a:schemeClr val="tx1"/>
                </a:solidFill>
                <a:latin typeface="Copperplate" panose="02000504000000020004" pitchFamily="2" charset="77"/>
                <a:cs typeface="Arial"/>
              </a:rPr>
              <a:t>ção</a:t>
            </a:r>
            <a:endParaRPr lang="en-US" sz="3600" b="1" dirty="0">
              <a:solidFill>
                <a:schemeClr val="tx1"/>
              </a:solidFill>
              <a:latin typeface="Copperplate" panose="02000504000000020004" pitchFamily="2" charset="77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49723" y="1556963"/>
            <a:ext cx="3142797" cy="255454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charset="2"/>
              <a:buChar char="ü"/>
            </a:pPr>
            <a:r>
              <a:rPr lang="en-US" sz="3200" dirty="0" err="1">
                <a:solidFill>
                  <a:srgbClr val="006699"/>
                </a:solidFill>
                <a:latin typeface="Copperplate" panose="02000504000000020004" pitchFamily="2" charset="77"/>
              </a:rPr>
              <a:t>Quem</a:t>
            </a:r>
            <a:r>
              <a:rPr lang="en-US" sz="3200" dirty="0">
                <a:solidFill>
                  <a:srgbClr val="006699"/>
                </a:solidFill>
                <a:latin typeface="Copperplate" panose="02000504000000020004" pitchFamily="2" charset="77"/>
              </a:rPr>
              <a:t> ? </a:t>
            </a:r>
          </a:p>
          <a:p>
            <a:pPr marL="571500" indent="-571500">
              <a:buFont typeface="Wingdings" charset="2"/>
              <a:buChar char="ü"/>
            </a:pPr>
            <a:endParaRPr lang="en-US" sz="3200" dirty="0">
              <a:solidFill>
                <a:srgbClr val="006699"/>
              </a:solidFill>
              <a:latin typeface="Copperplate" panose="02000504000000020004" pitchFamily="2" charset="77"/>
            </a:endParaRPr>
          </a:p>
          <a:p>
            <a:pPr marL="571500" indent="-571500">
              <a:buFont typeface="Wingdings" charset="2"/>
              <a:buChar char="ü"/>
            </a:pPr>
            <a:r>
              <a:rPr lang="en-US" sz="3200" dirty="0">
                <a:solidFill>
                  <a:srgbClr val="006699"/>
                </a:solidFill>
                <a:latin typeface="Copperplate" panose="02000504000000020004" pitchFamily="2" charset="77"/>
              </a:rPr>
              <a:t>Para </a:t>
            </a:r>
            <a:r>
              <a:rPr lang="en-US" sz="3200" dirty="0" err="1">
                <a:solidFill>
                  <a:srgbClr val="006699"/>
                </a:solidFill>
                <a:latin typeface="Copperplate" panose="02000504000000020004" pitchFamily="2" charset="77"/>
              </a:rPr>
              <a:t>que</a:t>
            </a:r>
            <a:r>
              <a:rPr lang="en-US" sz="3200" dirty="0">
                <a:solidFill>
                  <a:srgbClr val="006699"/>
                </a:solidFill>
                <a:latin typeface="Copperplate" panose="02000504000000020004" pitchFamily="2" charset="77"/>
              </a:rPr>
              <a:t> ?</a:t>
            </a:r>
          </a:p>
          <a:p>
            <a:pPr marL="571500" indent="-571500">
              <a:buFont typeface="Wingdings" charset="2"/>
              <a:buChar char="ü"/>
            </a:pPr>
            <a:endParaRPr lang="en-US" sz="3200" dirty="0">
              <a:solidFill>
                <a:srgbClr val="006699"/>
              </a:solidFill>
              <a:latin typeface="Copperplate" panose="02000504000000020004" pitchFamily="2" charset="77"/>
            </a:endParaRPr>
          </a:p>
          <a:p>
            <a:pPr marL="571500" indent="-571500">
              <a:buFont typeface="Wingdings" charset="2"/>
              <a:buChar char="ü"/>
            </a:pPr>
            <a:r>
              <a:rPr lang="en-US" sz="3200" dirty="0">
                <a:solidFill>
                  <a:srgbClr val="006699"/>
                </a:solidFill>
                <a:latin typeface="Copperplate" panose="02000504000000020004" pitchFamily="2" charset="77"/>
              </a:rPr>
              <a:t>Como ?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93995" y="1648376"/>
            <a:ext cx="7206937" cy="846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Copperplate Light" panose="02000504000000020004" pitchFamily="2" charset="77"/>
              </a:rPr>
              <a:t>Avaliar</a:t>
            </a:r>
            <a:r>
              <a:rPr lang="en-US" sz="2400" dirty="0">
                <a:latin typeface="Copperplate Light" panose="02000504000000020004" pitchFamily="2" charset="77"/>
              </a:rPr>
              <a:t> </a:t>
            </a:r>
            <a:r>
              <a:rPr lang="en-US" sz="2400" dirty="0" err="1">
                <a:latin typeface="Copperplate Light" panose="02000504000000020004" pitchFamily="2" charset="77"/>
              </a:rPr>
              <a:t>é</a:t>
            </a:r>
            <a:r>
              <a:rPr lang="en-US" sz="2400" dirty="0">
                <a:latin typeface="Copperplate Light" panose="02000504000000020004" pitchFamily="2" charset="77"/>
              </a:rPr>
              <a:t> um </a:t>
            </a:r>
            <a:r>
              <a:rPr lang="en-US" sz="2400" dirty="0" err="1">
                <a:latin typeface="Copperplate Light" panose="02000504000000020004" pitchFamily="2" charset="77"/>
              </a:rPr>
              <a:t>modo</a:t>
            </a:r>
            <a:r>
              <a:rPr lang="en-US" sz="2400" dirty="0">
                <a:latin typeface="Copperplate Light" panose="02000504000000020004" pitchFamily="2" charset="77"/>
              </a:rPr>
              <a:t> de </a:t>
            </a:r>
            <a:r>
              <a:rPr lang="en-US" sz="2400" dirty="0" err="1">
                <a:latin typeface="Copperplate Light" panose="02000504000000020004" pitchFamily="2" charset="77"/>
              </a:rPr>
              <a:t>repensar</a:t>
            </a:r>
            <a:r>
              <a:rPr lang="en-US" sz="2400" dirty="0">
                <a:latin typeface="Copperplate Light" panose="02000504000000020004" pitchFamily="2" charset="77"/>
              </a:rPr>
              <a:t> o </a:t>
            </a:r>
            <a:r>
              <a:rPr lang="en-US" sz="2400" dirty="0" err="1">
                <a:latin typeface="Copperplate Light" panose="02000504000000020004" pitchFamily="2" charset="77"/>
              </a:rPr>
              <a:t>que</a:t>
            </a:r>
            <a:r>
              <a:rPr lang="en-US" sz="2400" dirty="0">
                <a:latin typeface="Copperplate Light" panose="02000504000000020004" pitchFamily="2" charset="77"/>
              </a:rPr>
              <a:t> se </a:t>
            </a:r>
            <a:r>
              <a:rPr lang="en-US" sz="2400" dirty="0" err="1">
                <a:latin typeface="Copperplate Light" panose="02000504000000020004" pitchFamily="2" charset="77"/>
              </a:rPr>
              <a:t>faz</a:t>
            </a:r>
            <a:r>
              <a:rPr lang="en-US" sz="2400" dirty="0">
                <a:latin typeface="Copperplate Light" panose="02000504000000020004" pitchFamily="2" charset="77"/>
              </a:rPr>
              <a:t>, </a:t>
            </a:r>
            <a:r>
              <a:rPr lang="en-US" sz="2400" dirty="0" err="1">
                <a:latin typeface="Copperplate Light" panose="02000504000000020004" pitchFamily="2" charset="77"/>
              </a:rPr>
              <a:t>como</a:t>
            </a:r>
            <a:r>
              <a:rPr lang="en-US" sz="2400" dirty="0">
                <a:latin typeface="Copperplate Light" panose="02000504000000020004" pitchFamily="2" charset="77"/>
              </a:rPr>
              <a:t> se </a:t>
            </a:r>
            <a:r>
              <a:rPr lang="en-US" sz="2400" dirty="0" err="1">
                <a:latin typeface="Copperplate Light" panose="02000504000000020004" pitchFamily="2" charset="77"/>
              </a:rPr>
              <a:t>faz</a:t>
            </a:r>
            <a:r>
              <a:rPr lang="en-US" sz="2400" dirty="0">
                <a:latin typeface="Copperplate Light" panose="02000504000000020004" pitchFamily="2" charset="77"/>
              </a:rPr>
              <a:t> e </a:t>
            </a:r>
            <a:r>
              <a:rPr lang="en-US" sz="2400" dirty="0" err="1">
                <a:latin typeface="Copperplate Light" panose="02000504000000020004" pitchFamily="2" charset="77"/>
              </a:rPr>
              <a:t>para</a:t>
            </a:r>
            <a:r>
              <a:rPr lang="en-US" sz="2400" dirty="0">
                <a:latin typeface="Copperplate Light" panose="02000504000000020004" pitchFamily="2" charset="77"/>
              </a:rPr>
              <a:t> </a:t>
            </a:r>
            <a:r>
              <a:rPr lang="en-US" sz="2400" dirty="0" err="1">
                <a:latin typeface="Copperplate Light" panose="02000504000000020004" pitchFamily="2" charset="77"/>
              </a:rPr>
              <a:t>que</a:t>
            </a:r>
            <a:r>
              <a:rPr lang="en-US" sz="2400" dirty="0">
                <a:latin typeface="Copperplate Light" panose="02000504000000020004" pitchFamily="2" charset="77"/>
              </a:rPr>
              <a:t> se </a:t>
            </a:r>
            <a:r>
              <a:rPr lang="en-US" sz="2400" dirty="0" err="1">
                <a:latin typeface="Copperplate Light" panose="02000504000000020004" pitchFamily="2" charset="77"/>
              </a:rPr>
              <a:t>faz</a:t>
            </a:r>
            <a:endParaRPr lang="en-US" sz="2400" dirty="0">
              <a:latin typeface="Copperplate Light" panose="02000504000000020004" pitchFamily="2" charset="7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93994" y="3247891"/>
            <a:ext cx="72069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pperplate Light" panose="02000504000000020004" pitchFamily="2" charset="77"/>
              </a:rPr>
              <a:t>Na </a:t>
            </a:r>
            <a:r>
              <a:rPr lang="en-US" sz="2400" dirty="0" err="1">
                <a:latin typeface="Copperplate Light" panose="02000504000000020004" pitchFamily="2" charset="77"/>
              </a:rPr>
              <a:t>área</a:t>
            </a:r>
            <a:r>
              <a:rPr lang="en-US" sz="2400" dirty="0">
                <a:latin typeface="Copperplate Light" panose="02000504000000020004" pitchFamily="2" charset="77"/>
              </a:rPr>
              <a:t> </a:t>
            </a:r>
            <a:r>
              <a:rPr lang="en-US" sz="2400" dirty="0" err="1">
                <a:latin typeface="Copperplate Light" panose="02000504000000020004" pitchFamily="2" charset="77"/>
              </a:rPr>
              <a:t>educacional</a:t>
            </a:r>
            <a:r>
              <a:rPr lang="en-US" sz="2400" dirty="0">
                <a:latin typeface="Copperplate Light" panose="02000504000000020004" pitchFamily="2" charset="77"/>
              </a:rPr>
              <a:t> a </a:t>
            </a:r>
            <a:r>
              <a:rPr lang="en-US" sz="2400" dirty="0" err="1">
                <a:latin typeface="Copperplate Light" panose="02000504000000020004" pitchFamily="2" charset="77"/>
              </a:rPr>
              <a:t>avaliação</a:t>
            </a:r>
            <a:r>
              <a:rPr lang="en-US" sz="2400" dirty="0">
                <a:latin typeface="Copperplate Light" panose="02000504000000020004" pitchFamily="2" charset="77"/>
              </a:rPr>
              <a:t> </a:t>
            </a:r>
            <a:r>
              <a:rPr lang="en-US" sz="2400" dirty="0" err="1">
                <a:latin typeface="Copperplate Light" panose="02000504000000020004" pitchFamily="2" charset="77"/>
              </a:rPr>
              <a:t>compõe</a:t>
            </a:r>
            <a:r>
              <a:rPr lang="en-US" sz="2400" dirty="0">
                <a:latin typeface="Copperplate Light" panose="02000504000000020004" pitchFamily="2" charset="77"/>
              </a:rPr>
              <a:t> o </a:t>
            </a:r>
            <a:r>
              <a:rPr lang="en-US" sz="2400" dirty="0" err="1">
                <a:latin typeface="Copperplate Light" panose="02000504000000020004" pitchFamily="2" charset="77"/>
              </a:rPr>
              <a:t>planejamento</a:t>
            </a:r>
            <a:r>
              <a:rPr lang="en-US" sz="2400" dirty="0">
                <a:latin typeface="Copperplate Light" panose="02000504000000020004" pitchFamily="2" charset="77"/>
              </a:rPr>
              <a:t> </a:t>
            </a:r>
            <a:r>
              <a:rPr lang="en-US" sz="2400" dirty="0" err="1">
                <a:latin typeface="Copperplate Light" panose="02000504000000020004" pitchFamily="2" charset="77"/>
              </a:rPr>
              <a:t>educativo</a:t>
            </a:r>
            <a:endParaRPr lang="en-US" sz="2400" dirty="0">
              <a:latin typeface="Copperplate Light" panose="02000504000000020004" pitchFamily="2" charset="7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49723" y="4682645"/>
            <a:ext cx="107512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Copperplate Light" panose="02000504000000020004" pitchFamily="2" charset="77"/>
              </a:rPr>
              <a:t>A </a:t>
            </a:r>
            <a:r>
              <a:rPr lang="en-US" sz="2400" dirty="0" err="1">
                <a:latin typeface="Copperplate Light" panose="02000504000000020004" pitchFamily="2" charset="77"/>
              </a:rPr>
              <a:t>avaliação</a:t>
            </a:r>
            <a:r>
              <a:rPr lang="en-US" sz="2400" dirty="0">
                <a:latin typeface="Copperplate Light" panose="02000504000000020004" pitchFamily="2" charset="77"/>
              </a:rPr>
              <a:t> </a:t>
            </a:r>
            <a:r>
              <a:rPr lang="en-US" sz="2400" dirty="0" err="1">
                <a:latin typeface="Copperplate Light" panose="02000504000000020004" pitchFamily="2" charset="77"/>
              </a:rPr>
              <a:t>deve</a:t>
            </a:r>
            <a:r>
              <a:rPr lang="en-US" sz="2400" dirty="0">
                <a:latin typeface="Copperplate Light" panose="02000504000000020004" pitchFamily="2" charset="77"/>
              </a:rPr>
              <a:t> </a:t>
            </a:r>
            <a:r>
              <a:rPr lang="en-US" sz="2400" dirty="0" err="1">
                <a:latin typeface="Copperplate Light" panose="02000504000000020004" pitchFamily="2" charset="77"/>
              </a:rPr>
              <a:t>ter</a:t>
            </a:r>
            <a:r>
              <a:rPr lang="en-US" sz="2400" dirty="0">
                <a:latin typeface="Copperplate Light" panose="02000504000000020004" pitchFamily="2" charset="77"/>
              </a:rPr>
              <a:t> </a:t>
            </a:r>
            <a:r>
              <a:rPr lang="en-US" sz="2400" dirty="0" err="1">
                <a:latin typeface="Copperplate Light" panose="02000504000000020004" pitchFamily="2" charset="77"/>
              </a:rPr>
              <a:t>como</a:t>
            </a:r>
            <a:r>
              <a:rPr lang="en-US" sz="2400" dirty="0">
                <a:latin typeface="Copperplate Light" panose="02000504000000020004" pitchFamily="2" charset="77"/>
              </a:rPr>
              <a:t> </a:t>
            </a:r>
            <a:r>
              <a:rPr lang="en-US" sz="2400" dirty="0" err="1">
                <a:latin typeface="Copperplate Light" panose="02000504000000020004" pitchFamily="2" charset="77"/>
              </a:rPr>
              <a:t>objeto</a:t>
            </a:r>
            <a:r>
              <a:rPr lang="en-US" sz="2400" dirty="0">
                <a:latin typeface="Copperplate Light" panose="02000504000000020004" pitchFamily="2" charset="77"/>
              </a:rPr>
              <a:t> </a:t>
            </a:r>
            <a:r>
              <a:rPr lang="en-US" sz="2400" dirty="0" err="1">
                <a:latin typeface="Copperplate Light" panose="02000504000000020004" pitchFamily="2" charset="77"/>
              </a:rPr>
              <a:t>não</a:t>
            </a:r>
            <a:r>
              <a:rPr lang="en-US" sz="2400" dirty="0">
                <a:latin typeface="Copperplate Light" panose="02000504000000020004" pitchFamily="2" charset="77"/>
              </a:rPr>
              <a:t> </a:t>
            </a:r>
            <a:r>
              <a:rPr lang="en-US" sz="2400" dirty="0" err="1">
                <a:latin typeface="Copperplate Light" panose="02000504000000020004" pitchFamily="2" charset="77"/>
              </a:rPr>
              <a:t>apenas</a:t>
            </a:r>
            <a:r>
              <a:rPr lang="en-US" sz="2400" dirty="0">
                <a:latin typeface="Copperplate Light" panose="02000504000000020004" pitchFamily="2" charset="77"/>
              </a:rPr>
              <a:t> o </a:t>
            </a:r>
            <a:r>
              <a:rPr lang="en-US" sz="2400" dirty="0" err="1">
                <a:latin typeface="Copperplate Light" panose="02000504000000020004" pitchFamily="2" charset="77"/>
              </a:rPr>
              <a:t>aprendizado</a:t>
            </a:r>
            <a:r>
              <a:rPr lang="en-US" sz="2400" dirty="0">
                <a:latin typeface="Copperplate Light" panose="02000504000000020004" pitchFamily="2" charset="77"/>
              </a:rPr>
              <a:t> </a:t>
            </a:r>
            <a:r>
              <a:rPr lang="en-US" sz="2400" dirty="0" err="1">
                <a:latin typeface="Copperplate Light" panose="02000504000000020004" pitchFamily="2" charset="77"/>
              </a:rPr>
              <a:t>resultante</a:t>
            </a:r>
            <a:r>
              <a:rPr lang="en-US" sz="2400" dirty="0">
                <a:latin typeface="Copperplate Light" panose="02000504000000020004" pitchFamily="2" charset="77"/>
              </a:rPr>
              <a:t> da </a:t>
            </a:r>
            <a:r>
              <a:rPr lang="en-US" sz="2400" dirty="0" err="1">
                <a:latin typeface="Copperplate Light" panose="02000504000000020004" pitchFamily="2" charset="77"/>
              </a:rPr>
              <a:t>prática</a:t>
            </a:r>
            <a:r>
              <a:rPr lang="en-US" sz="2400" dirty="0">
                <a:latin typeface="Copperplate Light" panose="02000504000000020004" pitchFamily="2" charset="77"/>
              </a:rPr>
              <a:t> </a:t>
            </a:r>
            <a:r>
              <a:rPr lang="en-US" sz="2400" dirty="0" err="1">
                <a:latin typeface="Copperplate Light" panose="02000504000000020004" pitchFamily="2" charset="77"/>
              </a:rPr>
              <a:t>pedagógica</a:t>
            </a:r>
            <a:r>
              <a:rPr lang="en-US" sz="2400" dirty="0">
                <a:latin typeface="Copperplate Light" panose="02000504000000020004" pitchFamily="2" charset="77"/>
              </a:rPr>
              <a:t>, mas a </a:t>
            </a:r>
            <a:r>
              <a:rPr lang="en-US" sz="2400" dirty="0" err="1">
                <a:latin typeface="Copperplate Light" panose="02000504000000020004" pitchFamily="2" charset="77"/>
              </a:rPr>
              <a:t>própria</a:t>
            </a:r>
            <a:r>
              <a:rPr lang="en-US" sz="2400" dirty="0">
                <a:latin typeface="Copperplate Light" panose="02000504000000020004" pitchFamily="2" charset="77"/>
              </a:rPr>
              <a:t> </a:t>
            </a:r>
            <a:r>
              <a:rPr lang="en-US" sz="2400" dirty="0" err="1">
                <a:latin typeface="Copperplate Light" panose="02000504000000020004" pitchFamily="2" charset="77"/>
              </a:rPr>
              <a:t>prática</a:t>
            </a:r>
            <a:r>
              <a:rPr lang="en-US" sz="2400" dirty="0">
                <a:latin typeface="Copperplate Light" panose="02000504000000020004" pitchFamily="2" charset="77"/>
              </a:rPr>
              <a:t> </a:t>
            </a:r>
            <a:r>
              <a:rPr lang="en-US" sz="2400" dirty="0" err="1">
                <a:latin typeface="Copperplate Light" panose="02000504000000020004" pitchFamily="2" charset="77"/>
              </a:rPr>
              <a:t>pedagógica</a:t>
            </a:r>
            <a:r>
              <a:rPr lang="en-US" sz="2400" dirty="0">
                <a:latin typeface="Copperplate Light" panose="02000504000000020004" pitchFamily="2" charset="77"/>
              </a:rPr>
              <a:t> </a:t>
            </a:r>
            <a:r>
              <a:rPr lang="en-US" sz="2400" dirty="0" err="1">
                <a:latin typeface="Copperplate Light" panose="02000504000000020004" pitchFamily="2" charset="77"/>
              </a:rPr>
              <a:t>em</a:t>
            </a:r>
            <a:r>
              <a:rPr lang="en-US" sz="2400" dirty="0">
                <a:latin typeface="Copperplate Light" panose="02000504000000020004" pitchFamily="2" charset="77"/>
              </a:rPr>
              <a:t> </a:t>
            </a:r>
            <a:r>
              <a:rPr lang="en-US" sz="2400" dirty="0" err="1">
                <a:latin typeface="Copperplate Light" panose="02000504000000020004" pitchFamily="2" charset="77"/>
              </a:rPr>
              <a:t>si</a:t>
            </a:r>
            <a:r>
              <a:rPr lang="en-US" sz="2400" dirty="0">
                <a:latin typeface="Copperplate Light" panose="02000504000000020004" pitchFamily="2" charset="7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998455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AutoShape 5" descr="Vertical estreita"/>
          <p:cNvSpPr>
            <a:spLocks noChangeArrowheads="1"/>
          </p:cNvSpPr>
          <p:nvPr/>
        </p:nvSpPr>
        <p:spPr bwMode="auto">
          <a:xfrm>
            <a:off x="2615633" y="2187454"/>
            <a:ext cx="914400" cy="914400"/>
          </a:xfrm>
          <a:prstGeom prst="cube">
            <a:avLst>
              <a:gd name="adj" fmla="val 25000"/>
            </a:avLst>
          </a:prstGeom>
          <a:pattFill prst="narVert">
            <a:fgClr>
              <a:srgbClr val="3366CC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  <a:effectLst>
            <a:outerShdw sy="50000" kx="-2453608" algn="br" rotWithShape="0">
              <a:srgbClr val="D8DCE2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46083" name="Text Box 6"/>
          <p:cNvSpPr txBox="1">
            <a:spLocks noChangeArrowheads="1"/>
          </p:cNvSpPr>
          <p:nvPr/>
        </p:nvSpPr>
        <p:spPr bwMode="auto">
          <a:xfrm>
            <a:off x="340227" y="1076620"/>
            <a:ext cx="2746491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chemeClr val="accent1"/>
                </a:solidFill>
                <a:latin typeface="Copperplate" panose="02000504000000020004" pitchFamily="2" charset="77"/>
              </a:rPr>
              <a:t>Conjunto de conhecimentos,</a:t>
            </a:r>
          </a:p>
          <a:p>
            <a:r>
              <a:rPr lang="pt-BR" sz="2400" dirty="0">
                <a:solidFill>
                  <a:schemeClr val="accent1"/>
                </a:solidFill>
                <a:latin typeface="Copperplate" panose="02000504000000020004" pitchFamily="2" charset="77"/>
              </a:rPr>
              <a:t>habilidades e atitudes</a:t>
            </a:r>
          </a:p>
        </p:txBody>
      </p:sp>
      <p:sp>
        <p:nvSpPr>
          <p:cNvPr id="46084" name="Text Box 7"/>
          <p:cNvSpPr txBox="1">
            <a:spLocks noChangeArrowheads="1"/>
          </p:cNvSpPr>
          <p:nvPr/>
        </p:nvSpPr>
        <p:spPr bwMode="auto">
          <a:xfrm>
            <a:off x="8648628" y="996164"/>
            <a:ext cx="2919581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pt-BR" sz="2400" dirty="0">
                <a:solidFill>
                  <a:srgbClr val="CC0000"/>
                </a:solidFill>
                <a:latin typeface="Copperplate" panose="02000504000000020004" pitchFamily="2" charset="77"/>
              </a:rPr>
              <a:t>Conjunto ampliado/ modificado de conhecimentos, habilidades</a:t>
            </a:r>
          </a:p>
          <a:p>
            <a:pPr algn="r"/>
            <a:r>
              <a:rPr lang="pt-BR" sz="2400" dirty="0">
                <a:solidFill>
                  <a:srgbClr val="CC0000"/>
                </a:solidFill>
                <a:latin typeface="Copperplate" panose="02000504000000020004" pitchFamily="2" charset="77"/>
              </a:rPr>
              <a:t>e atitudes</a:t>
            </a:r>
            <a:endParaRPr lang="pt-BR" sz="3200" dirty="0">
              <a:solidFill>
                <a:srgbClr val="CC0000"/>
              </a:solidFill>
              <a:latin typeface="Copperplate" panose="02000504000000020004" pitchFamily="2" charset="77"/>
            </a:endParaRPr>
          </a:p>
        </p:txBody>
      </p:sp>
      <p:sp>
        <p:nvSpPr>
          <p:cNvPr id="46085" name="Text Box 8"/>
          <p:cNvSpPr txBox="1">
            <a:spLocks noChangeArrowheads="1"/>
          </p:cNvSpPr>
          <p:nvPr/>
        </p:nvSpPr>
        <p:spPr bwMode="auto">
          <a:xfrm>
            <a:off x="301409" y="3006153"/>
            <a:ext cx="245932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400" dirty="0">
                <a:solidFill>
                  <a:schemeClr val="accent1"/>
                </a:solidFill>
                <a:latin typeface="Copperplate" panose="02000504000000020004" pitchFamily="2" charset="77"/>
              </a:rPr>
              <a:t>Avaliação de </a:t>
            </a:r>
          </a:p>
          <a:p>
            <a:r>
              <a:rPr lang="pt-BR" sz="2400" dirty="0">
                <a:solidFill>
                  <a:schemeClr val="accent1"/>
                </a:solidFill>
                <a:latin typeface="Copperplate" panose="02000504000000020004" pitchFamily="2" charset="77"/>
              </a:rPr>
              <a:t>pré-requisitos</a:t>
            </a:r>
          </a:p>
        </p:txBody>
      </p:sp>
      <p:sp>
        <p:nvSpPr>
          <p:cNvPr id="46086" name="Text Box 9"/>
          <p:cNvSpPr txBox="1">
            <a:spLocks noChangeArrowheads="1"/>
          </p:cNvSpPr>
          <p:nvPr/>
        </p:nvSpPr>
        <p:spPr bwMode="auto">
          <a:xfrm>
            <a:off x="9798511" y="3386403"/>
            <a:ext cx="170912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pt-BR" sz="2400" dirty="0">
                <a:solidFill>
                  <a:srgbClr val="CC0000"/>
                </a:solidFill>
                <a:latin typeface="Copperplate" panose="02000504000000020004" pitchFamily="2" charset="77"/>
              </a:rPr>
              <a:t>Avaliação</a:t>
            </a:r>
          </a:p>
          <a:p>
            <a:pPr algn="r"/>
            <a:r>
              <a:rPr lang="pt-BR" sz="2400" dirty="0" err="1">
                <a:solidFill>
                  <a:srgbClr val="CC0000"/>
                </a:solidFill>
                <a:latin typeface="Copperplate" panose="02000504000000020004" pitchFamily="2" charset="77"/>
              </a:rPr>
              <a:t>Somativa</a:t>
            </a:r>
            <a:endParaRPr lang="pt-BR" sz="4000" dirty="0">
              <a:solidFill>
                <a:srgbClr val="CC0000"/>
              </a:solidFill>
              <a:latin typeface="Copperplate" panose="02000504000000020004" pitchFamily="2" charset="77"/>
            </a:endParaRPr>
          </a:p>
        </p:txBody>
      </p:sp>
      <p:sp>
        <p:nvSpPr>
          <p:cNvPr id="46087" name="Text Box 10"/>
          <p:cNvSpPr txBox="1">
            <a:spLocks noChangeArrowheads="1"/>
          </p:cNvSpPr>
          <p:nvPr/>
        </p:nvSpPr>
        <p:spPr bwMode="auto">
          <a:xfrm>
            <a:off x="3205746" y="4611605"/>
            <a:ext cx="534552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solidFill>
                  <a:srgbClr val="339966"/>
                </a:solidFill>
                <a:latin typeface="Copperplate" panose="02000504000000020004" pitchFamily="2" charset="77"/>
              </a:rPr>
              <a:t>Pontos variáveis definidos pelo aluno de verificação de rota da avaliação formativa</a:t>
            </a:r>
            <a:endParaRPr lang="pt-BR" sz="3200" dirty="0">
              <a:solidFill>
                <a:schemeClr val="accent2"/>
              </a:solidFill>
              <a:latin typeface="Copperplate" panose="02000504000000020004" pitchFamily="2" charset="77"/>
            </a:endParaRPr>
          </a:p>
        </p:txBody>
      </p:sp>
      <p:sp>
        <p:nvSpPr>
          <p:cNvPr id="15371" name="AutoShape 11" descr="Vertical estreita"/>
          <p:cNvSpPr>
            <a:spLocks noChangeArrowheads="1"/>
          </p:cNvSpPr>
          <p:nvPr/>
        </p:nvSpPr>
        <p:spPr bwMode="auto">
          <a:xfrm>
            <a:off x="7885586" y="2201702"/>
            <a:ext cx="914400" cy="914400"/>
          </a:xfrm>
          <a:prstGeom prst="cube">
            <a:avLst>
              <a:gd name="adj" fmla="val 25000"/>
            </a:avLst>
          </a:prstGeom>
          <a:pattFill prst="narVert">
            <a:fgClr>
              <a:srgbClr val="CC0000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  <a:effectLst>
            <a:outerShdw sy="50000" kx="-2453608" algn="br" rotWithShape="0">
              <a:srgbClr val="E5DFE2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46089" name="Line 12"/>
          <p:cNvSpPr>
            <a:spLocks noChangeShapeType="1"/>
          </p:cNvSpPr>
          <p:nvPr/>
        </p:nvSpPr>
        <p:spPr bwMode="auto">
          <a:xfrm flipV="1">
            <a:off x="4380386" y="3925805"/>
            <a:ext cx="0" cy="685800"/>
          </a:xfrm>
          <a:prstGeom prst="line">
            <a:avLst/>
          </a:prstGeom>
          <a:noFill/>
          <a:ln w="9525" cap="rnd">
            <a:solidFill>
              <a:srgbClr val="339966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>
              <a:latin typeface="Copperplate" panose="02000504000000020004" pitchFamily="2" charset="77"/>
            </a:endParaRPr>
          </a:p>
        </p:txBody>
      </p:sp>
      <p:sp>
        <p:nvSpPr>
          <p:cNvPr id="46090" name="Freeform 13"/>
          <p:cNvSpPr>
            <a:spLocks/>
          </p:cNvSpPr>
          <p:nvPr/>
        </p:nvSpPr>
        <p:spPr bwMode="auto">
          <a:xfrm flipV="1">
            <a:off x="3008786" y="2963702"/>
            <a:ext cx="5268912" cy="990600"/>
          </a:xfrm>
          <a:custGeom>
            <a:avLst/>
            <a:gdLst>
              <a:gd name="T0" fmla="*/ 2147483647 w 3319"/>
              <a:gd name="T1" fmla="*/ 2147483647 h 784"/>
              <a:gd name="T2" fmla="*/ 2147483647 w 3319"/>
              <a:gd name="T3" fmla="*/ 2147483647 h 784"/>
              <a:gd name="T4" fmla="*/ 2147483647 w 3319"/>
              <a:gd name="T5" fmla="*/ 2147483647 h 784"/>
              <a:gd name="T6" fmla="*/ 0 60000 65536"/>
              <a:gd name="T7" fmla="*/ 0 60000 65536"/>
              <a:gd name="T8" fmla="*/ 0 60000 65536"/>
              <a:gd name="T9" fmla="*/ 0 w 3319"/>
              <a:gd name="T10" fmla="*/ 0 h 784"/>
              <a:gd name="T11" fmla="*/ 3319 w 3319"/>
              <a:gd name="T12" fmla="*/ 784 h 7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19" h="784">
                <a:moveTo>
                  <a:pt x="1" y="783"/>
                </a:moveTo>
                <a:cubicBezTo>
                  <a:pt x="0" y="436"/>
                  <a:pt x="896" y="0"/>
                  <a:pt x="1722" y="15"/>
                </a:cubicBezTo>
                <a:cubicBezTo>
                  <a:pt x="2548" y="30"/>
                  <a:pt x="3319" y="421"/>
                  <a:pt x="3313" y="784"/>
                </a:cubicBezTo>
              </a:path>
            </a:pathLst>
          </a:custGeom>
          <a:noFill/>
          <a:ln w="15875" cap="rnd">
            <a:solidFill>
              <a:srgbClr val="000099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1" name="Freeform 14"/>
          <p:cNvSpPr>
            <a:spLocks/>
          </p:cNvSpPr>
          <p:nvPr/>
        </p:nvSpPr>
        <p:spPr bwMode="auto">
          <a:xfrm flipV="1">
            <a:off x="2997674" y="2735102"/>
            <a:ext cx="5268913" cy="609600"/>
          </a:xfrm>
          <a:custGeom>
            <a:avLst/>
            <a:gdLst>
              <a:gd name="T0" fmla="*/ 2147483647 w 3319"/>
              <a:gd name="T1" fmla="*/ 2147483647 h 784"/>
              <a:gd name="T2" fmla="*/ 2147483647 w 3319"/>
              <a:gd name="T3" fmla="*/ 2147483647 h 784"/>
              <a:gd name="T4" fmla="*/ 2147483647 w 3319"/>
              <a:gd name="T5" fmla="*/ 2147483647 h 784"/>
              <a:gd name="T6" fmla="*/ 0 60000 65536"/>
              <a:gd name="T7" fmla="*/ 0 60000 65536"/>
              <a:gd name="T8" fmla="*/ 0 60000 65536"/>
              <a:gd name="T9" fmla="*/ 0 w 3319"/>
              <a:gd name="T10" fmla="*/ 0 h 784"/>
              <a:gd name="T11" fmla="*/ 3319 w 3319"/>
              <a:gd name="T12" fmla="*/ 784 h 7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19" h="784">
                <a:moveTo>
                  <a:pt x="1" y="783"/>
                </a:moveTo>
                <a:cubicBezTo>
                  <a:pt x="0" y="436"/>
                  <a:pt x="896" y="0"/>
                  <a:pt x="1722" y="15"/>
                </a:cubicBezTo>
                <a:cubicBezTo>
                  <a:pt x="2548" y="30"/>
                  <a:pt x="3319" y="421"/>
                  <a:pt x="3313" y="784"/>
                </a:cubicBezTo>
              </a:path>
            </a:pathLst>
          </a:custGeom>
          <a:noFill/>
          <a:ln w="9525" cap="rnd">
            <a:solidFill>
              <a:srgbClr val="000099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2" name="Freeform 15"/>
          <p:cNvSpPr>
            <a:spLocks/>
          </p:cNvSpPr>
          <p:nvPr/>
        </p:nvSpPr>
        <p:spPr bwMode="auto">
          <a:xfrm>
            <a:off x="2932586" y="1363502"/>
            <a:ext cx="5268912" cy="939800"/>
          </a:xfrm>
          <a:custGeom>
            <a:avLst/>
            <a:gdLst>
              <a:gd name="T0" fmla="*/ 2147483647 w 3319"/>
              <a:gd name="T1" fmla="*/ 2147483647 h 784"/>
              <a:gd name="T2" fmla="*/ 2147483647 w 3319"/>
              <a:gd name="T3" fmla="*/ 2147483647 h 784"/>
              <a:gd name="T4" fmla="*/ 2147483647 w 3319"/>
              <a:gd name="T5" fmla="*/ 2147483647 h 784"/>
              <a:gd name="T6" fmla="*/ 0 60000 65536"/>
              <a:gd name="T7" fmla="*/ 0 60000 65536"/>
              <a:gd name="T8" fmla="*/ 0 60000 65536"/>
              <a:gd name="T9" fmla="*/ 0 w 3319"/>
              <a:gd name="T10" fmla="*/ 0 h 784"/>
              <a:gd name="T11" fmla="*/ 3319 w 3319"/>
              <a:gd name="T12" fmla="*/ 784 h 7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19" h="784">
                <a:moveTo>
                  <a:pt x="1" y="783"/>
                </a:moveTo>
                <a:cubicBezTo>
                  <a:pt x="0" y="436"/>
                  <a:pt x="896" y="0"/>
                  <a:pt x="1722" y="15"/>
                </a:cubicBezTo>
                <a:cubicBezTo>
                  <a:pt x="2548" y="30"/>
                  <a:pt x="3319" y="421"/>
                  <a:pt x="3313" y="784"/>
                </a:cubicBezTo>
              </a:path>
            </a:pathLst>
          </a:custGeom>
          <a:noFill/>
          <a:ln w="9525" cap="rnd">
            <a:solidFill>
              <a:srgbClr val="000099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3" name="Freeform 16"/>
          <p:cNvSpPr>
            <a:spLocks/>
          </p:cNvSpPr>
          <p:nvPr/>
        </p:nvSpPr>
        <p:spPr bwMode="auto">
          <a:xfrm>
            <a:off x="2997674" y="1896902"/>
            <a:ext cx="5268913" cy="685800"/>
          </a:xfrm>
          <a:custGeom>
            <a:avLst/>
            <a:gdLst>
              <a:gd name="T0" fmla="*/ 2147483647 w 3319"/>
              <a:gd name="T1" fmla="*/ 2147483647 h 784"/>
              <a:gd name="T2" fmla="*/ 2147483647 w 3319"/>
              <a:gd name="T3" fmla="*/ 2147483647 h 784"/>
              <a:gd name="T4" fmla="*/ 2147483647 w 3319"/>
              <a:gd name="T5" fmla="*/ 2147483647 h 784"/>
              <a:gd name="T6" fmla="*/ 0 60000 65536"/>
              <a:gd name="T7" fmla="*/ 0 60000 65536"/>
              <a:gd name="T8" fmla="*/ 0 60000 65536"/>
              <a:gd name="T9" fmla="*/ 0 w 3319"/>
              <a:gd name="T10" fmla="*/ 0 h 784"/>
              <a:gd name="T11" fmla="*/ 3319 w 3319"/>
              <a:gd name="T12" fmla="*/ 784 h 7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19" h="784">
                <a:moveTo>
                  <a:pt x="1" y="783"/>
                </a:moveTo>
                <a:cubicBezTo>
                  <a:pt x="0" y="436"/>
                  <a:pt x="896" y="0"/>
                  <a:pt x="1722" y="15"/>
                </a:cubicBezTo>
                <a:cubicBezTo>
                  <a:pt x="2548" y="30"/>
                  <a:pt x="3319" y="421"/>
                  <a:pt x="3313" y="784"/>
                </a:cubicBezTo>
              </a:path>
            </a:pathLst>
          </a:custGeom>
          <a:noFill/>
          <a:ln w="9525" cap="rnd">
            <a:solidFill>
              <a:srgbClr val="000099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4" name="Line 17"/>
          <p:cNvSpPr>
            <a:spLocks noChangeShapeType="1"/>
          </p:cNvSpPr>
          <p:nvPr/>
        </p:nvSpPr>
        <p:spPr bwMode="auto">
          <a:xfrm>
            <a:off x="3008786" y="2658902"/>
            <a:ext cx="5257800" cy="1588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6095" name="Oval 18"/>
          <p:cNvSpPr>
            <a:spLocks noChangeArrowheads="1"/>
          </p:cNvSpPr>
          <p:nvPr/>
        </p:nvSpPr>
        <p:spPr bwMode="auto">
          <a:xfrm>
            <a:off x="4304186" y="3725702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6" name="Oval 19"/>
          <p:cNvSpPr>
            <a:spLocks noChangeArrowheads="1"/>
          </p:cNvSpPr>
          <p:nvPr/>
        </p:nvSpPr>
        <p:spPr bwMode="auto">
          <a:xfrm>
            <a:off x="5523386" y="3878102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7" name="Oval 20"/>
          <p:cNvSpPr>
            <a:spLocks noChangeArrowheads="1"/>
          </p:cNvSpPr>
          <p:nvPr/>
        </p:nvSpPr>
        <p:spPr bwMode="auto">
          <a:xfrm>
            <a:off x="6666386" y="3725702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8" name="Line 21"/>
          <p:cNvSpPr>
            <a:spLocks noChangeShapeType="1"/>
          </p:cNvSpPr>
          <p:nvPr/>
        </p:nvSpPr>
        <p:spPr bwMode="auto">
          <a:xfrm flipV="1">
            <a:off x="5555028" y="4078205"/>
            <a:ext cx="18930" cy="533399"/>
          </a:xfrm>
          <a:prstGeom prst="line">
            <a:avLst/>
          </a:prstGeom>
          <a:noFill/>
          <a:ln w="9525" cap="rnd">
            <a:solidFill>
              <a:srgbClr val="339966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>
              <a:latin typeface="Copperplate" panose="02000504000000020004" pitchFamily="2" charset="77"/>
            </a:endParaRPr>
          </a:p>
        </p:txBody>
      </p:sp>
      <p:sp>
        <p:nvSpPr>
          <p:cNvPr id="46099" name="Line 23"/>
          <p:cNvSpPr>
            <a:spLocks noChangeShapeType="1"/>
          </p:cNvSpPr>
          <p:nvPr/>
        </p:nvSpPr>
        <p:spPr bwMode="auto">
          <a:xfrm flipV="1">
            <a:off x="6755761" y="3887227"/>
            <a:ext cx="0" cy="685800"/>
          </a:xfrm>
          <a:prstGeom prst="line">
            <a:avLst/>
          </a:prstGeom>
          <a:noFill/>
          <a:ln w="9525" cap="rnd">
            <a:solidFill>
              <a:srgbClr val="339966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>
              <a:latin typeface="Copperplate" panose="02000504000000020004" pitchFamily="2" charset="77"/>
            </a:endParaRPr>
          </a:p>
        </p:txBody>
      </p:sp>
      <p:sp>
        <p:nvSpPr>
          <p:cNvPr id="46101" name="Text Box 26"/>
          <p:cNvSpPr txBox="1">
            <a:spLocks noChangeArrowheads="1"/>
          </p:cNvSpPr>
          <p:nvPr/>
        </p:nvSpPr>
        <p:spPr bwMode="auto">
          <a:xfrm>
            <a:off x="2648424" y="2446177"/>
            <a:ext cx="549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 b="1">
                <a:solidFill>
                  <a:schemeClr val="bg1"/>
                </a:solidFill>
                <a:latin typeface="Copperplate" panose="02000504000000020004" pitchFamily="2" charset="77"/>
              </a:rPr>
              <a:t>A</a:t>
            </a:r>
            <a:endParaRPr lang="pt-BR" sz="2400" b="1">
              <a:latin typeface="Copperplate" panose="02000504000000020004" pitchFamily="2" charset="77"/>
            </a:endParaRPr>
          </a:p>
        </p:txBody>
      </p:sp>
      <p:sp>
        <p:nvSpPr>
          <p:cNvPr id="46102" name="Text Box 27"/>
          <p:cNvSpPr txBox="1">
            <a:spLocks noChangeArrowheads="1"/>
          </p:cNvSpPr>
          <p:nvPr/>
        </p:nvSpPr>
        <p:spPr bwMode="auto">
          <a:xfrm>
            <a:off x="8195149" y="2446177"/>
            <a:ext cx="549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 b="1" dirty="0" err="1">
                <a:solidFill>
                  <a:schemeClr val="bg1"/>
                </a:solidFill>
                <a:latin typeface="Copperplate" panose="02000504000000020004" pitchFamily="2" charset="77"/>
              </a:rPr>
              <a:t>B</a:t>
            </a:r>
            <a:endParaRPr lang="pt-BR" sz="2400" b="1" dirty="0">
              <a:latin typeface="Copperplate" panose="02000504000000020004" pitchFamily="2" charset="77"/>
            </a:endParaRPr>
          </a:p>
        </p:txBody>
      </p:sp>
      <p:sp>
        <p:nvSpPr>
          <p:cNvPr id="26" name="Text Box 8">
            <a:extLst>
              <a:ext uri="{FF2B5EF4-FFF2-40B4-BE49-F238E27FC236}">
                <a16:creationId xmlns:a16="http://schemas.microsoft.com/office/drawing/2014/main" id="{5198954A-B504-D34A-8AE5-D81684F31C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8745" y="2150326"/>
            <a:ext cx="17107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3200" dirty="0">
                <a:solidFill>
                  <a:srgbClr val="37B195"/>
                </a:solidFill>
                <a:latin typeface="Copperplate" panose="02000504000000020004" pitchFamily="2" charset="77"/>
              </a:rPr>
              <a:t>Cursos</a:t>
            </a:r>
          </a:p>
        </p:txBody>
      </p:sp>
    </p:spTree>
    <p:extLst>
      <p:ext uri="{BB962C8B-B14F-4D97-AF65-F5344CB8AC3E}">
        <p14:creationId xmlns:p14="http://schemas.microsoft.com/office/powerpoint/2010/main" val="10178705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/>
          </p:cNvSpPr>
          <p:nvPr>
            <p:ph type="title"/>
          </p:nvPr>
        </p:nvSpPr>
        <p:spPr>
          <a:xfrm>
            <a:off x="5549463" y="2669914"/>
            <a:ext cx="5817476" cy="1325563"/>
          </a:xfrm>
        </p:spPr>
        <p:txBody>
          <a:bodyPr/>
          <a:lstStyle/>
          <a:p>
            <a:r>
              <a:rPr lang="pt-BR" b="1" dirty="0">
                <a:latin typeface="Copperplate" panose="02000504000000020004" pitchFamily="2" charset="77"/>
              </a:rPr>
              <a:t>Curso tradicional</a:t>
            </a:r>
            <a:endParaRPr lang="en-US" b="1" dirty="0">
              <a:latin typeface="Copperplate" panose="02000504000000020004" pitchFamily="2" charset="77"/>
            </a:endParaRPr>
          </a:p>
        </p:txBody>
      </p:sp>
      <p:pic>
        <p:nvPicPr>
          <p:cNvPr id="58371" name="Picture 3" descr="lego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/>
          <a:srcRect r="51627"/>
          <a:stretch/>
        </p:blipFill>
        <p:spPr>
          <a:xfrm>
            <a:off x="1330162" y="762216"/>
            <a:ext cx="3746335" cy="5140961"/>
          </a:xfrm>
        </p:spPr>
      </p:pic>
    </p:spTree>
    <p:extLst>
      <p:ext uri="{BB962C8B-B14F-4D97-AF65-F5344CB8AC3E}">
        <p14:creationId xmlns:p14="http://schemas.microsoft.com/office/powerpoint/2010/main" val="505010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E5C76C8-1924-DA47-8822-D3A5AB79BB90}"/>
              </a:ext>
            </a:extLst>
          </p:cNvPr>
          <p:cNvSpPr txBox="1"/>
          <p:nvPr/>
        </p:nvSpPr>
        <p:spPr>
          <a:xfrm>
            <a:off x="165664" y="236431"/>
            <a:ext cx="124387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latin typeface="Copperplate" panose="02000504000000020004" pitchFamily="2" charset="77"/>
              </a:rPr>
              <a:t>Metodologias Ativas de Ensino-Aprendizagem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921E810-CEBF-F740-8881-FAAF41F7C8E1}"/>
              </a:ext>
            </a:extLst>
          </p:cNvPr>
          <p:cNvSpPr txBox="1"/>
          <p:nvPr/>
        </p:nvSpPr>
        <p:spPr>
          <a:xfrm>
            <a:off x="4367495" y="821206"/>
            <a:ext cx="40350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dirty="0">
                <a:latin typeface="Copperplate" panose="02000504000000020004" pitchFamily="2" charset="77"/>
              </a:rPr>
              <a:t>Teorias de aprendizagem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FA467110-769B-F34F-B316-280EA98DB275}"/>
              </a:ext>
            </a:extLst>
          </p:cNvPr>
          <p:cNvSpPr txBox="1"/>
          <p:nvPr/>
        </p:nvSpPr>
        <p:spPr>
          <a:xfrm>
            <a:off x="773616" y="3759910"/>
            <a:ext cx="45273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Copperplate Light" panose="02000504000000020004" pitchFamily="2" charset="77"/>
              </a:rPr>
              <a:t>Comportamentalismo</a:t>
            </a:r>
          </a:p>
          <a:p>
            <a:pPr algn="just"/>
            <a:r>
              <a:rPr lang="pt-BR" dirty="0">
                <a:latin typeface="Copperplate Light" panose="02000504000000020004" pitchFamily="2" charset="77"/>
              </a:rPr>
              <a:t>teoria de estímulo e resposta. O aprendiz é passivo. Reforço positivo e negativo podem modelar comportamentos  (Skinner). A aprendizagem é desenvolvida em torno da descoberta dos fatos e das explicações sobre eles. 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85EAC56-3283-BD4D-89FC-9CB97584AE21}"/>
              </a:ext>
            </a:extLst>
          </p:cNvPr>
          <p:cNvSpPr txBox="1"/>
          <p:nvPr/>
        </p:nvSpPr>
        <p:spPr>
          <a:xfrm>
            <a:off x="6054083" y="3790687"/>
            <a:ext cx="5542455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Copperplate Light" panose="02000504000000020004" pitchFamily="2" charset="77"/>
              </a:rPr>
              <a:t>Construtivismo sócio cultural</a:t>
            </a:r>
          </a:p>
          <a:p>
            <a:pPr algn="ctr"/>
            <a:r>
              <a:rPr lang="pt-BR" sz="1600" dirty="0">
                <a:latin typeface="Copperplate Light" panose="02000504000000020004" pitchFamily="2" charset="77"/>
              </a:rPr>
              <a:t>(</a:t>
            </a:r>
            <a:r>
              <a:rPr lang="pt-BR" sz="1600" dirty="0" err="1">
                <a:latin typeface="Copperplate Light" panose="02000504000000020004" pitchFamily="2" charset="77"/>
              </a:rPr>
              <a:t>Vigostky</a:t>
            </a:r>
            <a:r>
              <a:rPr lang="pt-BR" sz="1600" dirty="0">
                <a:latin typeface="Copperplate Light" panose="02000504000000020004" pitchFamily="2" charset="77"/>
              </a:rPr>
              <a:t>, Paulo Freire, John </a:t>
            </a:r>
            <a:r>
              <a:rPr lang="pt-BR" sz="1600" dirty="0" err="1">
                <a:latin typeface="Copperplate Light" panose="02000504000000020004" pitchFamily="2" charset="77"/>
              </a:rPr>
              <a:t>Dewe</a:t>
            </a:r>
            <a:r>
              <a:rPr lang="pt-BR" sz="1600" dirty="0">
                <a:latin typeface="Copperplate Light" panose="02000504000000020004" pitchFamily="2" charset="77"/>
              </a:rPr>
              <a:t>, Piaget)</a:t>
            </a:r>
          </a:p>
          <a:p>
            <a:pPr algn="just"/>
            <a:r>
              <a:rPr lang="pt-BR" dirty="0">
                <a:latin typeface="Copperplate Light" panose="02000504000000020004" pitchFamily="2" charset="77"/>
              </a:rPr>
              <a:t>a mente e suas representações são frutos de seres humanos agindo, individual e coletivamente. Aprendizagem como um fenômeno contextualizado, ativo, transformativo e com dimensões relacionais com o entorno do processo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3B8E0E4-A7C8-9F4C-B62F-26FBCA1D67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616" y="1321389"/>
            <a:ext cx="4507323" cy="2400003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F73E3F57-AD6E-624D-BBFE-97DF368D51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5309" y="1321388"/>
            <a:ext cx="4800004" cy="240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394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/>
          </p:cNvSpPr>
          <p:nvPr>
            <p:ph type="title"/>
          </p:nvPr>
        </p:nvSpPr>
        <p:spPr>
          <a:xfrm>
            <a:off x="1228457" y="891135"/>
            <a:ext cx="6165571" cy="1325563"/>
          </a:xfrm>
        </p:spPr>
        <p:txBody>
          <a:bodyPr/>
          <a:lstStyle/>
          <a:p>
            <a:r>
              <a:rPr lang="pt-BR" b="1" dirty="0">
                <a:latin typeface="Copperplate" panose="02000504000000020004" pitchFamily="2" charset="77"/>
              </a:rPr>
              <a:t>Objeto de aprendizagem</a:t>
            </a:r>
            <a:endParaRPr lang="en-US" b="1" dirty="0">
              <a:latin typeface="Copperplate" panose="02000504000000020004" pitchFamily="2" charset="77"/>
            </a:endParaRPr>
          </a:p>
        </p:txBody>
      </p:sp>
      <p:pic>
        <p:nvPicPr>
          <p:cNvPr id="52227" name="Picture 3" descr="lego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187211" y="1412656"/>
            <a:ext cx="5611812" cy="4146550"/>
          </a:xfrm>
          <a:noFill/>
        </p:spPr>
      </p:pic>
    </p:spTree>
    <p:extLst>
      <p:ext uri="{BB962C8B-B14F-4D97-AF65-F5344CB8AC3E}">
        <p14:creationId xmlns:p14="http://schemas.microsoft.com/office/powerpoint/2010/main" val="36892005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/>
          </p:cNvSpPr>
          <p:nvPr>
            <p:ph type="title"/>
          </p:nvPr>
        </p:nvSpPr>
        <p:spPr>
          <a:xfrm>
            <a:off x="6637282" y="2205044"/>
            <a:ext cx="5397062" cy="2003573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>
                <a:latin typeface="Copperplate" panose="02000504000000020004" pitchFamily="2" charset="77"/>
              </a:rPr>
              <a:t>Acervo aberto de oportunidades de aprendizagem</a:t>
            </a:r>
            <a:endParaRPr lang="en-US" sz="3600" b="1" dirty="0">
              <a:latin typeface="Copperplate" panose="02000504000000020004" pitchFamily="2" charset="77"/>
            </a:endParaRPr>
          </a:p>
        </p:txBody>
      </p:sp>
      <p:pic>
        <p:nvPicPr>
          <p:cNvPr id="60419" name="Picture 3" descr="lego acervo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07246" y="879965"/>
            <a:ext cx="6203457" cy="4653732"/>
          </a:xfrm>
        </p:spPr>
      </p:pic>
    </p:spTree>
    <p:extLst>
      <p:ext uri="{BB962C8B-B14F-4D97-AF65-F5344CB8AC3E}">
        <p14:creationId xmlns:p14="http://schemas.microsoft.com/office/powerpoint/2010/main" val="8987249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/>
          </p:cNvSpPr>
          <p:nvPr>
            <p:ph type="title"/>
          </p:nvPr>
        </p:nvSpPr>
        <p:spPr>
          <a:xfrm>
            <a:off x="838199" y="288432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pt-BR" sz="3600" b="1" dirty="0">
                <a:latin typeface="Copperplate" panose="02000504000000020004" pitchFamily="2" charset="77"/>
              </a:rPr>
              <a:t>Aprendizado ativo e significativo</a:t>
            </a:r>
            <a:endParaRPr lang="en-US" sz="3600" b="1" dirty="0">
              <a:latin typeface="Copperplate" panose="02000504000000020004" pitchFamily="2" charset="77"/>
            </a:endParaRPr>
          </a:p>
        </p:txBody>
      </p:sp>
      <p:pic>
        <p:nvPicPr>
          <p:cNvPr id="62467" name="Picture 3" descr="lego boneco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9537" r="12363"/>
          <a:stretch/>
        </p:blipFill>
        <p:spPr>
          <a:xfrm>
            <a:off x="2674882" y="1613995"/>
            <a:ext cx="6842235" cy="4355390"/>
          </a:xfrm>
        </p:spPr>
      </p:pic>
    </p:spTree>
    <p:extLst>
      <p:ext uri="{BB962C8B-B14F-4D97-AF65-F5344CB8AC3E}">
        <p14:creationId xmlns:p14="http://schemas.microsoft.com/office/powerpoint/2010/main" val="36761067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/>
          </p:cNvSpPr>
          <p:nvPr>
            <p:ph type="title"/>
          </p:nvPr>
        </p:nvSpPr>
        <p:spPr>
          <a:xfrm>
            <a:off x="838199" y="288432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pt-BR" sz="3600" b="1" dirty="0">
                <a:latin typeface="Copperplate" panose="02000504000000020004" pitchFamily="2" charset="77"/>
              </a:rPr>
              <a:t>Aprendizado ativo e significativo</a:t>
            </a:r>
            <a:endParaRPr lang="en-US" sz="3600" b="1" dirty="0">
              <a:latin typeface="Copperplate" panose="02000504000000020004" pitchFamily="2" charset="77"/>
            </a:endParaRPr>
          </a:p>
        </p:txBody>
      </p:sp>
      <p:pic>
        <p:nvPicPr>
          <p:cNvPr id="62467" name="Picture 3" descr="lego boneco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9537" r="12363"/>
          <a:stretch/>
        </p:blipFill>
        <p:spPr>
          <a:xfrm>
            <a:off x="2674882" y="1613995"/>
            <a:ext cx="6842235" cy="4355390"/>
          </a:xfrm>
        </p:spPr>
      </p:pic>
    </p:spTree>
    <p:extLst>
      <p:ext uri="{BB962C8B-B14F-4D97-AF65-F5344CB8AC3E}">
        <p14:creationId xmlns:p14="http://schemas.microsoft.com/office/powerpoint/2010/main" val="1641948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E8F09FA2-B6D4-BA45-A99B-B71CB6E6BB55}"/>
              </a:ext>
            </a:extLst>
          </p:cNvPr>
          <p:cNvSpPr txBox="1"/>
          <p:nvPr/>
        </p:nvSpPr>
        <p:spPr>
          <a:xfrm>
            <a:off x="768351" y="881648"/>
            <a:ext cx="107695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>
                <a:latin typeface="Copperplate Light" panose="02000504000000020004" pitchFamily="2" charset="77"/>
              </a:rPr>
              <a:t>experiência, reflexão, abstração e avaliação ativa. A reflexão é uma forma de avaliar raciocínios, implica processamento adicional de conhecimento e entendimento. Envolve também emoções. 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FE18122B-D892-924A-BC78-6AAD8A633937}"/>
              </a:ext>
            </a:extLst>
          </p:cNvPr>
          <p:cNvSpPr txBox="1"/>
          <p:nvPr/>
        </p:nvSpPr>
        <p:spPr>
          <a:xfrm>
            <a:off x="1115787" y="2205523"/>
            <a:ext cx="421295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u="sng" dirty="0">
                <a:latin typeface="Copperplate Light" panose="02000504000000020004" pitchFamily="2" charset="77"/>
              </a:rPr>
              <a:t>Aprendizagem autorregulada:  </a:t>
            </a:r>
          </a:p>
          <a:p>
            <a:pPr marL="285750" indent="-285750">
              <a:buFontTx/>
              <a:buChar char="-"/>
            </a:pPr>
            <a:r>
              <a:rPr lang="pt-BR" sz="2000" dirty="0" err="1">
                <a:latin typeface="Copperplate Light" panose="02000504000000020004" pitchFamily="2" charset="77"/>
              </a:rPr>
              <a:t>Metacognição</a:t>
            </a:r>
            <a:endParaRPr lang="pt-BR" sz="2000" dirty="0">
              <a:latin typeface="Copperplate Light" panose="02000504000000020004" pitchFamily="2" charset="77"/>
            </a:endParaRPr>
          </a:p>
          <a:p>
            <a:pPr marL="285750" indent="-285750">
              <a:buFontTx/>
              <a:buChar char="-"/>
            </a:pPr>
            <a:r>
              <a:rPr lang="pt-BR" sz="2000" dirty="0">
                <a:latin typeface="Copperplate Light" panose="02000504000000020004" pitchFamily="2" charset="77"/>
              </a:rPr>
              <a:t>Motivação do educando para assumir em parte a responsabilidade pelas suas aprendizagens</a:t>
            </a:r>
          </a:p>
          <a:p>
            <a:pPr marL="285750" indent="-285750">
              <a:buFontTx/>
              <a:buChar char="-"/>
            </a:pPr>
            <a:r>
              <a:rPr lang="pt-BR" sz="2000" dirty="0">
                <a:latin typeface="Copperplate Light" panose="02000504000000020004" pitchFamily="2" charset="77"/>
              </a:rPr>
              <a:t>Monitora e estrutura suas próprias experiências de aprendizagem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FE58DFC-4B47-A04B-AD3C-031B734127EA}"/>
              </a:ext>
            </a:extLst>
          </p:cNvPr>
          <p:cNvSpPr txBox="1"/>
          <p:nvPr/>
        </p:nvSpPr>
        <p:spPr>
          <a:xfrm>
            <a:off x="5328745" y="2031783"/>
            <a:ext cx="6209205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u="sng" dirty="0" err="1">
                <a:latin typeface="Copperplate Light" panose="02000504000000020004" pitchFamily="2" charset="77"/>
              </a:rPr>
              <a:t>Metacognição</a:t>
            </a:r>
            <a:r>
              <a:rPr lang="pt-BR" sz="2800" u="sng" dirty="0">
                <a:latin typeface="Copperplate Light" panose="02000504000000020004" pitchFamily="2" charset="77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pt-BR" sz="2000" dirty="0" err="1">
                <a:latin typeface="Copperplate Light" panose="02000504000000020004" pitchFamily="2" charset="77"/>
              </a:rPr>
              <a:t>metamemória</a:t>
            </a:r>
            <a:r>
              <a:rPr lang="pt-BR" sz="2000" dirty="0">
                <a:latin typeface="Copperplate Light" panose="02000504000000020004" pitchFamily="2" charset="77"/>
              </a:rPr>
              <a:t>: consciência e </a:t>
            </a:r>
            <a:r>
              <a:rPr lang="pt-BR" sz="2000" dirty="0" err="1">
                <a:latin typeface="Copperplate Light" panose="02000504000000020004" pitchFamily="2" charset="77"/>
              </a:rPr>
              <a:t>auto-percepção</a:t>
            </a:r>
            <a:r>
              <a:rPr lang="pt-BR" sz="2000" dirty="0">
                <a:latin typeface="Copperplate Light" panose="02000504000000020004" pitchFamily="2" charset="77"/>
              </a:rPr>
              <a:t> dos estudantes sobre seus próprios sistemas de memória e estratégias para sua  utilização efetiva</a:t>
            </a:r>
          </a:p>
          <a:p>
            <a:pPr marL="285750" indent="-285750">
              <a:buFontTx/>
              <a:buChar char="-"/>
            </a:pPr>
            <a:r>
              <a:rPr lang="pt-BR" sz="2000" dirty="0" err="1">
                <a:latin typeface="Copperplate Light" panose="02000504000000020004" pitchFamily="2" charset="77"/>
              </a:rPr>
              <a:t>metacompreensão</a:t>
            </a:r>
            <a:r>
              <a:rPr lang="pt-BR" sz="2000" dirty="0">
                <a:latin typeface="Copperplate Light" panose="02000504000000020004" pitchFamily="2" charset="77"/>
              </a:rPr>
              <a:t>: capacidade do educando de monitorar seu nível de compreensão sobre as informações que recebe, reconhecer falhas de compreensão</a:t>
            </a:r>
          </a:p>
          <a:p>
            <a:pPr marL="285750" indent="-285750">
              <a:buFontTx/>
              <a:buChar char="-"/>
            </a:pPr>
            <a:r>
              <a:rPr lang="pt-BR" sz="2000" dirty="0" err="1">
                <a:latin typeface="Copperplate Light" panose="02000504000000020004" pitchFamily="2" charset="77"/>
              </a:rPr>
              <a:t>Autorregulação</a:t>
            </a:r>
            <a:r>
              <a:rPr lang="pt-BR" sz="2000" dirty="0">
                <a:latin typeface="Copperplate Light" panose="02000504000000020004" pitchFamily="2" charset="77"/>
              </a:rPr>
              <a:t>: capacidades dos estudantes de realizar ajustes nos seus próprios processos de aprendizagem</a:t>
            </a:r>
          </a:p>
          <a:p>
            <a:endParaRPr lang="pt-BR" sz="2000" dirty="0">
              <a:latin typeface="Copperplate Light" panose="02000504000000020004" pitchFamily="2" charset="77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9EC8429B-E585-1A43-9399-E7AC5DD959FB}"/>
              </a:ext>
            </a:extLst>
          </p:cNvPr>
          <p:cNvSpPr txBox="1"/>
          <p:nvPr/>
        </p:nvSpPr>
        <p:spPr>
          <a:xfrm>
            <a:off x="1259823" y="213030"/>
            <a:ext cx="97866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>
                <a:latin typeface="Copperplate" panose="02000504000000020004" pitchFamily="2" charset="77"/>
              </a:rPr>
              <a:t>Ciclo de Aprendizagem (</a:t>
            </a:r>
            <a:r>
              <a:rPr lang="pt-BR" sz="4000" b="1" dirty="0" err="1">
                <a:latin typeface="Copperplate" panose="02000504000000020004" pitchFamily="2" charset="77"/>
              </a:rPr>
              <a:t>Kolb</a:t>
            </a:r>
            <a:r>
              <a:rPr lang="pt-BR" sz="4000" b="1" dirty="0">
                <a:latin typeface="Copperplate" panose="02000504000000020004" pitchFamily="2" charset="77"/>
              </a:rPr>
              <a:t>, 1984)</a:t>
            </a:r>
          </a:p>
        </p:txBody>
      </p:sp>
    </p:spTree>
    <p:extLst>
      <p:ext uri="{BB962C8B-B14F-4D97-AF65-F5344CB8AC3E}">
        <p14:creationId xmlns:p14="http://schemas.microsoft.com/office/powerpoint/2010/main" val="1521556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22C49D92-4E71-504A-BECF-05E66F1944E2}"/>
              </a:ext>
            </a:extLst>
          </p:cNvPr>
          <p:cNvSpPr/>
          <p:nvPr/>
        </p:nvSpPr>
        <p:spPr>
          <a:xfrm>
            <a:off x="1164239" y="1236130"/>
            <a:ext cx="98254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Copperplate Light" panose="02000504000000020004" pitchFamily="2" charset="77"/>
              </a:rPr>
              <a:t>2002     Diretrizes Curriculares Nacionais (DCN) estabelecidas pelo Conselho Nacional de Educação (CNE) para os cursos de graduação em Odontologia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01CAE058-A078-B04E-B1C1-DCCBD20A97F3}"/>
              </a:ext>
            </a:extLst>
          </p:cNvPr>
          <p:cNvSpPr/>
          <p:nvPr/>
        </p:nvSpPr>
        <p:spPr>
          <a:xfrm>
            <a:off x="1164239" y="2080993"/>
            <a:ext cx="968085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>
                <a:latin typeface="Copperplate Light" panose="02000504000000020004" pitchFamily="2" charset="77"/>
              </a:rPr>
              <a:t>Formação deve estar voltada para a aquisição de habilidades, competências e atitudes, dentro de abordagens contemporânea, para atuar com qualidade e resolubilidade no SUS</a:t>
            </a:r>
          </a:p>
          <a:p>
            <a:pPr algn="just">
              <a:buFont typeface="Wingdings" pitchFamily="2" charset="2"/>
              <a:buChar char="Ø"/>
            </a:pPr>
            <a:endParaRPr lang="pt-BR" dirty="0">
              <a:latin typeface="Copperplate Light" panose="02000504000000020004" pitchFamily="2" charset="77"/>
            </a:endParaRPr>
          </a:p>
          <a:p>
            <a:pPr algn="just"/>
            <a:r>
              <a:rPr lang="pt-BR" dirty="0">
                <a:latin typeface="Copperplate Light" panose="02000504000000020004" pitchFamily="2" charset="77"/>
              </a:rPr>
              <a:t>Levar o aluno a aprender a aprender, garantindo a progressiva autonomia e discernimento para assegurar a integralidade da atenção, a qualidade e humanização do atendimento prestado aos indivíduos, famílias e comunidade 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7C4C462-14AB-8745-B5D9-D66CEEBFE72B}"/>
              </a:ext>
            </a:extLst>
          </p:cNvPr>
          <p:cNvSpPr txBox="1"/>
          <p:nvPr/>
        </p:nvSpPr>
        <p:spPr>
          <a:xfrm rot="20147231">
            <a:off x="915302" y="4883905"/>
            <a:ext cx="210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accent2">
                    <a:lumMod val="75000"/>
                  </a:schemeClr>
                </a:solidFill>
                <a:latin typeface="Copperplate" panose="02000504000000020004" pitchFamily="2" charset="77"/>
                <a:cs typeface="Arial" pitchFamily="34" charset="0"/>
              </a:rPr>
              <a:t>Atenção à saúde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833C8CC-A35E-CE4D-8D0F-EC8B3AC85EE1}"/>
              </a:ext>
            </a:extLst>
          </p:cNvPr>
          <p:cNvSpPr txBox="1"/>
          <p:nvPr/>
        </p:nvSpPr>
        <p:spPr>
          <a:xfrm rot="20135502">
            <a:off x="2503077" y="4886298"/>
            <a:ext cx="2315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accent4">
                    <a:lumMod val="75000"/>
                  </a:schemeClr>
                </a:solidFill>
                <a:latin typeface="Copperplate" panose="02000504000000020004" pitchFamily="2" charset="77"/>
                <a:cs typeface="Arial" pitchFamily="34" charset="0"/>
              </a:rPr>
              <a:t>Tomada de decisão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22A20EA-776D-0443-A47A-BBB0CF3B3CA4}"/>
              </a:ext>
            </a:extLst>
          </p:cNvPr>
          <p:cNvSpPr txBox="1"/>
          <p:nvPr/>
        </p:nvSpPr>
        <p:spPr>
          <a:xfrm rot="20139222">
            <a:off x="4493279" y="4966870"/>
            <a:ext cx="1695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accent4">
                    <a:lumMod val="50000"/>
                  </a:schemeClr>
                </a:solidFill>
                <a:latin typeface="Copperplate" panose="02000504000000020004" pitchFamily="2" charset="77"/>
                <a:cs typeface="Arial" pitchFamily="34" charset="0"/>
              </a:rPr>
              <a:t>Comunicação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240E6A90-1DF6-3547-9B10-3A7DA7BA63DE}"/>
              </a:ext>
            </a:extLst>
          </p:cNvPr>
          <p:cNvSpPr txBox="1"/>
          <p:nvPr/>
        </p:nvSpPr>
        <p:spPr>
          <a:xfrm rot="20105940">
            <a:off x="6148308" y="4938642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accent3">
                    <a:lumMod val="50000"/>
                  </a:schemeClr>
                </a:solidFill>
                <a:latin typeface="Copperplate" panose="02000504000000020004" pitchFamily="2" charset="77"/>
                <a:cs typeface="Arial" pitchFamily="34" charset="0"/>
              </a:rPr>
              <a:t>Liderança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1495A8D1-B250-0E40-9709-801945028FD0}"/>
              </a:ext>
            </a:extLst>
          </p:cNvPr>
          <p:cNvSpPr txBox="1"/>
          <p:nvPr/>
        </p:nvSpPr>
        <p:spPr>
          <a:xfrm rot="20159224">
            <a:off x="7354105" y="4787883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accent6">
                    <a:lumMod val="50000"/>
                  </a:schemeClr>
                </a:solidFill>
                <a:latin typeface="Copperplate" panose="02000504000000020004" pitchFamily="2" charset="77"/>
                <a:cs typeface="Arial" pitchFamily="34" charset="0"/>
              </a:rPr>
              <a:t>Administração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8DF39115-8B75-6E48-87BD-4E6F050C175C}"/>
              </a:ext>
            </a:extLst>
          </p:cNvPr>
          <p:cNvSpPr txBox="1"/>
          <p:nvPr/>
        </p:nvSpPr>
        <p:spPr>
          <a:xfrm rot="20137505">
            <a:off x="9210134" y="4633528"/>
            <a:ext cx="15716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accent1">
                    <a:lumMod val="75000"/>
                  </a:schemeClr>
                </a:solidFill>
                <a:latin typeface="Copperplate" panose="02000504000000020004" pitchFamily="2" charset="77"/>
                <a:cs typeface="Arial" pitchFamily="34" charset="0"/>
              </a:rPr>
              <a:t>Educação permanente</a:t>
            </a:r>
          </a:p>
        </p:txBody>
      </p:sp>
      <p:sp>
        <p:nvSpPr>
          <p:cNvPr id="12" name="Título 11">
            <a:extLst>
              <a:ext uri="{FF2B5EF4-FFF2-40B4-BE49-F238E27FC236}">
                <a16:creationId xmlns:a16="http://schemas.microsoft.com/office/drawing/2014/main" id="{EED6C7A6-8D42-C74A-AC90-AD6B46860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934" y="247159"/>
            <a:ext cx="10717924" cy="756141"/>
          </a:xfrm>
        </p:spPr>
        <p:txBody>
          <a:bodyPr>
            <a:normAutofit/>
          </a:bodyPr>
          <a:lstStyle/>
          <a:p>
            <a:pPr algn="ctr"/>
            <a:r>
              <a:rPr lang="pt-BR" sz="3600" dirty="0">
                <a:latin typeface="Copperplate Gothic Bold" pitchFamily="34" charset="0"/>
                <a:ea typeface="Tahoma" pitchFamily="34" charset="0"/>
                <a:cs typeface="Tahoma" pitchFamily="34" charset="0"/>
              </a:rPr>
              <a:t>Contexto nacional na educação</a:t>
            </a:r>
            <a:endParaRPr lang="pt-BR" sz="3600" dirty="0"/>
          </a:p>
        </p:txBody>
      </p:sp>
      <p:cxnSp>
        <p:nvCxnSpPr>
          <p:cNvPr id="14" name="Conector de Seta Reta 13">
            <a:extLst>
              <a:ext uri="{FF2B5EF4-FFF2-40B4-BE49-F238E27FC236}">
                <a16:creationId xmlns:a16="http://schemas.microsoft.com/office/drawing/2014/main" id="{7529893F-03B9-854A-9812-D04FA6547F3B}"/>
              </a:ext>
            </a:extLst>
          </p:cNvPr>
          <p:cNvCxnSpPr/>
          <p:nvPr/>
        </p:nvCxnSpPr>
        <p:spPr>
          <a:xfrm>
            <a:off x="1826295" y="1434662"/>
            <a:ext cx="28628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3299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5">
            <a:extLst>
              <a:ext uri="{FF2B5EF4-FFF2-40B4-BE49-F238E27FC236}">
                <a16:creationId xmlns:a16="http://schemas.microsoft.com/office/drawing/2014/main" id="{F6BCF914-81EC-3241-8E6A-D28021ACA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890" y="291444"/>
            <a:ext cx="11430000" cy="73331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pt-BR" sz="3600" b="1" dirty="0">
                <a:solidFill>
                  <a:schemeClr val="tx1"/>
                </a:solidFill>
                <a:latin typeface="Copperplate" panose="02000504000000020004" pitchFamily="2" charset="77"/>
              </a:rPr>
              <a:t>DCN – estímulo à adoção de metodologias ativas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263B6FF5-EE9C-E047-BF2E-F6D1100F69B1}"/>
              </a:ext>
            </a:extLst>
          </p:cNvPr>
          <p:cNvSpPr/>
          <p:nvPr/>
        </p:nvSpPr>
        <p:spPr>
          <a:xfrm>
            <a:off x="1016000" y="1114690"/>
            <a:ext cx="102248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Copperplate Light" panose="02000504000000020004" pitchFamily="2" charset="77"/>
              </a:rPr>
              <a:t>Devem ser necessariamente adotadas por todas as instituições de ensino superior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B95DCC5E-F3C2-CD4D-9D93-F93565DB1D48}"/>
              </a:ext>
            </a:extLst>
          </p:cNvPr>
          <p:cNvSpPr/>
          <p:nvPr/>
        </p:nvSpPr>
        <p:spPr>
          <a:xfrm>
            <a:off x="1016000" y="2144602"/>
            <a:ext cx="1022481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>
                <a:latin typeface="Copperplate Light" panose="02000504000000020004" pitchFamily="2" charset="77"/>
              </a:rPr>
              <a:t>estimular a superação das concepções antigas e herméticas das grades curriculares, muitas vezes, meros instrumentos de transmissão de conhecimento e  informações, e garantir uma sólida formação básica, preparando o futuro graduado para enfrentar os desafios das rápidas transformações da sociedade, do mercado de trabalho e das condições de exercício profissional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0D0B2AF-2810-EC45-AFB3-C3DA3FDEB0B2}"/>
              </a:ext>
            </a:extLst>
          </p:cNvPr>
          <p:cNvSpPr/>
          <p:nvPr/>
        </p:nvSpPr>
        <p:spPr>
          <a:xfrm>
            <a:off x="1016000" y="4027677"/>
            <a:ext cx="1022481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>
                <a:latin typeface="Copperplate Light" panose="02000504000000020004" pitchFamily="2" charset="77"/>
              </a:rPr>
              <a:t>articulação entre a Educação Superior e a Saúde, objetivando a formação geral e específica dos egressos/profissionais com ênfase na promoção, prevenção, recuperação e reabilitação da saúde, indicando as competências comuns gerais para esse perfil de formação contemporânea dentro de referenciais nacionais e internacionais de qualidade</a:t>
            </a:r>
          </a:p>
        </p:txBody>
      </p:sp>
    </p:spTree>
    <p:extLst>
      <p:ext uri="{BB962C8B-B14F-4D97-AF65-F5344CB8AC3E}">
        <p14:creationId xmlns:p14="http://schemas.microsoft.com/office/powerpoint/2010/main" val="2962306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A43D66-B348-0043-83D0-D5196C01C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317" y="544677"/>
            <a:ext cx="10160000" cy="384175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000" dirty="0">
                <a:latin typeface="Copperplate" panose="02000504000000020004" pitchFamily="2" charset="77"/>
              </a:rPr>
              <a:t>COMPETÊNCIA </a:t>
            </a:r>
            <a:br>
              <a:rPr lang="pt-BR" sz="4000" dirty="0">
                <a:latin typeface="Copperplate" panose="02000504000000020004" pitchFamily="2" charset="77"/>
              </a:rPr>
            </a:br>
            <a:r>
              <a:rPr lang="pt-BR" sz="2700" dirty="0">
                <a:latin typeface="Copperplate" panose="02000504000000020004" pitchFamily="2" charset="77"/>
              </a:rPr>
              <a:t>(</a:t>
            </a:r>
            <a:r>
              <a:rPr lang="pt-BR" sz="2700" dirty="0" err="1">
                <a:latin typeface="Copperplate" panose="02000504000000020004" pitchFamily="2" charset="77"/>
              </a:rPr>
              <a:t>Zarifian</a:t>
            </a:r>
            <a:r>
              <a:rPr lang="pt-BR" sz="2700" dirty="0">
                <a:latin typeface="Copperplate" panose="02000504000000020004" pitchFamily="2" charset="77"/>
              </a:rPr>
              <a:t>, Le </a:t>
            </a:r>
            <a:r>
              <a:rPr lang="pt-BR" sz="2700" dirty="0" err="1">
                <a:latin typeface="Copperplate" panose="02000504000000020004" pitchFamily="2" charset="77"/>
              </a:rPr>
              <a:t>Boterf</a:t>
            </a:r>
            <a:r>
              <a:rPr lang="pt-BR" sz="2700" dirty="0">
                <a:latin typeface="Copperplate" panose="02000504000000020004" pitchFamily="2" charset="77"/>
              </a:rPr>
              <a:t>, </a:t>
            </a:r>
            <a:r>
              <a:rPr lang="pt-BR" sz="2700" dirty="0" err="1">
                <a:latin typeface="Copperplate" panose="02000504000000020004" pitchFamily="2" charset="77"/>
              </a:rPr>
              <a:t>Deluiz</a:t>
            </a:r>
            <a:r>
              <a:rPr lang="pt-BR" sz="2700" dirty="0">
                <a:latin typeface="Copperplate" panose="02000504000000020004" pitchFamily="2" charset="77"/>
              </a:rPr>
              <a:t>, Ramos)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FC7D098-85EC-1248-A65B-CC39431D8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400" y="1583449"/>
            <a:ext cx="11147972" cy="1849299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70000"/>
              </a:lnSpc>
              <a:buNone/>
            </a:pPr>
            <a:r>
              <a:rPr lang="pt-BR" sz="2100" dirty="0">
                <a:latin typeface="Copperplate Light" panose="02000504000000020004" pitchFamily="2" charset="77"/>
              </a:rPr>
              <a:t>Capacidade que o indivíduo tem de desempenhar determinada tarefa e para a qual mobiliza conhecimentos, habilidades e atitudes</a:t>
            </a:r>
          </a:p>
          <a:p>
            <a:pPr algn="just"/>
            <a:endParaRPr lang="pt-BR" dirty="0">
              <a:latin typeface="Copperplate Light" panose="02000504000000020004" pitchFamily="2" charset="77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CCDD221-3C74-4243-8245-0C4E949BEF04}"/>
              </a:ext>
            </a:extLst>
          </p:cNvPr>
          <p:cNvSpPr txBox="1"/>
          <p:nvPr/>
        </p:nvSpPr>
        <p:spPr>
          <a:xfrm>
            <a:off x="660400" y="3099382"/>
            <a:ext cx="10986957" cy="197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70000"/>
              </a:lnSpc>
            </a:pPr>
            <a:r>
              <a:rPr lang="pt-BR" dirty="0">
                <a:latin typeface="Copperplate Light" panose="02000504000000020004" pitchFamily="2" charset="77"/>
              </a:rPr>
              <a:t>Uso judicioso e habitual, pelo profissional, da comunicação, do conhecimento, das habilidades técnicas, do raciocínio clínico, das emoções, valores e reflexões, na prática diária, para benefício dos indivíduos e da comunidade aos quais ele serve. (Ministério da saúde, 2006)</a:t>
            </a:r>
          </a:p>
        </p:txBody>
      </p:sp>
    </p:spTree>
    <p:extLst>
      <p:ext uri="{BB962C8B-B14F-4D97-AF65-F5344CB8AC3E}">
        <p14:creationId xmlns:p14="http://schemas.microsoft.com/office/powerpoint/2010/main" val="1304096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9C181077-B8DB-0D47-9D70-7CA63348B370}"/>
              </a:ext>
            </a:extLst>
          </p:cNvPr>
          <p:cNvSpPr/>
          <p:nvPr/>
        </p:nvSpPr>
        <p:spPr>
          <a:xfrm>
            <a:off x="988895" y="1208505"/>
            <a:ext cx="1014276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>
                <a:latin typeface="Copperplate Light" panose="02000504000000020004" pitchFamily="2" charset="77"/>
              </a:rPr>
              <a:t>“A formação tradicional em saúde, baseada na organização disciplinar e nas especialidades, conduz ao estudo fragmentado dos problemas de saúde das pessoas e das sociedades levando à formação de especialistas que não conseguem mais lidar com  a totalidade ou com realidades complexas.”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6B1F685C-F826-2E4C-8A6D-EA2EA997FAA7}"/>
              </a:ext>
            </a:extLst>
          </p:cNvPr>
          <p:cNvSpPr/>
          <p:nvPr/>
        </p:nvSpPr>
        <p:spPr>
          <a:xfrm>
            <a:off x="2781583" y="3097848"/>
            <a:ext cx="655738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dirty="0">
                <a:latin typeface="Copperplate Light" panose="02000504000000020004" pitchFamily="2" charset="77"/>
              </a:rPr>
              <a:t>Os cursos de saúde precisam: </a:t>
            </a:r>
          </a:p>
          <a:p>
            <a:pPr>
              <a:lnSpc>
                <a:spcPct val="150000"/>
              </a:lnSpc>
            </a:pPr>
            <a:r>
              <a:rPr lang="pt-BR" dirty="0">
                <a:latin typeface="Copperplate Light" panose="02000504000000020004" pitchFamily="2" charset="77"/>
              </a:rPr>
              <a:t>1- Adequar sua abordagem pedagógica</a:t>
            </a:r>
          </a:p>
          <a:p>
            <a:pPr>
              <a:lnSpc>
                <a:spcPct val="150000"/>
              </a:lnSpc>
            </a:pPr>
            <a:r>
              <a:rPr lang="pt-BR" dirty="0">
                <a:latin typeface="Copperplate Light" panose="02000504000000020004" pitchFamily="2" charset="77"/>
              </a:rPr>
              <a:t>2- Favorecer a articulação de conhecimentos</a:t>
            </a:r>
          </a:p>
          <a:p>
            <a:pPr>
              <a:lnSpc>
                <a:spcPct val="150000"/>
              </a:lnSpc>
            </a:pPr>
            <a:r>
              <a:rPr lang="pt-BR" dirty="0">
                <a:latin typeface="Copperplate Light" panose="02000504000000020004" pitchFamily="2" charset="77"/>
              </a:rPr>
              <a:t>3- Trabalhar em equipes multiprofissionais</a:t>
            </a:r>
          </a:p>
          <a:p>
            <a:pPr>
              <a:lnSpc>
                <a:spcPct val="150000"/>
              </a:lnSpc>
            </a:pPr>
            <a:r>
              <a:rPr lang="pt-BR" dirty="0">
                <a:latin typeface="Copperplate Light" panose="02000504000000020004" pitchFamily="2" charset="77"/>
              </a:rPr>
              <a:t>4- Promover atividades práticas ao longo de todo o curso e em todos os tipos de unidades de saúde</a:t>
            </a:r>
          </a:p>
        </p:txBody>
      </p:sp>
      <p:sp>
        <p:nvSpPr>
          <p:cNvPr id="6" name="Elipse 3">
            <a:extLst>
              <a:ext uri="{FF2B5EF4-FFF2-40B4-BE49-F238E27FC236}">
                <a16:creationId xmlns:a16="http://schemas.microsoft.com/office/drawing/2014/main" id="{E8380BC4-9F2E-5B44-952C-EE320DB9BE40}"/>
              </a:ext>
            </a:extLst>
          </p:cNvPr>
          <p:cNvSpPr/>
          <p:nvPr/>
        </p:nvSpPr>
        <p:spPr>
          <a:xfrm>
            <a:off x="5024430" y="357166"/>
            <a:ext cx="2071702" cy="85725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>
                <a:solidFill>
                  <a:schemeClr val="tx1"/>
                </a:solidFill>
                <a:latin typeface="Copperplate" panose="02000504000000020004" pitchFamily="2" charset="77"/>
              </a:rPr>
              <a:t>DCN</a:t>
            </a:r>
          </a:p>
        </p:txBody>
      </p:sp>
    </p:spTree>
    <p:extLst>
      <p:ext uri="{BB962C8B-B14F-4D97-AF65-F5344CB8AC3E}">
        <p14:creationId xmlns:p14="http://schemas.microsoft.com/office/powerpoint/2010/main" val="1300620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A43D66-B348-0043-83D0-D5196C01C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411" y="317591"/>
            <a:ext cx="10160000" cy="753509"/>
          </a:xfrm>
        </p:spPr>
        <p:txBody>
          <a:bodyPr>
            <a:normAutofit/>
          </a:bodyPr>
          <a:lstStyle/>
          <a:p>
            <a:r>
              <a:rPr lang="pt-BR" b="1" dirty="0">
                <a:latin typeface="Copperplate" panose="02000504000000020004" pitchFamily="2" charset="77"/>
              </a:rPr>
              <a:t>Formação na Saúde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23036BF9-D828-A141-8669-4BFF4E977AA3}"/>
              </a:ext>
            </a:extLst>
          </p:cNvPr>
          <p:cNvSpPr/>
          <p:nvPr/>
        </p:nvSpPr>
        <p:spPr>
          <a:xfrm>
            <a:off x="773411" y="975561"/>
            <a:ext cx="54816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400" dirty="0">
                <a:latin typeface="Copperplate" panose="02000504000000020004" pitchFamily="2" charset="77"/>
              </a:rPr>
              <a:t>Reorientação da Formação - DCN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02C40494-64D4-FF4D-896D-4F764378DAEF}"/>
              </a:ext>
            </a:extLst>
          </p:cNvPr>
          <p:cNvSpPr/>
          <p:nvPr/>
        </p:nvSpPr>
        <p:spPr>
          <a:xfrm>
            <a:off x="773411" y="1545158"/>
            <a:ext cx="82759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>
                <a:latin typeface="Copperplate Light" panose="02000504000000020004" pitchFamily="2" charset="77"/>
              </a:rPr>
              <a:t>Diretrizes</a:t>
            </a:r>
          </a:p>
          <a:p>
            <a:pPr marL="285750" indent="-285750">
              <a:buFont typeface="Wingdings" pitchFamily="2" charset="2"/>
              <a:buChar char="ü"/>
              <a:defRPr/>
            </a:pPr>
            <a:r>
              <a:rPr lang="en-US" sz="2000" dirty="0" err="1">
                <a:latin typeface="Copperplate Light" panose="02000504000000020004" pitchFamily="2" charset="77"/>
              </a:rPr>
              <a:t>conceito</a:t>
            </a:r>
            <a:r>
              <a:rPr lang="en-US" sz="2000" dirty="0">
                <a:latin typeface="Copperplate Light" panose="02000504000000020004" pitchFamily="2" charset="77"/>
              </a:rPr>
              <a:t> </a:t>
            </a:r>
            <a:r>
              <a:rPr lang="en-US" sz="2000" dirty="0" err="1">
                <a:latin typeface="Copperplate Light" panose="02000504000000020004" pitchFamily="2" charset="77"/>
              </a:rPr>
              <a:t>ampliado</a:t>
            </a:r>
            <a:r>
              <a:rPr lang="en-US" sz="2000" dirty="0">
                <a:latin typeface="Copperplate Light" panose="02000504000000020004" pitchFamily="2" charset="77"/>
              </a:rPr>
              <a:t> de </a:t>
            </a:r>
            <a:r>
              <a:rPr lang="en-US" sz="2000" dirty="0" err="1">
                <a:latin typeface="Copperplate Light" panose="02000504000000020004" pitchFamily="2" charset="77"/>
              </a:rPr>
              <a:t>saúde</a:t>
            </a:r>
            <a:r>
              <a:rPr lang="en-US" sz="2000" dirty="0">
                <a:latin typeface="Copperplate Light" panose="02000504000000020004" pitchFamily="2" charset="77"/>
              </a:rPr>
              <a:t> – </a:t>
            </a:r>
            <a:r>
              <a:rPr lang="en-US" sz="2000" dirty="0" err="1">
                <a:latin typeface="Copperplate Light" panose="02000504000000020004" pitchFamily="2" charset="77"/>
              </a:rPr>
              <a:t>determinantes</a:t>
            </a:r>
            <a:r>
              <a:rPr lang="en-US" sz="2000" dirty="0">
                <a:latin typeface="Copperplate Light" panose="02000504000000020004" pitchFamily="2" charset="77"/>
              </a:rPr>
              <a:t> </a:t>
            </a:r>
            <a:r>
              <a:rPr lang="en-US" sz="2000" dirty="0" err="1">
                <a:latin typeface="Copperplate Light" panose="02000504000000020004" pitchFamily="2" charset="77"/>
              </a:rPr>
              <a:t>sociais</a:t>
            </a:r>
            <a:endParaRPr lang="en-US" sz="2000" dirty="0">
              <a:latin typeface="Copperplate Light" panose="02000504000000020004" pitchFamily="2" charset="77"/>
            </a:endParaRPr>
          </a:p>
          <a:p>
            <a:pPr marL="285750" indent="-285750">
              <a:buFont typeface="Wingdings" pitchFamily="2" charset="2"/>
              <a:buChar char="ü"/>
              <a:defRPr/>
            </a:pPr>
            <a:r>
              <a:rPr lang="en-US" sz="2000" dirty="0">
                <a:latin typeface="Copperplate Light" panose="02000504000000020004" pitchFamily="2" charset="77"/>
              </a:rPr>
              <a:t> </a:t>
            </a:r>
            <a:r>
              <a:rPr lang="en-US" sz="2000" dirty="0" err="1">
                <a:latin typeface="Copperplate Light" panose="02000504000000020004" pitchFamily="2" charset="77"/>
              </a:rPr>
              <a:t>Integração</a:t>
            </a:r>
            <a:r>
              <a:rPr lang="en-US" sz="2000" dirty="0">
                <a:latin typeface="Copperplate Light" panose="02000504000000020004" pitchFamily="2" charset="77"/>
              </a:rPr>
              <a:t> </a:t>
            </a:r>
            <a:r>
              <a:rPr lang="en-US" sz="2000" dirty="0" err="1">
                <a:latin typeface="Copperplate Light" panose="02000504000000020004" pitchFamily="2" charset="77"/>
              </a:rPr>
              <a:t>ensino-serviço</a:t>
            </a:r>
            <a:r>
              <a:rPr lang="en-US" sz="2000" dirty="0">
                <a:latin typeface="Copperplate Light" panose="02000504000000020004" pitchFamily="2" charset="77"/>
              </a:rPr>
              <a:t> (SUS)</a:t>
            </a:r>
          </a:p>
          <a:p>
            <a:pPr marL="285750" indent="-285750">
              <a:buFont typeface="Wingdings" pitchFamily="2" charset="2"/>
              <a:buChar char="ü"/>
              <a:defRPr/>
            </a:pPr>
            <a:r>
              <a:rPr lang="en-US" sz="2000" dirty="0" err="1">
                <a:solidFill>
                  <a:srgbClr val="0000B8"/>
                </a:solidFill>
                <a:latin typeface="Copperplate Light" panose="02000504000000020004" pitchFamily="2" charset="77"/>
              </a:rPr>
              <a:t>orientação</a:t>
            </a:r>
            <a:r>
              <a:rPr lang="en-US" sz="2000" dirty="0">
                <a:solidFill>
                  <a:srgbClr val="0000B8"/>
                </a:solidFill>
                <a:latin typeface="Copperplate Light" panose="02000504000000020004" pitchFamily="2" charset="77"/>
              </a:rPr>
              <a:t> </a:t>
            </a:r>
            <a:r>
              <a:rPr lang="en-US" sz="2000" dirty="0" err="1">
                <a:solidFill>
                  <a:srgbClr val="0000B8"/>
                </a:solidFill>
                <a:latin typeface="Copperplate Light" panose="02000504000000020004" pitchFamily="2" charset="77"/>
              </a:rPr>
              <a:t>pedagógica</a:t>
            </a:r>
            <a:r>
              <a:rPr lang="en-US" sz="2000" dirty="0">
                <a:solidFill>
                  <a:srgbClr val="0000B8"/>
                </a:solidFill>
                <a:latin typeface="Copperplate Light" panose="02000504000000020004" pitchFamily="2" charset="77"/>
              </a:rPr>
              <a:t> – </a:t>
            </a:r>
            <a:r>
              <a:rPr lang="en-US" sz="2000" dirty="0" err="1">
                <a:solidFill>
                  <a:srgbClr val="0000B8"/>
                </a:solidFill>
                <a:latin typeface="Copperplate Light" panose="02000504000000020004" pitchFamily="2" charset="77"/>
              </a:rPr>
              <a:t>metodologias</a:t>
            </a:r>
            <a:r>
              <a:rPr lang="en-US" sz="2000" dirty="0">
                <a:solidFill>
                  <a:srgbClr val="0000B8"/>
                </a:solidFill>
                <a:latin typeface="Copperplate Light" panose="02000504000000020004" pitchFamily="2" charset="77"/>
              </a:rPr>
              <a:t> </a:t>
            </a:r>
            <a:r>
              <a:rPr lang="en-US" sz="2000" dirty="0" err="1">
                <a:solidFill>
                  <a:srgbClr val="0000B8"/>
                </a:solidFill>
                <a:latin typeface="Copperplate Light" panose="02000504000000020004" pitchFamily="2" charset="77"/>
              </a:rPr>
              <a:t>ativas</a:t>
            </a:r>
            <a:r>
              <a:rPr lang="en-US" sz="2000" dirty="0">
                <a:solidFill>
                  <a:srgbClr val="0000B8"/>
                </a:solidFill>
                <a:latin typeface="Copperplate Light" panose="02000504000000020004" pitchFamily="2" charset="77"/>
              </a:rPr>
              <a:t>, </a:t>
            </a:r>
            <a:r>
              <a:rPr lang="en-US" sz="2000" dirty="0" err="1">
                <a:solidFill>
                  <a:srgbClr val="0000B8"/>
                </a:solidFill>
                <a:latin typeface="Copperplate Light" panose="02000504000000020004" pitchFamily="2" charset="77"/>
              </a:rPr>
              <a:t>uso</a:t>
            </a:r>
            <a:r>
              <a:rPr lang="en-US" sz="2000" dirty="0">
                <a:solidFill>
                  <a:srgbClr val="0000B8"/>
                </a:solidFill>
                <a:latin typeface="Copperplate Light" panose="02000504000000020004" pitchFamily="2" charset="77"/>
              </a:rPr>
              <a:t> das TIC</a:t>
            </a:r>
            <a:endParaRPr lang="pt-BR" sz="2000" dirty="0">
              <a:solidFill>
                <a:srgbClr val="0000B8"/>
              </a:solidFill>
              <a:latin typeface="Copperplate Light" panose="02000504000000020004" pitchFamily="2" charset="77"/>
            </a:endParaRPr>
          </a:p>
        </p:txBody>
      </p:sp>
      <p:pic>
        <p:nvPicPr>
          <p:cNvPr id="7" name="Picture 6" descr="http://www.saude.mg.gov.br/noticias_e_eventos/srs-teofilo-otoni-realiza-oficina-de-educacao-permanente-1/imagem1_mini">
            <a:extLst>
              <a:ext uri="{FF2B5EF4-FFF2-40B4-BE49-F238E27FC236}">
                <a16:creationId xmlns:a16="http://schemas.microsoft.com/office/drawing/2014/main" id="{CDBCBBD3-73C0-A741-A7BF-B7F5C39C41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72856" y="4576875"/>
            <a:ext cx="1685798" cy="1505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http://www.pet-odonto.ufpr.br/CiclodepalestrasOdontologianoSUS_1348F/sandra_guiotoku.jpg">
            <a:extLst>
              <a:ext uri="{FF2B5EF4-FFF2-40B4-BE49-F238E27FC236}">
                <a16:creationId xmlns:a16="http://schemas.microsoft.com/office/drawing/2014/main" id="{4E700356-A3A7-DF48-BDFE-BA2B39DD3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56894" y="4778946"/>
            <a:ext cx="2076340" cy="1294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ttp://cdn.mundodastribos.com/444762-Agente-Comunit%C3%A1rio-de-Sa%C3%BAde-Introdu%C3%A7%C3%A3o.jpg">
            <a:extLst>
              <a:ext uri="{FF2B5EF4-FFF2-40B4-BE49-F238E27FC236}">
                <a16:creationId xmlns:a16="http://schemas.microsoft.com/office/drawing/2014/main" id="{E5994FD9-3D66-494F-A1FB-F9914C6F11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452231" y="3916294"/>
            <a:ext cx="2226837" cy="16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http://www.mogidascruzes.sp.gov.br/comunicacao/noticias/fotos/270612-agentes-int.JPG">
            <a:extLst>
              <a:ext uri="{FF2B5EF4-FFF2-40B4-BE49-F238E27FC236}">
                <a16:creationId xmlns:a16="http://schemas.microsoft.com/office/drawing/2014/main" id="{D81021E2-1A4E-1F4F-9BE5-0C8E752AD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52308" y="3242465"/>
            <a:ext cx="2272063" cy="1421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 descr="http://www.hospitalmoinhos.org.br/uploads/responsabilidade/grande_G.jpg">
            <a:extLst>
              <a:ext uri="{FF2B5EF4-FFF2-40B4-BE49-F238E27FC236}">
                <a16:creationId xmlns:a16="http://schemas.microsoft.com/office/drawing/2014/main" id="{C90BC6E2-03EF-464B-ABA4-19346F844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3411" y="3242465"/>
            <a:ext cx="1951037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8" descr="http://jornalismoemsaude.com.br/PortalConteudo/noticia/2008/20080306eurosocial02.jpg">
            <a:extLst>
              <a:ext uri="{FF2B5EF4-FFF2-40B4-BE49-F238E27FC236}">
                <a16:creationId xmlns:a16="http://schemas.microsoft.com/office/drawing/2014/main" id="{50B47D02-451E-6F47-8195-B0524E9D8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049407" y="1545158"/>
            <a:ext cx="2396056" cy="1797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88215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A43D66-B348-0043-83D0-D5196C01C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342" y="554312"/>
            <a:ext cx="11339786" cy="384175"/>
          </a:xfrm>
        </p:spPr>
        <p:txBody>
          <a:bodyPr>
            <a:noAutofit/>
          </a:bodyPr>
          <a:lstStyle/>
          <a:p>
            <a:pPr algn="ctr"/>
            <a:r>
              <a:rPr lang="pt-BR" sz="3600" b="1" dirty="0">
                <a:latin typeface="Copperplate" panose="02000504000000020004" pitchFamily="2" charset="77"/>
              </a:rPr>
              <a:t>Metodologias Ativas de Ensino-Aprendizagem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FC7D098-85EC-1248-A65B-CC39431D8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3943" y="1415721"/>
            <a:ext cx="9332685" cy="4351338"/>
          </a:xfrm>
        </p:spPr>
        <p:txBody>
          <a:bodyPr>
            <a:normAutofit/>
          </a:bodyPr>
          <a:lstStyle/>
          <a:p>
            <a:r>
              <a:rPr lang="pt-BR" dirty="0">
                <a:latin typeface="Copperplate Light" panose="02000504000000020004" pitchFamily="2" charset="77"/>
              </a:rPr>
              <a:t>Aula expositiva dialogada </a:t>
            </a:r>
          </a:p>
          <a:p>
            <a:r>
              <a:rPr lang="pt-BR" dirty="0">
                <a:latin typeface="Copperplate Light" panose="02000504000000020004" pitchFamily="2" charset="77"/>
              </a:rPr>
              <a:t>Sala de aula invertida (</a:t>
            </a:r>
            <a:r>
              <a:rPr lang="pt-BR" dirty="0" err="1">
                <a:latin typeface="Copperplate Light" panose="02000504000000020004" pitchFamily="2" charset="77"/>
              </a:rPr>
              <a:t>Flippped</a:t>
            </a:r>
            <a:r>
              <a:rPr lang="pt-BR" dirty="0">
                <a:latin typeface="Copperplate Light" panose="02000504000000020004" pitchFamily="2" charset="77"/>
              </a:rPr>
              <a:t> </a:t>
            </a:r>
            <a:r>
              <a:rPr lang="pt-BR" dirty="0" err="1">
                <a:latin typeface="Copperplate Light" panose="02000504000000020004" pitchFamily="2" charset="77"/>
              </a:rPr>
              <a:t>classroom</a:t>
            </a:r>
            <a:r>
              <a:rPr lang="pt-BR" dirty="0">
                <a:latin typeface="Copperplate Light" panose="02000504000000020004" pitchFamily="2" charset="77"/>
              </a:rPr>
              <a:t>)</a:t>
            </a:r>
          </a:p>
          <a:p>
            <a:r>
              <a:rPr lang="pt-BR" dirty="0">
                <a:latin typeface="Copperplate Light" panose="02000504000000020004" pitchFamily="2" charset="77"/>
              </a:rPr>
              <a:t>Mapa Conceitual </a:t>
            </a:r>
          </a:p>
          <a:p>
            <a:r>
              <a:rPr lang="pt-BR" dirty="0">
                <a:latin typeface="Copperplate Light" panose="02000504000000020004" pitchFamily="2" charset="77"/>
              </a:rPr>
              <a:t>Júri Simulado</a:t>
            </a:r>
          </a:p>
          <a:p>
            <a:r>
              <a:rPr lang="pt-BR" dirty="0">
                <a:latin typeface="Copperplate Light" panose="02000504000000020004" pitchFamily="2" charset="77"/>
              </a:rPr>
              <a:t>problematização</a:t>
            </a:r>
          </a:p>
          <a:p>
            <a:r>
              <a:rPr lang="pt-BR" dirty="0">
                <a:latin typeface="Copperplate Light" panose="02000504000000020004" pitchFamily="2" charset="77"/>
              </a:rPr>
              <a:t>Team based learning</a:t>
            </a:r>
          </a:p>
          <a:p>
            <a:r>
              <a:rPr lang="pt-BR" dirty="0">
                <a:latin typeface="Copperplate Light" panose="02000504000000020004" pitchFamily="2" charset="77"/>
              </a:rPr>
              <a:t>Brainstorming</a:t>
            </a:r>
          </a:p>
          <a:p>
            <a:r>
              <a:rPr lang="pt-BR" dirty="0">
                <a:latin typeface="Copperplate Light" panose="02000504000000020004" pitchFamily="2" charset="77"/>
              </a:rPr>
              <a:t>Portfólio</a:t>
            </a:r>
          </a:p>
          <a:p>
            <a:endParaRPr lang="pt-BR" dirty="0">
              <a:latin typeface="Copperplate Light" panose="0200050400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3982712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4866</TotalTime>
  <Words>1139</Words>
  <Application>Microsoft Macintosh PowerPoint</Application>
  <PresentationFormat>Widescreen</PresentationFormat>
  <Paragraphs>163</Paragraphs>
  <Slides>23</Slides>
  <Notes>23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33" baseType="lpstr">
      <vt:lpstr>Arial</vt:lpstr>
      <vt:lpstr>Bookman Old Style</vt:lpstr>
      <vt:lpstr>Calibri</vt:lpstr>
      <vt:lpstr>Calibri Light</vt:lpstr>
      <vt:lpstr>Copperplate</vt:lpstr>
      <vt:lpstr>Copperplate Gothic Bold</vt:lpstr>
      <vt:lpstr>Copperplate Light</vt:lpstr>
      <vt:lpstr>Tahoma</vt:lpstr>
      <vt:lpstr>Wingdings</vt:lpstr>
      <vt:lpstr>Tema do Office</vt:lpstr>
      <vt:lpstr>Apresentação do PowerPoint</vt:lpstr>
      <vt:lpstr>Apresentação do PowerPoint</vt:lpstr>
      <vt:lpstr>Apresentação do PowerPoint</vt:lpstr>
      <vt:lpstr>Contexto nacional na educação</vt:lpstr>
      <vt:lpstr>DCN – estímulo à adoção de metodologias ativas</vt:lpstr>
      <vt:lpstr>COMPETÊNCIA  (Zarifian, Le Boterf, Deluiz, Ramos)</vt:lpstr>
      <vt:lpstr>Apresentação do PowerPoint</vt:lpstr>
      <vt:lpstr>Formação na Saúde</vt:lpstr>
      <vt:lpstr>Metodologias Ativas de Ensino-Aprendizagem</vt:lpstr>
      <vt:lpstr>Apresentação do PowerPoint</vt:lpstr>
      <vt:lpstr>Apresentação do PowerPoint</vt:lpstr>
      <vt:lpstr>Apresentação do PowerPoint</vt:lpstr>
      <vt:lpstr>Apresentação do PowerPoint</vt:lpstr>
      <vt:lpstr>Tecnologias Digitais e Aprendizagem</vt:lpstr>
      <vt:lpstr>Níveis de agregação do processo educacional</vt:lpstr>
      <vt:lpstr>Objetos de aprendizagem</vt:lpstr>
      <vt:lpstr>Apresentação do PowerPoint</vt:lpstr>
      <vt:lpstr>Apresentação do PowerPoint</vt:lpstr>
      <vt:lpstr>Curso tradicional</vt:lpstr>
      <vt:lpstr>Objeto de aprendizagem</vt:lpstr>
      <vt:lpstr>Acervo aberto de oportunidades de aprendizagem</vt:lpstr>
      <vt:lpstr>Aprendizado ativo e significativo</vt:lpstr>
      <vt:lpstr>Aprendizado ativo e significativo</vt:lpstr>
    </vt:vector>
  </TitlesOfParts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tiago serra</dc:creator>
  <cp:lastModifiedBy>Usuário do Microsoft Office</cp:lastModifiedBy>
  <cp:revision>156</cp:revision>
  <dcterms:created xsi:type="dcterms:W3CDTF">2018-05-23T18:36:22Z</dcterms:created>
  <dcterms:modified xsi:type="dcterms:W3CDTF">2019-09-11T16:09:49Z</dcterms:modified>
</cp:coreProperties>
</file>