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76" r:id="rId6"/>
    <p:sldId id="260" r:id="rId7"/>
    <p:sldId id="265" r:id="rId8"/>
    <p:sldId id="267" r:id="rId9"/>
    <p:sldId id="261" r:id="rId10"/>
    <p:sldId id="262" r:id="rId11"/>
    <p:sldId id="266" r:id="rId12"/>
    <p:sldId id="268" r:id="rId13"/>
    <p:sldId id="269" r:id="rId14"/>
    <p:sldId id="263" r:id="rId15"/>
    <p:sldId id="270" r:id="rId16"/>
    <p:sldId id="264" r:id="rId17"/>
    <p:sldId id="271" r:id="rId18"/>
    <p:sldId id="272" r:id="rId19"/>
    <p:sldId id="273" r:id="rId20"/>
    <p:sldId id="274" r:id="rId21"/>
    <p:sldId id="277" r:id="rId22"/>
    <p:sldId id="275" r:id="rId2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62" autoAdjust="0"/>
  </p:normalViewPr>
  <p:slideViewPr>
    <p:cSldViewPr>
      <p:cViewPr varScale="1">
        <p:scale>
          <a:sx n="56" d="100"/>
          <a:sy n="56" d="100"/>
        </p:scale>
        <p:origin x="-169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2E809B-2014-4881-BCB7-8FF85FC9DA68}" type="datetimeFigureOut">
              <a:rPr lang="pt-BR" smtClean="0"/>
              <a:pPr/>
              <a:t>23/09/2014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6E6719-B40D-4FF1-B3B1-F8A3243C44A4}"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 Grupo</a:t>
            </a:r>
            <a:r>
              <a:rPr lang="pt-BR" baseline="0" dirty="0" smtClean="0"/>
              <a:t> de pesquisadores, ano de publicação, veículo de publicação, contexto</a:t>
            </a:r>
            <a:endParaRPr lang="pt-BR" dirty="0"/>
          </a:p>
        </p:txBody>
      </p:sp>
      <p:sp>
        <p:nvSpPr>
          <p:cNvPr id="4" name="Espaço Reservado para Número de Slide 3"/>
          <p:cNvSpPr>
            <a:spLocks noGrp="1"/>
          </p:cNvSpPr>
          <p:nvPr>
            <p:ph type="sldNum" sz="quarter" idx="10"/>
          </p:nvPr>
        </p:nvSpPr>
        <p:spPr/>
        <p:txBody>
          <a:bodyPr/>
          <a:lstStyle/>
          <a:p>
            <a:fld id="{A56E6719-B40D-4FF1-B3B1-F8A3243C44A4}" type="slidenum">
              <a:rPr lang="pt-BR" smtClean="0"/>
              <a:pPr/>
              <a:t>3</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A56E6719-B40D-4FF1-B3B1-F8A3243C44A4}" type="slidenum">
              <a:rPr lang="pt-BR" smtClean="0"/>
              <a:pPr/>
              <a:t>22</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a:buFont typeface="Arial" pitchFamily="34" charset="0"/>
              <a:buChar char="•"/>
            </a:pPr>
            <a:r>
              <a:rPr lang="pt-BR" dirty="0" smtClean="0"/>
              <a:t>Citações completas</a:t>
            </a:r>
            <a:r>
              <a:rPr lang="pt-BR" baseline="0" dirty="0" smtClean="0"/>
              <a:t> de partes cruciais do artigo. As citações devem ser comentadas e contextualizadas.</a:t>
            </a:r>
          </a:p>
          <a:p>
            <a:pPr>
              <a:buFont typeface="Arial" pitchFamily="34" charset="0"/>
              <a:buChar char="•"/>
            </a:pPr>
            <a:r>
              <a:rPr lang="pt-BR" baseline="0" dirty="0" smtClean="0"/>
              <a:t>Definições extremamente importantes que têm o poder de resumir o artigo (ou pelo menos trechos dele)</a:t>
            </a:r>
            <a:endParaRPr lang="pt-BR" dirty="0"/>
          </a:p>
        </p:txBody>
      </p:sp>
      <p:sp>
        <p:nvSpPr>
          <p:cNvPr id="4" name="Espaço Reservado para Número de Slide 3"/>
          <p:cNvSpPr>
            <a:spLocks noGrp="1"/>
          </p:cNvSpPr>
          <p:nvPr>
            <p:ph type="sldNum" sz="quarter" idx="10"/>
          </p:nvPr>
        </p:nvSpPr>
        <p:spPr/>
        <p:txBody>
          <a:bodyPr/>
          <a:lstStyle/>
          <a:p>
            <a:fld id="{A56E6719-B40D-4FF1-B3B1-F8A3243C44A4}" type="slidenum">
              <a:rPr lang="pt-BR" smtClean="0"/>
              <a:pPr/>
              <a:t>6</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a:buFont typeface="Arial" pitchFamily="34" charset="0"/>
              <a:buChar char="•"/>
            </a:pPr>
            <a:endParaRPr lang="pt-BR" dirty="0"/>
          </a:p>
        </p:txBody>
      </p:sp>
      <p:sp>
        <p:nvSpPr>
          <p:cNvPr id="4" name="Espaço Reservado para Número de Slide 3"/>
          <p:cNvSpPr>
            <a:spLocks noGrp="1"/>
          </p:cNvSpPr>
          <p:nvPr>
            <p:ph type="sldNum" sz="quarter" idx="10"/>
          </p:nvPr>
        </p:nvSpPr>
        <p:spPr/>
        <p:txBody>
          <a:bodyPr/>
          <a:lstStyle/>
          <a:p>
            <a:fld id="{A56E6719-B40D-4FF1-B3B1-F8A3243C44A4}" type="slidenum">
              <a:rPr lang="pt-BR" smtClean="0"/>
              <a:pPr/>
              <a:t>7</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a:buFont typeface="Arial" pitchFamily="34" charset="0"/>
              <a:buChar char="•"/>
            </a:pPr>
            <a:endParaRPr lang="pt-BR" dirty="0"/>
          </a:p>
        </p:txBody>
      </p:sp>
      <p:sp>
        <p:nvSpPr>
          <p:cNvPr id="4" name="Espaço Reservado para Número de Slide 3"/>
          <p:cNvSpPr>
            <a:spLocks noGrp="1"/>
          </p:cNvSpPr>
          <p:nvPr>
            <p:ph type="sldNum" sz="quarter" idx="10"/>
          </p:nvPr>
        </p:nvSpPr>
        <p:spPr/>
        <p:txBody>
          <a:bodyPr/>
          <a:lstStyle/>
          <a:p>
            <a:fld id="{A56E6719-B40D-4FF1-B3B1-F8A3243C44A4}" type="slidenum">
              <a:rPr lang="pt-BR" smtClean="0"/>
              <a:pPr/>
              <a:t>8</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a:buFont typeface="Arial" charset="0"/>
              <a:buChar char="•"/>
            </a:pPr>
            <a:r>
              <a:rPr lang="pt-BR" dirty="0" smtClean="0"/>
              <a:t>No lugar de pagar pelo aluguel de servidores (podendo ficar subutilizados), melhor pagar pelo</a:t>
            </a:r>
            <a:r>
              <a:rPr lang="pt-BR" baseline="0" dirty="0" smtClean="0"/>
              <a:t> poder operacional para realizar um conjunto de operações</a:t>
            </a:r>
          </a:p>
          <a:p>
            <a:pPr>
              <a:buFont typeface="Arial" charset="0"/>
              <a:buChar char="•"/>
            </a:pPr>
            <a:r>
              <a:rPr lang="pt-BR" baseline="0" dirty="0" smtClean="0"/>
              <a:t>CC agrega elasticidade, tendo em vista que pode-se adicionar recursos computacionais ou removê-los num grau de granularidade pequeno</a:t>
            </a:r>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A56E6719-B40D-4FF1-B3B1-F8A3243C44A4}" type="slidenum">
              <a:rPr lang="pt-BR" smtClean="0"/>
              <a:pPr/>
              <a:t>15</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en-US" dirty="0" smtClean="0"/>
              <a:t>3-5-2: The first three affect adoption,  the  next  five  affect  growth,  and the last two are policy and business obstacles.</a:t>
            </a:r>
          </a:p>
          <a:p>
            <a:pPr>
              <a:buFont typeface="Arial" charset="0"/>
              <a:buChar char="•"/>
            </a:pPr>
            <a:r>
              <a:rPr lang="en-US" dirty="0" err="1" smtClean="0"/>
              <a:t>Segurança</a:t>
            </a:r>
            <a:r>
              <a:rPr lang="en-US" dirty="0" smtClean="0"/>
              <a:t>:</a:t>
            </a:r>
          </a:p>
          <a:p>
            <a:pPr lvl="1">
              <a:buFont typeface="Arial" charset="0"/>
              <a:buChar char="•"/>
            </a:pPr>
            <a:r>
              <a:rPr lang="en-US" dirty="0" err="1" smtClean="0"/>
              <a:t>Ataques</a:t>
            </a:r>
            <a:r>
              <a:rPr lang="en-US" baseline="0" dirty="0" smtClean="0"/>
              <a:t> </a:t>
            </a:r>
            <a:r>
              <a:rPr lang="en-US" baseline="0" dirty="0" err="1" smtClean="0"/>
              <a:t>podem</a:t>
            </a:r>
            <a:r>
              <a:rPr lang="en-US" baseline="0" dirty="0" smtClean="0"/>
              <a:t> ser </a:t>
            </a:r>
            <a:r>
              <a:rPr lang="en-US" baseline="0" dirty="0" err="1" smtClean="0"/>
              <a:t>internos</a:t>
            </a:r>
            <a:r>
              <a:rPr lang="en-US" baseline="0" dirty="0" smtClean="0"/>
              <a:t> </a:t>
            </a:r>
            <a:r>
              <a:rPr lang="en-US" baseline="0" dirty="0" err="1" smtClean="0"/>
              <a:t>ou</a:t>
            </a:r>
            <a:r>
              <a:rPr lang="en-US" baseline="0" dirty="0" smtClean="0"/>
              <a:t> </a:t>
            </a:r>
            <a:r>
              <a:rPr lang="en-US" baseline="0" dirty="0" err="1" smtClean="0"/>
              <a:t>externos</a:t>
            </a:r>
            <a:r>
              <a:rPr lang="en-US" baseline="0" dirty="0" smtClean="0"/>
              <a:t>. </a:t>
            </a:r>
            <a:r>
              <a:rPr lang="en-US" baseline="0" dirty="0" err="1" smtClean="0"/>
              <a:t>Externo</a:t>
            </a:r>
            <a:r>
              <a:rPr lang="en-US" baseline="0" dirty="0" smtClean="0"/>
              <a:t> (a </a:t>
            </a:r>
            <a:r>
              <a:rPr lang="en-US" baseline="0" dirty="0" err="1" smtClean="0"/>
              <a:t>partir</a:t>
            </a:r>
            <a:r>
              <a:rPr lang="en-US" baseline="0" dirty="0" smtClean="0"/>
              <a:t> do </a:t>
            </a:r>
            <a:r>
              <a:rPr lang="en-US" baseline="0" dirty="0" err="1" smtClean="0"/>
              <a:t>próprio</a:t>
            </a:r>
            <a:r>
              <a:rPr lang="en-US" baseline="0" dirty="0" smtClean="0"/>
              <a:t> </a:t>
            </a:r>
            <a:r>
              <a:rPr lang="en-US" baseline="0" dirty="0" err="1" smtClean="0"/>
              <a:t>usuário</a:t>
            </a:r>
            <a:r>
              <a:rPr lang="en-US" baseline="0" dirty="0" smtClean="0"/>
              <a:t>) </a:t>
            </a:r>
            <a:r>
              <a:rPr lang="en-US" baseline="0" dirty="0" err="1" smtClean="0"/>
              <a:t>internos</a:t>
            </a:r>
            <a:r>
              <a:rPr lang="en-US" baseline="0" dirty="0" smtClean="0"/>
              <a:t> (</a:t>
            </a:r>
            <a:r>
              <a:rPr lang="en-US" baseline="0" dirty="0" err="1" smtClean="0"/>
              <a:t>responsabilidade</a:t>
            </a:r>
            <a:r>
              <a:rPr lang="en-US" baseline="0" dirty="0" smtClean="0"/>
              <a:t> do </a:t>
            </a:r>
            <a:r>
              <a:rPr lang="en-US" baseline="0" dirty="0" err="1" smtClean="0"/>
              <a:t>provedor</a:t>
            </a:r>
            <a:r>
              <a:rPr lang="en-US" baseline="0" dirty="0" smtClean="0"/>
              <a:t>)</a:t>
            </a:r>
            <a:endParaRPr lang="en-US" dirty="0" smtClean="0"/>
          </a:p>
          <a:p>
            <a:pPr lvl="1">
              <a:buFont typeface="Arial" charset="0"/>
              <a:buChar char="•"/>
            </a:pPr>
            <a:r>
              <a:rPr lang="en-US" dirty="0" err="1" smtClean="0"/>
              <a:t>Mecanismo</a:t>
            </a:r>
            <a:r>
              <a:rPr lang="en-US" dirty="0" smtClean="0"/>
              <a:t> de </a:t>
            </a:r>
            <a:r>
              <a:rPr lang="en-US" dirty="0" err="1" smtClean="0"/>
              <a:t>segurança</a:t>
            </a:r>
            <a:r>
              <a:rPr lang="en-US" dirty="0" smtClean="0"/>
              <a:t>: </a:t>
            </a:r>
            <a:r>
              <a:rPr lang="en-US" dirty="0" err="1" smtClean="0"/>
              <a:t>virtualização</a:t>
            </a:r>
            <a:endParaRPr lang="pt-BR" dirty="0"/>
          </a:p>
        </p:txBody>
      </p:sp>
      <p:sp>
        <p:nvSpPr>
          <p:cNvPr id="4" name="Espaço Reservado para Número de Slide 3"/>
          <p:cNvSpPr>
            <a:spLocks noGrp="1"/>
          </p:cNvSpPr>
          <p:nvPr>
            <p:ph type="sldNum" sz="quarter" idx="10"/>
          </p:nvPr>
        </p:nvSpPr>
        <p:spPr/>
        <p:txBody>
          <a:bodyPr/>
          <a:lstStyle/>
          <a:p>
            <a:fld id="{A56E6719-B40D-4FF1-B3B1-F8A3243C44A4}" type="slidenum">
              <a:rPr lang="pt-BR" smtClean="0"/>
              <a:pPr/>
              <a:t>18</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A56E6719-B40D-4FF1-B3B1-F8A3243C44A4}" type="slidenum">
              <a:rPr lang="pt-BR" smtClean="0"/>
              <a:pPr/>
              <a:t>19</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A56E6719-B40D-4FF1-B3B1-F8A3243C44A4}" type="slidenum">
              <a:rPr lang="pt-BR" smtClean="0"/>
              <a:pPr/>
              <a:t>20</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A56E6719-B40D-4FF1-B3B1-F8A3243C44A4}" type="slidenum">
              <a:rPr lang="pt-BR" smtClean="0"/>
              <a:pPr/>
              <a:t>21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31404FC6-81BC-420B-9AC8-6404A514763D}" type="datetimeFigureOut">
              <a:rPr lang="pt-BR" smtClean="0"/>
              <a:pPr/>
              <a:t>23/09/2014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B4DCB0B-1BE1-4C49-BD30-CB63D94F959D}"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1404FC6-81BC-420B-9AC8-6404A514763D}" type="datetimeFigureOut">
              <a:rPr lang="pt-BR" smtClean="0"/>
              <a:pPr/>
              <a:t>23/09/2014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B4DCB0B-1BE1-4C49-BD30-CB63D94F959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1404FC6-81BC-420B-9AC8-6404A514763D}" type="datetimeFigureOut">
              <a:rPr lang="pt-BR" smtClean="0"/>
              <a:pPr/>
              <a:t>23/09/2014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B4DCB0B-1BE1-4C49-BD30-CB63D94F959D}"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1404FC6-81BC-420B-9AC8-6404A514763D}" type="datetimeFigureOut">
              <a:rPr lang="pt-BR" smtClean="0"/>
              <a:pPr/>
              <a:t>23/09/2014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B4DCB0B-1BE1-4C49-BD30-CB63D94F959D}"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31404FC6-81BC-420B-9AC8-6404A514763D}" type="datetimeFigureOut">
              <a:rPr lang="pt-BR" smtClean="0"/>
              <a:pPr/>
              <a:t>23/09/2014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B4DCB0B-1BE1-4C49-BD30-CB63D94F959D}"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31404FC6-81BC-420B-9AC8-6404A514763D}" type="datetimeFigureOut">
              <a:rPr lang="pt-BR" smtClean="0"/>
              <a:pPr/>
              <a:t>23/09/2014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B4DCB0B-1BE1-4C49-BD30-CB63D94F959D}"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31404FC6-81BC-420B-9AC8-6404A514763D}" type="datetimeFigureOut">
              <a:rPr lang="pt-BR" smtClean="0"/>
              <a:pPr/>
              <a:t>23/09/2014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B4DCB0B-1BE1-4C49-BD30-CB63D94F959D}"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31404FC6-81BC-420B-9AC8-6404A514763D}" type="datetimeFigureOut">
              <a:rPr lang="pt-BR" smtClean="0"/>
              <a:pPr/>
              <a:t>23/09/2014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B4DCB0B-1BE1-4C49-BD30-CB63D94F959D}"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1404FC6-81BC-420B-9AC8-6404A514763D}" type="datetimeFigureOut">
              <a:rPr lang="pt-BR" smtClean="0"/>
              <a:pPr/>
              <a:t>23/09/2014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B4DCB0B-1BE1-4C49-BD30-CB63D94F959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31404FC6-81BC-420B-9AC8-6404A514763D}" type="datetimeFigureOut">
              <a:rPr lang="pt-BR" smtClean="0"/>
              <a:pPr/>
              <a:t>23/09/2014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B4DCB0B-1BE1-4C49-BD30-CB63D94F959D}"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31404FC6-81BC-420B-9AC8-6404A514763D}" type="datetimeFigureOut">
              <a:rPr lang="pt-BR" smtClean="0"/>
              <a:pPr/>
              <a:t>23/09/2014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B4DCB0B-1BE1-4C49-BD30-CB63D94F959D}"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04FC6-81BC-420B-9AC8-6404A514763D}" type="datetimeFigureOut">
              <a:rPr lang="pt-BR" smtClean="0"/>
              <a:pPr/>
              <a:t>23/09/2014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4DCB0B-1BE1-4C49-BD30-CB63D94F959D}"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679055"/>
            <a:ext cx="7772400" cy="1470025"/>
          </a:xfrm>
        </p:spPr>
        <p:txBody>
          <a:bodyPr>
            <a:normAutofit fontScale="90000"/>
          </a:bodyPr>
          <a:lstStyle/>
          <a:p>
            <a:r>
              <a:rPr lang="en-US" b="1" u="sng" dirty="0"/>
              <a:t>A view of cloud computing</a:t>
            </a:r>
            <a:r>
              <a:rPr lang="en-US" b="1" dirty="0"/>
              <a:t/>
            </a:r>
            <a:br>
              <a:rPr lang="en-US" b="1" dirty="0"/>
            </a:br>
            <a:r>
              <a:rPr lang="pt-BR" sz="2200" b="1" dirty="0" smtClean="0"/>
              <a:t>Michael </a:t>
            </a:r>
            <a:r>
              <a:rPr lang="pt-BR" sz="2200" b="1" dirty="0" err="1"/>
              <a:t>Armbrust</a:t>
            </a:r>
            <a:r>
              <a:rPr lang="pt-BR" sz="2200" b="1" dirty="0"/>
              <a:t>, Armando Fox, </a:t>
            </a:r>
            <a:r>
              <a:rPr lang="pt-BR" sz="2200" b="1" dirty="0" err="1"/>
              <a:t>Rean</a:t>
            </a:r>
            <a:r>
              <a:rPr lang="pt-BR" sz="2200" b="1" dirty="0"/>
              <a:t> Griffith, Anthony D. Joseph, </a:t>
            </a:r>
            <a:r>
              <a:rPr lang="pt-BR" sz="2200" b="1" dirty="0" err="1"/>
              <a:t>Randy</a:t>
            </a:r>
            <a:r>
              <a:rPr lang="pt-BR" sz="2200" b="1" dirty="0"/>
              <a:t> Katz, Andy </a:t>
            </a:r>
            <a:r>
              <a:rPr lang="pt-BR" sz="2200" b="1" dirty="0" err="1"/>
              <a:t>Konwinski</a:t>
            </a:r>
            <a:r>
              <a:rPr lang="pt-BR" sz="2200" b="1" dirty="0"/>
              <a:t>, </a:t>
            </a:r>
            <a:r>
              <a:rPr lang="pt-BR" sz="2200" b="1" dirty="0" err="1"/>
              <a:t>Gunho</a:t>
            </a:r>
            <a:r>
              <a:rPr lang="pt-BR" sz="2200" b="1" dirty="0"/>
              <a:t> Lee, David Patterson, Ariel </a:t>
            </a:r>
            <a:r>
              <a:rPr lang="pt-BR" sz="2200" b="1" dirty="0" err="1"/>
              <a:t>Rabkin</a:t>
            </a:r>
            <a:r>
              <a:rPr lang="pt-BR" sz="2200" b="1" dirty="0"/>
              <a:t>, </a:t>
            </a:r>
            <a:r>
              <a:rPr lang="pt-BR" sz="2200" b="1" dirty="0" err="1"/>
              <a:t>Ion</a:t>
            </a:r>
            <a:r>
              <a:rPr lang="pt-BR" sz="2200" b="1" dirty="0"/>
              <a:t> </a:t>
            </a:r>
            <a:r>
              <a:rPr lang="pt-BR" sz="2200" b="1" dirty="0" err="1"/>
              <a:t>Stoica</a:t>
            </a:r>
            <a:r>
              <a:rPr lang="pt-BR" sz="2200" b="1" dirty="0"/>
              <a:t>, Matei </a:t>
            </a:r>
            <a:r>
              <a:rPr lang="pt-BR" sz="2200" b="1" dirty="0" err="1"/>
              <a:t>Zaharia</a:t>
            </a:r>
            <a:r>
              <a:rPr lang="pt-BR" sz="2200" b="1" dirty="0"/>
              <a:t> </a:t>
            </a:r>
            <a:r>
              <a:rPr lang="pt-BR" sz="2200" dirty="0" smtClean="0"/>
              <a:t/>
            </a:r>
            <a:br>
              <a:rPr lang="pt-BR" sz="2200" dirty="0" smtClean="0"/>
            </a:br>
            <a:r>
              <a:rPr lang="pt-BR" sz="2200" i="1" dirty="0"/>
              <a:t>Communications </a:t>
            </a:r>
            <a:r>
              <a:rPr lang="pt-BR" sz="2200" i="1" dirty="0" err="1"/>
              <a:t>of</a:t>
            </a:r>
            <a:r>
              <a:rPr lang="pt-BR" sz="2200" i="1" dirty="0"/>
              <a:t> </a:t>
            </a:r>
            <a:r>
              <a:rPr lang="pt-BR" sz="2200" i="1" dirty="0" err="1"/>
              <a:t>the</a:t>
            </a:r>
            <a:r>
              <a:rPr lang="pt-BR" sz="2200" i="1" dirty="0"/>
              <a:t> ACM, Vol. 53 No. 4, </a:t>
            </a:r>
            <a:r>
              <a:rPr lang="pt-BR" sz="2200" i="1" dirty="0" err="1"/>
              <a:t>Pages</a:t>
            </a:r>
            <a:r>
              <a:rPr lang="pt-BR" sz="2200" i="1" dirty="0"/>
              <a:t> 50-58</a:t>
            </a:r>
          </a:p>
        </p:txBody>
      </p:sp>
      <p:sp>
        <p:nvSpPr>
          <p:cNvPr id="3" name="Subtítulo 2"/>
          <p:cNvSpPr>
            <a:spLocks noGrp="1"/>
          </p:cNvSpPr>
          <p:nvPr>
            <p:ph type="subTitle" idx="1"/>
          </p:nvPr>
        </p:nvSpPr>
        <p:spPr>
          <a:xfrm>
            <a:off x="3491880" y="4628728"/>
            <a:ext cx="4896544" cy="1752600"/>
          </a:xfrm>
          <a:solidFill>
            <a:schemeClr val="accent5">
              <a:lumMod val="40000"/>
              <a:lumOff val="60000"/>
            </a:schemeClr>
          </a:solidFill>
        </p:spPr>
        <p:txBody>
          <a:bodyPr>
            <a:noAutofit/>
          </a:bodyPr>
          <a:lstStyle/>
          <a:p>
            <a:endParaRPr lang="pt-BR" sz="800" dirty="0" smtClean="0">
              <a:latin typeface="Patrick Hand SC" pitchFamily="2" charset="0"/>
            </a:endParaRPr>
          </a:p>
          <a:p>
            <a:pPr algn="r"/>
            <a:r>
              <a:rPr lang="pt-BR" sz="2800" b="1" dirty="0" smtClean="0">
                <a:solidFill>
                  <a:srgbClr val="002060"/>
                </a:solidFill>
                <a:latin typeface="Patrick Hand SC" pitchFamily="2" charset="0"/>
              </a:rPr>
              <a:t>Tópicos em Computação em Nuvem</a:t>
            </a:r>
          </a:p>
          <a:p>
            <a:pPr algn="r"/>
            <a:r>
              <a:rPr lang="pt-BR" sz="2800" b="1" dirty="0" smtClean="0">
                <a:solidFill>
                  <a:srgbClr val="002060"/>
                </a:solidFill>
                <a:latin typeface="Patrick Hand SC" pitchFamily="2" charset="0"/>
              </a:rPr>
              <a:t>João Soares de Oliveira Neto</a:t>
            </a:r>
          </a:p>
          <a:p>
            <a:pPr algn="r"/>
            <a:r>
              <a:rPr lang="pt-BR" sz="2800" b="1" dirty="0" smtClean="0">
                <a:solidFill>
                  <a:srgbClr val="002060"/>
                </a:solidFill>
                <a:latin typeface="Patrick Hand SC" pitchFamily="2" charset="0"/>
              </a:rPr>
              <a:t>jnetoufrb@gmail.com</a:t>
            </a:r>
            <a:endParaRPr lang="pt-BR" sz="2800" b="1" dirty="0">
              <a:solidFill>
                <a:srgbClr val="002060"/>
              </a:solidFill>
              <a:latin typeface="Patrick Hand SC"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Principais contribuições</a:t>
            </a:r>
            <a:endParaRPr lang="pt-BR" b="1" u="sng" dirty="0">
              <a:solidFill>
                <a:srgbClr val="002060"/>
              </a:solidFill>
            </a:endParaRPr>
          </a:p>
        </p:txBody>
      </p:sp>
      <p:sp>
        <p:nvSpPr>
          <p:cNvPr id="3" name="Espaço Reservado para Conteúdo 2"/>
          <p:cNvSpPr>
            <a:spLocks noGrp="1"/>
          </p:cNvSpPr>
          <p:nvPr>
            <p:ph idx="1"/>
          </p:nvPr>
        </p:nvSpPr>
        <p:spPr/>
        <p:txBody>
          <a:bodyPr>
            <a:normAutofit/>
          </a:bodyPr>
          <a:lstStyle/>
          <a:p>
            <a:r>
              <a:rPr lang="pt-BR" dirty="0" smtClean="0"/>
              <a:t>Definição de </a:t>
            </a:r>
            <a:r>
              <a:rPr lang="pt-BR" dirty="0" err="1" smtClean="0"/>
              <a:t>Cloud</a:t>
            </a:r>
            <a:r>
              <a:rPr lang="pt-BR" dirty="0" smtClean="0"/>
              <a:t> Computing</a:t>
            </a:r>
          </a:p>
          <a:p>
            <a:pPr lvl="1"/>
            <a:r>
              <a:rPr lang="pt-BR" dirty="0" err="1" smtClean="0"/>
              <a:t>Cloud</a:t>
            </a:r>
            <a:r>
              <a:rPr lang="pt-BR" dirty="0" smtClean="0"/>
              <a:t> computing se refere ao oferecimento de </a:t>
            </a:r>
            <a:r>
              <a:rPr lang="pt-BR" dirty="0" smtClean="0">
                <a:solidFill>
                  <a:srgbClr val="FF0000"/>
                </a:solidFill>
              </a:rPr>
              <a:t>aplicações como um serviço </a:t>
            </a:r>
            <a:r>
              <a:rPr lang="pt-BR" dirty="0" smtClean="0"/>
              <a:t>sobre a Internet e ao </a:t>
            </a:r>
            <a:r>
              <a:rPr lang="pt-BR" dirty="0" smtClean="0">
                <a:solidFill>
                  <a:srgbClr val="FF0000"/>
                </a:solidFill>
              </a:rPr>
              <a:t>hardware e sistemas de software </a:t>
            </a:r>
            <a:r>
              <a:rPr lang="pt-BR" dirty="0" smtClean="0"/>
              <a:t>nos </a:t>
            </a:r>
            <a:r>
              <a:rPr lang="pt-BR" i="1" dirty="0" smtClean="0"/>
              <a:t>data </a:t>
            </a:r>
            <a:r>
              <a:rPr lang="pt-BR" i="1" dirty="0" err="1" smtClean="0"/>
              <a:t>centers</a:t>
            </a:r>
            <a:r>
              <a:rPr lang="pt-BR" i="1" dirty="0" smtClean="0"/>
              <a:t> </a:t>
            </a:r>
            <a:r>
              <a:rPr lang="pt-BR" dirty="0" smtClean="0"/>
              <a:t>necessários para prover tal serviço</a:t>
            </a:r>
          </a:p>
          <a:p>
            <a:pPr lvl="1"/>
            <a:endParaRPr lang="pt-BR" dirty="0" smtClean="0"/>
          </a:p>
          <a:p>
            <a:pPr lvl="1">
              <a:buNone/>
            </a:pP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Principais contribuições</a:t>
            </a:r>
            <a:endParaRPr lang="pt-BR" b="1" u="sng" dirty="0">
              <a:solidFill>
                <a:srgbClr val="002060"/>
              </a:solidFill>
            </a:endParaRPr>
          </a:p>
        </p:txBody>
      </p:sp>
      <p:sp>
        <p:nvSpPr>
          <p:cNvPr id="3" name="Espaço Reservado para Conteúdo 2"/>
          <p:cNvSpPr>
            <a:spLocks noGrp="1"/>
          </p:cNvSpPr>
          <p:nvPr>
            <p:ph idx="1"/>
          </p:nvPr>
        </p:nvSpPr>
        <p:spPr/>
        <p:txBody>
          <a:bodyPr>
            <a:noAutofit/>
          </a:bodyPr>
          <a:lstStyle/>
          <a:p>
            <a:r>
              <a:rPr lang="pt-BR" dirty="0" smtClean="0"/>
              <a:t>Termos correlatos</a:t>
            </a:r>
          </a:p>
          <a:p>
            <a:endParaRPr lang="pt-BR" sz="2000" dirty="0" smtClean="0"/>
          </a:p>
          <a:p>
            <a:pPr lvl="1"/>
            <a:r>
              <a:rPr lang="pt-BR" dirty="0" err="1" smtClean="0"/>
              <a:t>Public</a:t>
            </a:r>
            <a:r>
              <a:rPr lang="pt-BR" dirty="0" smtClean="0"/>
              <a:t> </a:t>
            </a:r>
            <a:r>
              <a:rPr lang="pt-BR" dirty="0" err="1" smtClean="0"/>
              <a:t>cloud</a:t>
            </a:r>
            <a:r>
              <a:rPr lang="pt-BR" dirty="0" smtClean="0"/>
              <a:t>:</a:t>
            </a:r>
          </a:p>
          <a:p>
            <a:pPr lvl="2"/>
            <a:r>
              <a:rPr lang="en-US" dirty="0" err="1" smtClean="0"/>
              <a:t>Disponibilizada</a:t>
            </a:r>
            <a:r>
              <a:rPr lang="en-US" dirty="0" smtClean="0"/>
              <a:t> </a:t>
            </a:r>
            <a:r>
              <a:rPr lang="en-US" dirty="0" err="1" smtClean="0"/>
              <a:t>na</a:t>
            </a:r>
            <a:r>
              <a:rPr lang="en-US" dirty="0" smtClean="0"/>
              <a:t> </a:t>
            </a:r>
            <a:r>
              <a:rPr lang="en-US" dirty="0" err="1" smtClean="0"/>
              <a:t>modalidade</a:t>
            </a:r>
            <a:r>
              <a:rPr lang="en-US" dirty="0" smtClean="0"/>
              <a:t> </a:t>
            </a:r>
            <a:r>
              <a:rPr lang="en-US" i="1" dirty="0" smtClean="0"/>
              <a:t>pay-as-you-go</a:t>
            </a:r>
            <a:r>
              <a:rPr lang="en-US" dirty="0" smtClean="0"/>
              <a:t> de </a:t>
            </a:r>
            <a:r>
              <a:rPr lang="en-US" dirty="0" err="1" smtClean="0"/>
              <a:t>maneira</a:t>
            </a:r>
            <a:r>
              <a:rPr lang="en-US" dirty="0" smtClean="0"/>
              <a:t> </a:t>
            </a:r>
            <a:r>
              <a:rPr lang="en-US" dirty="0" err="1" smtClean="0"/>
              <a:t>pública</a:t>
            </a:r>
            <a:r>
              <a:rPr lang="en-US" dirty="0" smtClean="0"/>
              <a:t>; </a:t>
            </a:r>
          </a:p>
          <a:p>
            <a:pPr lvl="2"/>
            <a:r>
              <a:rPr lang="en-US" dirty="0" smtClean="0"/>
              <a:t>O </a:t>
            </a:r>
            <a:r>
              <a:rPr lang="en-US" dirty="0" err="1" smtClean="0"/>
              <a:t>serviço</a:t>
            </a:r>
            <a:r>
              <a:rPr lang="en-US" dirty="0" smtClean="0"/>
              <a:t> é </a:t>
            </a:r>
            <a:r>
              <a:rPr lang="en-US" dirty="0" err="1" smtClean="0"/>
              <a:t>vendido</a:t>
            </a:r>
            <a:r>
              <a:rPr lang="en-US" dirty="0" smtClean="0"/>
              <a:t> </a:t>
            </a:r>
            <a:r>
              <a:rPr lang="en-US" dirty="0" err="1" smtClean="0"/>
              <a:t>como</a:t>
            </a:r>
            <a:r>
              <a:rPr lang="en-US" dirty="0" smtClean="0"/>
              <a:t> </a:t>
            </a:r>
            <a:r>
              <a:rPr lang="en-US" dirty="0" err="1" smtClean="0"/>
              <a:t>uma</a:t>
            </a:r>
            <a:r>
              <a:rPr lang="en-US" dirty="0" smtClean="0"/>
              <a:t> </a:t>
            </a:r>
            <a:r>
              <a:rPr lang="en-US" i="1" dirty="0" smtClean="0"/>
              <a:t>utility</a:t>
            </a:r>
          </a:p>
          <a:p>
            <a:pPr lvl="2"/>
            <a:endParaRPr lang="pt-BR" i="1" dirty="0" smtClean="0"/>
          </a:p>
          <a:p>
            <a:pPr lvl="1"/>
            <a:r>
              <a:rPr lang="pt-BR" dirty="0" err="1" smtClean="0"/>
              <a:t>Private</a:t>
            </a:r>
            <a:r>
              <a:rPr lang="pt-BR" dirty="0" smtClean="0"/>
              <a:t> </a:t>
            </a:r>
            <a:r>
              <a:rPr lang="pt-BR" dirty="0" err="1" smtClean="0"/>
              <a:t>cloud</a:t>
            </a:r>
            <a:r>
              <a:rPr lang="pt-BR" dirty="0" smtClean="0"/>
              <a:t>:</a:t>
            </a:r>
          </a:p>
          <a:p>
            <a:pPr lvl="2"/>
            <a:r>
              <a:rPr lang="pt-BR" dirty="0" smtClean="0"/>
              <a:t>Data </a:t>
            </a:r>
            <a:r>
              <a:rPr lang="pt-BR" dirty="0" err="1" smtClean="0"/>
              <a:t>centers</a:t>
            </a:r>
            <a:r>
              <a:rPr lang="pt-BR" dirty="0" smtClean="0"/>
              <a:t> de um negócio/organização que não estão disponíveis de maneira pública</a:t>
            </a:r>
          </a:p>
          <a:p>
            <a:pPr lvl="1">
              <a:buNone/>
            </a:pP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Principais contribuições</a:t>
            </a:r>
            <a:endParaRPr lang="pt-BR" b="1" u="sng" dirty="0">
              <a:solidFill>
                <a:srgbClr val="002060"/>
              </a:solidFill>
            </a:endParaRPr>
          </a:p>
        </p:txBody>
      </p:sp>
      <p:sp>
        <p:nvSpPr>
          <p:cNvPr id="3" name="Espaço Reservado para Conteúdo 2"/>
          <p:cNvSpPr>
            <a:spLocks noGrp="1"/>
          </p:cNvSpPr>
          <p:nvPr>
            <p:ph idx="1"/>
          </p:nvPr>
        </p:nvSpPr>
        <p:spPr/>
        <p:txBody>
          <a:bodyPr>
            <a:noAutofit/>
          </a:bodyPr>
          <a:lstStyle/>
          <a:p>
            <a:r>
              <a:rPr lang="pt-BR" dirty="0" smtClean="0"/>
              <a:t>Termos correlatos</a:t>
            </a:r>
          </a:p>
          <a:p>
            <a:pPr lvl="1"/>
            <a:r>
              <a:rPr lang="pt-BR" dirty="0" smtClean="0"/>
              <a:t>Tipos de usuários</a:t>
            </a:r>
            <a:endParaRPr lang="pt-BR" i="1" dirty="0" smtClean="0"/>
          </a:p>
        </p:txBody>
      </p:sp>
      <p:pic>
        <p:nvPicPr>
          <p:cNvPr id="2050" name="Picture 2"/>
          <p:cNvPicPr>
            <a:picLocks noChangeAspect="1" noChangeArrowheads="1"/>
          </p:cNvPicPr>
          <p:nvPr/>
        </p:nvPicPr>
        <p:blipFill>
          <a:blip r:embed="rId2" cstate="print"/>
          <a:srcRect/>
          <a:stretch>
            <a:fillRect/>
          </a:stretch>
        </p:blipFill>
        <p:spPr bwMode="auto">
          <a:xfrm>
            <a:off x="251520" y="2924944"/>
            <a:ext cx="8522984" cy="316835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Principais contribuições</a:t>
            </a:r>
            <a:endParaRPr lang="pt-BR" b="1" u="sng" dirty="0">
              <a:solidFill>
                <a:srgbClr val="002060"/>
              </a:solidFill>
            </a:endParaRPr>
          </a:p>
        </p:txBody>
      </p:sp>
      <p:sp>
        <p:nvSpPr>
          <p:cNvPr id="3" name="Espaço Reservado para Conteúdo 2"/>
          <p:cNvSpPr>
            <a:spLocks noGrp="1"/>
          </p:cNvSpPr>
          <p:nvPr>
            <p:ph idx="1"/>
          </p:nvPr>
        </p:nvSpPr>
        <p:spPr/>
        <p:txBody>
          <a:bodyPr>
            <a:noAutofit/>
          </a:bodyPr>
          <a:lstStyle/>
          <a:p>
            <a:r>
              <a:rPr lang="pt-BR" dirty="0" smtClean="0"/>
              <a:t>Termos correlatos</a:t>
            </a:r>
          </a:p>
          <a:p>
            <a:pPr lvl="1"/>
            <a:r>
              <a:rPr lang="pt-BR" dirty="0" smtClean="0"/>
              <a:t>Processamento infinito (</a:t>
            </a:r>
            <a:r>
              <a:rPr lang="pt-BR" dirty="0" err="1" smtClean="0"/>
              <a:t>infinite</a:t>
            </a:r>
            <a:r>
              <a:rPr lang="pt-BR" dirty="0" smtClean="0"/>
              <a:t> computing)</a:t>
            </a:r>
            <a:endParaRPr lang="pt-BR" i="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Principais contribuições</a:t>
            </a:r>
            <a:endParaRPr lang="pt-BR" b="1" u="sng" dirty="0">
              <a:solidFill>
                <a:srgbClr val="002060"/>
              </a:solidFill>
            </a:endParaRPr>
          </a:p>
        </p:txBody>
      </p:sp>
      <p:sp>
        <p:nvSpPr>
          <p:cNvPr id="3" name="Espaço Reservado para Conteúdo 2"/>
          <p:cNvSpPr>
            <a:spLocks noGrp="1"/>
          </p:cNvSpPr>
          <p:nvPr>
            <p:ph idx="1"/>
          </p:nvPr>
        </p:nvSpPr>
        <p:spPr/>
        <p:txBody>
          <a:bodyPr/>
          <a:lstStyle/>
          <a:p>
            <a:r>
              <a:rPr lang="pt-BR" dirty="0" smtClean="0"/>
              <a:t>Vantagens econômicas</a:t>
            </a:r>
          </a:p>
          <a:p>
            <a:pPr lvl="1"/>
            <a:r>
              <a:rPr lang="pt-BR" dirty="0" smtClean="0"/>
              <a:t>A princípio, desenvolvedores inovadores não precisam mais de elevado capital (hardware e software) para implantar seus serviços, nem de grande capital humano para operá-lo</a:t>
            </a:r>
          </a:p>
          <a:p>
            <a:pPr lvl="1"/>
            <a:r>
              <a:rPr lang="pt-BR" dirty="0" smtClean="0"/>
              <a:t>Tirar vantagem da escala</a:t>
            </a:r>
          </a:p>
          <a:p>
            <a:pPr lvl="2"/>
            <a:r>
              <a:rPr lang="pt-BR" dirty="0" smtClean="0"/>
              <a:t>Empresas que estão começando correm o risco de superestimar a clientela</a:t>
            </a:r>
          </a:p>
          <a:p>
            <a:pPr lvl="2"/>
            <a:r>
              <a:rPr lang="pt-BR" dirty="0" smtClean="0"/>
              <a:t>Grandes empresas com muita operação em lote </a:t>
            </a:r>
          </a:p>
          <a:p>
            <a:pPr lvl="1">
              <a:buNone/>
            </a:pP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Principais contribuições</a:t>
            </a:r>
            <a:endParaRPr lang="pt-BR" b="1" u="sng" dirty="0">
              <a:solidFill>
                <a:srgbClr val="002060"/>
              </a:solidFill>
            </a:endParaRPr>
          </a:p>
        </p:txBody>
      </p:sp>
      <p:sp>
        <p:nvSpPr>
          <p:cNvPr id="3" name="Espaço Reservado para Conteúdo 2"/>
          <p:cNvSpPr>
            <a:spLocks noGrp="1"/>
          </p:cNvSpPr>
          <p:nvPr>
            <p:ph idx="1"/>
          </p:nvPr>
        </p:nvSpPr>
        <p:spPr/>
        <p:txBody>
          <a:bodyPr/>
          <a:lstStyle/>
          <a:p>
            <a:r>
              <a:rPr lang="pt-BR" dirty="0" smtClean="0"/>
              <a:t>Vantagens econômicas</a:t>
            </a:r>
          </a:p>
          <a:p>
            <a:pPr lvl="1"/>
            <a:r>
              <a:rPr lang="pt-BR" dirty="0" err="1" smtClean="0"/>
              <a:t>Cloud</a:t>
            </a:r>
            <a:r>
              <a:rPr lang="pt-BR" dirty="0" smtClean="0"/>
              <a:t> computing possibilita que o uso de recursos computacionais seja pago no fator de horas (a demanda pode variar ao longo do tempo)</a:t>
            </a:r>
          </a:p>
          <a:p>
            <a:pPr lvl="1"/>
            <a:r>
              <a:rPr lang="pt-BR" dirty="0" smtClean="0"/>
              <a:t>Capital </a:t>
            </a:r>
            <a:r>
              <a:rPr lang="pt-BR" dirty="0" err="1" smtClean="0"/>
              <a:t>expenses</a:t>
            </a:r>
            <a:r>
              <a:rPr lang="pt-BR" dirty="0" smtClean="0"/>
              <a:t> -&gt; </a:t>
            </a:r>
            <a:r>
              <a:rPr lang="pt-BR" dirty="0" err="1" smtClean="0"/>
              <a:t>Operation</a:t>
            </a:r>
            <a:r>
              <a:rPr lang="pt-BR" dirty="0" smtClean="0"/>
              <a:t> </a:t>
            </a:r>
            <a:r>
              <a:rPr lang="pt-BR" dirty="0" err="1" smtClean="0"/>
              <a:t>expenses</a:t>
            </a:r>
            <a:r>
              <a:rPr lang="pt-BR" dirty="0" smtClean="0"/>
              <a:t>         			(</a:t>
            </a:r>
            <a:r>
              <a:rPr lang="pt-BR" dirty="0" err="1" smtClean="0"/>
              <a:t>CapEx</a:t>
            </a:r>
            <a:r>
              <a:rPr lang="pt-BR" dirty="0" smtClean="0"/>
              <a:t> -&gt; </a:t>
            </a:r>
            <a:r>
              <a:rPr lang="pt-BR" dirty="0" err="1" smtClean="0"/>
              <a:t>OpEx</a:t>
            </a:r>
            <a:r>
              <a:rPr lang="pt-BR" dirty="0" smtClean="0"/>
              <a:t>)</a:t>
            </a:r>
          </a:p>
          <a:p>
            <a:pPr lvl="1">
              <a:buNone/>
            </a:pP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Principais contribuições</a:t>
            </a:r>
            <a:endParaRPr lang="pt-BR" b="1" u="sng" dirty="0">
              <a:solidFill>
                <a:srgbClr val="002060"/>
              </a:solidFill>
            </a:endParaRPr>
          </a:p>
        </p:txBody>
      </p:sp>
      <p:sp>
        <p:nvSpPr>
          <p:cNvPr id="3" name="Espaço Reservado para Conteúdo 2"/>
          <p:cNvSpPr>
            <a:spLocks noGrp="1"/>
          </p:cNvSpPr>
          <p:nvPr>
            <p:ph idx="1"/>
          </p:nvPr>
        </p:nvSpPr>
        <p:spPr/>
        <p:txBody>
          <a:bodyPr>
            <a:noAutofit/>
          </a:bodyPr>
          <a:lstStyle/>
          <a:p>
            <a:r>
              <a:rPr lang="pt-BR" dirty="0" smtClean="0"/>
              <a:t>Comparações entre </a:t>
            </a:r>
            <a:r>
              <a:rPr lang="pt-BR" dirty="0" err="1" smtClean="0"/>
              <a:t>Cloud</a:t>
            </a:r>
            <a:r>
              <a:rPr lang="pt-BR" dirty="0" smtClean="0"/>
              <a:t> Computing e computação convencional</a:t>
            </a:r>
          </a:p>
          <a:p>
            <a:pPr lvl="1"/>
            <a:r>
              <a:rPr lang="pt-BR" dirty="0" err="1" smtClean="0"/>
              <a:t>Grid</a:t>
            </a:r>
            <a:r>
              <a:rPr lang="pt-BR" dirty="0" smtClean="0"/>
              <a:t> Computing (Computação de Alto Desempenho) está mais voltada para </a:t>
            </a:r>
            <a:r>
              <a:rPr lang="pt-BR" dirty="0" smtClean="0">
                <a:solidFill>
                  <a:srgbClr val="FF0000"/>
                </a:solidFill>
              </a:rPr>
              <a:t>protocolos</a:t>
            </a:r>
            <a:r>
              <a:rPr lang="pt-BR" dirty="0" smtClean="0"/>
              <a:t> que oferecem computação compartilhada e armazenamento em longas distâncias (sem consideração a evolução do software em escala para além da comunidade)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Principais contribuições</a:t>
            </a:r>
            <a:endParaRPr lang="pt-BR" b="1" u="sng" dirty="0">
              <a:solidFill>
                <a:srgbClr val="002060"/>
              </a:solidFill>
            </a:endParaRPr>
          </a:p>
        </p:txBody>
      </p:sp>
      <p:sp>
        <p:nvSpPr>
          <p:cNvPr id="3" name="Espaço Reservado para Conteúdo 2"/>
          <p:cNvSpPr>
            <a:spLocks noGrp="1"/>
          </p:cNvSpPr>
          <p:nvPr>
            <p:ph idx="1"/>
          </p:nvPr>
        </p:nvSpPr>
        <p:spPr/>
        <p:txBody>
          <a:bodyPr>
            <a:noAutofit/>
          </a:bodyPr>
          <a:lstStyle/>
          <a:p>
            <a:r>
              <a:rPr lang="pt-BR" dirty="0" smtClean="0"/>
              <a:t>Comparações entre </a:t>
            </a:r>
            <a:r>
              <a:rPr lang="pt-BR" dirty="0" err="1" smtClean="0"/>
              <a:t>Cloud</a:t>
            </a:r>
            <a:r>
              <a:rPr lang="pt-BR" dirty="0" smtClean="0"/>
              <a:t> Computing e computação convencional</a:t>
            </a:r>
          </a:p>
        </p:txBody>
      </p:sp>
      <p:pic>
        <p:nvPicPr>
          <p:cNvPr id="3074" name="Picture 2"/>
          <p:cNvPicPr>
            <a:picLocks noChangeAspect="1" noChangeArrowheads="1"/>
          </p:cNvPicPr>
          <p:nvPr/>
        </p:nvPicPr>
        <p:blipFill>
          <a:blip r:embed="rId2" cstate="print"/>
          <a:srcRect/>
          <a:stretch>
            <a:fillRect/>
          </a:stretch>
        </p:blipFill>
        <p:spPr bwMode="auto">
          <a:xfrm>
            <a:off x="323528" y="2780928"/>
            <a:ext cx="8654642" cy="3672408"/>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Principais contribuições</a:t>
            </a:r>
            <a:endParaRPr lang="pt-BR" b="1" u="sng" dirty="0">
              <a:solidFill>
                <a:srgbClr val="002060"/>
              </a:solidFill>
            </a:endParaRPr>
          </a:p>
        </p:txBody>
      </p:sp>
      <p:sp>
        <p:nvSpPr>
          <p:cNvPr id="3" name="Espaço Reservado para Conteúdo 2"/>
          <p:cNvSpPr>
            <a:spLocks noGrp="1"/>
          </p:cNvSpPr>
          <p:nvPr>
            <p:ph idx="1"/>
          </p:nvPr>
        </p:nvSpPr>
        <p:spPr/>
        <p:txBody>
          <a:bodyPr>
            <a:noAutofit/>
          </a:bodyPr>
          <a:lstStyle/>
          <a:p>
            <a:r>
              <a:rPr lang="pt-BR" dirty="0" smtClean="0"/>
              <a:t>10 obstáculos para a </a:t>
            </a:r>
            <a:r>
              <a:rPr lang="pt-BR" dirty="0" err="1" smtClean="0"/>
              <a:t>Cloud</a:t>
            </a:r>
            <a:r>
              <a:rPr lang="pt-BR" dirty="0" smtClean="0"/>
              <a:t> Computing</a:t>
            </a:r>
          </a:p>
          <a:p>
            <a:pPr lvl="1"/>
            <a:endParaRPr lang="pt-BR" dirty="0" smtClean="0"/>
          </a:p>
        </p:txBody>
      </p:sp>
      <p:pic>
        <p:nvPicPr>
          <p:cNvPr id="4098" name="Picture 2"/>
          <p:cNvPicPr>
            <a:picLocks noChangeAspect="1" noChangeArrowheads="1"/>
          </p:cNvPicPr>
          <p:nvPr/>
        </p:nvPicPr>
        <p:blipFill>
          <a:blip r:embed="rId3" cstate="print"/>
          <a:srcRect/>
          <a:stretch>
            <a:fillRect/>
          </a:stretch>
        </p:blipFill>
        <p:spPr bwMode="auto">
          <a:xfrm>
            <a:off x="611560" y="2132856"/>
            <a:ext cx="7924374" cy="4248472"/>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Análise crítica</a:t>
            </a:r>
            <a:endParaRPr lang="pt-BR" b="1" u="sng" dirty="0">
              <a:solidFill>
                <a:srgbClr val="002060"/>
              </a:solidFill>
            </a:endParaRPr>
          </a:p>
        </p:txBody>
      </p:sp>
      <p:sp>
        <p:nvSpPr>
          <p:cNvPr id="3" name="Espaço Reservado para Conteúdo 2"/>
          <p:cNvSpPr>
            <a:spLocks noGrp="1"/>
          </p:cNvSpPr>
          <p:nvPr>
            <p:ph idx="1"/>
          </p:nvPr>
        </p:nvSpPr>
        <p:spPr/>
        <p:txBody>
          <a:bodyPr>
            <a:noAutofit/>
          </a:bodyPr>
          <a:lstStyle/>
          <a:p>
            <a:r>
              <a:rPr lang="pt-BR" dirty="0" smtClean="0"/>
              <a:t>A revista não é extremamente técnica e é direcionada a um público heterogêneo dentro da Computação</a:t>
            </a:r>
          </a:p>
          <a:p>
            <a:r>
              <a:rPr lang="pt-BR" dirty="0" smtClean="0"/>
              <a:t>Os autores apresentam uma série de exemplos do mercado</a:t>
            </a:r>
          </a:p>
          <a:p>
            <a:r>
              <a:rPr lang="pt-BR" dirty="0" smtClean="0"/>
              <a:t>O artigo é ao mesmo tempo </a:t>
            </a:r>
            <a:r>
              <a:rPr lang="pt-BR" dirty="0" err="1" smtClean="0"/>
              <a:t>geminal</a:t>
            </a:r>
            <a:r>
              <a:rPr lang="pt-BR" dirty="0" smtClean="0"/>
              <a:t> e um direcionador de pesquisas em </a:t>
            </a:r>
            <a:r>
              <a:rPr lang="pt-BR" dirty="0" err="1" smtClean="0"/>
              <a:t>Cloud</a:t>
            </a:r>
            <a:r>
              <a:rPr lang="pt-BR" dirty="0" smtClean="0"/>
              <a:t> Computing</a:t>
            </a:r>
          </a:p>
          <a:p>
            <a:pPr lvl="1"/>
            <a:endParaRPr lang="pt-B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Roteiro</a:t>
            </a:r>
            <a:endParaRPr lang="pt-BR" b="1" u="sng" dirty="0">
              <a:solidFill>
                <a:srgbClr val="002060"/>
              </a:solidFill>
            </a:endParaRPr>
          </a:p>
        </p:txBody>
      </p:sp>
      <p:sp>
        <p:nvSpPr>
          <p:cNvPr id="3" name="Espaço Reservado para Conteúdo 2"/>
          <p:cNvSpPr>
            <a:spLocks noGrp="1"/>
          </p:cNvSpPr>
          <p:nvPr>
            <p:ph idx="1"/>
          </p:nvPr>
        </p:nvSpPr>
        <p:spPr/>
        <p:txBody>
          <a:bodyPr/>
          <a:lstStyle/>
          <a:p>
            <a:r>
              <a:rPr lang="pt-BR" dirty="0" smtClean="0"/>
              <a:t>Introdução</a:t>
            </a:r>
          </a:p>
          <a:p>
            <a:r>
              <a:rPr lang="pt-BR" dirty="0" smtClean="0"/>
              <a:t>Fontes, trabalhos relacionados e derivados</a:t>
            </a:r>
          </a:p>
          <a:p>
            <a:r>
              <a:rPr lang="pt-BR" dirty="0" smtClean="0"/>
              <a:t>Pontos altos/citações</a:t>
            </a:r>
          </a:p>
          <a:p>
            <a:r>
              <a:rPr lang="pt-BR" dirty="0" smtClean="0"/>
              <a:t>Principais contribuições do artigo</a:t>
            </a:r>
          </a:p>
          <a:p>
            <a:r>
              <a:rPr lang="pt-BR" dirty="0" smtClean="0"/>
              <a:t>Análise crítica</a:t>
            </a:r>
          </a:p>
          <a:p>
            <a:r>
              <a:rPr lang="pt-BR" smtClean="0"/>
              <a:t>Conclusão</a:t>
            </a:r>
            <a:endParaRPr lang="pt-BR" dirty="0" smtClean="0"/>
          </a:p>
          <a:p>
            <a:pPr lvl="1">
              <a:buNone/>
            </a:pPr>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Conclusão</a:t>
            </a:r>
            <a:endParaRPr lang="pt-BR" b="1" u="sng" dirty="0">
              <a:solidFill>
                <a:srgbClr val="002060"/>
              </a:solidFill>
            </a:endParaRPr>
          </a:p>
        </p:txBody>
      </p:sp>
      <p:sp>
        <p:nvSpPr>
          <p:cNvPr id="3" name="Espaço Reservado para Conteúdo 2"/>
          <p:cNvSpPr>
            <a:spLocks noGrp="1"/>
          </p:cNvSpPr>
          <p:nvPr>
            <p:ph idx="1"/>
          </p:nvPr>
        </p:nvSpPr>
        <p:spPr>
          <a:xfrm>
            <a:off x="457200" y="1711349"/>
            <a:ext cx="8229600" cy="4525963"/>
          </a:xfrm>
        </p:spPr>
        <p:txBody>
          <a:bodyPr>
            <a:noAutofit/>
          </a:bodyPr>
          <a:lstStyle/>
          <a:p>
            <a:r>
              <a:rPr lang="pt-BR" dirty="0" err="1" smtClean="0"/>
              <a:t>Cloud</a:t>
            </a:r>
            <a:r>
              <a:rPr lang="pt-BR" dirty="0" smtClean="0"/>
              <a:t> Computing</a:t>
            </a:r>
          </a:p>
          <a:p>
            <a:pPr lvl="1"/>
            <a:r>
              <a:rPr lang="en-US" dirty="0" smtClean="0"/>
              <a:t>short-term  usage </a:t>
            </a:r>
          </a:p>
          <a:p>
            <a:pPr lvl="1"/>
            <a:r>
              <a:rPr lang="en-US" dirty="0" smtClean="0"/>
              <a:t>no  upfront cost</a:t>
            </a:r>
          </a:p>
          <a:p>
            <a:pPr lvl="1"/>
            <a:r>
              <a:rPr lang="en-US" dirty="0" smtClean="0"/>
              <a:t>infinite capacity on demand</a:t>
            </a:r>
          </a:p>
          <a:p>
            <a:pPr lvl="1"/>
            <a:endParaRPr lang="en-US" dirty="0" smtClean="0"/>
          </a:p>
          <a:p>
            <a:r>
              <a:rPr lang="en-US" dirty="0" err="1" smtClean="0"/>
              <a:t>Aplicações</a:t>
            </a:r>
            <a:r>
              <a:rPr lang="en-US" dirty="0" smtClean="0"/>
              <a:t> de software </a:t>
            </a:r>
            <a:r>
              <a:rPr lang="en-US" dirty="0" err="1" smtClean="0"/>
              <a:t>necessitam</a:t>
            </a:r>
            <a:r>
              <a:rPr lang="en-US" dirty="0" smtClean="0"/>
              <a:t> se </a:t>
            </a:r>
            <a:r>
              <a:rPr lang="en-US" dirty="0" err="1" smtClean="0"/>
              <a:t>adaptar</a:t>
            </a:r>
            <a:r>
              <a:rPr lang="en-US" dirty="0" smtClean="0"/>
              <a:t> </a:t>
            </a:r>
            <a:r>
              <a:rPr lang="en-US" dirty="0" err="1" smtClean="0"/>
              <a:t>ao</a:t>
            </a:r>
            <a:r>
              <a:rPr lang="en-US" dirty="0" smtClean="0"/>
              <a:t> </a:t>
            </a:r>
            <a:r>
              <a:rPr lang="en-US" dirty="0" err="1" smtClean="0"/>
              <a:t>aumento</a:t>
            </a:r>
            <a:r>
              <a:rPr lang="en-US" dirty="0" smtClean="0"/>
              <a:t> e à </a:t>
            </a:r>
            <a:r>
              <a:rPr lang="en-US" dirty="0" err="1" smtClean="0"/>
              <a:t>diminuição</a:t>
            </a:r>
            <a:r>
              <a:rPr lang="en-US" dirty="0" smtClean="0"/>
              <a:t> de </a:t>
            </a:r>
            <a:r>
              <a:rPr lang="en-US" dirty="0" err="1" smtClean="0"/>
              <a:t>demanda</a:t>
            </a:r>
            <a:endParaRPr lang="en-US" dirty="0" smtClean="0"/>
          </a:p>
          <a:p>
            <a:endParaRPr lang="en-US" dirty="0" smtClean="0"/>
          </a:p>
          <a:p>
            <a:pPr lvl="1"/>
            <a:endParaRPr lang="pt-BR" dirty="0" smtClean="0"/>
          </a:p>
          <a:p>
            <a:pPr lvl="1"/>
            <a:endParaRPr lang="pt-B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Conclusão</a:t>
            </a:r>
            <a:endParaRPr lang="pt-BR" b="1" u="sng" dirty="0">
              <a:solidFill>
                <a:srgbClr val="002060"/>
              </a:solidFill>
            </a:endParaRPr>
          </a:p>
        </p:txBody>
      </p:sp>
      <p:sp>
        <p:nvSpPr>
          <p:cNvPr id="3" name="Espaço Reservado para Conteúdo 2"/>
          <p:cNvSpPr>
            <a:spLocks noGrp="1"/>
          </p:cNvSpPr>
          <p:nvPr>
            <p:ph idx="1"/>
          </p:nvPr>
        </p:nvSpPr>
        <p:spPr>
          <a:xfrm>
            <a:off x="457200" y="1567333"/>
            <a:ext cx="8229600" cy="4525963"/>
          </a:xfrm>
        </p:spPr>
        <p:txBody>
          <a:bodyPr>
            <a:noAutofit/>
          </a:bodyPr>
          <a:lstStyle/>
          <a:p>
            <a:r>
              <a:rPr lang="en-US" dirty="0" err="1" smtClean="0"/>
              <a:t>Aplicações</a:t>
            </a:r>
            <a:r>
              <a:rPr lang="en-US" dirty="0" smtClean="0"/>
              <a:t> de software </a:t>
            </a:r>
            <a:r>
              <a:rPr lang="en-US" dirty="0" err="1" smtClean="0"/>
              <a:t>necessitam</a:t>
            </a:r>
            <a:r>
              <a:rPr lang="en-US" dirty="0" smtClean="0"/>
              <a:t> se </a:t>
            </a:r>
            <a:r>
              <a:rPr lang="en-US" dirty="0" err="1" smtClean="0"/>
              <a:t>adaptar</a:t>
            </a:r>
            <a:r>
              <a:rPr lang="en-US" dirty="0" smtClean="0"/>
              <a:t> </a:t>
            </a:r>
            <a:r>
              <a:rPr lang="en-US" dirty="0" err="1" smtClean="0"/>
              <a:t>ao</a:t>
            </a:r>
            <a:r>
              <a:rPr lang="en-US" dirty="0" smtClean="0"/>
              <a:t> </a:t>
            </a:r>
            <a:r>
              <a:rPr lang="en-US" dirty="0" err="1" smtClean="0"/>
              <a:t>aumento</a:t>
            </a:r>
            <a:r>
              <a:rPr lang="en-US" dirty="0" smtClean="0"/>
              <a:t> e à </a:t>
            </a:r>
            <a:r>
              <a:rPr lang="en-US" dirty="0" err="1" smtClean="0"/>
              <a:t>diminuição</a:t>
            </a:r>
            <a:r>
              <a:rPr lang="en-US" dirty="0" smtClean="0"/>
              <a:t> de </a:t>
            </a:r>
            <a:r>
              <a:rPr lang="en-US" dirty="0" err="1" smtClean="0"/>
              <a:t>demanda</a:t>
            </a:r>
            <a:endParaRPr lang="en-US" dirty="0" smtClean="0"/>
          </a:p>
          <a:p>
            <a:endParaRPr lang="en-US" dirty="0" smtClean="0"/>
          </a:p>
          <a:p>
            <a:r>
              <a:rPr lang="en-US" dirty="0" smtClean="0"/>
              <a:t>O hardware </a:t>
            </a:r>
            <a:r>
              <a:rPr lang="en-US" dirty="0" err="1" smtClean="0"/>
              <a:t>deve</a:t>
            </a:r>
            <a:r>
              <a:rPr lang="en-US" dirty="0" smtClean="0"/>
              <a:t> ser </a:t>
            </a:r>
            <a:r>
              <a:rPr lang="en-US" dirty="0" err="1" smtClean="0"/>
              <a:t>projetado</a:t>
            </a:r>
            <a:r>
              <a:rPr lang="en-US" dirty="0" smtClean="0"/>
              <a:t> </a:t>
            </a:r>
            <a:r>
              <a:rPr lang="en-US" dirty="0" err="1" smtClean="0"/>
              <a:t>em</a:t>
            </a:r>
            <a:r>
              <a:rPr lang="en-US" dirty="0" smtClean="0"/>
              <a:t> containers</a:t>
            </a:r>
          </a:p>
          <a:p>
            <a:endParaRPr lang="en-US" dirty="0" smtClean="0"/>
          </a:p>
          <a:p>
            <a:r>
              <a:rPr lang="en-US" dirty="0" smtClean="0"/>
              <a:t>A </a:t>
            </a:r>
            <a:r>
              <a:rPr lang="en-US" dirty="0" err="1" smtClean="0"/>
              <a:t>infraestrutura</a:t>
            </a:r>
            <a:r>
              <a:rPr lang="en-US" dirty="0" smtClean="0"/>
              <a:t> de software </a:t>
            </a:r>
            <a:r>
              <a:rPr lang="en-US" dirty="0" err="1" smtClean="0"/>
              <a:t>deve</a:t>
            </a:r>
            <a:r>
              <a:rPr lang="en-US" dirty="0" smtClean="0"/>
              <a:t> saber de </a:t>
            </a:r>
            <a:r>
              <a:rPr lang="en-US" dirty="0" err="1" smtClean="0"/>
              <a:t>que</a:t>
            </a:r>
            <a:r>
              <a:rPr lang="en-US" dirty="0" smtClean="0"/>
              <a:t> </a:t>
            </a:r>
            <a:r>
              <a:rPr lang="en-US" dirty="0" err="1" smtClean="0"/>
              <a:t>não</a:t>
            </a:r>
            <a:r>
              <a:rPr lang="en-US" dirty="0" smtClean="0"/>
              <a:t> </a:t>
            </a:r>
            <a:r>
              <a:rPr lang="en-US" dirty="0" err="1" smtClean="0"/>
              <a:t>está</a:t>
            </a:r>
            <a:r>
              <a:rPr lang="en-US" dirty="0" smtClean="0"/>
              <a:t> </a:t>
            </a:r>
            <a:r>
              <a:rPr lang="en-US" dirty="0" err="1" smtClean="0"/>
              <a:t>sendo</a:t>
            </a:r>
            <a:r>
              <a:rPr lang="en-US" dirty="0" smtClean="0"/>
              <a:t> </a:t>
            </a:r>
            <a:r>
              <a:rPr lang="en-US" dirty="0" err="1" smtClean="0"/>
              <a:t>executada</a:t>
            </a:r>
            <a:r>
              <a:rPr lang="en-US" dirty="0" smtClean="0"/>
              <a:t> </a:t>
            </a:r>
            <a:r>
              <a:rPr lang="en-US" dirty="0" err="1" smtClean="0"/>
              <a:t>em</a:t>
            </a:r>
            <a:r>
              <a:rPr lang="en-US" dirty="0" smtClean="0"/>
              <a:t> </a:t>
            </a:r>
            <a:r>
              <a:rPr lang="en-US" dirty="0" err="1" smtClean="0"/>
              <a:t>cima</a:t>
            </a:r>
            <a:r>
              <a:rPr lang="en-US" dirty="0" smtClean="0"/>
              <a:t> de metal, </a:t>
            </a:r>
            <a:r>
              <a:rPr lang="en-US" dirty="0" err="1" smtClean="0"/>
              <a:t>mas</a:t>
            </a:r>
            <a:r>
              <a:rPr lang="en-US" dirty="0" smtClean="0"/>
              <a:t> </a:t>
            </a:r>
            <a:r>
              <a:rPr lang="en-US" dirty="0" err="1" smtClean="0"/>
              <a:t>em</a:t>
            </a:r>
            <a:r>
              <a:rPr lang="en-US" dirty="0" smtClean="0"/>
              <a:t> </a:t>
            </a:r>
            <a:r>
              <a:rPr lang="en-US" dirty="0" err="1" smtClean="0"/>
              <a:t>cima</a:t>
            </a:r>
            <a:r>
              <a:rPr lang="en-US" dirty="0" smtClean="0"/>
              <a:t> de </a:t>
            </a:r>
            <a:r>
              <a:rPr lang="en-US" dirty="0" err="1" smtClean="0"/>
              <a:t>máquinas</a:t>
            </a:r>
            <a:r>
              <a:rPr lang="en-US" dirty="0" smtClean="0"/>
              <a:t> </a:t>
            </a:r>
            <a:r>
              <a:rPr lang="en-US" dirty="0" err="1" smtClean="0"/>
              <a:t>virtuais</a:t>
            </a:r>
            <a:endParaRPr lang="en-US" dirty="0" smtClean="0"/>
          </a:p>
          <a:p>
            <a:endParaRPr lang="en-US" dirty="0" smtClean="0"/>
          </a:p>
          <a:p>
            <a:pPr lvl="1"/>
            <a:endParaRPr lang="pt-BR" dirty="0" smtClean="0"/>
          </a:p>
          <a:p>
            <a:pPr lvl="1"/>
            <a:endParaRPr lang="pt-B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Discussão</a:t>
            </a:r>
            <a:endParaRPr lang="pt-BR" b="1" u="sng"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Introdução</a:t>
            </a:r>
            <a:endParaRPr lang="pt-BR" b="1" u="sng" dirty="0">
              <a:solidFill>
                <a:srgbClr val="002060"/>
              </a:solidFill>
            </a:endParaRPr>
          </a:p>
        </p:txBody>
      </p:sp>
      <p:sp>
        <p:nvSpPr>
          <p:cNvPr id="3" name="Espaço Reservado para Conteúdo 2"/>
          <p:cNvSpPr>
            <a:spLocks noGrp="1"/>
          </p:cNvSpPr>
          <p:nvPr>
            <p:ph idx="1"/>
          </p:nvPr>
        </p:nvSpPr>
        <p:spPr/>
        <p:txBody>
          <a:bodyPr/>
          <a:lstStyle/>
          <a:p>
            <a:r>
              <a:rPr lang="pt-BR" i="1" dirty="0" smtClean="0"/>
              <a:t>Google </a:t>
            </a:r>
            <a:r>
              <a:rPr lang="pt-BR" i="1" dirty="0" err="1" smtClean="0"/>
              <a:t>trends</a:t>
            </a:r>
            <a:endParaRPr lang="pt-BR" i="1" dirty="0" smtClean="0"/>
          </a:p>
          <a:p>
            <a:pPr lvl="1">
              <a:buNone/>
            </a:pPr>
            <a:endParaRPr lang="pt-BR" dirty="0"/>
          </a:p>
        </p:txBody>
      </p:sp>
      <p:pic>
        <p:nvPicPr>
          <p:cNvPr id="1026" name="Picture 2"/>
          <p:cNvPicPr>
            <a:picLocks noChangeAspect="1" noChangeArrowheads="1"/>
          </p:cNvPicPr>
          <p:nvPr/>
        </p:nvPicPr>
        <p:blipFill>
          <a:blip r:embed="rId3" cstate="print"/>
          <a:srcRect/>
          <a:stretch>
            <a:fillRect/>
          </a:stretch>
        </p:blipFill>
        <p:spPr bwMode="auto">
          <a:xfrm>
            <a:off x="301547" y="2636912"/>
            <a:ext cx="8734949" cy="309634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Fontes e trabalhos relacionados</a:t>
            </a:r>
            <a:endParaRPr lang="pt-BR" b="1" u="sng" dirty="0">
              <a:solidFill>
                <a:srgbClr val="002060"/>
              </a:solidFill>
            </a:endParaRPr>
          </a:p>
        </p:txBody>
      </p:sp>
      <p:sp>
        <p:nvSpPr>
          <p:cNvPr id="3" name="Espaço Reservado para Conteúdo 2"/>
          <p:cNvSpPr>
            <a:spLocks noGrp="1"/>
          </p:cNvSpPr>
          <p:nvPr>
            <p:ph idx="1"/>
          </p:nvPr>
        </p:nvSpPr>
        <p:spPr/>
        <p:txBody>
          <a:bodyPr>
            <a:normAutofit/>
          </a:bodyPr>
          <a:lstStyle/>
          <a:p>
            <a:pPr>
              <a:buNone/>
            </a:pPr>
            <a:r>
              <a:rPr lang="pt-BR" u="sng" dirty="0" smtClean="0"/>
              <a:t>Fontes</a:t>
            </a:r>
          </a:p>
          <a:p>
            <a:r>
              <a:rPr lang="pt-BR" dirty="0" smtClean="0"/>
              <a:t>Cases de mercado</a:t>
            </a:r>
          </a:p>
          <a:p>
            <a:pPr lvl="1"/>
            <a:r>
              <a:rPr lang="pt-BR" dirty="0" err="1" smtClean="0"/>
              <a:t>Amazon</a:t>
            </a:r>
            <a:r>
              <a:rPr lang="pt-BR" dirty="0" smtClean="0"/>
              <a:t>, Google, Microsoft</a:t>
            </a:r>
          </a:p>
          <a:p>
            <a:pPr lvl="1"/>
            <a:endParaRPr lang="pt-BR" dirty="0" smtClean="0"/>
          </a:p>
          <a:p>
            <a:r>
              <a:rPr lang="en-US" sz="2400" dirty="0" err="1" smtClean="0"/>
              <a:t>McCalpin</a:t>
            </a:r>
            <a:r>
              <a:rPr lang="en-US" sz="2400" dirty="0" smtClean="0"/>
              <a:t>, J. </a:t>
            </a:r>
            <a:r>
              <a:rPr lang="en-US" sz="2400" b="1" dirty="0" smtClean="0"/>
              <a:t>Memory bandwidth and machine balance  in current high performance computers</a:t>
            </a:r>
            <a:r>
              <a:rPr lang="en-US" sz="2400" dirty="0" smtClean="0"/>
              <a:t>. IEEE Technical Committee on Computer Architecture Newsletter (1995</a:t>
            </a:r>
            <a:r>
              <a:rPr lang="pt-BR" sz="2400" dirty="0" smtClean="0"/>
              <a:t>)</a:t>
            </a:r>
          </a:p>
          <a:p>
            <a:endParaRPr lang="pt-BR" sz="2400" dirty="0" smtClean="0"/>
          </a:p>
          <a:p>
            <a:pPr lvl="1">
              <a:buNone/>
            </a:pP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Fontes e trabalhos relacionados</a:t>
            </a:r>
            <a:endParaRPr lang="pt-BR" b="1" u="sng" dirty="0">
              <a:solidFill>
                <a:srgbClr val="002060"/>
              </a:solidFill>
            </a:endParaRPr>
          </a:p>
        </p:txBody>
      </p:sp>
      <p:sp>
        <p:nvSpPr>
          <p:cNvPr id="3" name="Espaço Reservado para Conteúdo 2"/>
          <p:cNvSpPr>
            <a:spLocks noGrp="1"/>
          </p:cNvSpPr>
          <p:nvPr>
            <p:ph idx="1"/>
          </p:nvPr>
        </p:nvSpPr>
        <p:spPr/>
        <p:txBody>
          <a:bodyPr>
            <a:normAutofit/>
          </a:bodyPr>
          <a:lstStyle/>
          <a:p>
            <a:pPr>
              <a:buNone/>
            </a:pPr>
            <a:r>
              <a:rPr lang="pt-BR" u="sng" dirty="0" smtClean="0"/>
              <a:t>Trabalhos relacionados</a:t>
            </a:r>
          </a:p>
          <a:p>
            <a:r>
              <a:rPr lang="pt-BR" dirty="0" smtClean="0"/>
              <a:t>612 citações</a:t>
            </a:r>
            <a:endParaRPr lang="pt-BR" dirty="0" smtClean="0"/>
          </a:p>
          <a:p>
            <a:endParaRPr lang="pt-BR" sz="1600" dirty="0" smtClean="0"/>
          </a:p>
          <a:p>
            <a:pPr marL="342900" lvl="1" indent="-342900">
              <a:buFont typeface="Arial" pitchFamily="34" charset="0"/>
              <a:buChar char="•"/>
            </a:pPr>
            <a:r>
              <a:rPr lang="pt-BR" sz="2400" dirty="0" err="1" smtClean="0"/>
              <a:t>Marios</a:t>
            </a:r>
            <a:r>
              <a:rPr lang="pt-BR" sz="2400" dirty="0" smtClean="0"/>
              <a:t> D. </a:t>
            </a:r>
            <a:r>
              <a:rPr lang="pt-BR" sz="2400" dirty="0" err="1" smtClean="0"/>
              <a:t>Dikaiakos</a:t>
            </a:r>
            <a:r>
              <a:rPr lang="pt-BR" sz="2400" dirty="0" smtClean="0"/>
              <a:t> , </a:t>
            </a:r>
            <a:r>
              <a:rPr lang="pt-BR" sz="2400" dirty="0" err="1" smtClean="0"/>
              <a:t>Asterios</a:t>
            </a:r>
            <a:r>
              <a:rPr lang="pt-BR" sz="2400" dirty="0" smtClean="0"/>
              <a:t> </a:t>
            </a:r>
            <a:r>
              <a:rPr lang="pt-BR" sz="2400" dirty="0" err="1" smtClean="0"/>
              <a:t>Katsifodimos</a:t>
            </a:r>
            <a:r>
              <a:rPr lang="pt-BR" sz="2400" dirty="0" smtClean="0"/>
              <a:t> , George </a:t>
            </a:r>
            <a:r>
              <a:rPr lang="pt-BR" sz="2400" dirty="0" err="1" smtClean="0"/>
              <a:t>Pallis</a:t>
            </a:r>
            <a:r>
              <a:rPr lang="pt-BR" sz="2400" dirty="0" smtClean="0"/>
              <a:t>, </a:t>
            </a:r>
            <a:r>
              <a:rPr lang="pt-BR" sz="2400" b="1" dirty="0" err="1" smtClean="0"/>
              <a:t>Minersoft</a:t>
            </a:r>
            <a:r>
              <a:rPr lang="pt-BR" sz="2400" b="1" dirty="0" smtClean="0"/>
              <a:t>: Software </a:t>
            </a:r>
            <a:r>
              <a:rPr lang="pt-BR" sz="2400" b="1" dirty="0" err="1" smtClean="0"/>
              <a:t>retrieval</a:t>
            </a:r>
            <a:r>
              <a:rPr lang="pt-BR" sz="2400" b="1" dirty="0" smtClean="0"/>
              <a:t> in </a:t>
            </a:r>
            <a:r>
              <a:rPr lang="pt-BR" sz="2400" b="1" dirty="0" err="1" smtClean="0"/>
              <a:t>grid</a:t>
            </a:r>
            <a:r>
              <a:rPr lang="pt-BR" sz="2400" b="1" dirty="0" smtClean="0"/>
              <a:t> </a:t>
            </a:r>
            <a:r>
              <a:rPr lang="pt-BR" sz="2400" b="1" dirty="0" err="1" smtClean="0"/>
              <a:t>and</a:t>
            </a:r>
            <a:r>
              <a:rPr lang="pt-BR" sz="2400" b="1" dirty="0" smtClean="0"/>
              <a:t> </a:t>
            </a:r>
            <a:r>
              <a:rPr lang="pt-BR" sz="2400" b="1" dirty="0" err="1" smtClean="0"/>
              <a:t>cloud</a:t>
            </a:r>
            <a:r>
              <a:rPr lang="pt-BR" sz="2400" b="1" dirty="0" smtClean="0"/>
              <a:t> computing </a:t>
            </a:r>
            <a:r>
              <a:rPr lang="pt-BR" sz="2400" b="1" dirty="0" err="1" smtClean="0"/>
              <a:t>infrastructures</a:t>
            </a:r>
            <a:r>
              <a:rPr lang="pt-BR" sz="2400" dirty="0" smtClean="0"/>
              <a:t>, ACM </a:t>
            </a:r>
            <a:r>
              <a:rPr lang="pt-BR" sz="2400" dirty="0" err="1" smtClean="0"/>
              <a:t>Transactions</a:t>
            </a:r>
            <a:r>
              <a:rPr lang="pt-BR" sz="2400" dirty="0" smtClean="0"/>
              <a:t> </a:t>
            </a:r>
            <a:r>
              <a:rPr lang="pt-BR" sz="2400" dirty="0" err="1" smtClean="0"/>
              <a:t>on</a:t>
            </a:r>
            <a:r>
              <a:rPr lang="pt-BR" sz="2400" dirty="0" smtClean="0"/>
              <a:t> Internet </a:t>
            </a:r>
            <a:r>
              <a:rPr lang="pt-BR" sz="2400" dirty="0" err="1" smtClean="0"/>
              <a:t>Technology</a:t>
            </a:r>
            <a:r>
              <a:rPr lang="pt-BR" sz="2400" dirty="0" smtClean="0"/>
              <a:t> (TOIT), v.12 n.1, p.1-34</a:t>
            </a:r>
          </a:p>
          <a:p>
            <a:pPr marL="342900" lvl="1" indent="-342900">
              <a:buFont typeface="Arial" pitchFamily="34" charset="0"/>
              <a:buChar char="•"/>
            </a:pPr>
            <a:r>
              <a:rPr lang="pt-BR" sz="2400" dirty="0" err="1" smtClean="0"/>
              <a:t>Thi-Van-Anh</a:t>
            </a:r>
            <a:r>
              <a:rPr lang="pt-BR" sz="2400" dirty="0" smtClean="0"/>
              <a:t> </a:t>
            </a:r>
            <a:r>
              <a:rPr lang="pt-BR" sz="2400" dirty="0" err="1" smtClean="0"/>
              <a:t>Nguyen</a:t>
            </a:r>
            <a:r>
              <a:rPr lang="pt-BR" sz="2400" dirty="0" smtClean="0"/>
              <a:t> , Sandro Bimonte , Laurent d'</a:t>
            </a:r>
            <a:r>
              <a:rPr lang="pt-BR" sz="2400" dirty="0" err="1" smtClean="0"/>
              <a:t>Orazio</a:t>
            </a:r>
            <a:r>
              <a:rPr lang="pt-BR" sz="2400" dirty="0" smtClean="0"/>
              <a:t> , </a:t>
            </a:r>
            <a:r>
              <a:rPr lang="pt-BR" sz="2400" dirty="0" err="1" smtClean="0"/>
              <a:t>Jérôme</a:t>
            </a:r>
            <a:r>
              <a:rPr lang="pt-BR" sz="2400" dirty="0" smtClean="0"/>
              <a:t> </a:t>
            </a:r>
            <a:r>
              <a:rPr lang="pt-BR" sz="2400" dirty="0" err="1" smtClean="0"/>
              <a:t>Darmont</a:t>
            </a:r>
            <a:r>
              <a:rPr lang="pt-BR" sz="2400" dirty="0" smtClean="0"/>
              <a:t>, </a:t>
            </a:r>
            <a:r>
              <a:rPr lang="pt-BR" sz="2400" b="1" dirty="0" err="1" smtClean="0"/>
              <a:t>Cost</a:t>
            </a:r>
            <a:r>
              <a:rPr lang="pt-BR" sz="2400" b="1" dirty="0" smtClean="0"/>
              <a:t> </a:t>
            </a:r>
            <a:r>
              <a:rPr lang="pt-BR" sz="2400" b="1" dirty="0" err="1" smtClean="0"/>
              <a:t>models</a:t>
            </a:r>
            <a:r>
              <a:rPr lang="pt-BR" sz="2400" b="1" dirty="0" smtClean="0"/>
              <a:t> for </a:t>
            </a:r>
            <a:r>
              <a:rPr lang="pt-BR" sz="2400" b="1" dirty="0" err="1" smtClean="0"/>
              <a:t>view</a:t>
            </a:r>
            <a:r>
              <a:rPr lang="pt-BR" sz="2400" b="1" dirty="0" smtClean="0"/>
              <a:t> </a:t>
            </a:r>
            <a:r>
              <a:rPr lang="pt-BR" sz="2400" b="1" dirty="0" err="1" smtClean="0"/>
              <a:t>materialization</a:t>
            </a:r>
            <a:r>
              <a:rPr lang="pt-BR" sz="2400" b="1" dirty="0" smtClean="0"/>
              <a:t> in </a:t>
            </a:r>
            <a:r>
              <a:rPr lang="pt-BR" sz="2400" b="1" dirty="0" err="1" smtClean="0"/>
              <a:t>the</a:t>
            </a:r>
            <a:r>
              <a:rPr lang="pt-BR" sz="2400" b="1" dirty="0" smtClean="0"/>
              <a:t> </a:t>
            </a:r>
            <a:r>
              <a:rPr lang="pt-BR" sz="2400" b="1" dirty="0" err="1" smtClean="0"/>
              <a:t>cloud</a:t>
            </a:r>
            <a:r>
              <a:rPr lang="pt-BR" sz="2400" dirty="0" smtClean="0"/>
              <a:t>, </a:t>
            </a:r>
            <a:r>
              <a:rPr lang="pt-BR" sz="2400" dirty="0" err="1" smtClean="0"/>
              <a:t>Proceedings</a:t>
            </a:r>
            <a:r>
              <a:rPr lang="pt-BR" sz="2400" dirty="0" smtClean="0"/>
              <a:t> </a:t>
            </a:r>
            <a:r>
              <a:rPr lang="pt-BR" sz="2400" dirty="0" err="1" smtClean="0"/>
              <a:t>of</a:t>
            </a:r>
            <a:r>
              <a:rPr lang="pt-BR" sz="2400" dirty="0" smtClean="0"/>
              <a:t> </a:t>
            </a:r>
            <a:r>
              <a:rPr lang="pt-BR" sz="2400" dirty="0" err="1" smtClean="0"/>
              <a:t>the</a:t>
            </a:r>
            <a:r>
              <a:rPr lang="pt-BR" sz="2400" dirty="0" smtClean="0"/>
              <a:t> 2012 </a:t>
            </a:r>
            <a:r>
              <a:rPr lang="pt-BR" sz="2400" dirty="0" err="1" smtClean="0"/>
              <a:t>Joint</a:t>
            </a:r>
            <a:r>
              <a:rPr lang="pt-BR" sz="2400" dirty="0" smtClean="0"/>
              <a:t> EDBT/ICDT Workshops</a:t>
            </a:r>
          </a:p>
          <a:p>
            <a:pPr marL="342900" lvl="1" indent="-342900">
              <a:buFont typeface="Arial" pitchFamily="34" charset="0"/>
              <a:buChar char="•"/>
            </a:pPr>
            <a:endParaRPr lang="pt-BR" sz="2400" dirty="0" smtClean="0"/>
          </a:p>
          <a:p>
            <a:endParaRPr lang="pt-BR" sz="2400" dirty="0" smtClean="0"/>
          </a:p>
          <a:p>
            <a:pPr lvl="1">
              <a:buNone/>
            </a:pP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Pontos altos/citações</a:t>
            </a:r>
            <a:endParaRPr lang="pt-BR" b="1" u="sng" dirty="0">
              <a:solidFill>
                <a:srgbClr val="002060"/>
              </a:solidFill>
            </a:endParaRPr>
          </a:p>
        </p:txBody>
      </p:sp>
      <p:sp>
        <p:nvSpPr>
          <p:cNvPr id="3" name="Espaço Reservado para Conteúdo 2"/>
          <p:cNvSpPr>
            <a:spLocks noGrp="1"/>
          </p:cNvSpPr>
          <p:nvPr>
            <p:ph idx="1"/>
          </p:nvPr>
        </p:nvSpPr>
        <p:spPr>
          <a:xfrm>
            <a:off x="457200" y="2348880"/>
            <a:ext cx="8229600" cy="4525963"/>
          </a:xfrm>
        </p:spPr>
        <p:txBody>
          <a:bodyPr>
            <a:normAutofit/>
          </a:bodyPr>
          <a:lstStyle/>
          <a:p>
            <a:pPr algn="ctr">
              <a:buNone/>
            </a:pPr>
            <a:r>
              <a:rPr lang="pt-BR" dirty="0" smtClean="0"/>
              <a:t>“</a:t>
            </a:r>
            <a:r>
              <a:rPr lang="en-US" dirty="0" smtClean="0"/>
              <a:t>the long-held dream of </a:t>
            </a:r>
            <a:r>
              <a:rPr lang="en-US" dirty="0" smtClean="0">
                <a:solidFill>
                  <a:srgbClr val="FF0000"/>
                </a:solidFill>
              </a:rPr>
              <a:t>computing as a utility</a:t>
            </a:r>
            <a:r>
              <a:rPr lang="en-US" dirty="0" smtClean="0"/>
              <a:t>, has the potential to </a:t>
            </a:r>
            <a:r>
              <a:rPr lang="en-US" dirty="0" smtClean="0">
                <a:solidFill>
                  <a:srgbClr val="FF0000"/>
                </a:solidFill>
              </a:rPr>
              <a:t>transform a large part of the IT industry</a:t>
            </a:r>
            <a:r>
              <a:rPr lang="en-US" dirty="0" smtClean="0"/>
              <a:t>, making </a:t>
            </a:r>
            <a:r>
              <a:rPr lang="en-US" dirty="0" smtClean="0">
                <a:solidFill>
                  <a:srgbClr val="FF0000"/>
                </a:solidFill>
              </a:rPr>
              <a:t>software</a:t>
            </a:r>
            <a:r>
              <a:rPr lang="en-US" dirty="0" smtClean="0"/>
              <a:t> even more attractive </a:t>
            </a:r>
            <a:r>
              <a:rPr lang="en-US" dirty="0" smtClean="0">
                <a:solidFill>
                  <a:srgbClr val="FF0000"/>
                </a:solidFill>
              </a:rPr>
              <a:t>as a service </a:t>
            </a:r>
            <a:r>
              <a:rPr lang="en-US" dirty="0" smtClean="0"/>
              <a:t>and shaping the way </a:t>
            </a:r>
            <a:r>
              <a:rPr lang="en-US" dirty="0" smtClean="0">
                <a:solidFill>
                  <a:srgbClr val="FF0000"/>
                </a:solidFill>
              </a:rPr>
              <a:t>IT hardware </a:t>
            </a:r>
            <a:r>
              <a:rPr lang="en-US" dirty="0" smtClean="0"/>
              <a:t>is </a:t>
            </a:r>
            <a:r>
              <a:rPr lang="en-US" dirty="0" smtClean="0">
                <a:solidFill>
                  <a:srgbClr val="FF0000"/>
                </a:solidFill>
              </a:rPr>
              <a:t>designed and purchased</a:t>
            </a:r>
            <a:r>
              <a:rPr lang="pt-BR" dirty="0" smtClean="0"/>
              <a:t>”</a:t>
            </a:r>
          </a:p>
          <a:p>
            <a:pPr lvl="1" algn="r">
              <a:buNone/>
            </a:pPr>
            <a:r>
              <a:rPr lang="pt-BR" i="1" dirty="0" smtClean="0"/>
              <a:t>p. 50</a:t>
            </a:r>
            <a:endParaRPr lang="pt-BR"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Pontos altos/citações</a:t>
            </a:r>
            <a:endParaRPr lang="pt-BR" b="1" u="sng" dirty="0">
              <a:solidFill>
                <a:srgbClr val="002060"/>
              </a:solidFill>
            </a:endParaRPr>
          </a:p>
        </p:txBody>
      </p:sp>
      <p:sp>
        <p:nvSpPr>
          <p:cNvPr id="3" name="Espaço Reservado para Conteúdo 2"/>
          <p:cNvSpPr>
            <a:spLocks noGrp="1"/>
          </p:cNvSpPr>
          <p:nvPr>
            <p:ph idx="1"/>
          </p:nvPr>
        </p:nvSpPr>
        <p:spPr>
          <a:xfrm>
            <a:off x="457200" y="2996952"/>
            <a:ext cx="8229600" cy="2736304"/>
          </a:xfrm>
        </p:spPr>
        <p:txBody>
          <a:bodyPr>
            <a:normAutofit/>
          </a:bodyPr>
          <a:lstStyle/>
          <a:p>
            <a:pPr algn="ctr">
              <a:buNone/>
            </a:pPr>
            <a:r>
              <a:rPr lang="pt-BR" dirty="0" smtClean="0"/>
              <a:t>“</a:t>
            </a:r>
            <a:r>
              <a:rPr lang="en-US" dirty="0" smtClean="0"/>
              <a:t>The </a:t>
            </a:r>
            <a:r>
              <a:rPr lang="en-US" dirty="0" smtClean="0">
                <a:solidFill>
                  <a:srgbClr val="FF0000"/>
                </a:solidFill>
              </a:rPr>
              <a:t>data center hardware </a:t>
            </a:r>
            <a:r>
              <a:rPr lang="en-US" dirty="0" smtClean="0"/>
              <a:t>and</a:t>
            </a:r>
            <a:r>
              <a:rPr lang="en-US" dirty="0" smtClean="0">
                <a:solidFill>
                  <a:srgbClr val="FF0000"/>
                </a:solidFill>
              </a:rPr>
              <a:t> software </a:t>
            </a:r>
            <a:r>
              <a:rPr lang="en-US" dirty="0" smtClean="0"/>
              <a:t>is what we will call a </a:t>
            </a:r>
            <a:r>
              <a:rPr lang="en-US" dirty="0" smtClean="0">
                <a:solidFill>
                  <a:srgbClr val="FF0000"/>
                </a:solidFill>
              </a:rPr>
              <a:t>cloud</a:t>
            </a:r>
            <a:r>
              <a:rPr lang="en-US" dirty="0" smtClean="0"/>
              <a:t>.</a:t>
            </a:r>
            <a:r>
              <a:rPr lang="pt-BR" dirty="0" smtClean="0"/>
              <a:t>”</a:t>
            </a:r>
          </a:p>
          <a:p>
            <a:pPr lvl="1" algn="r">
              <a:buNone/>
            </a:pPr>
            <a:r>
              <a:rPr lang="pt-BR" i="1" dirty="0" smtClean="0"/>
              <a:t>p. 51</a:t>
            </a:r>
            <a:endParaRPr lang="pt-BR"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Pontos altos/citações</a:t>
            </a:r>
            <a:endParaRPr lang="pt-BR" b="1" u="sng" dirty="0">
              <a:solidFill>
                <a:srgbClr val="002060"/>
              </a:solidFill>
            </a:endParaRPr>
          </a:p>
        </p:txBody>
      </p:sp>
      <p:sp>
        <p:nvSpPr>
          <p:cNvPr id="3" name="Espaço Reservado para Conteúdo 2"/>
          <p:cNvSpPr>
            <a:spLocks noGrp="1"/>
          </p:cNvSpPr>
          <p:nvPr>
            <p:ph idx="1"/>
          </p:nvPr>
        </p:nvSpPr>
        <p:spPr>
          <a:xfrm>
            <a:off x="457200" y="2996952"/>
            <a:ext cx="8229600" cy="2736304"/>
          </a:xfrm>
        </p:spPr>
        <p:txBody>
          <a:bodyPr>
            <a:normAutofit/>
          </a:bodyPr>
          <a:lstStyle/>
          <a:p>
            <a:pPr algn="ctr">
              <a:buNone/>
            </a:pPr>
            <a:r>
              <a:rPr lang="pt-BR" dirty="0" smtClean="0"/>
              <a:t>“C</a:t>
            </a:r>
            <a:r>
              <a:rPr lang="en-US" dirty="0" smtClean="0"/>
              <a:t>loud  computing  is  the </a:t>
            </a:r>
          </a:p>
          <a:p>
            <a:pPr algn="ctr">
              <a:buNone/>
            </a:pPr>
            <a:r>
              <a:rPr lang="en-US" dirty="0" smtClean="0"/>
              <a:t>sum  of  </a:t>
            </a:r>
            <a:r>
              <a:rPr lang="en-US" dirty="0" err="1" smtClean="0">
                <a:solidFill>
                  <a:srgbClr val="FF0000"/>
                </a:solidFill>
              </a:rPr>
              <a:t>SaaS</a:t>
            </a:r>
            <a:r>
              <a:rPr lang="en-US" dirty="0" smtClean="0"/>
              <a:t>  and  </a:t>
            </a:r>
            <a:r>
              <a:rPr lang="en-US" dirty="0" smtClean="0">
                <a:solidFill>
                  <a:srgbClr val="FF0000"/>
                </a:solidFill>
              </a:rPr>
              <a:t>utility  computing</a:t>
            </a:r>
            <a:r>
              <a:rPr lang="en-US" dirty="0" smtClean="0"/>
              <a:t>.</a:t>
            </a:r>
            <a:r>
              <a:rPr lang="pt-BR" dirty="0" smtClean="0"/>
              <a:t>”</a:t>
            </a:r>
          </a:p>
          <a:p>
            <a:pPr lvl="1" algn="r">
              <a:buNone/>
            </a:pPr>
            <a:r>
              <a:rPr lang="pt-BR" i="1" dirty="0" smtClean="0"/>
              <a:t>p. 51</a:t>
            </a:r>
            <a:endParaRPr lang="pt-BR"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pt-BR" b="1" u="sng" dirty="0" smtClean="0">
                <a:solidFill>
                  <a:srgbClr val="002060"/>
                </a:solidFill>
              </a:rPr>
              <a:t>Principais contribuições</a:t>
            </a:r>
            <a:endParaRPr lang="pt-BR" b="1" u="sng" dirty="0">
              <a:solidFill>
                <a:srgbClr val="002060"/>
              </a:solidFill>
            </a:endParaRPr>
          </a:p>
        </p:txBody>
      </p:sp>
      <p:sp>
        <p:nvSpPr>
          <p:cNvPr id="3" name="Espaço Reservado para Conteúdo 2"/>
          <p:cNvSpPr>
            <a:spLocks noGrp="1"/>
          </p:cNvSpPr>
          <p:nvPr>
            <p:ph idx="1"/>
          </p:nvPr>
        </p:nvSpPr>
        <p:spPr/>
        <p:txBody>
          <a:bodyPr/>
          <a:lstStyle/>
          <a:p>
            <a:r>
              <a:rPr lang="pt-BR" dirty="0" smtClean="0"/>
              <a:t>Definição de </a:t>
            </a:r>
            <a:r>
              <a:rPr lang="pt-BR" dirty="0" err="1" smtClean="0"/>
              <a:t>Cloud</a:t>
            </a:r>
            <a:r>
              <a:rPr lang="pt-BR" dirty="0" smtClean="0"/>
              <a:t> Computing e de termos correlatos</a:t>
            </a:r>
          </a:p>
          <a:p>
            <a:r>
              <a:rPr lang="pt-BR" dirty="0" smtClean="0"/>
              <a:t>Vantagens econômicas</a:t>
            </a:r>
          </a:p>
          <a:p>
            <a:r>
              <a:rPr lang="pt-BR" dirty="0" smtClean="0"/>
              <a:t>Comparações entre </a:t>
            </a:r>
            <a:r>
              <a:rPr lang="pt-BR" dirty="0" err="1" smtClean="0"/>
              <a:t>Cloud</a:t>
            </a:r>
            <a:r>
              <a:rPr lang="pt-BR" dirty="0" smtClean="0"/>
              <a:t> Computing e computação convencional</a:t>
            </a:r>
          </a:p>
          <a:p>
            <a:r>
              <a:rPr lang="pt-BR" dirty="0" smtClean="0"/>
              <a:t>10 obstáculos para a </a:t>
            </a:r>
            <a:r>
              <a:rPr lang="pt-BR" dirty="0" err="1" smtClean="0"/>
              <a:t>Cloud</a:t>
            </a:r>
            <a:r>
              <a:rPr lang="pt-BR" dirty="0" smtClean="0"/>
              <a:t> Computing</a:t>
            </a:r>
          </a:p>
          <a:p>
            <a:pPr lvl="1">
              <a:buNone/>
            </a:pPr>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1672</TotalTime>
  <Words>760</Words>
  <Application>Microsoft Office PowerPoint</Application>
  <PresentationFormat>Apresentação na tela (4:3)</PresentationFormat>
  <Paragraphs>116</Paragraphs>
  <Slides>22</Slides>
  <Notes>10</Notes>
  <HiddenSlides>0</HiddenSlides>
  <MMClips>0</MMClips>
  <ScaleCrop>false</ScaleCrop>
  <HeadingPairs>
    <vt:vector size="4" baseType="variant">
      <vt:variant>
        <vt:lpstr>Tema</vt:lpstr>
      </vt:variant>
      <vt:variant>
        <vt:i4>1</vt:i4>
      </vt:variant>
      <vt:variant>
        <vt:lpstr>Títulos de slides</vt:lpstr>
      </vt:variant>
      <vt:variant>
        <vt:i4>22</vt:i4>
      </vt:variant>
    </vt:vector>
  </HeadingPairs>
  <TitlesOfParts>
    <vt:vector size="23" baseType="lpstr">
      <vt:lpstr>Tema do Office</vt:lpstr>
      <vt:lpstr>A view of cloud computing Michael Armbrust, Armando Fox, Rean Griffith, Anthony D. Joseph, Randy Katz, Andy Konwinski, Gunho Lee, David Patterson, Ariel Rabkin, Ion Stoica, Matei Zaharia  Communications of the ACM, Vol. 53 No. 4, Pages 50-58</vt:lpstr>
      <vt:lpstr>Roteiro</vt:lpstr>
      <vt:lpstr>Introdução</vt:lpstr>
      <vt:lpstr>Fontes e trabalhos relacionados</vt:lpstr>
      <vt:lpstr>Fontes e trabalhos relacionados</vt:lpstr>
      <vt:lpstr>Pontos altos/citações</vt:lpstr>
      <vt:lpstr>Pontos altos/citações</vt:lpstr>
      <vt:lpstr>Pontos altos/citações</vt:lpstr>
      <vt:lpstr>Principais contribuições</vt:lpstr>
      <vt:lpstr>Principais contribuições</vt:lpstr>
      <vt:lpstr>Principais contribuições</vt:lpstr>
      <vt:lpstr>Principais contribuições</vt:lpstr>
      <vt:lpstr>Principais contribuições</vt:lpstr>
      <vt:lpstr>Principais contribuições</vt:lpstr>
      <vt:lpstr>Principais contribuições</vt:lpstr>
      <vt:lpstr>Principais contribuições</vt:lpstr>
      <vt:lpstr>Principais contribuições</vt:lpstr>
      <vt:lpstr>Principais contribuições</vt:lpstr>
      <vt:lpstr>Análise crítica</vt:lpstr>
      <vt:lpstr>Conclusão</vt:lpstr>
      <vt:lpstr>Conclusão</vt:lpstr>
      <vt:lpstr>Discussão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view of cloud computing Michael Armbrust, Armando Fox, Rean Griffith, Anthony D. Joseph, Randy Katz, Andy Konwinski, Gunho Lee, David Patterson, Ariel Rabkin, Ion Stoica, Matei Zaharia  Communications of the ACM, Vol. 53 No. 4, Pages 50-58</dc:title>
  <dc:creator>JNeto</dc:creator>
  <cp:lastModifiedBy>JNeto</cp:lastModifiedBy>
  <cp:revision>43</cp:revision>
  <dcterms:created xsi:type="dcterms:W3CDTF">2014-09-22T15:47:12Z</dcterms:created>
  <dcterms:modified xsi:type="dcterms:W3CDTF">2014-09-23T20:42:36Z</dcterms:modified>
</cp:coreProperties>
</file>