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50" autoAdjust="0"/>
  </p:normalViewPr>
  <p:slideViewPr>
    <p:cSldViewPr>
      <p:cViewPr varScale="1">
        <p:scale>
          <a:sx n="73" d="100"/>
          <a:sy n="73" d="100"/>
        </p:scale>
        <p:origin x="104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117" Type="http://schemas.openxmlformats.org/officeDocument/2006/relationships/slide" Target="slides/slide116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112" Type="http://schemas.openxmlformats.org/officeDocument/2006/relationships/slide" Target="slides/slide111.xml" /><Relationship Id="rId133" Type="http://schemas.openxmlformats.org/officeDocument/2006/relationships/slide" Target="slides/slide132.xml" /><Relationship Id="rId138" Type="http://schemas.openxmlformats.org/officeDocument/2006/relationships/slide" Target="slides/slide137.xml" /><Relationship Id="rId154" Type="http://schemas.openxmlformats.org/officeDocument/2006/relationships/slide" Target="slides/slide153.xml" /><Relationship Id="rId159" Type="http://schemas.openxmlformats.org/officeDocument/2006/relationships/slide" Target="slides/slide158.xml" /><Relationship Id="rId170" Type="http://schemas.openxmlformats.org/officeDocument/2006/relationships/presProps" Target="presProps.xml" /><Relationship Id="rId16" Type="http://schemas.openxmlformats.org/officeDocument/2006/relationships/slide" Target="slides/slide15.xml" /><Relationship Id="rId107" Type="http://schemas.openxmlformats.org/officeDocument/2006/relationships/slide" Target="slides/slide106.xml" /><Relationship Id="rId11" Type="http://schemas.openxmlformats.org/officeDocument/2006/relationships/slide" Target="slides/slide10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102" Type="http://schemas.openxmlformats.org/officeDocument/2006/relationships/slide" Target="slides/slide101.xml" /><Relationship Id="rId123" Type="http://schemas.openxmlformats.org/officeDocument/2006/relationships/slide" Target="slides/slide122.xml" /><Relationship Id="rId128" Type="http://schemas.openxmlformats.org/officeDocument/2006/relationships/slide" Target="slides/slide127.xml" /><Relationship Id="rId144" Type="http://schemas.openxmlformats.org/officeDocument/2006/relationships/slide" Target="slides/slide143.xml" /><Relationship Id="rId149" Type="http://schemas.openxmlformats.org/officeDocument/2006/relationships/slide" Target="slides/slide148.xml" /><Relationship Id="rId5" Type="http://schemas.openxmlformats.org/officeDocument/2006/relationships/slide" Target="slides/slide4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60" Type="http://schemas.openxmlformats.org/officeDocument/2006/relationships/slide" Target="slides/slide159.xml" /><Relationship Id="rId165" Type="http://schemas.openxmlformats.org/officeDocument/2006/relationships/slide" Target="slides/slide164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113" Type="http://schemas.openxmlformats.org/officeDocument/2006/relationships/slide" Target="slides/slide112.xml" /><Relationship Id="rId118" Type="http://schemas.openxmlformats.org/officeDocument/2006/relationships/slide" Target="slides/slide117.xml" /><Relationship Id="rId134" Type="http://schemas.openxmlformats.org/officeDocument/2006/relationships/slide" Target="slides/slide133.xml" /><Relationship Id="rId139" Type="http://schemas.openxmlformats.org/officeDocument/2006/relationships/slide" Target="slides/slide138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150" Type="http://schemas.openxmlformats.org/officeDocument/2006/relationships/slide" Target="slides/slide149.xml" /><Relationship Id="rId155" Type="http://schemas.openxmlformats.org/officeDocument/2006/relationships/slide" Target="slides/slide154.xml" /><Relationship Id="rId171" Type="http://schemas.openxmlformats.org/officeDocument/2006/relationships/viewProps" Target="viewProps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59" Type="http://schemas.openxmlformats.org/officeDocument/2006/relationships/slide" Target="slides/slide58.xml" /><Relationship Id="rId103" Type="http://schemas.openxmlformats.org/officeDocument/2006/relationships/slide" Target="slides/slide102.xml" /><Relationship Id="rId108" Type="http://schemas.openxmlformats.org/officeDocument/2006/relationships/slide" Target="slides/slide107.xml" /><Relationship Id="rId124" Type="http://schemas.openxmlformats.org/officeDocument/2006/relationships/slide" Target="slides/slide123.xml" /><Relationship Id="rId129" Type="http://schemas.openxmlformats.org/officeDocument/2006/relationships/slide" Target="slides/slide128.xml" /><Relationship Id="rId54" Type="http://schemas.openxmlformats.org/officeDocument/2006/relationships/slide" Target="slides/slide53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40" Type="http://schemas.openxmlformats.org/officeDocument/2006/relationships/slide" Target="slides/slide139.xml" /><Relationship Id="rId145" Type="http://schemas.openxmlformats.org/officeDocument/2006/relationships/slide" Target="slides/slide144.xml" /><Relationship Id="rId161" Type="http://schemas.openxmlformats.org/officeDocument/2006/relationships/slide" Target="slides/slide160.xml" /><Relationship Id="rId166" Type="http://schemas.openxmlformats.org/officeDocument/2006/relationships/slide" Target="slides/slide16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6" Type="http://schemas.openxmlformats.org/officeDocument/2006/relationships/slide" Target="slides/slide105.xml" /><Relationship Id="rId114" Type="http://schemas.openxmlformats.org/officeDocument/2006/relationships/slide" Target="slides/slide113.xml" /><Relationship Id="rId119" Type="http://schemas.openxmlformats.org/officeDocument/2006/relationships/slide" Target="slides/slide118.xml" /><Relationship Id="rId127" Type="http://schemas.openxmlformats.org/officeDocument/2006/relationships/slide" Target="slides/slide12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122" Type="http://schemas.openxmlformats.org/officeDocument/2006/relationships/slide" Target="slides/slide121.xml" /><Relationship Id="rId130" Type="http://schemas.openxmlformats.org/officeDocument/2006/relationships/slide" Target="slides/slide129.xml" /><Relationship Id="rId135" Type="http://schemas.openxmlformats.org/officeDocument/2006/relationships/slide" Target="slides/slide134.xml" /><Relationship Id="rId143" Type="http://schemas.openxmlformats.org/officeDocument/2006/relationships/slide" Target="slides/slide142.xml" /><Relationship Id="rId148" Type="http://schemas.openxmlformats.org/officeDocument/2006/relationships/slide" Target="slides/slide147.xml" /><Relationship Id="rId151" Type="http://schemas.openxmlformats.org/officeDocument/2006/relationships/slide" Target="slides/slide150.xml" /><Relationship Id="rId156" Type="http://schemas.openxmlformats.org/officeDocument/2006/relationships/slide" Target="slides/slide155.xml" /><Relationship Id="rId164" Type="http://schemas.openxmlformats.org/officeDocument/2006/relationships/slide" Target="slides/slide163.xml" /><Relationship Id="rId169" Type="http://schemas.openxmlformats.org/officeDocument/2006/relationships/slide" Target="slides/slide16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72" Type="http://schemas.openxmlformats.org/officeDocument/2006/relationships/theme" Target="theme/theme1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109" Type="http://schemas.openxmlformats.org/officeDocument/2006/relationships/slide" Target="slides/slide10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04" Type="http://schemas.openxmlformats.org/officeDocument/2006/relationships/slide" Target="slides/slide103.xml" /><Relationship Id="rId120" Type="http://schemas.openxmlformats.org/officeDocument/2006/relationships/slide" Target="slides/slide119.xml" /><Relationship Id="rId125" Type="http://schemas.openxmlformats.org/officeDocument/2006/relationships/slide" Target="slides/slide124.xml" /><Relationship Id="rId141" Type="http://schemas.openxmlformats.org/officeDocument/2006/relationships/slide" Target="slides/slide140.xml" /><Relationship Id="rId146" Type="http://schemas.openxmlformats.org/officeDocument/2006/relationships/slide" Target="slides/slide145.xml" /><Relationship Id="rId167" Type="http://schemas.openxmlformats.org/officeDocument/2006/relationships/slide" Target="slides/slide166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162" Type="http://schemas.openxmlformats.org/officeDocument/2006/relationships/slide" Target="slides/slide161.xml" /><Relationship Id="rId2" Type="http://schemas.openxmlformats.org/officeDocument/2006/relationships/slide" Target="slides/slide1.xml" /><Relationship Id="rId29" Type="http://schemas.openxmlformats.org/officeDocument/2006/relationships/slide" Target="slides/slide28.xml" /><Relationship Id="rId24" Type="http://schemas.openxmlformats.org/officeDocument/2006/relationships/slide" Target="slides/slide23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66" Type="http://schemas.openxmlformats.org/officeDocument/2006/relationships/slide" Target="slides/slide65.xml" /><Relationship Id="rId87" Type="http://schemas.openxmlformats.org/officeDocument/2006/relationships/slide" Target="slides/slide86.xml" /><Relationship Id="rId110" Type="http://schemas.openxmlformats.org/officeDocument/2006/relationships/slide" Target="slides/slide109.xml" /><Relationship Id="rId115" Type="http://schemas.openxmlformats.org/officeDocument/2006/relationships/slide" Target="slides/slide114.xml" /><Relationship Id="rId131" Type="http://schemas.openxmlformats.org/officeDocument/2006/relationships/slide" Target="slides/slide130.xml" /><Relationship Id="rId136" Type="http://schemas.openxmlformats.org/officeDocument/2006/relationships/slide" Target="slides/slide135.xml" /><Relationship Id="rId157" Type="http://schemas.openxmlformats.org/officeDocument/2006/relationships/slide" Target="slides/slide156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152" Type="http://schemas.openxmlformats.org/officeDocument/2006/relationships/slide" Target="slides/slide151.xml" /><Relationship Id="rId173" Type="http://schemas.openxmlformats.org/officeDocument/2006/relationships/tableStyles" Target="tableStyles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56" Type="http://schemas.openxmlformats.org/officeDocument/2006/relationships/slide" Target="slides/slide55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105" Type="http://schemas.openxmlformats.org/officeDocument/2006/relationships/slide" Target="slides/slide104.xml" /><Relationship Id="rId126" Type="http://schemas.openxmlformats.org/officeDocument/2006/relationships/slide" Target="slides/slide125.xml" /><Relationship Id="rId147" Type="http://schemas.openxmlformats.org/officeDocument/2006/relationships/slide" Target="slides/slide146.xml" /><Relationship Id="rId168" Type="http://schemas.openxmlformats.org/officeDocument/2006/relationships/slide" Target="slides/slide167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121" Type="http://schemas.openxmlformats.org/officeDocument/2006/relationships/slide" Target="slides/slide120.xml" /><Relationship Id="rId142" Type="http://schemas.openxmlformats.org/officeDocument/2006/relationships/slide" Target="slides/slide141.xml" /><Relationship Id="rId163" Type="http://schemas.openxmlformats.org/officeDocument/2006/relationships/slide" Target="slides/slide162.xml" /><Relationship Id="rId3" Type="http://schemas.openxmlformats.org/officeDocument/2006/relationships/slide" Target="slides/slide2.xml" /><Relationship Id="rId25" Type="http://schemas.openxmlformats.org/officeDocument/2006/relationships/slide" Target="slides/slide24.xml" /><Relationship Id="rId46" Type="http://schemas.openxmlformats.org/officeDocument/2006/relationships/slide" Target="slides/slide45.xml" /><Relationship Id="rId67" Type="http://schemas.openxmlformats.org/officeDocument/2006/relationships/slide" Target="slides/slide66.xml" /><Relationship Id="rId116" Type="http://schemas.openxmlformats.org/officeDocument/2006/relationships/slide" Target="slides/slide115.xml" /><Relationship Id="rId137" Type="http://schemas.openxmlformats.org/officeDocument/2006/relationships/slide" Target="slides/slide136.xml" /><Relationship Id="rId158" Type="http://schemas.openxmlformats.org/officeDocument/2006/relationships/slide" Target="slides/slide157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62" Type="http://schemas.openxmlformats.org/officeDocument/2006/relationships/slide" Target="slides/slide61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111" Type="http://schemas.openxmlformats.org/officeDocument/2006/relationships/slide" Target="slides/slide110.xml" /><Relationship Id="rId132" Type="http://schemas.openxmlformats.org/officeDocument/2006/relationships/slide" Target="slides/slide131.xml" /><Relationship Id="rId153" Type="http://schemas.openxmlformats.org/officeDocument/2006/relationships/slide" Target="slides/slide15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0935" y="1593291"/>
            <a:ext cx="10730128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23823" y="4343895"/>
            <a:ext cx="10944352" cy="885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‹nº›</a:t>
            </a:fld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‹nº›</a:t>
            </a:fld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18108" y="1663649"/>
            <a:ext cx="4864100" cy="3771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‹nº›</a:t>
            </a:fld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‹nº›</a:t>
            </a:fld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‹nº›</a:t>
            </a:fld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647949"/>
            <a:ext cx="12179807" cy="12100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2326" y="88519"/>
            <a:ext cx="9807346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226" y="1248536"/>
            <a:ext cx="11099546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08792" y="6431812"/>
            <a:ext cx="391795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‹nº›</a:t>
            </a:fld>
            <a:endParaRPr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 /><Relationship Id="rId1" Type="http://schemas.openxmlformats.org/officeDocument/2006/relationships/slideLayout" Target="../slideLayouts/slideLayout2.xml" 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 /><Relationship Id="rId2" Type="http://schemas.openxmlformats.org/officeDocument/2006/relationships/image" Target="../media/image102.jp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05.jpg" /><Relationship Id="rId4" Type="http://schemas.openxmlformats.org/officeDocument/2006/relationships/image" Target="../media/image104.jp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 /><Relationship Id="rId2" Type="http://schemas.openxmlformats.org/officeDocument/2006/relationships/image" Target="../media/image106.jp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08.jpg" /><Relationship Id="rId4" Type="http://schemas.openxmlformats.org/officeDocument/2006/relationships/image" Target="../media/image107.jpg" 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 /><Relationship Id="rId2" Type="http://schemas.openxmlformats.org/officeDocument/2006/relationships/image" Target="../media/image104.jp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10.jpg" 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 /><Relationship Id="rId1" Type="http://schemas.openxmlformats.org/officeDocument/2006/relationships/slideLayout" Target="../slideLayouts/slideLayout4.xml" 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 /><Relationship Id="rId1" Type="http://schemas.openxmlformats.org/officeDocument/2006/relationships/slideLayout" Target="../slideLayouts/slideLayout2.xml" 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 /><Relationship Id="rId1" Type="http://schemas.openxmlformats.org/officeDocument/2006/relationships/slideLayout" Target="../slideLayouts/slideLayout4.xml" 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 /><Relationship Id="rId1" Type="http://schemas.openxmlformats.org/officeDocument/2006/relationships/slideLayout" Target="../slideLayouts/slideLayout4.xml" 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g" /><Relationship Id="rId3" Type="http://schemas.openxmlformats.org/officeDocument/2006/relationships/image" Target="../media/image117.jpg" /><Relationship Id="rId7" Type="http://schemas.openxmlformats.org/officeDocument/2006/relationships/image" Target="../media/image121.jpg" /><Relationship Id="rId2" Type="http://schemas.openxmlformats.org/officeDocument/2006/relationships/image" Target="../media/image116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0.jpg" /><Relationship Id="rId5" Type="http://schemas.openxmlformats.org/officeDocument/2006/relationships/image" Target="../media/image119.jpg" /><Relationship Id="rId10" Type="http://schemas.openxmlformats.org/officeDocument/2006/relationships/image" Target="../media/image124.jpg" /><Relationship Id="rId4" Type="http://schemas.openxmlformats.org/officeDocument/2006/relationships/image" Target="../media/image118.jpg" /><Relationship Id="rId9" Type="http://schemas.openxmlformats.org/officeDocument/2006/relationships/image" Target="../media/image123.jpg" 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 /><Relationship Id="rId1" Type="http://schemas.openxmlformats.org/officeDocument/2006/relationships/slideLayout" Target="../slideLayouts/slideLayout2.xml" 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 /><Relationship Id="rId1" Type="http://schemas.openxmlformats.org/officeDocument/2006/relationships/slideLayout" Target="../slideLayouts/slideLayout2.xml" 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 /><Relationship Id="rId1" Type="http://schemas.openxmlformats.org/officeDocument/2006/relationships/slideLayout" Target="../slideLayouts/slideLayout2.xml" 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 /><Relationship Id="rId2" Type="http://schemas.openxmlformats.org/officeDocument/2006/relationships/image" Target="../media/image12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0.png" 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 /><Relationship Id="rId1" Type="http://schemas.openxmlformats.org/officeDocument/2006/relationships/slideLayout" Target="../slideLayouts/slideLayout2.xml" 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 /><Relationship Id="rId2" Type="http://schemas.openxmlformats.org/officeDocument/2006/relationships/image" Target="../media/image132.jpg" /><Relationship Id="rId1" Type="http://schemas.openxmlformats.org/officeDocument/2006/relationships/slideLayout" Target="../slideLayouts/slideLayout2.xml" 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 /><Relationship Id="rId2" Type="http://schemas.openxmlformats.org/officeDocument/2006/relationships/image" Target="../media/image134.jpg" /><Relationship Id="rId1" Type="http://schemas.openxmlformats.org/officeDocument/2006/relationships/slideLayout" Target="../slideLayouts/slideLayout2.xml" 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 /><Relationship Id="rId1" Type="http://schemas.openxmlformats.org/officeDocument/2006/relationships/slideLayout" Target="../slideLayouts/slideLayout4.xml" 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 /><Relationship Id="rId2" Type="http://schemas.openxmlformats.org/officeDocument/2006/relationships/image" Target="../media/image137.jpg" /><Relationship Id="rId1" Type="http://schemas.openxmlformats.org/officeDocument/2006/relationships/slideLayout" Target="../slideLayouts/slideLayout5.xml" /><Relationship Id="rId4" Type="http://schemas.openxmlformats.org/officeDocument/2006/relationships/hyperlink" Target="mailto:jomenten@usp.br" TargetMode="Externa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4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3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 /><Relationship Id="rId3" Type="http://schemas.openxmlformats.org/officeDocument/2006/relationships/image" Target="../media/image18.jpg" /><Relationship Id="rId7" Type="http://schemas.openxmlformats.org/officeDocument/2006/relationships/image" Target="../media/image22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jpg" /><Relationship Id="rId11" Type="http://schemas.openxmlformats.org/officeDocument/2006/relationships/image" Target="../media/image26.jpg" /><Relationship Id="rId5" Type="http://schemas.openxmlformats.org/officeDocument/2006/relationships/image" Target="../media/image20.jpg" /><Relationship Id="rId10" Type="http://schemas.openxmlformats.org/officeDocument/2006/relationships/image" Target="../media/image25.jpg" /><Relationship Id="rId4" Type="http://schemas.openxmlformats.org/officeDocument/2006/relationships/image" Target="../media/image19.jpg" /><Relationship Id="rId9" Type="http://schemas.openxmlformats.org/officeDocument/2006/relationships/image" Target="../media/image24.jp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4.jpg" /><Relationship Id="rId4" Type="http://schemas.openxmlformats.org/officeDocument/2006/relationships/image" Target="../media/image33.jp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 /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png" /><Relationship Id="rId5" Type="http://schemas.openxmlformats.org/officeDocument/2006/relationships/image" Target="../media/image38.jpg" /><Relationship Id="rId4" Type="http://schemas.openxmlformats.org/officeDocument/2006/relationships/image" Target="../media/image37.png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 /><Relationship Id="rId3" Type="http://schemas.openxmlformats.org/officeDocument/2006/relationships/image" Target="../media/image41.jpg" /><Relationship Id="rId7" Type="http://schemas.openxmlformats.org/officeDocument/2006/relationships/image" Target="../media/image45.jpg" /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4.png" /><Relationship Id="rId5" Type="http://schemas.openxmlformats.org/officeDocument/2006/relationships/image" Target="../media/image43.jpg" /><Relationship Id="rId4" Type="http://schemas.openxmlformats.org/officeDocument/2006/relationships/image" Target="../media/image42.jpg" /><Relationship Id="rId9" Type="http://schemas.openxmlformats.org/officeDocument/2006/relationships/image" Target="../media/image47.jp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 /><Relationship Id="rId2" Type="http://schemas.openxmlformats.org/officeDocument/2006/relationships/image" Target="../media/image48.jp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 /><Relationship Id="rId2" Type="http://schemas.openxmlformats.org/officeDocument/2006/relationships/image" Target="../media/image50.jpg" /><Relationship Id="rId1" Type="http://schemas.openxmlformats.org/officeDocument/2006/relationships/slideLayout" Target="../slideLayouts/slideLayout3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 /><Relationship Id="rId7" Type="http://schemas.openxmlformats.org/officeDocument/2006/relationships/image" Target="../media/image57.jpg" /><Relationship Id="rId2" Type="http://schemas.openxmlformats.org/officeDocument/2006/relationships/image" Target="../media/image5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6.jpg" /><Relationship Id="rId5" Type="http://schemas.openxmlformats.org/officeDocument/2006/relationships/image" Target="../media/image55.png" /><Relationship Id="rId4" Type="http://schemas.openxmlformats.org/officeDocument/2006/relationships/image" Target="../media/image54.jp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 /><Relationship Id="rId2" Type="http://schemas.openxmlformats.org/officeDocument/2006/relationships/image" Target="../media/image58.jpg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 /><Relationship Id="rId2" Type="http://schemas.openxmlformats.org/officeDocument/2006/relationships/image" Target="../media/image60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3.jpg" /><Relationship Id="rId4" Type="http://schemas.openxmlformats.org/officeDocument/2006/relationships/image" Target="../media/image62.jpg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 /><Relationship Id="rId2" Type="http://schemas.openxmlformats.org/officeDocument/2006/relationships/image" Target="../media/image67.pn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70.png" /><Relationship Id="rId4" Type="http://schemas.openxmlformats.org/officeDocument/2006/relationships/image" Target="../media/image69.png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 /><Relationship Id="rId2" Type="http://schemas.openxmlformats.org/officeDocument/2006/relationships/image" Target="../media/image7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3.png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 /><Relationship Id="rId1" Type="http://schemas.openxmlformats.org/officeDocument/2006/relationships/slideLayout" Target="../slideLayouts/slideLayout4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 /><Relationship Id="rId1" Type="http://schemas.openxmlformats.org/officeDocument/2006/relationships/slideLayout" Target="../slideLayouts/slideLayout4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 /><Relationship Id="rId1" Type="http://schemas.openxmlformats.org/officeDocument/2006/relationships/slideLayout" Target="../slideLayouts/slideLayout4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 /><Relationship Id="rId1" Type="http://schemas.openxmlformats.org/officeDocument/2006/relationships/slideLayout" Target="../slideLayouts/slideLayout4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 /><Relationship Id="rId1" Type="http://schemas.openxmlformats.org/officeDocument/2006/relationships/slideLayout" Target="../slideLayouts/slideLayout4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 /><Relationship Id="rId1" Type="http://schemas.openxmlformats.org/officeDocument/2006/relationships/slideLayout" Target="../slideLayouts/slideLayout4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 /><Relationship Id="rId1" Type="http://schemas.openxmlformats.org/officeDocument/2006/relationships/slideLayout" Target="../slideLayouts/slideLayout4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 /><Relationship Id="rId1" Type="http://schemas.openxmlformats.org/officeDocument/2006/relationships/slideLayout" Target="../slideLayouts/slideLayout4.xml" 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 /><Relationship Id="rId2" Type="http://schemas.openxmlformats.org/officeDocument/2006/relationships/image" Target="../media/image83.png" /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 /><Relationship Id="rId1" Type="http://schemas.openxmlformats.org/officeDocument/2006/relationships/slideLayout" Target="../slideLayouts/slideLayout4.xml" 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 /><Relationship Id="rId1" Type="http://schemas.openxmlformats.org/officeDocument/2006/relationships/slideLayout" Target="../slideLayouts/slideLayout4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 /><Relationship Id="rId1" Type="http://schemas.openxmlformats.org/officeDocument/2006/relationships/slideLayout" Target="../slideLayouts/slideLayout4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 /><Relationship Id="rId3" Type="http://schemas.openxmlformats.org/officeDocument/2006/relationships/image" Target="../media/image89.jpg" /><Relationship Id="rId7" Type="http://schemas.openxmlformats.org/officeDocument/2006/relationships/image" Target="../media/image93.jpg" /><Relationship Id="rId2" Type="http://schemas.openxmlformats.org/officeDocument/2006/relationships/image" Target="../media/image8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2.png" /><Relationship Id="rId11" Type="http://schemas.openxmlformats.org/officeDocument/2006/relationships/image" Target="../media/image97.png" /><Relationship Id="rId5" Type="http://schemas.openxmlformats.org/officeDocument/2006/relationships/image" Target="../media/image91.jpg" /><Relationship Id="rId10" Type="http://schemas.openxmlformats.org/officeDocument/2006/relationships/image" Target="../media/image96.png" /><Relationship Id="rId4" Type="http://schemas.openxmlformats.org/officeDocument/2006/relationships/image" Target="../media/image90.png" /><Relationship Id="rId9" Type="http://schemas.openxmlformats.org/officeDocument/2006/relationships/image" Target="../media/image95.png" 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 /><Relationship Id="rId2" Type="http://schemas.openxmlformats.org/officeDocument/2006/relationships/image" Target="../media/image98.png" /><Relationship Id="rId1" Type="http://schemas.openxmlformats.org/officeDocument/2006/relationships/slideLayout" Target="../slideLayouts/slideLayout2.xml" 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5996" rIns="0" bIns="0" rtlCol="0">
            <a:spAutoFit/>
          </a:bodyPr>
          <a:lstStyle/>
          <a:p>
            <a:pPr algn="ctr">
              <a:lnSpc>
                <a:spcPts val="3785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DOENÇAS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HFF</a:t>
            </a:r>
            <a:endParaRPr sz="3200" dirty="0">
              <a:latin typeface="Calibri"/>
              <a:cs typeface="Calibri"/>
            </a:endParaRPr>
          </a:p>
          <a:p>
            <a:pPr marL="6985" marR="5080" algn="ctr">
              <a:lnSpc>
                <a:spcPts val="5760"/>
              </a:lnSpc>
              <a:spcBef>
                <a:spcPts val="45"/>
              </a:spcBef>
            </a:pPr>
            <a:r>
              <a:rPr sz="4800" b="1" spc="-25" dirty="0">
                <a:latin typeface="Calibri"/>
                <a:cs typeface="Calibri"/>
              </a:rPr>
              <a:t>CONCEITOS</a:t>
            </a:r>
            <a:r>
              <a:rPr sz="4800" b="1" spc="-10" dirty="0">
                <a:latin typeface="Calibri"/>
                <a:cs typeface="Calibri"/>
              </a:rPr>
              <a:t> </a:t>
            </a:r>
            <a:r>
              <a:rPr sz="4800" b="1" spc="-15" dirty="0">
                <a:latin typeface="Calibri"/>
                <a:cs typeface="Calibri"/>
              </a:rPr>
              <a:t>BÁSICOS,DIAGNOSE</a:t>
            </a:r>
            <a:r>
              <a:rPr sz="4800" b="1" dirty="0">
                <a:latin typeface="Calibri"/>
                <a:cs typeface="Calibri"/>
              </a:rPr>
              <a:t> E </a:t>
            </a:r>
            <a:r>
              <a:rPr sz="4800" b="1" spc="-10" dirty="0">
                <a:latin typeface="Calibri"/>
                <a:cs typeface="Calibri"/>
              </a:rPr>
              <a:t>MANEJO </a:t>
            </a:r>
            <a:r>
              <a:rPr sz="4800" b="1" spc="-1070" dirty="0">
                <a:latin typeface="Calibri"/>
                <a:cs typeface="Calibri"/>
              </a:rPr>
              <a:t> </a:t>
            </a:r>
            <a:r>
              <a:rPr sz="4800" b="1" spc="-15" dirty="0">
                <a:latin typeface="Calibri"/>
                <a:cs typeface="Calibri"/>
              </a:rPr>
              <a:t>INTEGRADO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4652" y="3776853"/>
            <a:ext cx="9358630" cy="24051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Prof.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Dr.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J.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O.</a:t>
            </a:r>
            <a:r>
              <a:rPr kumimoji="0" sz="2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Menten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45" marR="0" lvl="0" indent="0" algn="ctr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Colab</a:t>
            </a:r>
            <a:r>
              <a:rPr kumimoji="0" lang="pt-BR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oradores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MSc.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Felipe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Franco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Oliveira</a:t>
            </a:r>
            <a:endParaRPr kumimoji="0" lang="pt-BR" sz="1800" b="1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45" marR="0" lvl="0" indent="0" algn="ctr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Eng. Agron. Diego Gonçalves Ribeiro Lucas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DISCIPLINA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LFN-1625: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DOENÇAS 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PLANTAS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FRUTÍFERAS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HORTÍC</a:t>
            </a:r>
            <a:r>
              <a:rPr kumimoji="0" lang="pt-BR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 </a:t>
            </a:r>
            <a:r>
              <a:rPr kumimoji="0" sz="2400" b="1" i="0" u="none" strike="noStrike" kern="1200" cap="none" spc="-5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OPTATIVA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CURSO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ENGENHARIA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AGRONÔMICA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USP/ESALQ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71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Piracicaba/SP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lang="pt-BR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14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agosto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</a:t>
            </a:r>
            <a:r>
              <a:rPr kumimoji="0" lang="pt-BR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1" y="417576"/>
            <a:ext cx="1819656" cy="7178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2840" y="32300"/>
            <a:ext cx="1433860" cy="14050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7988" y="67056"/>
            <a:ext cx="1716023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9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8879" y="222504"/>
            <a:ext cx="4859020" cy="69659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261110">
              <a:lnSpc>
                <a:spcPct val="100000"/>
              </a:lnSpc>
              <a:spcBef>
                <a:spcPts val="484"/>
              </a:spcBef>
            </a:pPr>
            <a:r>
              <a:rPr b="0" u="none" spc="-5" dirty="0">
                <a:latin typeface="Arial MT"/>
                <a:cs typeface="Arial MT"/>
              </a:rPr>
              <a:t>AMBIENTE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7723" y="278891"/>
            <a:ext cx="3187065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260"/>
              </a:spcBef>
            </a:pPr>
            <a:r>
              <a:rPr sz="3200" b="1" dirty="0">
                <a:latin typeface="Arial"/>
                <a:cs typeface="Arial"/>
              </a:rPr>
              <a:t>DIVERSIDADE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8154" y="485215"/>
            <a:ext cx="369570" cy="171450"/>
          </a:xfrm>
          <a:custGeom>
            <a:avLst/>
            <a:gdLst/>
            <a:ahLst/>
            <a:cxnLst/>
            <a:rect l="l" t="t" r="r" b="b"/>
            <a:pathLst>
              <a:path w="369570" h="171450">
                <a:moveTo>
                  <a:pt x="336731" y="66472"/>
                </a:moveTo>
                <a:lnTo>
                  <a:pt x="331597" y="66472"/>
                </a:lnTo>
                <a:lnTo>
                  <a:pt x="331597" y="104572"/>
                </a:lnTo>
                <a:lnTo>
                  <a:pt x="261224" y="104599"/>
                </a:lnTo>
                <a:lnTo>
                  <a:pt x="207772" y="135814"/>
                </a:lnTo>
                <a:lnTo>
                  <a:pt x="202092" y="140864"/>
                </a:lnTo>
                <a:lnTo>
                  <a:pt x="198913" y="147450"/>
                </a:lnTo>
                <a:lnTo>
                  <a:pt x="198449" y="154727"/>
                </a:lnTo>
                <a:lnTo>
                  <a:pt x="200914" y="161849"/>
                </a:lnTo>
                <a:lnTo>
                  <a:pt x="205946" y="167528"/>
                </a:lnTo>
                <a:lnTo>
                  <a:pt x="212502" y="170707"/>
                </a:lnTo>
                <a:lnTo>
                  <a:pt x="219773" y="171172"/>
                </a:lnTo>
                <a:lnTo>
                  <a:pt x="226949" y="168707"/>
                </a:lnTo>
                <a:lnTo>
                  <a:pt x="369443" y="85522"/>
                </a:lnTo>
                <a:lnTo>
                  <a:pt x="336731" y="66472"/>
                </a:lnTo>
                <a:close/>
              </a:path>
              <a:path w="369570" h="171450">
                <a:moveTo>
                  <a:pt x="261090" y="66499"/>
                </a:moveTo>
                <a:lnTo>
                  <a:pt x="0" y="66599"/>
                </a:lnTo>
                <a:lnTo>
                  <a:pt x="0" y="104699"/>
                </a:lnTo>
                <a:lnTo>
                  <a:pt x="261224" y="104599"/>
                </a:lnTo>
                <a:lnTo>
                  <a:pt x="293814" y="85567"/>
                </a:lnTo>
                <a:lnTo>
                  <a:pt x="261090" y="66499"/>
                </a:lnTo>
                <a:close/>
              </a:path>
              <a:path w="369570" h="171450">
                <a:moveTo>
                  <a:pt x="293814" y="85567"/>
                </a:moveTo>
                <a:lnTo>
                  <a:pt x="261224" y="104599"/>
                </a:lnTo>
                <a:lnTo>
                  <a:pt x="331597" y="104572"/>
                </a:lnTo>
                <a:lnTo>
                  <a:pt x="331597" y="102032"/>
                </a:lnTo>
                <a:lnTo>
                  <a:pt x="322072" y="102032"/>
                </a:lnTo>
                <a:lnTo>
                  <a:pt x="293814" y="85567"/>
                </a:lnTo>
                <a:close/>
              </a:path>
              <a:path w="369570" h="171450">
                <a:moveTo>
                  <a:pt x="321945" y="69139"/>
                </a:moveTo>
                <a:lnTo>
                  <a:pt x="293814" y="85567"/>
                </a:lnTo>
                <a:lnTo>
                  <a:pt x="322072" y="102032"/>
                </a:lnTo>
                <a:lnTo>
                  <a:pt x="321945" y="69139"/>
                </a:lnTo>
                <a:close/>
              </a:path>
              <a:path w="369570" h="171450">
                <a:moveTo>
                  <a:pt x="331597" y="69139"/>
                </a:moveTo>
                <a:lnTo>
                  <a:pt x="321945" y="69139"/>
                </a:lnTo>
                <a:lnTo>
                  <a:pt x="322072" y="102032"/>
                </a:lnTo>
                <a:lnTo>
                  <a:pt x="331597" y="102032"/>
                </a:lnTo>
                <a:lnTo>
                  <a:pt x="331597" y="69139"/>
                </a:lnTo>
                <a:close/>
              </a:path>
              <a:path w="369570" h="171450">
                <a:moveTo>
                  <a:pt x="331597" y="66472"/>
                </a:moveTo>
                <a:lnTo>
                  <a:pt x="261090" y="66499"/>
                </a:lnTo>
                <a:lnTo>
                  <a:pt x="293814" y="85567"/>
                </a:lnTo>
                <a:lnTo>
                  <a:pt x="321945" y="69139"/>
                </a:lnTo>
                <a:lnTo>
                  <a:pt x="331597" y="69139"/>
                </a:lnTo>
                <a:lnTo>
                  <a:pt x="331597" y="66472"/>
                </a:lnTo>
                <a:close/>
              </a:path>
              <a:path w="369570" h="171450">
                <a:moveTo>
                  <a:pt x="219700" y="0"/>
                </a:moveTo>
                <a:lnTo>
                  <a:pt x="212423" y="464"/>
                </a:lnTo>
                <a:lnTo>
                  <a:pt x="205837" y="3643"/>
                </a:lnTo>
                <a:lnTo>
                  <a:pt x="200787" y="9322"/>
                </a:lnTo>
                <a:lnTo>
                  <a:pt x="198393" y="16498"/>
                </a:lnTo>
                <a:lnTo>
                  <a:pt x="198881" y="23768"/>
                </a:lnTo>
                <a:lnTo>
                  <a:pt x="202037" y="30325"/>
                </a:lnTo>
                <a:lnTo>
                  <a:pt x="207645" y="35357"/>
                </a:lnTo>
                <a:lnTo>
                  <a:pt x="261090" y="66499"/>
                </a:lnTo>
                <a:lnTo>
                  <a:pt x="336731" y="66472"/>
                </a:lnTo>
                <a:lnTo>
                  <a:pt x="226822" y="2464"/>
                </a:lnTo>
                <a:lnTo>
                  <a:pt x="219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121" y="870559"/>
            <a:ext cx="4739005" cy="481203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300"/>
              </a:spcBef>
              <a:buChar char="•"/>
              <a:tabLst>
                <a:tab pos="194310" algn="l"/>
              </a:tabLst>
            </a:pPr>
            <a:r>
              <a:rPr sz="2600" dirty="0">
                <a:latin typeface="Arial MT"/>
                <a:cs typeface="Arial MT"/>
              </a:rPr>
              <a:t>PLANTIO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DIRETO</a:t>
            </a:r>
            <a:endParaRPr sz="2600">
              <a:latin typeface="Arial MT"/>
              <a:cs typeface="Arial MT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Char char="•"/>
              <a:tabLst>
                <a:tab pos="194310" algn="l"/>
              </a:tabLst>
            </a:pPr>
            <a:r>
              <a:rPr sz="2600" dirty="0">
                <a:latin typeface="Arial MT"/>
                <a:cs typeface="Arial MT"/>
              </a:rPr>
              <a:t>SUCESSÃO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-30" dirty="0">
                <a:latin typeface="Arial MT"/>
                <a:cs typeface="Arial MT"/>
              </a:rPr>
              <a:t> CULTURA</a:t>
            </a:r>
            <a:endParaRPr sz="2600">
              <a:latin typeface="Arial MT"/>
              <a:cs typeface="Arial MT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Char char="•"/>
              <a:tabLst>
                <a:tab pos="194310" algn="l"/>
              </a:tabLst>
            </a:pPr>
            <a:r>
              <a:rPr sz="2600" dirty="0">
                <a:latin typeface="Arial MT"/>
                <a:cs typeface="Arial MT"/>
              </a:rPr>
              <a:t>ILPF</a:t>
            </a:r>
            <a:endParaRPr sz="2600">
              <a:latin typeface="Arial MT"/>
              <a:cs typeface="Arial MT"/>
            </a:endParaRPr>
          </a:p>
          <a:p>
            <a:pPr marL="193675" marR="477520" indent="-181610">
              <a:lnSpc>
                <a:spcPct val="100000"/>
              </a:lnSpc>
              <a:spcBef>
                <a:spcPts val="1200"/>
              </a:spcBef>
              <a:buChar char="•"/>
              <a:tabLst>
                <a:tab pos="194310" algn="l"/>
              </a:tabLst>
            </a:pPr>
            <a:r>
              <a:rPr sz="2600" spc="-15" dirty="0">
                <a:latin typeface="Arial MT"/>
                <a:cs typeface="Arial MT"/>
              </a:rPr>
              <a:t>PRECIPITAÇÃO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PLUVIAL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/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IRRIGAÇÃO</a:t>
            </a:r>
            <a:endParaRPr sz="2600">
              <a:latin typeface="Arial MT"/>
              <a:cs typeface="Arial MT"/>
            </a:endParaRPr>
          </a:p>
          <a:p>
            <a:pPr marL="193675" indent="-181610">
              <a:lnSpc>
                <a:spcPct val="100000"/>
              </a:lnSpc>
              <a:spcBef>
                <a:spcPts val="1205"/>
              </a:spcBef>
              <a:buChar char="•"/>
              <a:tabLst>
                <a:tab pos="194310" algn="l"/>
              </a:tabLst>
            </a:pPr>
            <a:r>
              <a:rPr sz="2600" spc="-15" dirty="0">
                <a:latin typeface="Arial MT"/>
                <a:cs typeface="Arial MT"/>
              </a:rPr>
              <a:t>TEMPERATURA</a:t>
            </a:r>
            <a:endParaRPr sz="2600">
              <a:latin typeface="Arial MT"/>
              <a:cs typeface="Arial MT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Char char="•"/>
              <a:tabLst>
                <a:tab pos="194310" algn="l"/>
              </a:tabLst>
            </a:pPr>
            <a:r>
              <a:rPr sz="2600" dirty="0">
                <a:latin typeface="Arial MT"/>
                <a:cs typeface="Arial MT"/>
              </a:rPr>
              <a:t>UMID</a:t>
            </a:r>
            <a:r>
              <a:rPr sz="2600" spc="5" dirty="0">
                <a:latin typeface="Arial MT"/>
                <a:cs typeface="Arial MT"/>
              </a:rPr>
              <a:t>A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</a:t>
            </a:r>
            <a:r>
              <a:rPr sz="2600" spc="5" dirty="0">
                <a:latin typeface="Arial MT"/>
                <a:cs typeface="Arial MT"/>
              </a:rPr>
              <a:t>L</a:t>
            </a:r>
            <a:r>
              <a:rPr sz="2600" spc="-195" dirty="0">
                <a:latin typeface="Arial MT"/>
                <a:cs typeface="Arial MT"/>
              </a:rPr>
              <a:t>A</a:t>
            </a:r>
            <a:r>
              <a:rPr sz="2600" dirty="0">
                <a:latin typeface="Arial MT"/>
                <a:cs typeface="Arial MT"/>
              </a:rPr>
              <a:t>TI</a:t>
            </a:r>
            <a:r>
              <a:rPr sz="2600" spc="-190" dirty="0">
                <a:latin typeface="Arial MT"/>
                <a:cs typeface="Arial MT"/>
              </a:rPr>
              <a:t>V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-1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DO</a:t>
            </a:r>
            <a:r>
              <a:rPr sz="2600" spc="-1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</a:t>
            </a:r>
            <a:endParaRPr sz="2600">
              <a:latin typeface="Arial MT"/>
              <a:cs typeface="Arial MT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Char char="•"/>
              <a:tabLst>
                <a:tab pos="194310" algn="l"/>
              </a:tabLst>
            </a:pPr>
            <a:r>
              <a:rPr sz="2600" dirty="0">
                <a:latin typeface="Arial MT"/>
                <a:cs typeface="Arial MT"/>
              </a:rPr>
              <a:t>PERÍODO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MOLHAMENTO</a:t>
            </a:r>
            <a:endParaRPr sz="2600">
              <a:latin typeface="Arial MT"/>
              <a:cs typeface="Arial MT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Char char="•"/>
              <a:tabLst>
                <a:tab pos="194310" algn="l"/>
              </a:tabLst>
            </a:pPr>
            <a:r>
              <a:rPr sz="2600" dirty="0">
                <a:latin typeface="Arial MT"/>
                <a:cs typeface="Arial MT"/>
              </a:rPr>
              <a:t>INSOLAÇÃO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9002" y="870559"/>
            <a:ext cx="4079875" cy="20681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300"/>
              </a:spcBef>
              <a:buChar char="•"/>
              <a:tabLst>
                <a:tab pos="194310" algn="l"/>
              </a:tabLst>
            </a:pPr>
            <a:r>
              <a:rPr sz="2600" spc="-5" dirty="0">
                <a:latin typeface="Arial MT"/>
                <a:cs typeface="Arial MT"/>
              </a:rPr>
              <a:t>VENTO</a:t>
            </a:r>
            <a:endParaRPr sz="2600">
              <a:latin typeface="Arial MT"/>
              <a:cs typeface="Arial MT"/>
            </a:endParaRPr>
          </a:p>
          <a:p>
            <a:pPr marL="193675" marR="210185" indent="-181610">
              <a:lnSpc>
                <a:spcPct val="100000"/>
              </a:lnSpc>
              <a:spcBef>
                <a:spcPts val="1200"/>
              </a:spcBef>
              <a:buChar char="•"/>
              <a:tabLst>
                <a:tab pos="194310" algn="l"/>
              </a:tabLst>
            </a:pPr>
            <a:r>
              <a:rPr sz="2600" spc="-25" dirty="0">
                <a:latin typeface="Arial MT"/>
                <a:cs typeface="Arial MT"/>
              </a:rPr>
              <a:t>CULTIVO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spc="5" dirty="0">
                <a:latin typeface="Arial MT"/>
                <a:cs typeface="Arial MT"/>
              </a:rPr>
              <a:t>PROTEGIDO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/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-15" dirty="0">
                <a:latin typeface="Arial MT"/>
                <a:cs typeface="Arial MT"/>
              </a:rPr>
              <a:t>PLASTICULTURA</a:t>
            </a:r>
            <a:endParaRPr sz="2600">
              <a:latin typeface="Arial MT"/>
              <a:cs typeface="Arial MT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Char char="•"/>
              <a:tabLst>
                <a:tab pos="194310" algn="l"/>
              </a:tabLst>
            </a:pPr>
            <a:r>
              <a:rPr sz="2600" spc="-25" dirty="0">
                <a:latin typeface="Arial MT"/>
                <a:cs typeface="Arial MT"/>
              </a:rPr>
              <a:t>CULTIVO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HIDROPÔNICO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9002" y="2912846"/>
            <a:ext cx="4308475" cy="112331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300"/>
              </a:spcBef>
              <a:buChar char="•"/>
              <a:tabLst>
                <a:tab pos="194310" algn="l"/>
              </a:tabLst>
            </a:pPr>
            <a:r>
              <a:rPr sz="2600" spc="-25" dirty="0">
                <a:latin typeface="Arial MT"/>
                <a:cs typeface="Arial MT"/>
              </a:rPr>
              <a:t>CULTIVO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ORGÂNICO</a:t>
            </a:r>
            <a:endParaRPr sz="2600">
              <a:latin typeface="Arial MT"/>
              <a:cs typeface="Arial MT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Char char="•"/>
              <a:tabLst>
                <a:tab pos="194310" algn="l"/>
              </a:tabLst>
            </a:pPr>
            <a:r>
              <a:rPr sz="2600" dirty="0">
                <a:latin typeface="Arial MT"/>
                <a:cs typeface="Arial MT"/>
              </a:rPr>
              <a:t>SISTEMA</a:t>
            </a:r>
            <a:r>
              <a:rPr sz="2600" spc="-1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CONDUÇÃO: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9002" y="4162425"/>
            <a:ext cx="36290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0"/>
              </a:spcBef>
              <a:buChar char="•"/>
              <a:tabLst>
                <a:tab pos="194310" algn="l"/>
              </a:tabLst>
            </a:pPr>
            <a:r>
              <a:rPr sz="2600" spc="5" dirty="0">
                <a:latin typeface="Arial MT"/>
                <a:cs typeface="Arial MT"/>
              </a:rPr>
              <a:t>SEMENTES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5" dirty="0">
                <a:latin typeface="Arial MT"/>
                <a:cs typeface="Arial MT"/>
              </a:rPr>
              <a:t>MUDAS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5985" y="5746813"/>
            <a:ext cx="3197860" cy="594995"/>
            <a:chOff x="645985" y="5746813"/>
            <a:chExt cx="3197860" cy="594995"/>
          </a:xfrm>
        </p:grpSpPr>
        <p:sp>
          <p:nvSpPr>
            <p:cNvPr id="10" name="object 10"/>
            <p:cNvSpPr/>
            <p:nvPr/>
          </p:nvSpPr>
          <p:spPr>
            <a:xfrm>
              <a:off x="650748" y="5751576"/>
              <a:ext cx="3188335" cy="585470"/>
            </a:xfrm>
            <a:custGeom>
              <a:avLst/>
              <a:gdLst/>
              <a:ahLst/>
              <a:cxnLst/>
              <a:rect l="l" t="t" r="r" b="b"/>
              <a:pathLst>
                <a:path w="3188335" h="585470">
                  <a:moveTo>
                    <a:pt x="3188207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3188207" y="585216"/>
                  </a:lnTo>
                  <a:lnTo>
                    <a:pt x="318820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0748" y="5751576"/>
              <a:ext cx="3188335" cy="585470"/>
            </a:xfrm>
            <a:custGeom>
              <a:avLst/>
              <a:gdLst/>
              <a:ahLst/>
              <a:cxnLst/>
              <a:rect l="l" t="t" r="r" b="b"/>
              <a:pathLst>
                <a:path w="3188335" h="585470">
                  <a:moveTo>
                    <a:pt x="0" y="585216"/>
                  </a:moveTo>
                  <a:lnTo>
                    <a:pt x="3188207" y="585216"/>
                  </a:lnTo>
                  <a:lnTo>
                    <a:pt x="3188207" y="0"/>
                  </a:lnTo>
                  <a:lnTo>
                    <a:pt x="0" y="0"/>
                  </a:lnTo>
                  <a:lnTo>
                    <a:pt x="0" y="5852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0748" y="5751576"/>
            <a:ext cx="3188335" cy="5854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27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DIFERENTES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34765" y="5199888"/>
            <a:ext cx="6047105" cy="1626235"/>
            <a:chOff x="3834765" y="5199888"/>
            <a:chExt cx="6047105" cy="1626235"/>
          </a:xfrm>
        </p:grpSpPr>
        <p:sp>
          <p:nvSpPr>
            <p:cNvPr id="14" name="object 14"/>
            <p:cNvSpPr/>
            <p:nvPr/>
          </p:nvSpPr>
          <p:spPr>
            <a:xfrm>
              <a:off x="3834765" y="5550011"/>
              <a:ext cx="1680210" cy="512445"/>
            </a:xfrm>
            <a:custGeom>
              <a:avLst/>
              <a:gdLst/>
              <a:ahLst/>
              <a:cxnLst/>
              <a:rect l="l" t="t" r="r" b="b"/>
              <a:pathLst>
                <a:path w="1680210" h="512445">
                  <a:moveTo>
                    <a:pt x="1570485" y="53489"/>
                  </a:moveTo>
                  <a:lnTo>
                    <a:pt x="0" y="475592"/>
                  </a:lnTo>
                  <a:lnTo>
                    <a:pt x="9906" y="512384"/>
                  </a:lnTo>
                  <a:lnTo>
                    <a:pt x="1580379" y="90276"/>
                  </a:lnTo>
                  <a:lnTo>
                    <a:pt x="1606954" y="63425"/>
                  </a:lnTo>
                  <a:lnTo>
                    <a:pt x="1570485" y="53489"/>
                  </a:lnTo>
                  <a:close/>
                </a:path>
                <a:path w="1680210" h="512445">
                  <a:moveTo>
                    <a:pt x="1648272" y="35194"/>
                  </a:moveTo>
                  <a:lnTo>
                    <a:pt x="1638554" y="35194"/>
                  </a:lnTo>
                  <a:lnTo>
                    <a:pt x="1648333" y="72012"/>
                  </a:lnTo>
                  <a:lnTo>
                    <a:pt x="1580379" y="90276"/>
                  </a:lnTo>
                  <a:lnTo>
                    <a:pt x="1536827" y="134280"/>
                  </a:lnTo>
                  <a:lnTo>
                    <a:pt x="1532685" y="140603"/>
                  </a:lnTo>
                  <a:lnTo>
                    <a:pt x="1531318" y="147777"/>
                  </a:lnTo>
                  <a:lnTo>
                    <a:pt x="1532737" y="154936"/>
                  </a:lnTo>
                  <a:lnTo>
                    <a:pt x="1536954" y="161216"/>
                  </a:lnTo>
                  <a:lnTo>
                    <a:pt x="1543286" y="165370"/>
                  </a:lnTo>
                  <a:lnTo>
                    <a:pt x="1550463" y="166728"/>
                  </a:lnTo>
                  <a:lnTo>
                    <a:pt x="1557617" y="165296"/>
                  </a:lnTo>
                  <a:lnTo>
                    <a:pt x="1563877" y="161077"/>
                  </a:lnTo>
                  <a:lnTo>
                    <a:pt x="1679956" y="43805"/>
                  </a:lnTo>
                  <a:lnTo>
                    <a:pt x="1648272" y="35194"/>
                  </a:lnTo>
                  <a:close/>
                </a:path>
                <a:path w="1680210" h="512445">
                  <a:moveTo>
                    <a:pt x="1639889" y="40224"/>
                  </a:moveTo>
                  <a:lnTo>
                    <a:pt x="1629918" y="40224"/>
                  </a:lnTo>
                  <a:lnTo>
                    <a:pt x="1638427" y="71999"/>
                  </a:lnTo>
                  <a:lnTo>
                    <a:pt x="1598456" y="72012"/>
                  </a:lnTo>
                  <a:lnTo>
                    <a:pt x="1580379" y="90276"/>
                  </a:lnTo>
                  <a:lnTo>
                    <a:pt x="1648333" y="72012"/>
                  </a:lnTo>
                  <a:lnTo>
                    <a:pt x="1638427" y="71999"/>
                  </a:lnTo>
                  <a:lnTo>
                    <a:pt x="1606954" y="63425"/>
                  </a:lnTo>
                  <a:lnTo>
                    <a:pt x="1646052" y="63425"/>
                  </a:lnTo>
                  <a:lnTo>
                    <a:pt x="1639889" y="40224"/>
                  </a:lnTo>
                  <a:close/>
                </a:path>
                <a:path w="1680210" h="512445">
                  <a:moveTo>
                    <a:pt x="1629918" y="40224"/>
                  </a:moveTo>
                  <a:lnTo>
                    <a:pt x="1606954" y="63425"/>
                  </a:lnTo>
                  <a:lnTo>
                    <a:pt x="1638427" y="71999"/>
                  </a:lnTo>
                  <a:lnTo>
                    <a:pt x="1629918" y="40224"/>
                  </a:lnTo>
                  <a:close/>
                </a:path>
                <a:path w="1680210" h="512445">
                  <a:moveTo>
                    <a:pt x="1638554" y="35194"/>
                  </a:moveTo>
                  <a:lnTo>
                    <a:pt x="1570485" y="53489"/>
                  </a:lnTo>
                  <a:lnTo>
                    <a:pt x="1606954" y="63425"/>
                  </a:lnTo>
                  <a:lnTo>
                    <a:pt x="1629918" y="40224"/>
                  </a:lnTo>
                  <a:lnTo>
                    <a:pt x="1639889" y="40224"/>
                  </a:lnTo>
                  <a:lnTo>
                    <a:pt x="1638554" y="35194"/>
                  </a:lnTo>
                  <a:close/>
                </a:path>
                <a:path w="1680210" h="512445">
                  <a:moveTo>
                    <a:pt x="1513153" y="0"/>
                  </a:moveTo>
                  <a:lnTo>
                    <a:pt x="1506251" y="2333"/>
                  </a:lnTo>
                  <a:lnTo>
                    <a:pt x="1500731" y="7096"/>
                  </a:lnTo>
                  <a:lnTo>
                    <a:pt x="1497330" y="13858"/>
                  </a:lnTo>
                  <a:lnTo>
                    <a:pt x="1496879" y="21421"/>
                  </a:lnTo>
                  <a:lnTo>
                    <a:pt x="1499250" y="28352"/>
                  </a:lnTo>
                  <a:lnTo>
                    <a:pt x="1504027" y="33879"/>
                  </a:lnTo>
                  <a:lnTo>
                    <a:pt x="1510792" y="37226"/>
                  </a:lnTo>
                  <a:lnTo>
                    <a:pt x="1570485" y="53489"/>
                  </a:lnTo>
                  <a:lnTo>
                    <a:pt x="1638554" y="35194"/>
                  </a:lnTo>
                  <a:lnTo>
                    <a:pt x="1648272" y="35194"/>
                  </a:lnTo>
                  <a:lnTo>
                    <a:pt x="1520698" y="523"/>
                  </a:lnTo>
                  <a:lnTo>
                    <a:pt x="15131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3832" y="5199888"/>
              <a:ext cx="4368165" cy="1626235"/>
            </a:xfrm>
            <a:custGeom>
              <a:avLst/>
              <a:gdLst/>
              <a:ahLst/>
              <a:cxnLst/>
              <a:rect l="l" t="t" r="r" b="b"/>
              <a:pathLst>
                <a:path w="4368165" h="1626234">
                  <a:moveTo>
                    <a:pt x="4367784" y="0"/>
                  </a:moveTo>
                  <a:lnTo>
                    <a:pt x="0" y="0"/>
                  </a:lnTo>
                  <a:lnTo>
                    <a:pt x="0" y="1626108"/>
                  </a:lnTo>
                  <a:lnTo>
                    <a:pt x="4367784" y="1626108"/>
                  </a:lnTo>
                  <a:lnTo>
                    <a:pt x="43677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93207" y="5072104"/>
            <a:ext cx="3697604" cy="176276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LOCAIS</a:t>
            </a:r>
            <a:r>
              <a:rPr sz="2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REGIÕES</a:t>
            </a:r>
            <a:endParaRPr sz="28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ÉPOCAS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2800" spc="-1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ANO</a:t>
            </a:r>
            <a:endParaRPr sz="28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MICROCLIMAS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34765" y="5959372"/>
            <a:ext cx="7524115" cy="766445"/>
            <a:chOff x="3834765" y="5959372"/>
            <a:chExt cx="7524115" cy="766445"/>
          </a:xfrm>
        </p:grpSpPr>
        <p:sp>
          <p:nvSpPr>
            <p:cNvPr id="18" name="object 18"/>
            <p:cNvSpPr/>
            <p:nvPr/>
          </p:nvSpPr>
          <p:spPr>
            <a:xfrm>
              <a:off x="3834765" y="5959373"/>
              <a:ext cx="1680210" cy="579755"/>
            </a:xfrm>
            <a:custGeom>
              <a:avLst/>
              <a:gdLst/>
              <a:ahLst/>
              <a:cxnLst/>
              <a:rect l="l" t="t" r="r" b="b"/>
              <a:pathLst>
                <a:path w="1680210" h="579754">
                  <a:moveTo>
                    <a:pt x="1679956" y="535749"/>
                  </a:moveTo>
                  <a:lnTo>
                    <a:pt x="1563878" y="418477"/>
                  </a:lnTo>
                  <a:lnTo>
                    <a:pt x="1557616" y="414261"/>
                  </a:lnTo>
                  <a:lnTo>
                    <a:pt x="1550454" y="412826"/>
                  </a:lnTo>
                  <a:lnTo>
                    <a:pt x="1543278" y="414185"/>
                  </a:lnTo>
                  <a:lnTo>
                    <a:pt x="1536954" y="418338"/>
                  </a:lnTo>
                  <a:lnTo>
                    <a:pt x="1532724" y="424624"/>
                  </a:lnTo>
                  <a:lnTo>
                    <a:pt x="1531315" y="431787"/>
                  </a:lnTo>
                  <a:lnTo>
                    <a:pt x="1532674" y="438962"/>
                  </a:lnTo>
                  <a:lnTo>
                    <a:pt x="1536827" y="445274"/>
                  </a:lnTo>
                  <a:lnTo>
                    <a:pt x="1580375" y="489280"/>
                  </a:lnTo>
                  <a:lnTo>
                    <a:pt x="149199" y="104622"/>
                  </a:lnTo>
                  <a:lnTo>
                    <a:pt x="1461719" y="104622"/>
                  </a:lnTo>
                  <a:lnTo>
                    <a:pt x="1494383" y="85585"/>
                  </a:lnTo>
                  <a:lnTo>
                    <a:pt x="1408303" y="135788"/>
                  </a:lnTo>
                  <a:lnTo>
                    <a:pt x="1402613" y="140830"/>
                  </a:lnTo>
                  <a:lnTo>
                    <a:pt x="1399438" y="147408"/>
                  </a:lnTo>
                  <a:lnTo>
                    <a:pt x="1398968" y="154698"/>
                  </a:lnTo>
                  <a:lnTo>
                    <a:pt x="1401445" y="161848"/>
                  </a:lnTo>
                  <a:lnTo>
                    <a:pt x="1406474" y="167500"/>
                  </a:lnTo>
                  <a:lnTo>
                    <a:pt x="1413027" y="170675"/>
                  </a:lnTo>
                  <a:lnTo>
                    <a:pt x="1420304" y="171157"/>
                  </a:lnTo>
                  <a:lnTo>
                    <a:pt x="1427480" y="168706"/>
                  </a:lnTo>
                  <a:lnTo>
                    <a:pt x="1537309" y="104622"/>
                  </a:lnTo>
                  <a:lnTo>
                    <a:pt x="1569974" y="85585"/>
                  </a:lnTo>
                  <a:lnTo>
                    <a:pt x="1537309" y="66535"/>
                  </a:lnTo>
                  <a:lnTo>
                    <a:pt x="1427480" y="2438"/>
                  </a:lnTo>
                  <a:lnTo>
                    <a:pt x="1420304" y="0"/>
                  </a:lnTo>
                  <a:lnTo>
                    <a:pt x="1413027" y="482"/>
                  </a:lnTo>
                  <a:lnTo>
                    <a:pt x="1406474" y="3657"/>
                  </a:lnTo>
                  <a:lnTo>
                    <a:pt x="1401445" y="9296"/>
                  </a:lnTo>
                  <a:lnTo>
                    <a:pt x="1398968" y="16459"/>
                  </a:lnTo>
                  <a:lnTo>
                    <a:pt x="1399438" y="23749"/>
                  </a:lnTo>
                  <a:lnTo>
                    <a:pt x="1402613" y="30327"/>
                  </a:lnTo>
                  <a:lnTo>
                    <a:pt x="1408303" y="35356"/>
                  </a:lnTo>
                  <a:lnTo>
                    <a:pt x="1461719" y="66535"/>
                  </a:lnTo>
                  <a:lnTo>
                    <a:pt x="4953" y="66535"/>
                  </a:lnTo>
                  <a:lnTo>
                    <a:pt x="4953" y="85572"/>
                  </a:lnTo>
                  <a:lnTo>
                    <a:pt x="0" y="103962"/>
                  </a:lnTo>
                  <a:lnTo>
                    <a:pt x="1570469" y="526046"/>
                  </a:lnTo>
                  <a:lnTo>
                    <a:pt x="1510792" y="542277"/>
                  </a:lnTo>
                  <a:lnTo>
                    <a:pt x="1504022" y="545668"/>
                  </a:lnTo>
                  <a:lnTo>
                    <a:pt x="1499247" y="551192"/>
                  </a:lnTo>
                  <a:lnTo>
                    <a:pt x="1496872" y="558114"/>
                  </a:lnTo>
                  <a:lnTo>
                    <a:pt x="1497330" y="565658"/>
                  </a:lnTo>
                  <a:lnTo>
                    <a:pt x="1500720" y="572427"/>
                  </a:lnTo>
                  <a:lnTo>
                    <a:pt x="1506245" y="577189"/>
                  </a:lnTo>
                  <a:lnTo>
                    <a:pt x="1513141" y="579551"/>
                  </a:lnTo>
                  <a:lnTo>
                    <a:pt x="1520698" y="579043"/>
                  </a:lnTo>
                  <a:lnTo>
                    <a:pt x="1648371" y="544334"/>
                  </a:lnTo>
                  <a:lnTo>
                    <a:pt x="1679956" y="535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717151" y="3182848"/>
            <a:ext cx="14503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RASTEIRO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TU</a:t>
            </a:r>
            <a:r>
              <a:rPr sz="2000" spc="-35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ORADO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354058" y="3583685"/>
            <a:ext cx="284480" cy="393700"/>
          </a:xfrm>
          <a:custGeom>
            <a:avLst/>
            <a:gdLst/>
            <a:ahLst/>
            <a:cxnLst/>
            <a:rect l="l" t="t" r="r" b="b"/>
            <a:pathLst>
              <a:path w="284479" h="393700">
                <a:moveTo>
                  <a:pt x="283972" y="355473"/>
                </a:moveTo>
                <a:lnTo>
                  <a:pt x="172212" y="234061"/>
                </a:lnTo>
                <a:lnTo>
                  <a:pt x="166090" y="229616"/>
                </a:lnTo>
                <a:lnTo>
                  <a:pt x="158978" y="227926"/>
                </a:lnTo>
                <a:lnTo>
                  <a:pt x="151752" y="229019"/>
                </a:lnTo>
                <a:lnTo>
                  <a:pt x="145288" y="232918"/>
                </a:lnTo>
                <a:lnTo>
                  <a:pt x="140830" y="239039"/>
                </a:lnTo>
                <a:lnTo>
                  <a:pt x="139141" y="246151"/>
                </a:lnTo>
                <a:lnTo>
                  <a:pt x="140233" y="253377"/>
                </a:lnTo>
                <a:lnTo>
                  <a:pt x="144145" y="259842"/>
                </a:lnTo>
                <a:lnTo>
                  <a:pt x="186067" y="305396"/>
                </a:lnTo>
                <a:lnTo>
                  <a:pt x="11176" y="251587"/>
                </a:lnTo>
                <a:lnTo>
                  <a:pt x="0" y="287909"/>
                </a:lnTo>
                <a:lnTo>
                  <a:pt x="174790" y="341807"/>
                </a:lnTo>
                <a:lnTo>
                  <a:pt x="114681" y="355854"/>
                </a:lnTo>
                <a:lnTo>
                  <a:pt x="107772" y="359016"/>
                </a:lnTo>
                <a:lnTo>
                  <a:pt x="102806" y="364388"/>
                </a:lnTo>
                <a:lnTo>
                  <a:pt x="100203" y="371195"/>
                </a:lnTo>
                <a:lnTo>
                  <a:pt x="100457" y="378714"/>
                </a:lnTo>
                <a:lnTo>
                  <a:pt x="103593" y="385622"/>
                </a:lnTo>
                <a:lnTo>
                  <a:pt x="108927" y="390588"/>
                </a:lnTo>
                <a:lnTo>
                  <a:pt x="115735" y="393192"/>
                </a:lnTo>
                <a:lnTo>
                  <a:pt x="123317" y="392938"/>
                </a:lnTo>
                <a:lnTo>
                  <a:pt x="253466" y="362585"/>
                </a:lnTo>
                <a:lnTo>
                  <a:pt x="283972" y="355473"/>
                </a:lnTo>
                <a:close/>
              </a:path>
              <a:path w="284479" h="393700">
                <a:moveTo>
                  <a:pt x="284480" y="0"/>
                </a:moveTo>
                <a:lnTo>
                  <a:pt x="123063" y="33528"/>
                </a:lnTo>
                <a:lnTo>
                  <a:pt x="116039" y="36512"/>
                </a:lnTo>
                <a:lnTo>
                  <a:pt x="110909" y="41719"/>
                </a:lnTo>
                <a:lnTo>
                  <a:pt x="108140" y="48463"/>
                </a:lnTo>
                <a:lnTo>
                  <a:pt x="108204" y="56007"/>
                </a:lnTo>
                <a:lnTo>
                  <a:pt x="111175" y="63030"/>
                </a:lnTo>
                <a:lnTo>
                  <a:pt x="116408" y="68160"/>
                </a:lnTo>
                <a:lnTo>
                  <a:pt x="123177" y="70929"/>
                </a:lnTo>
                <a:lnTo>
                  <a:pt x="130810" y="70866"/>
                </a:lnTo>
                <a:lnTo>
                  <a:pt x="191262" y="58305"/>
                </a:lnTo>
                <a:lnTo>
                  <a:pt x="21844" y="210947"/>
                </a:lnTo>
                <a:lnTo>
                  <a:pt x="47244" y="239268"/>
                </a:lnTo>
                <a:lnTo>
                  <a:pt x="216776" y="86614"/>
                </a:lnTo>
                <a:lnTo>
                  <a:pt x="197993" y="145415"/>
                </a:lnTo>
                <a:lnTo>
                  <a:pt x="217830" y="170243"/>
                </a:lnTo>
                <a:lnTo>
                  <a:pt x="224828" y="168211"/>
                </a:lnTo>
                <a:lnTo>
                  <a:pt x="230581" y="163715"/>
                </a:lnTo>
                <a:lnTo>
                  <a:pt x="234315" y="157099"/>
                </a:lnTo>
                <a:lnTo>
                  <a:pt x="280949" y="11049"/>
                </a:lnTo>
                <a:lnTo>
                  <a:pt x="284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106027" y="4106392"/>
            <a:ext cx="23482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20" dirty="0">
                <a:latin typeface="Arial MT"/>
                <a:cs typeface="Arial MT"/>
              </a:rPr>
              <a:t>ENXERTADAS 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NÃO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ENXERTADAS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733536" y="4421657"/>
            <a:ext cx="293370" cy="440055"/>
          </a:xfrm>
          <a:custGeom>
            <a:avLst/>
            <a:gdLst/>
            <a:ahLst/>
            <a:cxnLst/>
            <a:rect l="l" t="t" r="r" b="b"/>
            <a:pathLst>
              <a:path w="293370" h="440054">
                <a:moveTo>
                  <a:pt x="293370" y="85572"/>
                </a:moveTo>
                <a:lnTo>
                  <a:pt x="260731" y="66522"/>
                </a:lnTo>
                <a:lnTo>
                  <a:pt x="150876" y="2387"/>
                </a:lnTo>
                <a:lnTo>
                  <a:pt x="143675" y="0"/>
                </a:lnTo>
                <a:lnTo>
                  <a:pt x="136372" y="482"/>
                </a:lnTo>
                <a:lnTo>
                  <a:pt x="129819" y="3644"/>
                </a:lnTo>
                <a:lnTo>
                  <a:pt x="124841" y="9245"/>
                </a:lnTo>
                <a:lnTo>
                  <a:pt x="122364" y="16446"/>
                </a:lnTo>
                <a:lnTo>
                  <a:pt x="122834" y="23761"/>
                </a:lnTo>
                <a:lnTo>
                  <a:pt x="126009" y="30365"/>
                </a:lnTo>
                <a:lnTo>
                  <a:pt x="131699" y="35407"/>
                </a:lnTo>
                <a:lnTo>
                  <a:pt x="185026" y="66522"/>
                </a:lnTo>
                <a:lnTo>
                  <a:pt x="14986" y="66522"/>
                </a:lnTo>
                <a:lnTo>
                  <a:pt x="14986" y="85572"/>
                </a:lnTo>
                <a:lnTo>
                  <a:pt x="0" y="97383"/>
                </a:lnTo>
                <a:lnTo>
                  <a:pt x="211493" y="366712"/>
                </a:lnTo>
                <a:lnTo>
                  <a:pt x="153924" y="343890"/>
                </a:lnTo>
                <a:lnTo>
                  <a:pt x="146481" y="342582"/>
                </a:lnTo>
                <a:lnTo>
                  <a:pt x="139357" y="344131"/>
                </a:lnTo>
                <a:lnTo>
                  <a:pt x="133362" y="348234"/>
                </a:lnTo>
                <a:lnTo>
                  <a:pt x="129286" y="354558"/>
                </a:lnTo>
                <a:lnTo>
                  <a:pt x="127914" y="362026"/>
                </a:lnTo>
                <a:lnTo>
                  <a:pt x="129476" y="369189"/>
                </a:lnTo>
                <a:lnTo>
                  <a:pt x="133604" y="375234"/>
                </a:lnTo>
                <a:lnTo>
                  <a:pt x="139954" y="379323"/>
                </a:lnTo>
                <a:lnTo>
                  <a:pt x="293370" y="440029"/>
                </a:lnTo>
                <a:lnTo>
                  <a:pt x="290880" y="422122"/>
                </a:lnTo>
                <a:lnTo>
                  <a:pt x="270764" y="276707"/>
                </a:lnTo>
                <a:lnTo>
                  <a:pt x="268211" y="269570"/>
                </a:lnTo>
                <a:lnTo>
                  <a:pt x="263296" y="264109"/>
                </a:lnTo>
                <a:lnTo>
                  <a:pt x="256717" y="260896"/>
                </a:lnTo>
                <a:lnTo>
                  <a:pt x="249174" y="260451"/>
                </a:lnTo>
                <a:lnTo>
                  <a:pt x="242036" y="262940"/>
                </a:lnTo>
                <a:lnTo>
                  <a:pt x="236613" y="267804"/>
                </a:lnTo>
                <a:lnTo>
                  <a:pt x="233400" y="274370"/>
                </a:lnTo>
                <a:lnTo>
                  <a:pt x="232918" y="281914"/>
                </a:lnTo>
                <a:lnTo>
                  <a:pt x="241388" y="343103"/>
                </a:lnTo>
                <a:lnTo>
                  <a:pt x="54190" y="104622"/>
                </a:lnTo>
                <a:lnTo>
                  <a:pt x="185026" y="104622"/>
                </a:lnTo>
                <a:lnTo>
                  <a:pt x="131699" y="135737"/>
                </a:lnTo>
                <a:lnTo>
                  <a:pt x="126009" y="140792"/>
                </a:lnTo>
                <a:lnTo>
                  <a:pt x="122834" y="147396"/>
                </a:lnTo>
                <a:lnTo>
                  <a:pt x="122364" y="154711"/>
                </a:lnTo>
                <a:lnTo>
                  <a:pt x="124841" y="161899"/>
                </a:lnTo>
                <a:lnTo>
                  <a:pt x="129819" y="167513"/>
                </a:lnTo>
                <a:lnTo>
                  <a:pt x="136372" y="170675"/>
                </a:lnTo>
                <a:lnTo>
                  <a:pt x="143675" y="171157"/>
                </a:lnTo>
                <a:lnTo>
                  <a:pt x="150876" y="168757"/>
                </a:lnTo>
                <a:lnTo>
                  <a:pt x="260731" y="104622"/>
                </a:lnTo>
                <a:lnTo>
                  <a:pt x="293370" y="85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033252" y="641492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422" rIns="0" bIns="0" rtlCol="0">
            <a:spAutoFit/>
          </a:bodyPr>
          <a:lstStyle/>
          <a:p>
            <a:pPr marL="2462530" marR="5080" indent="-387350">
              <a:lnSpc>
                <a:spcPts val="4620"/>
              </a:lnSpc>
              <a:spcBef>
                <a:spcPts val="810"/>
              </a:spcBef>
            </a:pPr>
            <a:r>
              <a:rPr sz="4400" b="0" u="none" dirty="0">
                <a:latin typeface="Arial MT"/>
                <a:cs typeface="Arial MT"/>
              </a:rPr>
              <a:t>SISTEMICIDADE</a:t>
            </a:r>
            <a:r>
              <a:rPr sz="4400" b="0" u="none" spc="-85" dirty="0">
                <a:latin typeface="Arial MT"/>
                <a:cs typeface="Arial MT"/>
              </a:rPr>
              <a:t> </a:t>
            </a:r>
            <a:r>
              <a:rPr sz="4400" b="0" u="none" dirty="0">
                <a:latin typeface="Arial MT"/>
                <a:cs typeface="Arial MT"/>
              </a:rPr>
              <a:t>DAS </a:t>
            </a:r>
            <a:r>
              <a:rPr sz="4400" b="0" u="none" spc="-1205" dirty="0">
                <a:latin typeface="Arial MT"/>
                <a:cs typeface="Arial MT"/>
              </a:rPr>
              <a:t> </a:t>
            </a:r>
            <a:r>
              <a:rPr sz="4400" b="0" u="none" dirty="0">
                <a:latin typeface="Arial MT"/>
                <a:cs typeface="Arial MT"/>
              </a:rPr>
              <a:t>ESTROBILURINAS</a:t>
            </a:r>
            <a:endParaRPr sz="4400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37311" y="2502916"/>
          <a:ext cx="5749925" cy="203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586">
                <a:tc>
                  <a:txBody>
                    <a:bodyPr/>
                    <a:lstStyle/>
                    <a:p>
                      <a:pPr algn="ctr">
                        <a:lnSpc>
                          <a:spcPts val="171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INGREDIENTE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ATIVO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71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NOME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COMERCIAL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71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Log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baseline="-20833" dirty="0">
                          <a:latin typeface="Calibri"/>
                          <a:cs typeface="Calibri"/>
                        </a:rPr>
                        <a:t>OW</a:t>
                      </a:r>
                      <a:endParaRPr sz="1800" baseline="-20833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AZOXYSTROBINA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AMISTAR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2,5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PIRACLOSTROBINA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COMET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TRIFLOXYSTROBINA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FLINT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4,5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811768" y="2936748"/>
            <a:ext cx="2222500" cy="368935"/>
          </a:xfrm>
          <a:prstGeom prst="rect">
            <a:avLst/>
          </a:prstGeom>
          <a:solidFill>
            <a:srgbClr val="6FAC46"/>
          </a:solidFill>
          <a:ln w="12700">
            <a:solidFill>
              <a:srgbClr val="507D31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MAIOR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MOBILIDADE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12530" y="4240529"/>
            <a:ext cx="2222500" cy="36893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2984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3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MENOR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MOBILIDADE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65338" y="2947161"/>
            <a:ext cx="445770" cy="1595120"/>
            <a:chOff x="8165338" y="2947161"/>
            <a:chExt cx="445770" cy="15951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2953511"/>
              <a:ext cx="432815" cy="15819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71688" y="2953511"/>
              <a:ext cx="433070" cy="1582420"/>
            </a:xfrm>
            <a:custGeom>
              <a:avLst/>
              <a:gdLst/>
              <a:ahLst/>
              <a:cxnLst/>
              <a:rect l="l" t="t" r="r" b="b"/>
              <a:pathLst>
                <a:path w="433070" h="1582420">
                  <a:moveTo>
                    <a:pt x="216407" y="1581912"/>
                  </a:moveTo>
                  <a:lnTo>
                    <a:pt x="0" y="1365504"/>
                  </a:lnTo>
                  <a:lnTo>
                    <a:pt x="108203" y="1365504"/>
                  </a:lnTo>
                  <a:lnTo>
                    <a:pt x="108203" y="216408"/>
                  </a:lnTo>
                  <a:lnTo>
                    <a:pt x="0" y="216408"/>
                  </a:lnTo>
                  <a:lnTo>
                    <a:pt x="216407" y="0"/>
                  </a:lnTo>
                  <a:lnTo>
                    <a:pt x="432815" y="216408"/>
                  </a:lnTo>
                  <a:lnTo>
                    <a:pt x="324611" y="216408"/>
                  </a:lnTo>
                  <a:lnTo>
                    <a:pt x="324611" y="1365504"/>
                  </a:lnTo>
                  <a:lnTo>
                    <a:pt x="432815" y="1365504"/>
                  </a:lnTo>
                  <a:lnTo>
                    <a:pt x="216407" y="15819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100</a:t>
            </a:fld>
            <a:endParaRPr sz="14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3207" y="1172336"/>
            <a:ext cx="28670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Grupos</a:t>
            </a:r>
            <a:r>
              <a:rPr sz="19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químicos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(orgânicos)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3207" y="1792986"/>
            <a:ext cx="1371600" cy="193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</a:pP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z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mid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35" dirty="0">
                <a:latin typeface="Calibri"/>
                <a:cs typeface="Calibri"/>
              </a:rPr>
              <a:t>z</a:t>
            </a:r>
            <a:r>
              <a:rPr sz="1800" b="1" spc="-10" dirty="0">
                <a:latin typeface="Calibri"/>
                <a:cs typeface="Calibri"/>
              </a:rPr>
              <a:t>ó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s  </a:t>
            </a:r>
            <a:r>
              <a:rPr sz="1800" b="1" spc="-10" dirty="0">
                <a:latin typeface="Calibri"/>
                <a:cs typeface="Calibri"/>
              </a:rPr>
              <a:t>Carboximidas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Fosforados </a:t>
            </a:r>
            <a:r>
              <a:rPr sz="1800" b="1" spc="-10" dirty="0">
                <a:latin typeface="Calibri"/>
                <a:cs typeface="Calibri"/>
              </a:rPr>
              <a:t> Metalaxil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Cymoxamil </a:t>
            </a:r>
            <a:r>
              <a:rPr sz="1800" b="1" spc="-5" dirty="0">
                <a:latin typeface="Calibri"/>
                <a:cs typeface="Calibri"/>
              </a:rPr>
              <a:t> Morfolinas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3207" y="3707383"/>
            <a:ext cx="1105535" cy="1619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sz="1800" b="1" spc="-5" dirty="0">
                <a:latin typeface="Calibri"/>
                <a:cs typeface="Calibri"/>
              </a:rPr>
              <a:t>Pi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az</a:t>
            </a:r>
            <a:r>
              <a:rPr sz="1800" b="1" spc="-10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nas  </a:t>
            </a:r>
            <a:r>
              <a:rPr sz="1800" b="1" spc="-5" dirty="0">
                <a:latin typeface="Calibri"/>
                <a:cs typeface="Calibri"/>
              </a:rPr>
              <a:t>Piridinas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Pirimidinas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Imidazóis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Triazóis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3207" y="5300167"/>
            <a:ext cx="13265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QoI </a:t>
            </a:r>
            <a:r>
              <a:rPr sz="1800" b="1" dirty="0">
                <a:latin typeface="Calibri"/>
                <a:cs typeface="Calibri"/>
              </a:rPr>
              <a:t> E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b</a:t>
            </a:r>
            <a:r>
              <a:rPr sz="1800" b="1" dirty="0">
                <a:latin typeface="Calibri"/>
                <a:cs typeface="Calibri"/>
              </a:rPr>
              <a:t>il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5775" y="3921379"/>
            <a:ext cx="1614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Inibidores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biossíntese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Ergosterol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3003" y="5018913"/>
            <a:ext cx="3300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DMI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Inibidores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demetilação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23822" y="3787902"/>
            <a:ext cx="6840220" cy="1571625"/>
          </a:xfrm>
          <a:custGeom>
            <a:avLst/>
            <a:gdLst/>
            <a:ahLst/>
            <a:cxnLst/>
            <a:rect l="l" t="t" r="r" b="b"/>
            <a:pathLst>
              <a:path w="6840220" h="1571625">
                <a:moveTo>
                  <a:pt x="0" y="1571244"/>
                </a:moveTo>
                <a:lnTo>
                  <a:pt x="6839711" y="1571244"/>
                </a:lnTo>
                <a:lnTo>
                  <a:pt x="6839711" y="0"/>
                </a:lnTo>
                <a:lnTo>
                  <a:pt x="0" y="0"/>
                </a:lnTo>
                <a:lnTo>
                  <a:pt x="0" y="1571244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23865" y="1718894"/>
            <a:ext cx="21717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CARBENDAZIM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TIOFANATO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METÍLICO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TIABENDAZOL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10355" y="1633727"/>
            <a:ext cx="3746500" cy="847725"/>
          </a:xfrm>
          <a:custGeom>
            <a:avLst/>
            <a:gdLst/>
            <a:ahLst/>
            <a:cxnLst/>
            <a:rect l="l" t="t" r="r" b="b"/>
            <a:pathLst>
              <a:path w="3746500" h="847725">
                <a:moveTo>
                  <a:pt x="0" y="423672"/>
                </a:moveTo>
                <a:lnTo>
                  <a:pt x="211836" y="211836"/>
                </a:lnTo>
                <a:lnTo>
                  <a:pt x="211836" y="317754"/>
                </a:lnTo>
                <a:lnTo>
                  <a:pt x="1311910" y="317754"/>
                </a:lnTo>
                <a:lnTo>
                  <a:pt x="1311910" y="0"/>
                </a:lnTo>
                <a:lnTo>
                  <a:pt x="3745992" y="0"/>
                </a:lnTo>
                <a:lnTo>
                  <a:pt x="3745992" y="847344"/>
                </a:lnTo>
                <a:lnTo>
                  <a:pt x="1311910" y="847344"/>
                </a:lnTo>
                <a:lnTo>
                  <a:pt x="1311910" y="529589"/>
                </a:lnTo>
                <a:lnTo>
                  <a:pt x="211836" y="529589"/>
                </a:lnTo>
                <a:lnTo>
                  <a:pt x="211836" y="635508"/>
                </a:lnTo>
                <a:lnTo>
                  <a:pt x="0" y="423672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79394" y="347294"/>
            <a:ext cx="5816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FUNGICIDAS</a:t>
            </a:r>
            <a:r>
              <a:rPr u="none" spc="-15" dirty="0"/>
              <a:t> </a:t>
            </a:r>
            <a:r>
              <a:rPr u="none" spc="-5" dirty="0"/>
              <a:t>SISTÊMICOS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3" name="object 13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101</a:t>
            </a:fld>
            <a:endParaRPr sz="14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744" y="1012088"/>
            <a:ext cx="11494135" cy="472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10000"/>
              </a:lnSpc>
              <a:spcBef>
                <a:spcPts val="100"/>
              </a:spcBef>
            </a:pPr>
            <a:r>
              <a:rPr sz="2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ABSORVIDOS</a:t>
            </a:r>
            <a:r>
              <a:rPr sz="2200" b="1" u="heavy" spc="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NA</a:t>
            </a:r>
            <a:r>
              <a:rPr sz="2200" b="1" u="heavy" spc="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SUPERFÍCIE</a:t>
            </a:r>
            <a:r>
              <a:rPr sz="2200" b="1" u="heavy" spc="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DA</a:t>
            </a:r>
            <a:r>
              <a:rPr sz="2200" b="1" u="heavy" spc="1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PLANTA</a:t>
            </a:r>
            <a:r>
              <a:rPr sz="2200" b="1" u="heavy" spc="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E</a:t>
            </a:r>
            <a:r>
              <a:rPr sz="2200" b="1" u="heavy" spc="1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REDISTRIBUÍDO</a:t>
            </a:r>
            <a:r>
              <a:rPr sz="2200" b="1" u="heavy" spc="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PELA</a:t>
            </a:r>
            <a:r>
              <a:rPr sz="2200" b="1" u="heavy" spc="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FASE</a:t>
            </a:r>
            <a:r>
              <a:rPr sz="2200" b="1" u="heavy" spc="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DE</a:t>
            </a:r>
            <a:r>
              <a:rPr sz="2200" b="1" u="heavy" spc="1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VAPOR.</a:t>
            </a:r>
            <a:r>
              <a:rPr sz="2200" b="1" u="heavy" spc="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TRANSLOCAÇÃO </a:t>
            </a:r>
            <a:r>
              <a:rPr sz="2200" b="1" spc="-4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TRANSLAMINAR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NÃO TRANSLOCADOS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PELO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SISTEMA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VASCULAR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PIRACLOSTROBINA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TRIFLOXISTROBINA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2200" b="1" spc="-15" dirty="0">
                <a:latin typeface="Calibri"/>
                <a:cs typeface="Calibri"/>
              </a:rPr>
              <a:t>AÇÃO: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OÍDIOS,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FERRUGENS,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MÍLDIOS,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MANCHAS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FOLIARES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5" dirty="0">
                <a:latin typeface="Calibri"/>
                <a:cs typeface="Calibri"/>
              </a:rPr>
              <a:t>INIBEM </a:t>
            </a:r>
            <a:r>
              <a:rPr sz="2200" spc="-10" dirty="0">
                <a:latin typeface="Calibri"/>
                <a:cs typeface="Calibri"/>
              </a:rPr>
              <a:t>GERMINAÇÃO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5" dirty="0">
                <a:latin typeface="Calibri"/>
                <a:cs typeface="Calibri"/>
              </a:rPr>
              <a:t>ESPOROS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/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APRESSÓRIOS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35" dirty="0">
                <a:latin typeface="Calibri"/>
                <a:cs typeface="Calibri"/>
              </a:rPr>
              <a:t>CURATIVO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/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ANTI-ESPORULANTE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2194" y="347294"/>
            <a:ext cx="6729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FUNGICIDAS</a:t>
            </a:r>
            <a:r>
              <a:rPr u="none" spc="-15" dirty="0"/>
              <a:t> </a:t>
            </a:r>
            <a:r>
              <a:rPr u="none" spc="-5" dirty="0"/>
              <a:t>MESOSTÊMICOS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102</a:t>
            </a:fld>
            <a:endParaRPr sz="140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8876" y="2195321"/>
            <a:ext cx="3380104" cy="2072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dirty="0">
                <a:latin typeface="Calibri"/>
                <a:cs typeface="Calibri"/>
              </a:rPr>
              <a:t>1.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INORGÂNICOS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6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3600" dirty="0">
                <a:latin typeface="Calibri"/>
                <a:cs typeface="Calibri"/>
              </a:rPr>
              <a:t>2.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ORGÂNICOS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103</a:t>
            </a:fld>
            <a:endParaRPr sz="1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6970" y="343280"/>
            <a:ext cx="4982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1270" marR="5080" indent="-1259205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FUNGICIDAS</a:t>
            </a:r>
            <a:r>
              <a:rPr u="none" spc="-75" dirty="0"/>
              <a:t> </a:t>
            </a:r>
            <a:r>
              <a:rPr u="none" dirty="0"/>
              <a:t>GRUPOS </a:t>
            </a:r>
            <a:r>
              <a:rPr u="none" spc="-985" dirty="0"/>
              <a:t> </a:t>
            </a:r>
            <a:r>
              <a:rPr u="none" dirty="0"/>
              <a:t>QUÍMICOS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7424" y="1061745"/>
            <a:ext cx="5808980" cy="43726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65"/>
              </a:spcBef>
              <a:buClr>
                <a:srgbClr val="717BA2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Carboximidas/Anilidas/Carboxinilidas/Oxatinas: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Clr>
                <a:srgbClr val="717BA2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Carboxina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717BA2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Oxicarboxina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Clr>
                <a:srgbClr val="717BA2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Boscalida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Clr>
                <a:srgbClr val="717BA2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Benzovindiflupir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(Solatenol)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480"/>
              </a:spcBef>
              <a:buClr>
                <a:srgbClr val="717BA2"/>
              </a:buClr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20" dirty="0">
                <a:latin typeface="Calibri"/>
                <a:cs typeface="Calibri"/>
              </a:rPr>
              <a:t>Fluxapiroxade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Dicarboximidas: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Iprodione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Vinclozolin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Procimidone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104</a:t>
            </a:fld>
            <a:endParaRPr sz="1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01566" y="347294"/>
            <a:ext cx="444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GRUPOS</a:t>
            </a:r>
            <a:r>
              <a:rPr u="none" spc="-75" dirty="0"/>
              <a:t> </a:t>
            </a:r>
            <a:r>
              <a:rPr u="none" spc="-5" dirty="0"/>
              <a:t>QUÍMICOS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84425"/>
            <a:ext cx="2508250" cy="18516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Benzimidazóis: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Carbendazim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Tiabendazol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Tiofanato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Metílico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3898" y="1951482"/>
            <a:ext cx="5382895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</a:tabLst>
            </a:pPr>
            <a:r>
              <a:rPr sz="1650" spc="-45" dirty="0">
                <a:solidFill>
                  <a:srgbClr val="717BA2"/>
                </a:solidFill>
                <a:latin typeface="Microsoft Sans Serif"/>
                <a:cs typeface="Microsoft Sans Serif"/>
              </a:rPr>
              <a:t>🞭	</a:t>
            </a:r>
            <a:r>
              <a:rPr sz="2400" b="1" spc="-5" dirty="0">
                <a:latin typeface="Arial"/>
                <a:cs typeface="Arial"/>
              </a:rPr>
              <a:t>Fenilamidas/Alaninas/Acetaminas: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68750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Metalaxil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68750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Oxadixil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68750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Furalaxil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68750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Benalaxil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68750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 MT"/>
                <a:cs typeface="Arial MT"/>
              </a:rPr>
              <a:t>Ofurace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68750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Cimoxanil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68750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Propamocarbe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8622" y="4325303"/>
            <a:ext cx="2570480" cy="13430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54965" algn="l"/>
              </a:tabLst>
            </a:pPr>
            <a:r>
              <a:rPr sz="1650" spc="-45" dirty="0">
                <a:solidFill>
                  <a:srgbClr val="717BA2"/>
                </a:solidFill>
                <a:latin typeface="Microsoft Sans Serif"/>
                <a:cs typeface="Microsoft Sans Serif"/>
              </a:rPr>
              <a:t>🞭	</a:t>
            </a:r>
            <a:r>
              <a:rPr sz="2400" b="1" spc="-5" dirty="0">
                <a:latin typeface="Arial"/>
                <a:cs typeface="Arial"/>
              </a:rPr>
              <a:t>Fosfonatos: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6875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Fosetil-Al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6875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Ácido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Fosforoso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01566" y="347294"/>
            <a:ext cx="444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GRUPOS</a:t>
            </a:r>
            <a:r>
              <a:rPr u="none" spc="-75" dirty="0"/>
              <a:t> </a:t>
            </a:r>
            <a:r>
              <a:rPr u="none" spc="-5" dirty="0"/>
              <a:t>QUÍMICOS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105</a:t>
            </a:fld>
            <a:endParaRPr sz="140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38222" y="1166636"/>
            <a:ext cx="2091055" cy="43726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20" dirty="0">
                <a:latin typeface="Calibri"/>
                <a:cs typeface="Calibri"/>
              </a:rPr>
              <a:t>Triazóis: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Bitertanol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Bromuconazole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Cyproconazole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Diclobutrazole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Difenoconazole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Diniconazole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Epoxiconazole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Fembuconazole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Fluquinconazole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Flusilazole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106</a:t>
            </a:fld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6943090" y="1192529"/>
            <a:ext cx="214630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 MT"/>
                <a:cs typeface="Arial MT"/>
              </a:rPr>
              <a:t>Flutriafol</a:t>
            </a:r>
            <a:endParaRPr sz="24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 MT"/>
                <a:cs typeface="Arial MT"/>
              </a:rPr>
              <a:t>Hexaconazole</a:t>
            </a:r>
            <a:endParaRPr sz="24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 MT"/>
                <a:cs typeface="Arial MT"/>
              </a:rPr>
              <a:t>Meticonazole</a:t>
            </a:r>
            <a:endParaRPr sz="24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 MT"/>
                <a:cs typeface="Arial MT"/>
              </a:rPr>
              <a:t>Miclobutanil</a:t>
            </a:r>
            <a:endParaRPr sz="24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 MT"/>
                <a:cs typeface="Arial MT"/>
              </a:rPr>
              <a:t>Paclobutrazole</a:t>
            </a:r>
            <a:endParaRPr sz="24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 MT"/>
                <a:cs typeface="Arial MT"/>
              </a:rPr>
              <a:t>Penconazole</a:t>
            </a:r>
            <a:endParaRPr sz="24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spcBef>
                <a:spcPts val="5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 MT"/>
                <a:cs typeface="Arial MT"/>
              </a:rPr>
              <a:t>Propiconazole</a:t>
            </a:r>
            <a:endParaRPr sz="24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25" dirty="0">
                <a:latin typeface="Arial MT"/>
                <a:cs typeface="Arial MT"/>
              </a:rPr>
              <a:t>Tebuconazole</a:t>
            </a:r>
            <a:endParaRPr sz="24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25" dirty="0">
                <a:latin typeface="Arial MT"/>
                <a:cs typeface="Arial MT"/>
              </a:rPr>
              <a:t>Tetraconazole</a:t>
            </a:r>
            <a:endParaRPr sz="24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10" dirty="0">
                <a:latin typeface="Arial MT"/>
                <a:cs typeface="Arial MT"/>
              </a:rPr>
              <a:t>Triadimefon</a:t>
            </a:r>
            <a:endParaRPr sz="24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10" dirty="0">
                <a:latin typeface="Arial MT"/>
                <a:cs typeface="Arial MT"/>
              </a:rPr>
              <a:t>Triadimenol</a:t>
            </a:r>
            <a:endParaRPr sz="24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10" dirty="0">
                <a:latin typeface="Arial MT"/>
                <a:cs typeface="Arial MT"/>
              </a:rPr>
              <a:t>Triticonazole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01566" y="347294"/>
            <a:ext cx="444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GRUPOS</a:t>
            </a:r>
            <a:r>
              <a:rPr u="none" spc="-75" dirty="0"/>
              <a:t> </a:t>
            </a:r>
            <a:r>
              <a:rPr u="none" spc="-5" dirty="0"/>
              <a:t>QUÍMICOS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0429"/>
            <a:ext cx="4082415" cy="433006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Estrobilurinas: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Cresoxim-Metílico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Azoxistrobina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Trifloxistrobina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Picoxistrobina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Piraclostrobina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1932305">
              <a:lnSpc>
                <a:spcPct val="100000"/>
              </a:lnSpc>
              <a:spcBef>
                <a:spcPts val="5"/>
              </a:spcBef>
              <a:tabLst>
                <a:tab pos="2274570" algn="l"/>
              </a:tabLst>
            </a:pPr>
            <a:r>
              <a:rPr sz="1650" spc="-45" dirty="0">
                <a:solidFill>
                  <a:srgbClr val="717BA2"/>
                </a:solidFill>
                <a:latin typeface="Microsoft Sans Serif"/>
                <a:cs typeface="Microsoft Sans Serif"/>
              </a:rPr>
              <a:t>🞭	</a:t>
            </a:r>
            <a:r>
              <a:rPr sz="2400" b="1" spc="-5" dirty="0">
                <a:latin typeface="Arial"/>
                <a:cs typeface="Arial"/>
              </a:rPr>
              <a:t>Benzotiazol:</a:t>
            </a:r>
            <a:endParaRPr sz="2400">
              <a:latin typeface="Arial"/>
              <a:cs typeface="Arial"/>
            </a:endParaRPr>
          </a:p>
          <a:p>
            <a:pPr marL="2275205" lvl="1" indent="-34290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68750"/>
              <a:buChar char="•"/>
              <a:tabLst>
                <a:tab pos="2274570" algn="l"/>
                <a:tab pos="2275205" algn="l"/>
              </a:tabLst>
            </a:pPr>
            <a:r>
              <a:rPr sz="2400" spc="-10" dirty="0">
                <a:latin typeface="Arial MT"/>
                <a:cs typeface="Arial MT"/>
              </a:rPr>
              <a:t>Triciclazol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8228" y="1517519"/>
            <a:ext cx="2383790" cy="30981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sz="1650" spc="-45" dirty="0">
                <a:solidFill>
                  <a:srgbClr val="717BA2"/>
                </a:solidFill>
                <a:latin typeface="Microsoft Sans Serif"/>
                <a:cs typeface="Microsoft Sans Serif"/>
              </a:rPr>
              <a:t>🞭	</a:t>
            </a:r>
            <a:r>
              <a:rPr sz="2400" b="1" spc="-5" dirty="0">
                <a:latin typeface="Arial"/>
                <a:cs typeface="Arial"/>
              </a:rPr>
              <a:t>Antibióticos: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6875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Estreptomicina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6875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Ciclohexamida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6875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Kasugamicina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68750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Arial MT"/>
                <a:cs typeface="Arial MT"/>
              </a:rPr>
              <a:t>Terramicina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6875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Blasticidina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68750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Arial MT"/>
                <a:cs typeface="Arial MT"/>
              </a:rPr>
              <a:t>Validamicina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01566" y="347294"/>
            <a:ext cx="444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GRUPOS</a:t>
            </a:r>
            <a:r>
              <a:rPr u="none" spc="-75" dirty="0"/>
              <a:t> </a:t>
            </a:r>
            <a:r>
              <a:rPr u="none" spc="-5" dirty="0"/>
              <a:t>QUÍMICOS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107</a:t>
            </a:fld>
            <a:endParaRPr sz="140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37" y="329564"/>
            <a:ext cx="10243185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sz="4400" b="0" u="none" dirty="0">
                <a:latin typeface="Arial MT"/>
                <a:cs typeface="Arial MT"/>
              </a:rPr>
              <a:t>FUNGICIDAS:</a:t>
            </a:r>
            <a:r>
              <a:rPr sz="4400" b="0" u="none" spc="-30" dirty="0">
                <a:latin typeface="Arial MT"/>
                <a:cs typeface="Arial MT"/>
              </a:rPr>
              <a:t> </a:t>
            </a:r>
            <a:r>
              <a:rPr sz="4400" b="0" u="none" dirty="0">
                <a:latin typeface="Arial MT"/>
                <a:cs typeface="Arial MT"/>
              </a:rPr>
              <a:t>MECANISMOS</a:t>
            </a:r>
            <a:r>
              <a:rPr sz="4400" b="0" u="none" spc="-50" dirty="0">
                <a:latin typeface="Arial MT"/>
                <a:cs typeface="Arial MT"/>
              </a:rPr>
              <a:t> </a:t>
            </a:r>
            <a:r>
              <a:rPr sz="4400" b="0" u="none" dirty="0">
                <a:latin typeface="Arial MT"/>
                <a:cs typeface="Arial MT"/>
              </a:rPr>
              <a:t>DE</a:t>
            </a:r>
            <a:r>
              <a:rPr sz="4400" b="0" u="none" spc="-254" dirty="0">
                <a:latin typeface="Arial MT"/>
                <a:cs typeface="Arial MT"/>
              </a:rPr>
              <a:t> </a:t>
            </a:r>
            <a:r>
              <a:rPr sz="4400" b="0" u="none" dirty="0">
                <a:latin typeface="Arial MT"/>
                <a:cs typeface="Arial MT"/>
              </a:rPr>
              <a:t>AÇÃO</a:t>
            </a:r>
            <a:endParaRPr sz="4400">
              <a:latin typeface="Arial MT"/>
              <a:cs typeface="Arial MT"/>
            </a:endParaRPr>
          </a:p>
          <a:p>
            <a:pPr marL="635" algn="ctr">
              <a:lnSpc>
                <a:spcPts val="5015"/>
              </a:lnSpc>
            </a:pPr>
            <a:r>
              <a:rPr sz="4400" b="0" u="none" spc="5" dirty="0">
                <a:latin typeface="Arial MT"/>
                <a:cs typeface="Arial MT"/>
              </a:rPr>
              <a:t>→</a:t>
            </a:r>
            <a:r>
              <a:rPr sz="4400" b="0" u="none" spc="-5" dirty="0">
                <a:latin typeface="Arial MT"/>
                <a:cs typeface="Arial MT"/>
              </a:rPr>
              <a:t> CLASSIFICAÇÃO</a:t>
            </a:r>
            <a:r>
              <a:rPr sz="4400" b="0" u="none" spc="-50" dirty="0">
                <a:latin typeface="Arial MT"/>
                <a:cs typeface="Arial MT"/>
              </a:rPr>
              <a:t> </a:t>
            </a:r>
            <a:r>
              <a:rPr sz="4400" b="0" u="none" dirty="0">
                <a:latin typeface="Arial MT"/>
                <a:cs typeface="Arial MT"/>
              </a:rPr>
              <a:t>FRAC</a:t>
            </a:r>
            <a:r>
              <a:rPr sz="4400" b="0" u="none" spc="-15" dirty="0">
                <a:latin typeface="Arial MT"/>
                <a:cs typeface="Arial MT"/>
              </a:rPr>
              <a:t> </a:t>
            </a:r>
            <a:r>
              <a:rPr sz="4400" b="0" u="none" spc="-5" dirty="0">
                <a:latin typeface="Arial MT"/>
                <a:cs typeface="Arial MT"/>
              </a:rPr>
              <a:t>2012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0150" y="1664794"/>
            <a:ext cx="4502785" cy="417449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398145" indent="-386080">
              <a:lnSpc>
                <a:spcPct val="100000"/>
              </a:lnSpc>
              <a:spcBef>
                <a:spcPts val="935"/>
              </a:spcBef>
              <a:buAutoNum type="alphaUcPeriod"/>
              <a:tabLst>
                <a:tab pos="398145" algn="l"/>
                <a:tab pos="398780" algn="l"/>
              </a:tabLst>
            </a:pPr>
            <a:r>
              <a:rPr sz="1400" spc="-5" dirty="0">
                <a:latin typeface="Arial MT"/>
                <a:cs typeface="Arial MT"/>
              </a:rPr>
              <a:t>SÍNTESE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ÁCIDO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NUCLÉICO</a:t>
            </a:r>
            <a:endParaRPr sz="1400">
              <a:latin typeface="Arial MT"/>
              <a:cs typeface="Arial MT"/>
            </a:endParaRPr>
          </a:p>
          <a:p>
            <a:pPr marL="398145" indent="-386080">
              <a:lnSpc>
                <a:spcPct val="100000"/>
              </a:lnSpc>
              <a:spcBef>
                <a:spcPts val="840"/>
              </a:spcBef>
              <a:buAutoNum type="alphaUcPeriod"/>
              <a:tabLst>
                <a:tab pos="398145" algn="l"/>
                <a:tab pos="398780" algn="l"/>
              </a:tabLst>
            </a:pPr>
            <a:r>
              <a:rPr sz="1400" spc="-5" dirty="0">
                <a:latin typeface="Arial MT"/>
                <a:cs typeface="Arial MT"/>
              </a:rPr>
              <a:t>MITOSE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DIVISÃO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CELULAR</a:t>
            </a:r>
            <a:endParaRPr sz="1400">
              <a:latin typeface="Arial MT"/>
              <a:cs typeface="Arial MT"/>
            </a:endParaRPr>
          </a:p>
          <a:p>
            <a:pPr marL="398145" indent="-386080">
              <a:lnSpc>
                <a:spcPct val="100000"/>
              </a:lnSpc>
              <a:spcBef>
                <a:spcPts val="830"/>
              </a:spcBef>
              <a:buAutoNum type="alphaUcPeriod"/>
              <a:tabLst>
                <a:tab pos="398145" algn="l"/>
                <a:tab pos="398780" algn="l"/>
              </a:tabLst>
            </a:pPr>
            <a:r>
              <a:rPr sz="1400" spc="-5" dirty="0">
                <a:latin typeface="Arial MT"/>
                <a:cs typeface="Arial MT"/>
              </a:rPr>
              <a:t>RESPIRAÇÃO</a:t>
            </a:r>
            <a:endParaRPr sz="1400">
              <a:latin typeface="Arial MT"/>
              <a:cs typeface="Arial MT"/>
            </a:endParaRPr>
          </a:p>
          <a:p>
            <a:pPr marL="398145" indent="-386080">
              <a:lnSpc>
                <a:spcPct val="100000"/>
              </a:lnSpc>
              <a:spcBef>
                <a:spcPts val="825"/>
              </a:spcBef>
              <a:buAutoNum type="alphaUcPeriod"/>
              <a:tabLst>
                <a:tab pos="398145" algn="l"/>
                <a:tab pos="398780" algn="l"/>
              </a:tabLst>
            </a:pPr>
            <a:r>
              <a:rPr sz="1400" spc="-5" dirty="0">
                <a:latin typeface="Arial MT"/>
                <a:cs typeface="Arial MT"/>
              </a:rPr>
              <a:t>SÍNTESE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AMINOÁCIDOS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PROTEÍNA</a:t>
            </a:r>
            <a:endParaRPr sz="1400">
              <a:latin typeface="Arial MT"/>
              <a:cs typeface="Arial MT"/>
            </a:endParaRPr>
          </a:p>
          <a:p>
            <a:pPr marL="398145" indent="-386080">
              <a:lnSpc>
                <a:spcPct val="100000"/>
              </a:lnSpc>
              <a:spcBef>
                <a:spcPts val="840"/>
              </a:spcBef>
              <a:buAutoNum type="alphaUcPeriod"/>
              <a:tabLst>
                <a:tab pos="398145" algn="l"/>
                <a:tab pos="398780" algn="l"/>
              </a:tabLst>
            </a:pPr>
            <a:r>
              <a:rPr sz="1400" spc="-5" dirty="0">
                <a:latin typeface="Arial MT"/>
                <a:cs typeface="Arial MT"/>
              </a:rPr>
              <a:t>TRANSDUÇÃO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SINAL</a:t>
            </a:r>
            <a:endParaRPr sz="1400">
              <a:latin typeface="Arial MT"/>
              <a:cs typeface="Arial MT"/>
            </a:endParaRPr>
          </a:p>
          <a:p>
            <a:pPr marL="398145" indent="-386080">
              <a:lnSpc>
                <a:spcPct val="100000"/>
              </a:lnSpc>
              <a:spcBef>
                <a:spcPts val="830"/>
              </a:spcBef>
              <a:buAutoNum type="alphaUcPeriod"/>
              <a:tabLst>
                <a:tab pos="398145" algn="l"/>
                <a:tab pos="398780" algn="l"/>
              </a:tabLst>
            </a:pPr>
            <a:r>
              <a:rPr sz="1400" spc="-5" dirty="0">
                <a:latin typeface="Arial MT"/>
                <a:cs typeface="Arial MT"/>
              </a:rPr>
              <a:t>SÍNTESE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LIPÍDIO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INTEGRIDADE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MEMBRANA</a:t>
            </a:r>
            <a:endParaRPr sz="1400">
              <a:latin typeface="Arial MT"/>
              <a:cs typeface="Arial MT"/>
            </a:endParaRPr>
          </a:p>
          <a:p>
            <a:pPr marL="398145" indent="-386080">
              <a:lnSpc>
                <a:spcPct val="100000"/>
              </a:lnSpc>
              <a:spcBef>
                <a:spcPts val="830"/>
              </a:spcBef>
              <a:buAutoNum type="alphaUcPeriod"/>
              <a:tabLst>
                <a:tab pos="398145" algn="l"/>
                <a:tab pos="398780" algn="l"/>
              </a:tabLst>
            </a:pPr>
            <a:r>
              <a:rPr sz="1400" dirty="0">
                <a:latin typeface="Arial MT"/>
                <a:cs typeface="Arial MT"/>
              </a:rPr>
              <a:t>BIOSSÍNTESE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ESTEROL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MEMBRANAS</a:t>
            </a:r>
            <a:endParaRPr sz="1400">
              <a:latin typeface="Arial MT"/>
              <a:cs typeface="Arial MT"/>
            </a:endParaRPr>
          </a:p>
          <a:p>
            <a:pPr marL="398145" indent="-386080">
              <a:lnSpc>
                <a:spcPct val="100000"/>
              </a:lnSpc>
              <a:spcBef>
                <a:spcPts val="840"/>
              </a:spcBef>
              <a:buAutoNum type="alphaUcPeriod"/>
              <a:tabLst>
                <a:tab pos="398145" algn="l"/>
                <a:tab pos="398780" algn="l"/>
              </a:tabLst>
            </a:pPr>
            <a:r>
              <a:rPr sz="1400" dirty="0">
                <a:latin typeface="Arial MT"/>
                <a:cs typeface="Arial MT"/>
              </a:rPr>
              <a:t>BIOSSÍNTESE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spc="-20" dirty="0">
                <a:latin typeface="Arial MT"/>
                <a:cs typeface="Arial MT"/>
              </a:rPr>
              <a:t>PAREDE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CELULAR</a:t>
            </a:r>
            <a:endParaRPr sz="1400">
              <a:latin typeface="Arial MT"/>
              <a:cs typeface="Arial MT"/>
            </a:endParaRPr>
          </a:p>
          <a:p>
            <a:pPr marL="398145" indent="-386080">
              <a:lnSpc>
                <a:spcPct val="100000"/>
              </a:lnSpc>
              <a:spcBef>
                <a:spcPts val="830"/>
              </a:spcBef>
              <a:buAutoNum type="alphaUcPeriod"/>
              <a:tabLst>
                <a:tab pos="398145" algn="l"/>
                <a:tab pos="398780" algn="l"/>
              </a:tabLst>
            </a:pPr>
            <a:r>
              <a:rPr sz="1400" spc="-5" dirty="0">
                <a:latin typeface="Arial MT"/>
                <a:cs typeface="Arial MT"/>
              </a:rPr>
              <a:t>SÍNTESE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MEMBRANA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PAREDE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CELULAR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398145" algn="l"/>
              </a:tabLst>
            </a:pPr>
            <a:r>
              <a:rPr sz="1400" spc="-5" dirty="0">
                <a:latin typeface="Arial MT"/>
                <a:cs typeface="Arial MT"/>
              </a:rPr>
              <a:t>M.	</a:t>
            </a:r>
            <a:r>
              <a:rPr sz="1400" dirty="0">
                <a:latin typeface="Arial MT"/>
                <a:cs typeface="Arial MT"/>
              </a:rPr>
              <a:t>AÇÃO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MULTI-SÍTIO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49400"/>
              </a:lnSpc>
              <a:spcBef>
                <a:spcPts val="10"/>
              </a:spcBef>
              <a:tabLst>
                <a:tab pos="398145" algn="l"/>
              </a:tabLst>
            </a:pPr>
            <a:r>
              <a:rPr sz="1400" spc="-5" dirty="0">
                <a:latin typeface="Arial MT"/>
                <a:cs typeface="Arial MT"/>
              </a:rPr>
              <a:t>P.	INDUÇÃO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DEFESA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PLANTA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HOSPEDEIRA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NC.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NÃO</a:t>
            </a:r>
            <a:r>
              <a:rPr sz="1400" dirty="0">
                <a:latin typeface="Arial MT"/>
                <a:cs typeface="Arial MT"/>
              </a:rPr>
              <a:t> CLASSIFICADOS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5" dirty="0">
                <a:latin typeface="Arial MT"/>
                <a:cs typeface="Arial MT"/>
              </a:rPr>
              <a:t>MECANISMO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AÇÃO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DESCONHECIDO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108</a:t>
            </a:fld>
            <a:endParaRPr sz="140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5591" y="0"/>
            <a:ext cx="11067415" cy="6858000"/>
            <a:chOff x="545591" y="0"/>
            <a:chExt cx="110674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591" y="1391411"/>
              <a:ext cx="2697480" cy="3843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119" y="3118103"/>
              <a:ext cx="8366759" cy="37398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40024" y="3012948"/>
              <a:ext cx="2542540" cy="1016635"/>
            </a:xfrm>
            <a:custGeom>
              <a:avLst/>
              <a:gdLst/>
              <a:ahLst/>
              <a:cxnLst/>
              <a:rect l="l" t="t" r="r" b="b"/>
              <a:pathLst>
                <a:path w="2542540" h="1016635">
                  <a:moveTo>
                    <a:pt x="2542031" y="0"/>
                  </a:moveTo>
                  <a:lnTo>
                    <a:pt x="0" y="0"/>
                  </a:lnTo>
                  <a:lnTo>
                    <a:pt x="0" y="1016507"/>
                  </a:lnTo>
                  <a:lnTo>
                    <a:pt x="2542031" y="1016507"/>
                  </a:lnTo>
                  <a:lnTo>
                    <a:pt x="2542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0668" y="2828544"/>
              <a:ext cx="1210056" cy="12009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6547" y="0"/>
              <a:ext cx="4797552" cy="31181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549127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49127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109</a:t>
            </a:fld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521" y="2379675"/>
            <a:ext cx="465455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u="none" spc="-125" dirty="0">
                <a:latin typeface="Arial MT"/>
                <a:cs typeface="Arial MT"/>
              </a:rPr>
              <a:t>PATÓGENO</a:t>
            </a:r>
            <a:endParaRPr sz="66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2689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25723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923032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721864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523744"/>
            <a:ext cx="995680" cy="111760"/>
          </a:xfrm>
          <a:custGeom>
            <a:avLst/>
            <a:gdLst/>
            <a:ahLst/>
            <a:cxnLst/>
            <a:rect l="l" t="t" r="r" b="b"/>
            <a:pathLst>
              <a:path w="995680" h="111760">
                <a:moveTo>
                  <a:pt x="995172" y="0"/>
                </a:moveTo>
                <a:lnTo>
                  <a:pt x="0" y="0"/>
                </a:lnTo>
                <a:lnTo>
                  <a:pt x="0" y="111251"/>
                </a:lnTo>
                <a:lnTo>
                  <a:pt x="995172" y="111251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11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88106"/>
              <a:ext cx="5344667" cy="44698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783" y="2490216"/>
              <a:ext cx="1210055" cy="12009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23797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4668" y="3791711"/>
              <a:ext cx="6847332" cy="2667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110</a:t>
            </a:fld>
            <a:endParaRPr sz="140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0940" y="986027"/>
            <a:ext cx="2077211" cy="20604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83563" y="0"/>
            <a:ext cx="10741660" cy="6769734"/>
            <a:chOff x="1083563" y="0"/>
            <a:chExt cx="10741660" cy="676973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5727" y="0"/>
              <a:ext cx="4005072" cy="38115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3563" y="3811522"/>
              <a:ext cx="10297668" cy="29580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49128" y="3535679"/>
              <a:ext cx="1275715" cy="3185160"/>
            </a:xfrm>
            <a:custGeom>
              <a:avLst/>
              <a:gdLst/>
              <a:ahLst/>
              <a:cxnLst/>
              <a:rect l="l" t="t" r="r" b="b"/>
              <a:pathLst>
                <a:path w="1275715" h="3185159">
                  <a:moveTo>
                    <a:pt x="804672" y="2881630"/>
                  </a:moveTo>
                  <a:lnTo>
                    <a:pt x="799896" y="2858008"/>
                  </a:lnTo>
                  <a:lnTo>
                    <a:pt x="786892" y="2838704"/>
                  </a:lnTo>
                  <a:lnTo>
                    <a:pt x="767588" y="2825699"/>
                  </a:lnTo>
                  <a:lnTo>
                    <a:pt x="743966" y="2820924"/>
                  </a:lnTo>
                  <a:lnTo>
                    <a:pt x="60706" y="2820924"/>
                  </a:lnTo>
                  <a:lnTo>
                    <a:pt x="37071" y="2825699"/>
                  </a:lnTo>
                  <a:lnTo>
                    <a:pt x="17780" y="2838704"/>
                  </a:lnTo>
                  <a:lnTo>
                    <a:pt x="4762" y="2858008"/>
                  </a:lnTo>
                  <a:lnTo>
                    <a:pt x="0" y="2881630"/>
                  </a:lnTo>
                  <a:lnTo>
                    <a:pt x="0" y="3124454"/>
                  </a:lnTo>
                  <a:lnTo>
                    <a:pt x="4762" y="3148088"/>
                  </a:lnTo>
                  <a:lnTo>
                    <a:pt x="17780" y="3167380"/>
                  </a:lnTo>
                  <a:lnTo>
                    <a:pt x="37071" y="3180397"/>
                  </a:lnTo>
                  <a:lnTo>
                    <a:pt x="60706" y="3185160"/>
                  </a:lnTo>
                  <a:lnTo>
                    <a:pt x="743966" y="3185160"/>
                  </a:lnTo>
                  <a:lnTo>
                    <a:pt x="767588" y="3180397"/>
                  </a:lnTo>
                  <a:lnTo>
                    <a:pt x="786892" y="3167380"/>
                  </a:lnTo>
                  <a:lnTo>
                    <a:pt x="799896" y="3148088"/>
                  </a:lnTo>
                  <a:lnTo>
                    <a:pt x="804672" y="3124454"/>
                  </a:lnTo>
                  <a:lnTo>
                    <a:pt x="804672" y="2881630"/>
                  </a:lnTo>
                  <a:close/>
                </a:path>
                <a:path w="1275715" h="3185159">
                  <a:moveTo>
                    <a:pt x="1275575" y="0"/>
                  </a:moveTo>
                  <a:lnTo>
                    <a:pt x="65532" y="0"/>
                  </a:lnTo>
                  <a:lnTo>
                    <a:pt x="65532" y="1525524"/>
                  </a:lnTo>
                  <a:lnTo>
                    <a:pt x="1275575" y="1525524"/>
                  </a:lnTo>
                  <a:lnTo>
                    <a:pt x="1275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111</a:t>
            </a:fld>
            <a:endParaRPr sz="140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45866" y="440182"/>
            <a:ext cx="57423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none" dirty="0">
                <a:latin typeface="Arial MT"/>
                <a:cs typeface="Arial MT"/>
              </a:rPr>
              <a:t>ESPECTRO</a:t>
            </a:r>
            <a:r>
              <a:rPr sz="4400" b="0" u="none" spc="-35" dirty="0">
                <a:latin typeface="Arial MT"/>
                <a:cs typeface="Arial MT"/>
              </a:rPr>
              <a:t> </a:t>
            </a:r>
            <a:r>
              <a:rPr sz="4400" b="0" u="none" dirty="0">
                <a:latin typeface="Arial MT"/>
                <a:cs typeface="Arial MT"/>
              </a:rPr>
              <a:t>DE</a:t>
            </a:r>
            <a:r>
              <a:rPr sz="4400" b="0" u="none" spc="-285" dirty="0">
                <a:latin typeface="Arial MT"/>
                <a:cs typeface="Arial MT"/>
              </a:rPr>
              <a:t> </a:t>
            </a:r>
            <a:r>
              <a:rPr sz="4400" b="0" u="none" dirty="0">
                <a:latin typeface="Arial MT"/>
                <a:cs typeface="Arial MT"/>
              </a:rPr>
              <a:t>AÇÃO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112</a:t>
            </a:fld>
            <a:endParaRPr sz="14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38261" y="1444561"/>
          <a:ext cx="8520430" cy="3968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5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R="74295" algn="ctr">
                        <a:lnSpc>
                          <a:spcPct val="100000"/>
                        </a:lnSpc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BENZIMIDAZOL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3970" marR="1356995" indent="6280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ASCOMICETOS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ALGUNS</a:t>
                      </a:r>
                      <a:r>
                        <a:rPr sz="2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BASIDIOMICETOS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1686560">
                        <a:lnSpc>
                          <a:spcPct val="100000"/>
                        </a:lnSpc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DEUTEROMICETOS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R="75565" algn="ctr">
                        <a:lnSpc>
                          <a:spcPct val="100000"/>
                        </a:lnSpc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TRIAZOL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687195" marR="17602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ASCOMICETOS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DEU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MIC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100" spc="-6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OS 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BASIDIOMICETOS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13"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30" dirty="0">
                          <a:latin typeface="Calibri"/>
                          <a:cs typeface="Calibri"/>
                        </a:rPr>
                        <a:t>ACETAMIDA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OOMICETOS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87">
                <a:tc>
                  <a:txBody>
                    <a:bodyPr/>
                    <a:lstStyle/>
                    <a:p>
                      <a:pPr marR="7366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MORFOLINA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OOMICETOS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13"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DICARBOXIMIDAS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FUNGOS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PRODUTORES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ESCLERÓDIOS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R="7366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ANILOPIRIMIDINAS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8435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5470" marR="1736089" indent="-1924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100" i="1" spc="-20" dirty="0">
                          <a:latin typeface="Calibri"/>
                          <a:cs typeface="Calibri"/>
                        </a:rPr>
                        <a:t>Venturia</a:t>
                      </a:r>
                      <a:r>
                        <a:rPr sz="2100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i="1" dirty="0">
                          <a:latin typeface="Calibri"/>
                          <a:cs typeface="Calibri"/>
                        </a:rPr>
                        <a:t>inaequalis </a:t>
                      </a:r>
                      <a:r>
                        <a:rPr sz="2100" i="1" spc="-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i="1" dirty="0">
                          <a:latin typeface="Calibri"/>
                          <a:cs typeface="Calibri"/>
                        </a:rPr>
                        <a:t>Botrytis</a:t>
                      </a:r>
                      <a:r>
                        <a:rPr sz="21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i="1" dirty="0">
                          <a:latin typeface="Calibri"/>
                          <a:cs typeface="Calibri"/>
                        </a:rPr>
                        <a:t>cinerea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2539"/>
            <a:ext cx="12179935" cy="5585460"/>
            <a:chOff x="0" y="1272539"/>
            <a:chExt cx="12179935" cy="5585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8339" y="1272539"/>
              <a:ext cx="8275319" cy="45628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4116" y="389635"/>
            <a:ext cx="8343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u="none" dirty="0">
                <a:latin typeface="Arial MT"/>
                <a:cs typeface="Arial MT"/>
              </a:rPr>
              <a:t>ESPECTRO</a:t>
            </a:r>
            <a:r>
              <a:rPr sz="3000" b="0" u="none" spc="-35" dirty="0">
                <a:latin typeface="Arial MT"/>
                <a:cs typeface="Arial MT"/>
              </a:rPr>
              <a:t> </a:t>
            </a:r>
            <a:r>
              <a:rPr sz="3000" b="0" u="none" spc="-5" dirty="0">
                <a:latin typeface="Arial MT"/>
                <a:cs typeface="Arial MT"/>
              </a:rPr>
              <a:t>DE</a:t>
            </a:r>
            <a:r>
              <a:rPr sz="3000" b="0" u="none" spc="-175" dirty="0">
                <a:latin typeface="Arial MT"/>
                <a:cs typeface="Arial MT"/>
              </a:rPr>
              <a:t> </a:t>
            </a:r>
            <a:r>
              <a:rPr sz="3000" b="0" u="none" dirty="0">
                <a:latin typeface="Arial MT"/>
                <a:cs typeface="Arial MT"/>
              </a:rPr>
              <a:t>AÇÃO</a:t>
            </a:r>
            <a:r>
              <a:rPr sz="3000" b="0" u="none" spc="-5" dirty="0">
                <a:latin typeface="Arial MT"/>
                <a:cs typeface="Arial MT"/>
              </a:rPr>
              <a:t> DE</a:t>
            </a:r>
            <a:r>
              <a:rPr sz="3000" b="0" u="none" spc="-25" dirty="0">
                <a:latin typeface="Arial MT"/>
                <a:cs typeface="Arial MT"/>
              </a:rPr>
              <a:t> </a:t>
            </a:r>
            <a:r>
              <a:rPr sz="3000" b="0" u="none" dirty="0">
                <a:latin typeface="Arial MT"/>
                <a:cs typeface="Arial MT"/>
              </a:rPr>
              <a:t>GRUPOS </a:t>
            </a:r>
            <a:r>
              <a:rPr sz="3000" b="0" u="none" spc="-5" dirty="0">
                <a:latin typeface="Arial MT"/>
                <a:cs typeface="Arial MT"/>
              </a:rPr>
              <a:t>QUÍMICOS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113</a:t>
            </a:fld>
            <a:endParaRPr sz="14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27091"/>
            <a:ext cx="12179935" cy="1931035"/>
            <a:chOff x="0" y="4927091"/>
            <a:chExt cx="12179935" cy="1931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51" y="4927091"/>
              <a:ext cx="11573256" cy="900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7388" y="4966715"/>
              <a:ext cx="11459210" cy="788035"/>
            </a:xfrm>
            <a:custGeom>
              <a:avLst/>
              <a:gdLst/>
              <a:ahLst/>
              <a:cxnLst/>
              <a:rect l="l" t="t" r="r" b="b"/>
              <a:pathLst>
                <a:path w="11459210" h="788035">
                  <a:moveTo>
                    <a:pt x="11327638" y="0"/>
                  </a:moveTo>
                  <a:lnTo>
                    <a:pt x="131318" y="0"/>
                  </a:lnTo>
                  <a:lnTo>
                    <a:pt x="80201" y="10320"/>
                  </a:lnTo>
                  <a:lnTo>
                    <a:pt x="38460" y="38465"/>
                  </a:lnTo>
                  <a:lnTo>
                    <a:pt x="10318" y="80206"/>
                  </a:lnTo>
                  <a:lnTo>
                    <a:pt x="0" y="131317"/>
                  </a:lnTo>
                  <a:lnTo>
                    <a:pt x="0" y="656589"/>
                  </a:lnTo>
                  <a:lnTo>
                    <a:pt x="10318" y="707706"/>
                  </a:lnTo>
                  <a:lnTo>
                    <a:pt x="38460" y="749447"/>
                  </a:lnTo>
                  <a:lnTo>
                    <a:pt x="80201" y="777589"/>
                  </a:lnTo>
                  <a:lnTo>
                    <a:pt x="131318" y="787907"/>
                  </a:lnTo>
                  <a:lnTo>
                    <a:pt x="11327638" y="787907"/>
                  </a:lnTo>
                  <a:lnTo>
                    <a:pt x="11378749" y="777589"/>
                  </a:lnTo>
                  <a:lnTo>
                    <a:pt x="11420490" y="749447"/>
                  </a:lnTo>
                  <a:lnTo>
                    <a:pt x="11448635" y="707706"/>
                  </a:lnTo>
                  <a:lnTo>
                    <a:pt x="11458956" y="656589"/>
                  </a:lnTo>
                  <a:lnTo>
                    <a:pt x="11458956" y="131317"/>
                  </a:lnTo>
                  <a:lnTo>
                    <a:pt x="11448635" y="80206"/>
                  </a:lnTo>
                  <a:lnTo>
                    <a:pt x="11420490" y="38465"/>
                  </a:lnTo>
                  <a:lnTo>
                    <a:pt x="11378749" y="10320"/>
                  </a:lnTo>
                  <a:lnTo>
                    <a:pt x="1132763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2775" y="1605846"/>
            <a:ext cx="1744980" cy="88582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200" spc="-5" dirty="0">
                <a:latin typeface="Arial MT"/>
                <a:cs typeface="Arial MT"/>
              </a:rPr>
              <a:t>FUN</a:t>
            </a:r>
            <a:r>
              <a:rPr sz="2200" spc="-20" dirty="0">
                <a:latin typeface="Arial MT"/>
                <a:cs typeface="Arial MT"/>
              </a:rPr>
              <a:t>G</a:t>
            </a:r>
            <a:r>
              <a:rPr sz="2200" spc="-5" dirty="0">
                <a:latin typeface="Arial MT"/>
                <a:cs typeface="Arial MT"/>
              </a:rPr>
              <a:t>ICID</a:t>
            </a:r>
            <a:r>
              <a:rPr sz="2200" spc="-15" dirty="0">
                <a:latin typeface="Arial MT"/>
                <a:cs typeface="Arial MT"/>
              </a:rPr>
              <a:t>A</a:t>
            </a:r>
            <a:r>
              <a:rPr sz="2200" spc="-5" dirty="0">
                <a:latin typeface="Arial MT"/>
                <a:cs typeface="Arial MT"/>
              </a:rPr>
              <a:t>S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200" spc="-5" dirty="0">
                <a:latin typeface="Arial MT"/>
                <a:cs typeface="Arial MT"/>
              </a:rPr>
              <a:t>SISTÊMIC</a:t>
            </a:r>
            <a:r>
              <a:rPr sz="2200" spc="-15" dirty="0">
                <a:latin typeface="Arial MT"/>
                <a:cs typeface="Arial MT"/>
              </a:rPr>
              <a:t>O</a:t>
            </a:r>
            <a:r>
              <a:rPr sz="2200" spc="-5" dirty="0">
                <a:latin typeface="Arial MT"/>
                <a:cs typeface="Arial MT"/>
              </a:rPr>
              <a:t>S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1391" y="1605846"/>
            <a:ext cx="7781925" cy="88582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850"/>
              </a:spcBef>
            </a:pPr>
            <a:r>
              <a:rPr sz="2200" spc="-5" dirty="0">
                <a:latin typeface="Arial MT"/>
                <a:cs typeface="Arial MT"/>
              </a:rPr>
              <a:t>SELETIVIDADE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200" spc="-30" dirty="0">
                <a:latin typeface="Arial MT"/>
                <a:cs typeface="Arial MT"/>
              </a:rPr>
              <a:t>ATUAÇÃO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1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OU POUCOS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PROCESSOS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METABÓLICOS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675" y="2937510"/>
            <a:ext cx="11314430" cy="277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 marR="5661025" indent="914400">
              <a:lnSpc>
                <a:spcPct val="125299"/>
              </a:lnSpc>
              <a:spcBef>
                <a:spcPts val="130"/>
              </a:spcBef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SURGIMENTO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RESISTÊNCIA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MUTAÇÕES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Symbol"/>
                <a:cs typeface="Symbol"/>
              </a:rPr>
              <a:t>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1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 </a:t>
            </a:r>
            <a:r>
              <a:rPr sz="2400" spc="-5" dirty="0">
                <a:latin typeface="Arial MT"/>
                <a:cs typeface="Arial MT"/>
              </a:rPr>
              <a:t>10</a:t>
            </a:r>
            <a:r>
              <a:rPr sz="2400" spc="-7" baseline="24305" dirty="0">
                <a:latin typeface="Arial MT"/>
                <a:cs typeface="Arial MT"/>
              </a:rPr>
              <a:t>4</a:t>
            </a:r>
            <a:r>
              <a:rPr sz="2400" spc="135" baseline="243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 </a:t>
            </a:r>
            <a:r>
              <a:rPr sz="2400" spc="-5" dirty="0">
                <a:latin typeface="Arial MT"/>
                <a:cs typeface="Arial MT"/>
              </a:rPr>
              <a:t>10</a:t>
            </a:r>
            <a:r>
              <a:rPr sz="2400" spc="-7" baseline="24305" dirty="0">
                <a:latin typeface="Arial MT"/>
                <a:cs typeface="Arial MT"/>
              </a:rPr>
              <a:t>9 </a:t>
            </a:r>
            <a:r>
              <a:rPr sz="2400" baseline="2430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PRESSÃO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SELEÇÃO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ADAPTABILIDADE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MUTANTE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 MT"/>
              <a:cs typeface="Arial MT"/>
            </a:endParaRPr>
          </a:p>
          <a:p>
            <a:pPr marL="72390" algn="ctr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RAZÕES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MAIOR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EFICIÊNCIA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SISTÊMICOS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TAMBÉM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SÃO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RESPONSÁVEIS PELA</a:t>
            </a:r>
            <a:endParaRPr sz="2000">
              <a:latin typeface="Arial"/>
              <a:cs typeface="Arial"/>
            </a:endParaRPr>
          </a:p>
          <a:p>
            <a:pPr marL="294640" algn="ctr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MAIOR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VULNERABILIDADE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03677" y="469773"/>
            <a:ext cx="7184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RESISTÊ</a:t>
            </a:r>
            <a:r>
              <a:rPr sz="4000" u="none" spc="-25" dirty="0"/>
              <a:t>N</a:t>
            </a:r>
            <a:r>
              <a:rPr sz="4000" u="none" spc="-5" dirty="0"/>
              <a:t>CIA</a:t>
            </a:r>
            <a:r>
              <a:rPr sz="4000" u="none" spc="-280" dirty="0"/>
              <a:t> </a:t>
            </a:r>
            <a:r>
              <a:rPr sz="4000" u="none" spc="-5" dirty="0"/>
              <a:t>A</a:t>
            </a:r>
            <a:r>
              <a:rPr sz="4000" u="none" spc="-150" dirty="0"/>
              <a:t> </a:t>
            </a:r>
            <a:r>
              <a:rPr sz="4000" u="none" spc="-20" dirty="0"/>
              <a:t>F</a:t>
            </a:r>
            <a:r>
              <a:rPr sz="4000" u="none" spc="-5" dirty="0"/>
              <a:t>UNGICID</a:t>
            </a:r>
            <a:r>
              <a:rPr sz="4000" u="none" spc="-25" dirty="0"/>
              <a:t>A</a:t>
            </a:r>
            <a:r>
              <a:rPr sz="4000" u="none" spc="-5" dirty="0"/>
              <a:t>S</a:t>
            </a:r>
            <a:endParaRPr sz="4000"/>
          </a:p>
        </p:txBody>
      </p:sp>
      <p:sp>
        <p:nvSpPr>
          <p:cNvPr id="9" name="object 9"/>
          <p:cNvSpPr/>
          <p:nvPr/>
        </p:nvSpPr>
        <p:spPr>
          <a:xfrm>
            <a:off x="2386202" y="2000123"/>
            <a:ext cx="828040" cy="171450"/>
          </a:xfrm>
          <a:custGeom>
            <a:avLst/>
            <a:gdLst/>
            <a:ahLst/>
            <a:cxnLst/>
            <a:rect l="l" t="t" r="r" b="b"/>
            <a:pathLst>
              <a:path w="828039" h="171450">
                <a:moveTo>
                  <a:pt x="773064" y="56768"/>
                </a:moveTo>
                <a:lnTo>
                  <a:pt x="684657" y="56768"/>
                </a:lnTo>
                <a:lnTo>
                  <a:pt x="685419" y="113918"/>
                </a:lnTo>
                <a:lnTo>
                  <a:pt x="656886" y="114337"/>
                </a:lnTo>
                <a:lnTo>
                  <a:pt x="657733" y="171450"/>
                </a:lnTo>
                <a:lnTo>
                  <a:pt x="827913" y="83185"/>
                </a:lnTo>
                <a:lnTo>
                  <a:pt x="773064" y="56768"/>
                </a:lnTo>
                <a:close/>
              </a:path>
              <a:path w="828039" h="171450">
                <a:moveTo>
                  <a:pt x="656040" y="57188"/>
                </a:moveTo>
                <a:lnTo>
                  <a:pt x="0" y="66801"/>
                </a:lnTo>
                <a:lnTo>
                  <a:pt x="762" y="123951"/>
                </a:lnTo>
                <a:lnTo>
                  <a:pt x="656886" y="114337"/>
                </a:lnTo>
                <a:lnTo>
                  <a:pt x="656040" y="57188"/>
                </a:lnTo>
                <a:close/>
              </a:path>
              <a:path w="828039" h="171450">
                <a:moveTo>
                  <a:pt x="684657" y="56768"/>
                </a:moveTo>
                <a:lnTo>
                  <a:pt x="656040" y="57188"/>
                </a:lnTo>
                <a:lnTo>
                  <a:pt x="656886" y="114337"/>
                </a:lnTo>
                <a:lnTo>
                  <a:pt x="685419" y="113918"/>
                </a:lnTo>
                <a:lnTo>
                  <a:pt x="684657" y="56768"/>
                </a:lnTo>
                <a:close/>
              </a:path>
              <a:path w="828039" h="171450">
                <a:moveTo>
                  <a:pt x="655193" y="0"/>
                </a:moveTo>
                <a:lnTo>
                  <a:pt x="656040" y="57188"/>
                </a:lnTo>
                <a:lnTo>
                  <a:pt x="684657" y="56768"/>
                </a:lnTo>
                <a:lnTo>
                  <a:pt x="773064" y="56768"/>
                </a:lnTo>
                <a:lnTo>
                  <a:pt x="6551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8391" y="2505455"/>
            <a:ext cx="171450" cy="443865"/>
          </a:xfrm>
          <a:custGeom>
            <a:avLst/>
            <a:gdLst/>
            <a:ahLst/>
            <a:cxnLst/>
            <a:rect l="l" t="t" r="r" b="b"/>
            <a:pathLst>
              <a:path w="171450" h="443864">
                <a:moveTo>
                  <a:pt x="57150" y="272034"/>
                </a:moveTo>
                <a:lnTo>
                  <a:pt x="0" y="272034"/>
                </a:lnTo>
                <a:lnTo>
                  <a:pt x="85725" y="443484"/>
                </a:lnTo>
                <a:lnTo>
                  <a:pt x="157162" y="300609"/>
                </a:lnTo>
                <a:lnTo>
                  <a:pt x="57150" y="300609"/>
                </a:lnTo>
                <a:lnTo>
                  <a:pt x="57150" y="272034"/>
                </a:lnTo>
                <a:close/>
              </a:path>
              <a:path w="171450" h="443864">
                <a:moveTo>
                  <a:pt x="114300" y="0"/>
                </a:moveTo>
                <a:lnTo>
                  <a:pt x="57150" y="0"/>
                </a:lnTo>
                <a:lnTo>
                  <a:pt x="57150" y="300609"/>
                </a:lnTo>
                <a:lnTo>
                  <a:pt x="114300" y="300609"/>
                </a:lnTo>
                <a:lnTo>
                  <a:pt x="114300" y="0"/>
                </a:lnTo>
                <a:close/>
              </a:path>
              <a:path w="171450" h="443864">
                <a:moveTo>
                  <a:pt x="171449" y="272034"/>
                </a:moveTo>
                <a:lnTo>
                  <a:pt x="114300" y="272034"/>
                </a:lnTo>
                <a:lnTo>
                  <a:pt x="114300" y="300609"/>
                </a:lnTo>
                <a:lnTo>
                  <a:pt x="157162" y="300609"/>
                </a:lnTo>
                <a:lnTo>
                  <a:pt x="171449" y="272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2" name="object 12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114</a:t>
            </a:fld>
            <a:endParaRPr sz="14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7927" y="1537716"/>
            <a:ext cx="10759440" cy="0"/>
          </a:xfrm>
          <a:custGeom>
            <a:avLst/>
            <a:gdLst/>
            <a:ahLst/>
            <a:cxnLst/>
            <a:rect l="l" t="t" r="r" b="b"/>
            <a:pathLst>
              <a:path w="10759440">
                <a:moveTo>
                  <a:pt x="0" y="0"/>
                </a:moveTo>
                <a:lnTo>
                  <a:pt x="107594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5673" y="1584705"/>
            <a:ext cx="399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7995" algn="l"/>
              </a:tabLst>
            </a:pPr>
            <a:r>
              <a:rPr sz="1800" b="1" dirty="0">
                <a:latin typeface="Arial"/>
                <a:cs typeface="Arial"/>
              </a:rPr>
              <a:t>FUNGICID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	FUNGOS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7927" y="1915667"/>
            <a:ext cx="10759440" cy="0"/>
          </a:xfrm>
          <a:custGeom>
            <a:avLst/>
            <a:gdLst/>
            <a:ahLst/>
            <a:cxnLst/>
            <a:rect l="l" t="t" r="r" b="b"/>
            <a:pathLst>
              <a:path w="10759440">
                <a:moveTo>
                  <a:pt x="0" y="0"/>
                </a:moveTo>
                <a:lnTo>
                  <a:pt x="107594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4780" y="2016633"/>
            <a:ext cx="168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CARBENDAZIM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4780" y="3576733"/>
            <a:ext cx="2445385" cy="19037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11430">
              <a:lnSpc>
                <a:spcPct val="120000"/>
              </a:lnSpc>
              <a:spcBef>
                <a:spcPts val="305"/>
              </a:spcBef>
            </a:pPr>
            <a:r>
              <a:rPr sz="1800" spc="-20" dirty="0">
                <a:latin typeface="Arial MT"/>
                <a:cs typeface="Arial MT"/>
              </a:rPr>
              <a:t>METALAXIL 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1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IO</a:t>
            </a:r>
            <a:r>
              <a:rPr sz="1800" spc="-90" dirty="0">
                <a:latin typeface="Arial MT"/>
                <a:cs typeface="Arial MT"/>
              </a:rPr>
              <a:t>F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N</a:t>
            </a:r>
            <a:r>
              <a:rPr sz="1800" spc="-135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</a:t>
            </a:r>
            <a:r>
              <a:rPr sz="1800" spc="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ÍLI</a:t>
            </a:r>
            <a:r>
              <a:rPr sz="1800" spc="-10" dirty="0">
                <a:latin typeface="Arial MT"/>
                <a:cs typeface="Arial MT"/>
              </a:rPr>
              <a:t>C</a:t>
            </a:r>
            <a:r>
              <a:rPr sz="1800" dirty="0">
                <a:latin typeface="Arial MT"/>
                <a:cs typeface="Arial MT"/>
              </a:rPr>
              <a:t>O  IPRODIONE</a:t>
            </a:r>
            <a:endParaRPr sz="1800">
              <a:latin typeface="Arial MT"/>
              <a:cs typeface="Arial MT"/>
            </a:endParaRPr>
          </a:p>
          <a:p>
            <a:pPr marL="12700" marR="1368425">
              <a:lnSpc>
                <a:spcPct val="157500"/>
              </a:lnSpc>
            </a:pPr>
            <a:r>
              <a:rPr sz="1800" dirty="0">
                <a:latin typeface="Arial MT"/>
                <a:cs typeface="Arial MT"/>
              </a:rPr>
              <a:t>DODINE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1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RIAZ</a:t>
            </a:r>
            <a:r>
              <a:rPr sz="1800" spc="5" dirty="0">
                <a:latin typeface="Arial MT"/>
                <a:cs typeface="Arial MT"/>
              </a:rPr>
              <a:t>Ó</a:t>
            </a:r>
            <a:r>
              <a:rPr sz="1800" dirty="0">
                <a:latin typeface="Arial MT"/>
                <a:cs typeface="Arial MT"/>
              </a:rPr>
              <a:t>IS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7196" y="1941956"/>
            <a:ext cx="7900670" cy="3677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marR="508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latin typeface="Arial"/>
                <a:cs typeface="Arial"/>
              </a:rPr>
              <a:t>Botrytis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cinerea,</a:t>
            </a:r>
            <a:r>
              <a:rPr sz="2200" i="1" spc="2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B.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squamosa,</a:t>
            </a:r>
            <a:r>
              <a:rPr sz="2200" i="1" spc="3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Cercosporidium</a:t>
            </a:r>
            <a:r>
              <a:rPr sz="2200" i="1" spc="3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personatum, 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Colletotrichum</a:t>
            </a:r>
            <a:r>
              <a:rPr sz="2200" i="1" spc="4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fragariae,</a:t>
            </a:r>
            <a:r>
              <a:rPr sz="2200" i="1" spc="4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Cylindrocladium</a:t>
            </a:r>
            <a:r>
              <a:rPr sz="2200" i="1" spc="4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scoparium,</a:t>
            </a:r>
            <a:r>
              <a:rPr sz="2200" i="1" spc="5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Fusarium </a:t>
            </a:r>
            <a:r>
              <a:rPr sz="2200" i="1" spc="-595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spp., </a:t>
            </a:r>
            <a:r>
              <a:rPr sz="2200" i="1" spc="-5" dirty="0">
                <a:latin typeface="Arial"/>
                <a:cs typeface="Arial"/>
              </a:rPr>
              <a:t>Guignardia</a:t>
            </a:r>
            <a:r>
              <a:rPr sz="2200" i="1" spc="1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citricarpa, </a:t>
            </a:r>
            <a:r>
              <a:rPr sz="2200" i="1" spc="-5" dirty="0">
                <a:latin typeface="Arial"/>
                <a:cs typeface="Arial"/>
              </a:rPr>
              <a:t>Glomerella</a:t>
            </a:r>
            <a:r>
              <a:rPr sz="2200" i="1" spc="4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cingulata, </a:t>
            </a:r>
            <a:r>
              <a:rPr sz="2200" i="1" spc="-5" dirty="0">
                <a:latin typeface="Arial"/>
                <a:cs typeface="Arial"/>
              </a:rPr>
              <a:t>Monilinia 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fruticola,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Mycosphaerella</a:t>
            </a:r>
            <a:r>
              <a:rPr sz="2200" i="1" spc="2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fragariae,</a:t>
            </a:r>
            <a:r>
              <a:rPr sz="2200" i="1" spc="2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Penicillium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sp.,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i="1" spc="-15" dirty="0">
                <a:latin typeface="Arial"/>
                <a:cs typeface="Arial"/>
              </a:rPr>
              <a:t>Venturia </a:t>
            </a:r>
            <a:r>
              <a:rPr sz="2200" i="1" spc="-1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inaequalis</a:t>
            </a:r>
            <a:endParaRPr sz="2200">
              <a:latin typeface="Arial"/>
              <a:cs typeface="Arial"/>
            </a:endParaRPr>
          </a:p>
          <a:p>
            <a:pPr marL="12700" marR="2369820" indent="71120">
              <a:lnSpc>
                <a:spcPts val="2810"/>
              </a:lnSpc>
              <a:spcBef>
                <a:spcPts val="15"/>
              </a:spcBef>
            </a:pPr>
            <a:r>
              <a:rPr sz="2200" i="1" spc="-5" dirty="0">
                <a:latin typeface="Arial"/>
                <a:cs typeface="Arial"/>
              </a:rPr>
              <a:t>Plasmopara</a:t>
            </a:r>
            <a:r>
              <a:rPr sz="2200" i="1" spc="3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viticola,</a:t>
            </a:r>
            <a:r>
              <a:rPr sz="2200" i="1" spc="-1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Phytophthora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infestans </a:t>
            </a:r>
            <a:r>
              <a:rPr sz="2200" i="1" spc="-59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Mycosphaerella</a:t>
            </a:r>
            <a:r>
              <a:rPr sz="2200" i="1" spc="-1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fragariae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200" i="1" spc="-5" dirty="0">
                <a:latin typeface="Arial"/>
                <a:cs typeface="Arial"/>
              </a:rPr>
              <a:t>Alternaria</a:t>
            </a:r>
            <a:r>
              <a:rPr sz="2200" i="1" spc="-2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dauci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200" i="1" spc="-15" dirty="0">
                <a:latin typeface="Arial"/>
                <a:cs typeface="Arial"/>
              </a:rPr>
              <a:t>Venturia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inaequalis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2997200" algn="l"/>
              </a:tabLst>
            </a:pPr>
            <a:r>
              <a:rPr sz="2200" i="1" dirty="0">
                <a:latin typeface="Arial"/>
                <a:cs typeface="Arial"/>
              </a:rPr>
              <a:t>Phakopsora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pachyrhizi	</a:t>
            </a:r>
            <a:r>
              <a:rPr sz="2200" i="1" spc="-5" dirty="0">
                <a:latin typeface="Arial"/>
                <a:cs typeface="Arial"/>
              </a:rPr>
              <a:t>-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2008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(tebuconazole)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47927" y="5664708"/>
            <a:ext cx="10759440" cy="0"/>
          </a:xfrm>
          <a:custGeom>
            <a:avLst/>
            <a:gdLst/>
            <a:ahLst/>
            <a:cxnLst/>
            <a:rect l="l" t="t" r="r" b="b"/>
            <a:pathLst>
              <a:path w="10759440">
                <a:moveTo>
                  <a:pt x="0" y="0"/>
                </a:moveTo>
                <a:lnTo>
                  <a:pt x="107594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011" rIns="0" bIns="0" rtlCol="0">
            <a:spAutoFit/>
          </a:bodyPr>
          <a:lstStyle/>
          <a:p>
            <a:pPr marL="2961005" marR="5080" indent="-2127885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Ocorrência</a:t>
            </a:r>
            <a:r>
              <a:rPr u="none" spc="5" dirty="0"/>
              <a:t> </a:t>
            </a:r>
            <a:r>
              <a:rPr u="none" spc="-5" dirty="0"/>
              <a:t>de</a:t>
            </a:r>
            <a:r>
              <a:rPr u="none" spc="10" dirty="0"/>
              <a:t> </a:t>
            </a:r>
            <a:r>
              <a:rPr u="none" spc="-5" dirty="0"/>
              <a:t>resistência</a:t>
            </a:r>
            <a:r>
              <a:rPr u="none" spc="-10" dirty="0"/>
              <a:t> </a:t>
            </a:r>
            <a:r>
              <a:rPr u="none" spc="-5" dirty="0"/>
              <a:t>de</a:t>
            </a:r>
            <a:r>
              <a:rPr u="none" spc="5" dirty="0"/>
              <a:t> </a:t>
            </a:r>
            <a:r>
              <a:rPr u="none" spc="-5" dirty="0"/>
              <a:t>fungos</a:t>
            </a:r>
            <a:r>
              <a:rPr u="none" spc="20" dirty="0"/>
              <a:t> </a:t>
            </a:r>
            <a:r>
              <a:rPr u="none" spc="-5" dirty="0"/>
              <a:t>a </a:t>
            </a:r>
            <a:r>
              <a:rPr u="none" spc="-985" dirty="0"/>
              <a:t> </a:t>
            </a:r>
            <a:r>
              <a:rPr u="none" spc="-5" dirty="0"/>
              <a:t>fungicidas </a:t>
            </a:r>
            <a:r>
              <a:rPr u="none" dirty="0"/>
              <a:t>no</a:t>
            </a:r>
            <a:r>
              <a:rPr u="none" spc="-5" dirty="0"/>
              <a:t> </a:t>
            </a:r>
            <a:r>
              <a:rPr u="none" dirty="0"/>
              <a:t>Brasil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1" name="object 1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115</a:t>
            </a:fld>
            <a:endParaRPr sz="14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4" y="248411"/>
            <a:ext cx="5431536" cy="63611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5404" y="528573"/>
            <a:ext cx="4220845" cy="126619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indent="-10795" algn="ctr">
              <a:lnSpc>
                <a:spcPct val="90000"/>
              </a:lnSpc>
              <a:spcBef>
                <a:spcPts val="359"/>
              </a:spcBef>
            </a:pPr>
            <a:r>
              <a:rPr sz="2200" u="none" spc="-5" dirty="0"/>
              <a:t>CRONOLOGIA DO USO DOS </a:t>
            </a:r>
            <a:r>
              <a:rPr sz="2200" u="none" dirty="0"/>
              <a:t> </a:t>
            </a:r>
            <a:r>
              <a:rPr sz="2200" u="none" spc="-5" dirty="0"/>
              <a:t>FUNGICIDAS APLICADOS NO </a:t>
            </a:r>
            <a:r>
              <a:rPr sz="2200" u="none" dirty="0"/>
              <a:t> </a:t>
            </a:r>
            <a:r>
              <a:rPr sz="2200" u="none" spc="-5" dirty="0"/>
              <a:t>CONTROLE</a:t>
            </a:r>
            <a:r>
              <a:rPr sz="2200" u="none" dirty="0"/>
              <a:t> </a:t>
            </a:r>
            <a:r>
              <a:rPr sz="2200" u="none" spc="-5" dirty="0"/>
              <a:t>DA</a:t>
            </a:r>
            <a:r>
              <a:rPr sz="2200" u="none" spc="-100" dirty="0"/>
              <a:t> </a:t>
            </a:r>
            <a:r>
              <a:rPr sz="2200" u="none" spc="-5" dirty="0"/>
              <a:t>FERRUGEM DA </a:t>
            </a:r>
            <a:r>
              <a:rPr sz="2200" u="none" spc="-595" dirty="0"/>
              <a:t> </a:t>
            </a:r>
            <a:r>
              <a:rPr sz="2200" u="none" spc="-5" dirty="0"/>
              <a:t>SOJA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6153150" y="5501436"/>
            <a:ext cx="150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FONTE: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REIS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al.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116</a:t>
            </a:fld>
            <a:endParaRPr sz="140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833" y="137236"/>
            <a:ext cx="10674350" cy="173291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75"/>
              </a:spcBef>
            </a:pPr>
            <a:r>
              <a:rPr sz="4000" u="none" spc="-5" dirty="0"/>
              <a:t>EFICIÊNCIA</a:t>
            </a:r>
            <a:r>
              <a:rPr sz="4000" u="none" spc="-145" dirty="0"/>
              <a:t> </a:t>
            </a:r>
            <a:r>
              <a:rPr sz="4000" u="none" spc="-5" dirty="0"/>
              <a:t>DO</a:t>
            </a:r>
            <a:r>
              <a:rPr sz="4000" u="none" dirty="0"/>
              <a:t> </a:t>
            </a:r>
            <a:r>
              <a:rPr sz="4000" u="none" spc="-10" dirty="0"/>
              <a:t>CONTROLE</a:t>
            </a:r>
            <a:r>
              <a:rPr sz="4000" u="none" spc="15" dirty="0"/>
              <a:t> </a:t>
            </a:r>
            <a:r>
              <a:rPr sz="4000" u="none" spc="-5" dirty="0"/>
              <a:t>DA</a:t>
            </a:r>
            <a:r>
              <a:rPr sz="4000" u="none" spc="-145" dirty="0"/>
              <a:t> </a:t>
            </a:r>
            <a:r>
              <a:rPr sz="4000" u="none" spc="-10" dirty="0"/>
              <a:t>FERRUGEM </a:t>
            </a:r>
            <a:r>
              <a:rPr sz="4000" u="none" spc="-1100" dirty="0"/>
              <a:t> </a:t>
            </a:r>
            <a:r>
              <a:rPr sz="4000" u="none" spc="-5" dirty="0"/>
              <a:t>DA SOJA POR </a:t>
            </a:r>
            <a:r>
              <a:rPr sz="4000" u="none" spc="-10" dirty="0"/>
              <a:t>ALGUNS </a:t>
            </a:r>
            <a:r>
              <a:rPr sz="4000" u="none" spc="-5" dirty="0"/>
              <a:t>FUNGICIDAS EM </a:t>
            </a:r>
            <a:r>
              <a:rPr sz="4000" u="none" dirty="0"/>
              <a:t> </a:t>
            </a:r>
            <a:r>
              <a:rPr sz="4000" u="none" spc="-10" dirty="0"/>
              <a:t>MISTURA</a:t>
            </a:r>
            <a:r>
              <a:rPr sz="4000" u="none" spc="-130" dirty="0"/>
              <a:t> </a:t>
            </a:r>
            <a:r>
              <a:rPr sz="4000" u="none" spc="-5" dirty="0"/>
              <a:t>OU ISOLADOS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93547" y="1819655"/>
            <a:ext cx="11165205" cy="4906010"/>
            <a:chOff x="193547" y="1819655"/>
            <a:chExt cx="11165205" cy="4906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547" y="1819655"/>
              <a:ext cx="6569964" cy="47472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92543" y="5695594"/>
            <a:ext cx="150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FONTE: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REIS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al.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117</a:t>
            </a:fld>
            <a:endParaRPr sz="14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0864" y="208026"/>
            <a:ext cx="597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Estratégias</a:t>
            </a:r>
            <a:r>
              <a:rPr u="none" spc="-40" dirty="0"/>
              <a:t> </a:t>
            </a:r>
            <a:r>
              <a:rPr u="none" spc="-5" dirty="0"/>
              <a:t>anti-resistência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  <a:tab pos="356870" algn="l"/>
              </a:tabLst>
            </a:pPr>
            <a:r>
              <a:rPr spc="-10" dirty="0"/>
              <a:t>MONITORAMENTO</a:t>
            </a:r>
            <a:r>
              <a:rPr spc="-15" dirty="0"/>
              <a:t> </a:t>
            </a:r>
            <a:r>
              <a:rPr spc="-5" dirty="0"/>
              <a:t>LINHAGENS RESISTENTES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500"/>
          </a:p>
          <a:p>
            <a:pPr marL="355600" indent="-343535">
              <a:lnSpc>
                <a:spcPct val="100000"/>
              </a:lnSpc>
              <a:buChar char="•"/>
              <a:tabLst>
                <a:tab pos="356235" algn="l"/>
                <a:tab pos="356870" algn="l"/>
              </a:tabLst>
            </a:pPr>
            <a:r>
              <a:rPr spc="-5" dirty="0"/>
              <a:t>MANEJO</a:t>
            </a:r>
            <a:r>
              <a:rPr spc="-20" dirty="0"/>
              <a:t> </a:t>
            </a:r>
            <a:r>
              <a:rPr spc="-5" dirty="0"/>
              <a:t>INTEGRADO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500"/>
          </a:p>
          <a:p>
            <a:pPr marL="355600" indent="-343535">
              <a:lnSpc>
                <a:spcPct val="100000"/>
              </a:lnSpc>
              <a:buChar char="•"/>
              <a:tabLst>
                <a:tab pos="356235" algn="l"/>
                <a:tab pos="356870" algn="l"/>
              </a:tabLst>
            </a:pPr>
            <a:r>
              <a:rPr spc="-5" dirty="0"/>
              <a:t>UTILIZAÇÃO</a:t>
            </a:r>
            <a:r>
              <a:rPr spc="-25" dirty="0"/>
              <a:t> </a:t>
            </a:r>
            <a:r>
              <a:rPr dirty="0"/>
              <a:t>DOSE</a:t>
            </a:r>
            <a:r>
              <a:rPr spc="-20" dirty="0"/>
              <a:t> </a:t>
            </a:r>
            <a:r>
              <a:rPr spc="-5" dirty="0"/>
              <a:t>REGISTRADA</a:t>
            </a:r>
          </a:p>
          <a:p>
            <a:pPr marL="355600" marR="5080" indent="-343535">
              <a:lnSpc>
                <a:spcPct val="200000"/>
              </a:lnSpc>
              <a:spcBef>
                <a:spcPts val="5"/>
              </a:spcBef>
              <a:buChar char="•"/>
              <a:tabLst>
                <a:tab pos="356235" algn="l"/>
                <a:tab pos="356870" algn="l"/>
              </a:tabLst>
            </a:pPr>
            <a:r>
              <a:rPr spc="-20" dirty="0"/>
              <a:t>ALTERNÂNCIA </a:t>
            </a:r>
            <a:r>
              <a:rPr spc="-10" dirty="0"/>
              <a:t>PRODUTOS/ </a:t>
            </a:r>
            <a:r>
              <a:rPr dirty="0"/>
              <a:t>GRUPOS </a:t>
            </a:r>
            <a:r>
              <a:rPr spc="-5" dirty="0"/>
              <a:t>QUÍMICOS/ </a:t>
            </a:r>
            <a:r>
              <a:rPr dirty="0"/>
              <a:t>MECANISMOS </a:t>
            </a:r>
            <a:r>
              <a:rPr spc="-5" dirty="0"/>
              <a:t>DE AÇÃO </a:t>
            </a:r>
            <a:r>
              <a:rPr spc="-655" dirty="0"/>
              <a:t> </a:t>
            </a:r>
            <a:r>
              <a:rPr spc="-5" dirty="0"/>
              <a:t>DIFERENTES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500"/>
          </a:p>
          <a:p>
            <a:pPr marL="355600" indent="-343535">
              <a:lnSpc>
                <a:spcPct val="100000"/>
              </a:lnSpc>
              <a:buChar char="•"/>
              <a:tabLst>
                <a:tab pos="356235" algn="l"/>
                <a:tab pos="356870" algn="l"/>
              </a:tabLst>
            </a:pPr>
            <a:r>
              <a:rPr spc="-5" dirty="0"/>
              <a:t>UTILIZAÇÃO DE</a:t>
            </a:r>
            <a:r>
              <a:rPr spc="15" dirty="0"/>
              <a:t> </a:t>
            </a:r>
            <a:r>
              <a:rPr spc="-5" dirty="0"/>
              <a:t>MISTURAS</a:t>
            </a:r>
            <a:r>
              <a:rPr spc="5" dirty="0"/>
              <a:t> </a:t>
            </a:r>
            <a:r>
              <a:rPr spc="-10" dirty="0"/>
              <a:t>(PROTETOR</a:t>
            </a:r>
            <a:r>
              <a:rPr spc="5" dirty="0"/>
              <a:t> </a:t>
            </a:r>
            <a:r>
              <a:rPr dirty="0"/>
              <a:t>+ </a:t>
            </a:r>
            <a:r>
              <a:rPr spc="-5" dirty="0"/>
              <a:t>SISTÊMICO)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500"/>
          </a:p>
          <a:p>
            <a:pPr marL="355600" indent="-343535">
              <a:lnSpc>
                <a:spcPct val="100000"/>
              </a:lnSpc>
              <a:buChar char="•"/>
              <a:tabLst>
                <a:tab pos="356235" algn="l"/>
                <a:tab pos="356870" algn="l"/>
              </a:tabLst>
            </a:pPr>
            <a:r>
              <a:rPr spc="-5" dirty="0"/>
              <a:t>FREQUÊNCIA</a:t>
            </a:r>
            <a:r>
              <a:rPr spc="-114" dirty="0"/>
              <a:t> </a:t>
            </a:r>
            <a:r>
              <a:rPr spc="-5" dirty="0"/>
              <a:t>DE</a:t>
            </a:r>
            <a:r>
              <a:rPr spc="-145" dirty="0"/>
              <a:t> </a:t>
            </a:r>
            <a:r>
              <a:rPr spc="-5" dirty="0"/>
              <a:t>APLICAÇÃO</a:t>
            </a:r>
            <a:r>
              <a:rPr spc="10" dirty="0"/>
              <a:t> </a:t>
            </a:r>
            <a:r>
              <a:rPr spc="-5" dirty="0"/>
              <a:t>RECOMENDADA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118</a:t>
            </a:fld>
            <a:endParaRPr sz="14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999" y="6092"/>
            <a:ext cx="9063228" cy="68519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4335" y="3633215"/>
            <a:ext cx="2291080" cy="370840"/>
          </a:xfrm>
          <a:prstGeom prst="rect">
            <a:avLst/>
          </a:prstGeom>
          <a:solidFill>
            <a:srgbClr val="CCFF99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latin typeface="Arial"/>
                <a:cs typeface="Arial"/>
              </a:rPr>
              <a:t>Carboxamidas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72883" y="6068567"/>
            <a:ext cx="4384675" cy="462280"/>
          </a:xfrm>
          <a:custGeom>
            <a:avLst/>
            <a:gdLst/>
            <a:ahLst/>
            <a:cxnLst/>
            <a:rect l="l" t="t" r="r" b="b"/>
            <a:pathLst>
              <a:path w="4384675" h="462279">
                <a:moveTo>
                  <a:pt x="4384548" y="0"/>
                </a:moveTo>
                <a:lnTo>
                  <a:pt x="0" y="0"/>
                </a:lnTo>
                <a:lnTo>
                  <a:pt x="0" y="461771"/>
                </a:lnTo>
                <a:lnTo>
                  <a:pt x="4384548" y="461771"/>
                </a:lnTo>
                <a:lnTo>
                  <a:pt x="4384548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51878" y="6094882"/>
            <a:ext cx="4171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Misturas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triplas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quádruplas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119</a:t>
            </a:fld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00629" y="1796541"/>
            <a:ext cx="6610984" cy="297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DOENÇAS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400">
              <a:latin typeface="Arial"/>
              <a:cs typeface="Arial"/>
            </a:endParaRPr>
          </a:p>
          <a:p>
            <a:pPr marL="1144905" indent="-219075">
              <a:lnSpc>
                <a:spcPct val="100000"/>
              </a:lnSpc>
              <a:buChar char="-"/>
              <a:tabLst>
                <a:tab pos="1145540" algn="l"/>
              </a:tabLst>
            </a:pPr>
            <a:r>
              <a:rPr sz="2800" b="1" spc="-5" dirty="0">
                <a:latin typeface="Arial"/>
                <a:cs typeface="Arial"/>
              </a:rPr>
              <a:t>INFECCIOSAS/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BIÓTICAS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-"/>
            </a:pPr>
            <a:endParaRPr sz="3000">
              <a:latin typeface="Arial"/>
              <a:cs typeface="Arial"/>
            </a:endParaRPr>
          </a:p>
          <a:p>
            <a:pPr marL="1144905" indent="-219075">
              <a:lnSpc>
                <a:spcPct val="100000"/>
              </a:lnSpc>
              <a:buChar char="-"/>
              <a:tabLst>
                <a:tab pos="1145540" algn="l"/>
              </a:tabLst>
            </a:pPr>
            <a:r>
              <a:rPr sz="2800" b="1" spc="-10" dirty="0">
                <a:latin typeface="Arial"/>
                <a:cs typeface="Arial"/>
              </a:rPr>
              <a:t>NÃO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INFECCIOSAS/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ABIÓTICAS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8336" y="2325623"/>
            <a:ext cx="660400" cy="2415540"/>
          </a:xfrm>
          <a:custGeom>
            <a:avLst/>
            <a:gdLst/>
            <a:ahLst/>
            <a:cxnLst/>
            <a:rect l="l" t="t" r="r" b="b"/>
            <a:pathLst>
              <a:path w="660400" h="2415540">
                <a:moveTo>
                  <a:pt x="659892" y="969264"/>
                </a:moveTo>
                <a:lnTo>
                  <a:pt x="495300" y="804672"/>
                </a:lnTo>
                <a:lnTo>
                  <a:pt x="495300" y="924941"/>
                </a:lnTo>
                <a:lnTo>
                  <a:pt x="90043" y="924941"/>
                </a:lnTo>
                <a:lnTo>
                  <a:pt x="90043" y="0"/>
                </a:lnTo>
                <a:lnTo>
                  <a:pt x="1524" y="0"/>
                </a:lnTo>
                <a:lnTo>
                  <a:pt x="1524" y="781812"/>
                </a:lnTo>
                <a:lnTo>
                  <a:pt x="0" y="781812"/>
                </a:lnTo>
                <a:lnTo>
                  <a:pt x="0" y="2295271"/>
                </a:lnTo>
                <a:lnTo>
                  <a:pt x="493776" y="2295271"/>
                </a:lnTo>
                <a:lnTo>
                  <a:pt x="493776" y="2415540"/>
                </a:lnTo>
                <a:lnTo>
                  <a:pt x="658368" y="2250948"/>
                </a:lnTo>
                <a:lnTo>
                  <a:pt x="493776" y="2086356"/>
                </a:lnTo>
                <a:lnTo>
                  <a:pt x="493776" y="2206625"/>
                </a:lnTo>
                <a:lnTo>
                  <a:pt x="88519" y="2206625"/>
                </a:lnTo>
                <a:lnTo>
                  <a:pt x="88519" y="1013587"/>
                </a:lnTo>
                <a:lnTo>
                  <a:pt x="495300" y="1013587"/>
                </a:lnTo>
                <a:lnTo>
                  <a:pt x="495300" y="1133856"/>
                </a:lnTo>
                <a:lnTo>
                  <a:pt x="659892" y="969264"/>
                </a:lnTo>
                <a:close/>
              </a:path>
            </a:pathLst>
          </a:custGeom>
          <a:solidFill>
            <a:srgbClr val="6DC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68879" y="222504"/>
            <a:ext cx="6823075" cy="69659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b="0" u="none" spc="-70" dirty="0">
                <a:latin typeface="Arial MT"/>
                <a:cs typeface="Arial MT"/>
              </a:rPr>
              <a:t>PATÓGENO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07807" y="1024127"/>
            <a:ext cx="3187065" cy="5854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275"/>
              </a:spcBef>
            </a:pPr>
            <a:r>
              <a:rPr sz="3200" b="1" dirty="0">
                <a:latin typeface="Arial"/>
                <a:cs typeface="Arial"/>
              </a:rPr>
              <a:t>DIVERSIDADE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76035" y="901191"/>
            <a:ext cx="1731645" cy="467359"/>
          </a:xfrm>
          <a:custGeom>
            <a:avLst/>
            <a:gdLst/>
            <a:ahLst/>
            <a:cxnLst/>
            <a:rect l="l" t="t" r="r" b="b"/>
            <a:pathLst>
              <a:path w="1731645" h="467359">
                <a:moveTo>
                  <a:pt x="1621636" y="411270"/>
                </a:moveTo>
                <a:lnTo>
                  <a:pt x="1562481" y="429641"/>
                </a:lnTo>
                <a:lnTo>
                  <a:pt x="1555857" y="433246"/>
                </a:lnTo>
                <a:lnTo>
                  <a:pt x="1551305" y="438959"/>
                </a:lnTo>
                <a:lnTo>
                  <a:pt x="1549229" y="445982"/>
                </a:lnTo>
                <a:lnTo>
                  <a:pt x="1550035" y="453517"/>
                </a:lnTo>
                <a:lnTo>
                  <a:pt x="1553620" y="460140"/>
                </a:lnTo>
                <a:lnTo>
                  <a:pt x="1559290" y="464693"/>
                </a:lnTo>
                <a:lnTo>
                  <a:pt x="1566269" y="466768"/>
                </a:lnTo>
                <a:lnTo>
                  <a:pt x="1573784" y="465963"/>
                </a:lnTo>
                <a:lnTo>
                  <a:pt x="1699050" y="427100"/>
                </a:lnTo>
                <a:lnTo>
                  <a:pt x="1690242" y="427100"/>
                </a:lnTo>
                <a:lnTo>
                  <a:pt x="1621636" y="411270"/>
                </a:lnTo>
                <a:close/>
              </a:path>
              <a:path w="1731645" h="467359">
                <a:moveTo>
                  <a:pt x="1657730" y="400060"/>
                </a:moveTo>
                <a:lnTo>
                  <a:pt x="1621636" y="411270"/>
                </a:lnTo>
                <a:lnTo>
                  <a:pt x="1690242" y="427100"/>
                </a:lnTo>
                <a:lnTo>
                  <a:pt x="1691337" y="422402"/>
                </a:lnTo>
                <a:lnTo>
                  <a:pt x="1681480" y="422402"/>
                </a:lnTo>
                <a:lnTo>
                  <a:pt x="1657730" y="400060"/>
                </a:lnTo>
                <a:close/>
              </a:path>
              <a:path w="1731645" h="467359">
                <a:moveTo>
                  <a:pt x="1597596" y="298846"/>
                </a:moveTo>
                <a:lnTo>
                  <a:pt x="1590496" y="300448"/>
                </a:lnTo>
                <a:lnTo>
                  <a:pt x="1584324" y="304800"/>
                </a:lnTo>
                <a:lnTo>
                  <a:pt x="1580318" y="311257"/>
                </a:lnTo>
                <a:lnTo>
                  <a:pt x="1579133" y="318452"/>
                </a:lnTo>
                <a:lnTo>
                  <a:pt x="1580735" y="325552"/>
                </a:lnTo>
                <a:lnTo>
                  <a:pt x="1585087" y="331724"/>
                </a:lnTo>
                <a:lnTo>
                  <a:pt x="1630210" y="374171"/>
                </a:lnTo>
                <a:lnTo>
                  <a:pt x="1698879" y="390017"/>
                </a:lnTo>
                <a:lnTo>
                  <a:pt x="1690242" y="427100"/>
                </a:lnTo>
                <a:lnTo>
                  <a:pt x="1699050" y="427100"/>
                </a:lnTo>
                <a:lnTo>
                  <a:pt x="1731390" y="417068"/>
                </a:lnTo>
                <a:lnTo>
                  <a:pt x="1611248" y="304038"/>
                </a:lnTo>
                <a:lnTo>
                  <a:pt x="1604791" y="300031"/>
                </a:lnTo>
                <a:lnTo>
                  <a:pt x="1597596" y="298846"/>
                </a:lnTo>
                <a:close/>
              </a:path>
              <a:path w="1731645" h="467359">
                <a:moveTo>
                  <a:pt x="1688845" y="390398"/>
                </a:moveTo>
                <a:lnTo>
                  <a:pt x="1657730" y="400060"/>
                </a:lnTo>
                <a:lnTo>
                  <a:pt x="1681480" y="422402"/>
                </a:lnTo>
                <a:lnTo>
                  <a:pt x="1688845" y="390398"/>
                </a:lnTo>
                <a:close/>
              </a:path>
              <a:path w="1731645" h="467359">
                <a:moveTo>
                  <a:pt x="1698790" y="390398"/>
                </a:moveTo>
                <a:lnTo>
                  <a:pt x="1688845" y="390398"/>
                </a:lnTo>
                <a:lnTo>
                  <a:pt x="1681480" y="422402"/>
                </a:lnTo>
                <a:lnTo>
                  <a:pt x="1691337" y="422402"/>
                </a:lnTo>
                <a:lnTo>
                  <a:pt x="1698790" y="390398"/>
                </a:lnTo>
                <a:close/>
              </a:path>
              <a:path w="1731645" h="467359">
                <a:moveTo>
                  <a:pt x="8636" y="0"/>
                </a:moveTo>
                <a:lnTo>
                  <a:pt x="0" y="37084"/>
                </a:lnTo>
                <a:lnTo>
                  <a:pt x="1621636" y="411270"/>
                </a:lnTo>
                <a:lnTo>
                  <a:pt x="1657730" y="400060"/>
                </a:lnTo>
                <a:lnTo>
                  <a:pt x="1630210" y="374171"/>
                </a:lnTo>
                <a:lnTo>
                  <a:pt x="8636" y="0"/>
                </a:lnTo>
                <a:close/>
              </a:path>
              <a:path w="1731645" h="467359">
                <a:moveTo>
                  <a:pt x="1630210" y="374171"/>
                </a:moveTo>
                <a:lnTo>
                  <a:pt x="1657730" y="400060"/>
                </a:lnTo>
                <a:lnTo>
                  <a:pt x="1688845" y="390398"/>
                </a:lnTo>
                <a:lnTo>
                  <a:pt x="1698790" y="390398"/>
                </a:lnTo>
                <a:lnTo>
                  <a:pt x="1698879" y="390017"/>
                </a:lnTo>
                <a:lnTo>
                  <a:pt x="1630210" y="374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12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7270" y="1380870"/>
            <a:ext cx="74028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PRODUTOS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QUÍMICOS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/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SINTÉTICOS: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9719" y="188976"/>
            <a:ext cx="8839200" cy="1041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3675" marR="189230" indent="233045">
              <a:lnSpc>
                <a:spcPct val="100000"/>
              </a:lnSpc>
              <a:spcBef>
                <a:spcPts val="290"/>
              </a:spcBef>
            </a:pPr>
            <a:r>
              <a:rPr sz="3100" u="none" spc="-5" dirty="0"/>
              <a:t>DEFENSIVOS AGRÍCOLAS REGISTRADOS </a:t>
            </a:r>
            <a:r>
              <a:rPr sz="3100" u="none" dirty="0"/>
              <a:t> </a:t>
            </a:r>
            <a:r>
              <a:rPr sz="3100" u="none" spc="-65" dirty="0"/>
              <a:t>PARA</a:t>
            </a:r>
            <a:r>
              <a:rPr sz="3100" u="none" spc="-125" dirty="0"/>
              <a:t> </a:t>
            </a:r>
            <a:r>
              <a:rPr sz="3100" u="none" spc="-5" dirty="0"/>
              <a:t>CONTROLE</a:t>
            </a:r>
            <a:r>
              <a:rPr sz="3100" u="none" spc="-10" dirty="0"/>
              <a:t> </a:t>
            </a:r>
            <a:r>
              <a:rPr sz="3100" u="none" spc="-5" dirty="0"/>
              <a:t>DE</a:t>
            </a:r>
            <a:r>
              <a:rPr sz="3100" u="none" spc="-10" dirty="0"/>
              <a:t> </a:t>
            </a:r>
            <a:r>
              <a:rPr sz="3100" u="none" spc="-5" dirty="0"/>
              <a:t>DOENÇAS</a:t>
            </a:r>
            <a:r>
              <a:rPr sz="3100" u="none" spc="10" dirty="0"/>
              <a:t> </a:t>
            </a:r>
            <a:r>
              <a:rPr sz="3100" u="none" spc="-5" dirty="0"/>
              <a:t>DE</a:t>
            </a:r>
            <a:r>
              <a:rPr sz="3100" u="none" spc="-10" dirty="0"/>
              <a:t> </a:t>
            </a:r>
            <a:r>
              <a:rPr sz="3100" u="none" spc="-45" dirty="0"/>
              <a:t>PLANTA</a:t>
            </a:r>
            <a:endParaRPr sz="31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73577" y="2272538"/>
          <a:ext cx="5036820" cy="290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8693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CLASSE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PF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IA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FUNGICIDAS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639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88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BACTERICIDAS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23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30" dirty="0">
                          <a:latin typeface="Calibri"/>
                          <a:cs typeface="Calibri"/>
                        </a:rPr>
                        <a:t>NEMATICIDAS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29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12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80" dirty="0">
                          <a:latin typeface="Calibri"/>
                          <a:cs typeface="Calibri"/>
                        </a:rPr>
                        <a:t>TOTAL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691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106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093197" y="5338368"/>
            <a:ext cx="18326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Arial MT"/>
                <a:cs typeface="Arial MT"/>
              </a:rPr>
              <a:t>AGROFIT,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2021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120</a:t>
            </a:fld>
            <a:endParaRPr sz="140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521" y="2730195"/>
            <a:ext cx="87490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u="none" dirty="0">
                <a:latin typeface="Arial MT"/>
                <a:cs typeface="Arial MT"/>
              </a:rPr>
              <a:t>CONTROLE</a:t>
            </a:r>
            <a:r>
              <a:rPr sz="6000" b="0" u="none" spc="-95" dirty="0">
                <a:latin typeface="Arial MT"/>
                <a:cs typeface="Arial MT"/>
              </a:rPr>
              <a:t> </a:t>
            </a:r>
            <a:r>
              <a:rPr sz="6000" b="0" u="none" dirty="0">
                <a:latin typeface="Arial MT"/>
                <a:cs typeface="Arial MT"/>
              </a:rPr>
              <a:t>BIOLÓGICO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558540"/>
            <a:ext cx="995680" cy="111760"/>
          </a:xfrm>
          <a:custGeom>
            <a:avLst/>
            <a:gdLst/>
            <a:ahLst/>
            <a:cxnLst/>
            <a:rect l="l" t="t" r="r" b="b"/>
            <a:pathLst>
              <a:path w="995680" h="111760">
                <a:moveTo>
                  <a:pt x="995172" y="0"/>
                </a:moveTo>
                <a:lnTo>
                  <a:pt x="0" y="0"/>
                </a:lnTo>
                <a:lnTo>
                  <a:pt x="0" y="111252"/>
                </a:lnTo>
                <a:lnTo>
                  <a:pt x="995172" y="111252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35737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54679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95351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756916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121</a:t>
            </a:fld>
            <a:endParaRPr sz="140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425" rIns="0" bIns="0" rtlCol="0">
            <a:spAutoFit/>
          </a:bodyPr>
          <a:lstStyle/>
          <a:p>
            <a:pPr marL="3646804" marR="5080" indent="-1470025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Ação</a:t>
            </a:r>
            <a:r>
              <a:rPr sz="4000" u="none" spc="-20" dirty="0"/>
              <a:t> </a:t>
            </a:r>
            <a:r>
              <a:rPr sz="4000" u="none" spc="-5" dirty="0"/>
              <a:t>de</a:t>
            </a:r>
            <a:r>
              <a:rPr sz="4000" u="none" spc="-10" dirty="0"/>
              <a:t> </a:t>
            </a:r>
            <a:r>
              <a:rPr sz="4000" u="none" spc="-5" dirty="0"/>
              <a:t>microrganismos </a:t>
            </a:r>
            <a:r>
              <a:rPr sz="4000" u="none" spc="-1095" dirty="0"/>
              <a:t> </a:t>
            </a:r>
            <a:r>
              <a:rPr sz="4000" u="none" spc="-5" dirty="0"/>
              <a:t>antagonistas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3253740" y="4166615"/>
            <a:ext cx="6097905" cy="1327785"/>
          </a:xfrm>
          <a:custGeom>
            <a:avLst/>
            <a:gdLst/>
            <a:ahLst/>
            <a:cxnLst/>
            <a:rect l="l" t="t" r="r" b="b"/>
            <a:pathLst>
              <a:path w="6097905" h="1327785">
                <a:moveTo>
                  <a:pt x="0" y="221233"/>
                </a:moveTo>
                <a:lnTo>
                  <a:pt x="4495" y="176650"/>
                </a:lnTo>
                <a:lnTo>
                  <a:pt x="17387" y="135124"/>
                </a:lnTo>
                <a:lnTo>
                  <a:pt x="37785" y="97544"/>
                </a:lnTo>
                <a:lnTo>
                  <a:pt x="64801" y="64801"/>
                </a:lnTo>
                <a:lnTo>
                  <a:pt x="97544" y="37785"/>
                </a:lnTo>
                <a:lnTo>
                  <a:pt x="135124" y="17387"/>
                </a:lnTo>
                <a:lnTo>
                  <a:pt x="176650" y="4495"/>
                </a:lnTo>
                <a:lnTo>
                  <a:pt x="221234" y="0"/>
                </a:lnTo>
                <a:lnTo>
                  <a:pt x="5876290" y="0"/>
                </a:lnTo>
                <a:lnTo>
                  <a:pt x="5920873" y="4495"/>
                </a:lnTo>
                <a:lnTo>
                  <a:pt x="5962399" y="17387"/>
                </a:lnTo>
                <a:lnTo>
                  <a:pt x="5999979" y="37785"/>
                </a:lnTo>
                <a:lnTo>
                  <a:pt x="6032722" y="64801"/>
                </a:lnTo>
                <a:lnTo>
                  <a:pt x="6059738" y="97544"/>
                </a:lnTo>
                <a:lnTo>
                  <a:pt x="6080136" y="135124"/>
                </a:lnTo>
                <a:lnTo>
                  <a:pt x="6093028" y="176650"/>
                </a:lnTo>
                <a:lnTo>
                  <a:pt x="6097524" y="221233"/>
                </a:lnTo>
                <a:lnTo>
                  <a:pt x="6097524" y="1106169"/>
                </a:lnTo>
                <a:lnTo>
                  <a:pt x="6093028" y="1150753"/>
                </a:lnTo>
                <a:lnTo>
                  <a:pt x="6080136" y="1192279"/>
                </a:lnTo>
                <a:lnTo>
                  <a:pt x="6059738" y="1229859"/>
                </a:lnTo>
                <a:lnTo>
                  <a:pt x="6032722" y="1262602"/>
                </a:lnTo>
                <a:lnTo>
                  <a:pt x="5999979" y="1289618"/>
                </a:lnTo>
                <a:lnTo>
                  <a:pt x="5962399" y="1310016"/>
                </a:lnTo>
                <a:lnTo>
                  <a:pt x="5920873" y="1322908"/>
                </a:lnTo>
                <a:lnTo>
                  <a:pt x="5876290" y="1327403"/>
                </a:lnTo>
                <a:lnTo>
                  <a:pt x="221234" y="1327403"/>
                </a:lnTo>
                <a:lnTo>
                  <a:pt x="176650" y="1322908"/>
                </a:lnTo>
                <a:lnTo>
                  <a:pt x="135124" y="1310016"/>
                </a:lnTo>
                <a:lnTo>
                  <a:pt x="97544" y="1289618"/>
                </a:lnTo>
                <a:lnTo>
                  <a:pt x="64801" y="1262602"/>
                </a:lnTo>
                <a:lnTo>
                  <a:pt x="37785" y="1229859"/>
                </a:lnTo>
                <a:lnTo>
                  <a:pt x="17387" y="1192279"/>
                </a:lnTo>
                <a:lnTo>
                  <a:pt x="4495" y="1150753"/>
                </a:lnTo>
                <a:lnTo>
                  <a:pt x="0" y="1106169"/>
                </a:lnTo>
                <a:lnTo>
                  <a:pt x="0" y="221233"/>
                </a:lnTo>
                <a:close/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8680" y="2165984"/>
            <a:ext cx="7898130" cy="321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dirty="0">
                <a:latin typeface="Arial MT"/>
                <a:cs typeface="Arial MT"/>
              </a:rPr>
              <a:t>SOBRE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FITOPATÓGENOS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(x</a:t>
            </a:r>
            <a:r>
              <a:rPr sz="2400" spc="-22" baseline="-20833" dirty="0">
                <a:latin typeface="Arial MT"/>
                <a:cs typeface="Arial MT"/>
              </a:rPr>
              <a:t>0</a:t>
            </a:r>
            <a:r>
              <a:rPr sz="2400" spc="-15" dirty="0"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550">
              <a:latin typeface="Arial MT"/>
              <a:cs typeface="Arial MT"/>
            </a:endParaRPr>
          </a:p>
          <a:p>
            <a:pPr marL="419100" indent="-342900">
              <a:lnSpc>
                <a:spcPct val="100000"/>
              </a:lnSpc>
              <a:buChar char="•"/>
              <a:tabLst>
                <a:tab pos="418465" algn="l"/>
                <a:tab pos="419100" algn="l"/>
              </a:tabLst>
            </a:pPr>
            <a:r>
              <a:rPr sz="2400" dirty="0">
                <a:latin typeface="Arial MT"/>
                <a:cs typeface="Arial MT"/>
              </a:rPr>
              <a:t>SOBRE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RESISTÊNCIA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HOSPEDEIRO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(</a:t>
            </a:r>
            <a:r>
              <a:rPr sz="2400" i="1" spc="-25" dirty="0">
                <a:latin typeface="Arial"/>
                <a:cs typeface="Arial"/>
              </a:rPr>
              <a:t>r</a:t>
            </a:r>
            <a:r>
              <a:rPr sz="2400" spc="-25" dirty="0"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Arial MT"/>
              <a:cs typeface="Arial MT"/>
            </a:endParaRPr>
          </a:p>
          <a:p>
            <a:pPr marL="3206115" marR="30480" indent="-198120">
              <a:lnSpc>
                <a:spcPct val="200000"/>
              </a:lnSpc>
              <a:spcBef>
                <a:spcPts val="5"/>
              </a:spcBef>
            </a:pPr>
            <a:r>
              <a:rPr sz="2400" spc="-20" dirty="0">
                <a:latin typeface="Arial MT"/>
                <a:cs typeface="Arial MT"/>
              </a:rPr>
              <a:t>NATURALMENTE/</a:t>
            </a:r>
            <a:r>
              <a:rPr sz="2400" spc="-5" dirty="0">
                <a:latin typeface="Arial MT"/>
                <a:cs typeface="Arial MT"/>
              </a:rPr>
              <a:t> MANIPULAÇÃO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INTRODUÇÃO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ANTAGONISTAS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122</a:t>
            </a:fld>
            <a:endParaRPr sz="140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9422" y="1931440"/>
            <a:ext cx="10631170" cy="329628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ANTIBIOSE</a:t>
            </a:r>
            <a:r>
              <a:rPr sz="2400" spc="-5" dirty="0">
                <a:latin typeface="Arial MT"/>
                <a:cs typeface="Arial MT"/>
              </a:rPr>
              <a:t>: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METABÓLITOS</a:t>
            </a:r>
            <a:endParaRPr sz="2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COMPETIÇÃO</a:t>
            </a:r>
            <a:r>
              <a:rPr sz="2400" spc="-5" dirty="0">
                <a:latin typeface="Arial MT"/>
                <a:cs typeface="Arial MT"/>
              </a:rPr>
              <a:t>: </a:t>
            </a:r>
            <a:r>
              <a:rPr sz="2400" spc="-30" dirty="0">
                <a:latin typeface="Arial MT"/>
                <a:cs typeface="Arial MT"/>
              </a:rPr>
              <a:t>OCUPAÇÃO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SUBSTRATO/ESPAÇO</a:t>
            </a:r>
            <a:endParaRPr sz="2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PARASITISMO</a:t>
            </a:r>
            <a:r>
              <a:rPr sz="2400" spc="-20" dirty="0">
                <a:latin typeface="Arial MT"/>
                <a:cs typeface="Arial MT"/>
              </a:rPr>
              <a:t>: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ANTAGÔNICO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PARASITA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FITOPATÓGENO</a:t>
            </a:r>
            <a:endParaRPr sz="2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 MT"/>
                <a:cs typeface="Arial MT"/>
              </a:rPr>
              <a:t>HIPOVIRULÊNCIA: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LINHAGEM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MENOS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AGRESSIVA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FITOPATÓGENO</a:t>
            </a:r>
            <a:endParaRPr sz="2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9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Arial MT"/>
                <a:cs typeface="Arial MT"/>
              </a:rPr>
              <a:t>PREDAÇÃO: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PREDADOR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ALIMENTA-SE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 </a:t>
            </a:r>
            <a:r>
              <a:rPr sz="2400" spc="-35" dirty="0">
                <a:latin typeface="Arial MT"/>
                <a:cs typeface="Arial MT"/>
              </a:rPr>
              <a:t>FITOPATÓGENO</a:t>
            </a:r>
            <a:endParaRPr sz="2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1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 MT"/>
                <a:cs typeface="Arial MT"/>
              </a:rPr>
              <a:t>INDUÇÃO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DEFESA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HOSPEDEIRO: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ESTÍMULO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À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PLANTA</a:t>
            </a:r>
            <a:endParaRPr sz="2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 MT"/>
                <a:cs typeface="Arial MT"/>
              </a:rPr>
              <a:t>PREMUNIZAÇÃO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123</a:t>
            </a:fld>
            <a:endParaRPr sz="1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9211" rIns="0" bIns="0" rtlCol="0">
            <a:spAutoFit/>
          </a:bodyPr>
          <a:lstStyle/>
          <a:p>
            <a:pPr marL="3579495" marR="5080" indent="-2084070">
              <a:lnSpc>
                <a:spcPct val="100000"/>
              </a:lnSpc>
              <a:spcBef>
                <a:spcPts val="105"/>
              </a:spcBef>
            </a:pPr>
            <a:r>
              <a:rPr sz="4400" u="none" dirty="0"/>
              <a:t>Mecanismos</a:t>
            </a:r>
            <a:r>
              <a:rPr sz="4400" u="none" spc="-30" dirty="0"/>
              <a:t> </a:t>
            </a:r>
            <a:r>
              <a:rPr sz="4400" u="none" dirty="0"/>
              <a:t>das</a:t>
            </a:r>
            <a:r>
              <a:rPr sz="4400" u="none" spc="-25" dirty="0"/>
              <a:t> </a:t>
            </a:r>
            <a:r>
              <a:rPr sz="4400" u="none" dirty="0"/>
              <a:t>interações </a:t>
            </a:r>
            <a:r>
              <a:rPr sz="4400" u="none" spc="-1210" dirty="0"/>
              <a:t> </a:t>
            </a:r>
            <a:r>
              <a:rPr sz="4400" u="none" dirty="0"/>
              <a:t>antagônicas</a:t>
            </a:r>
            <a:endParaRPr sz="440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967" y="1660652"/>
            <a:ext cx="58705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har char="•"/>
              <a:tabLst>
                <a:tab pos="358140" algn="l"/>
                <a:tab pos="358775" algn="l"/>
              </a:tabLst>
            </a:pPr>
            <a:r>
              <a:rPr sz="1800" spc="-30" dirty="0">
                <a:latin typeface="Arial MT"/>
                <a:cs typeface="Arial MT"/>
              </a:rPr>
              <a:t>TRATAMENTO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SEMENTES/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MICROBIOLIZAÇÃO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Arial MT"/>
                <a:cs typeface="Arial MT"/>
              </a:rPr>
              <a:t>TRATAMENTO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 </a:t>
            </a:r>
            <a:r>
              <a:rPr sz="1800" spc="-15" dirty="0">
                <a:latin typeface="Arial MT"/>
                <a:cs typeface="Arial MT"/>
              </a:rPr>
              <a:t>SOLO/SUBSTRATO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328" y="3918584"/>
            <a:ext cx="1288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0" dirty="0">
                <a:latin typeface="Arial"/>
                <a:cs typeface="Arial"/>
              </a:rPr>
              <a:t>Trichoderma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8790" y="5476443"/>
            <a:ext cx="1316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C</a:t>
            </a:r>
            <a:r>
              <a:rPr sz="1800" i="1" spc="-15" dirty="0">
                <a:latin typeface="Arial"/>
                <a:cs typeface="Arial"/>
              </a:rPr>
              <a:t>h</a:t>
            </a:r>
            <a:r>
              <a:rPr sz="1800" i="1" spc="-5" dirty="0">
                <a:latin typeface="Arial"/>
                <a:cs typeface="Arial"/>
              </a:rPr>
              <a:t>a</a:t>
            </a:r>
            <a:r>
              <a:rPr sz="1800" i="1" spc="-15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to</a:t>
            </a:r>
            <a:r>
              <a:rPr sz="1800" i="1" spc="-15" dirty="0">
                <a:latin typeface="Arial"/>
                <a:cs typeface="Arial"/>
              </a:rPr>
              <a:t>m</a:t>
            </a:r>
            <a:r>
              <a:rPr sz="1800" i="1" spc="-5" dirty="0">
                <a:latin typeface="Arial"/>
                <a:cs typeface="Arial"/>
              </a:rPr>
              <a:t>i</a:t>
            </a:r>
            <a:r>
              <a:rPr sz="1800" i="1" spc="-15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8310" y="5476443"/>
            <a:ext cx="150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Agrobacterium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431" y="5476443"/>
            <a:ext cx="810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B</a:t>
            </a:r>
            <a:r>
              <a:rPr sz="1800" i="1" spc="-15" dirty="0">
                <a:latin typeface="Arial"/>
                <a:cs typeface="Arial"/>
              </a:rPr>
              <a:t>a</a:t>
            </a:r>
            <a:r>
              <a:rPr sz="1800" i="1" spc="-5" dirty="0">
                <a:latin typeface="Arial"/>
                <a:cs typeface="Arial"/>
              </a:rPr>
              <a:t>ci</a:t>
            </a:r>
            <a:r>
              <a:rPr sz="1800" i="1" spc="-15" dirty="0">
                <a:latin typeface="Arial"/>
                <a:cs typeface="Arial"/>
              </a:rPr>
              <a:t>l</a:t>
            </a:r>
            <a:r>
              <a:rPr sz="1800" i="1" spc="-5" dirty="0">
                <a:latin typeface="Arial"/>
                <a:cs typeface="Arial"/>
              </a:rPr>
              <a:t>l</a:t>
            </a:r>
            <a:r>
              <a:rPr sz="1800" i="1" spc="-15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2357" y="3918584"/>
            <a:ext cx="1216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Gli</a:t>
            </a:r>
            <a:r>
              <a:rPr sz="1800" i="1" spc="-15" dirty="0">
                <a:latin typeface="Arial"/>
                <a:cs typeface="Arial"/>
              </a:rPr>
              <a:t>o</a:t>
            </a:r>
            <a:r>
              <a:rPr sz="1800" i="1" spc="-5" dirty="0">
                <a:latin typeface="Arial"/>
                <a:cs typeface="Arial"/>
              </a:rPr>
              <a:t>cl</a:t>
            </a:r>
            <a:r>
              <a:rPr sz="1800" i="1" spc="-15" dirty="0">
                <a:latin typeface="Arial"/>
                <a:cs typeface="Arial"/>
              </a:rPr>
              <a:t>a</a:t>
            </a:r>
            <a:r>
              <a:rPr sz="1800" i="1" spc="-5" dirty="0">
                <a:latin typeface="Arial"/>
                <a:cs typeface="Arial"/>
              </a:rPr>
              <a:t>d</a:t>
            </a:r>
            <a:r>
              <a:rPr sz="1800" i="1" spc="-15" dirty="0">
                <a:latin typeface="Arial"/>
                <a:cs typeface="Arial"/>
              </a:rPr>
              <a:t>i</a:t>
            </a:r>
            <a:r>
              <a:rPr sz="1800" i="1" spc="-5" dirty="0">
                <a:latin typeface="Arial"/>
                <a:cs typeface="Arial"/>
              </a:rPr>
              <a:t>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58310" y="3918584"/>
            <a:ext cx="113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As</a:t>
            </a:r>
            <a:r>
              <a:rPr sz="1800" i="1" spc="-15" dirty="0">
                <a:latin typeface="Arial"/>
                <a:cs typeface="Arial"/>
              </a:rPr>
              <a:t>p</a:t>
            </a:r>
            <a:r>
              <a:rPr sz="1800" i="1" spc="-5" dirty="0">
                <a:latin typeface="Arial"/>
                <a:cs typeface="Arial"/>
              </a:rPr>
              <a:t>er</a:t>
            </a:r>
            <a:r>
              <a:rPr sz="1800" i="1" spc="-15" dirty="0">
                <a:latin typeface="Arial"/>
                <a:cs typeface="Arial"/>
              </a:rPr>
              <a:t>g</a:t>
            </a:r>
            <a:r>
              <a:rPr sz="1800" i="1" spc="-5" dirty="0">
                <a:latin typeface="Arial"/>
                <a:cs typeface="Arial"/>
              </a:rPr>
              <a:t>i</a:t>
            </a:r>
            <a:r>
              <a:rPr sz="1800" i="1" spc="-15" dirty="0">
                <a:latin typeface="Arial"/>
                <a:cs typeface="Arial"/>
              </a:rPr>
              <a:t>l</a:t>
            </a:r>
            <a:r>
              <a:rPr sz="1800" i="1" spc="-5" dirty="0">
                <a:latin typeface="Arial"/>
                <a:cs typeface="Arial"/>
              </a:rPr>
              <a:t>l</a:t>
            </a:r>
            <a:r>
              <a:rPr sz="1800" i="1" spc="-15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7832" y="5476443"/>
            <a:ext cx="1482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Ps</a:t>
            </a:r>
            <a:r>
              <a:rPr sz="1800" i="1" spc="-15" dirty="0">
                <a:latin typeface="Arial"/>
                <a:cs typeface="Arial"/>
              </a:rPr>
              <a:t>e</a:t>
            </a:r>
            <a:r>
              <a:rPr sz="1800" i="1" spc="-5" dirty="0">
                <a:latin typeface="Arial"/>
                <a:cs typeface="Arial"/>
              </a:rPr>
              <a:t>u</a:t>
            </a:r>
            <a:r>
              <a:rPr sz="1800" i="1" spc="-15" dirty="0">
                <a:latin typeface="Arial"/>
                <a:cs typeface="Arial"/>
              </a:rPr>
              <a:t>d</a:t>
            </a:r>
            <a:r>
              <a:rPr sz="1800" i="1" spc="-5" dirty="0">
                <a:latin typeface="Arial"/>
                <a:cs typeface="Arial"/>
              </a:rPr>
              <a:t>o</a:t>
            </a:r>
            <a:r>
              <a:rPr sz="1800" i="1" spc="-25" dirty="0">
                <a:latin typeface="Arial"/>
                <a:cs typeface="Arial"/>
              </a:rPr>
              <a:t>m</a:t>
            </a:r>
            <a:r>
              <a:rPr sz="1800" i="1" spc="-5" dirty="0">
                <a:latin typeface="Arial"/>
                <a:cs typeface="Arial"/>
              </a:rPr>
              <a:t>o</a:t>
            </a:r>
            <a:r>
              <a:rPr sz="1800" i="1" spc="-15" dirty="0">
                <a:latin typeface="Arial"/>
                <a:cs typeface="Arial"/>
              </a:rPr>
              <a:t>n</a:t>
            </a:r>
            <a:r>
              <a:rPr sz="1800" i="1" spc="-5" dirty="0"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872" y="3113532"/>
            <a:ext cx="1223772" cy="7863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3872" y="4361688"/>
            <a:ext cx="1476755" cy="10698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8935" y="2798064"/>
            <a:ext cx="1088136" cy="110185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540" y="4355591"/>
            <a:ext cx="1225296" cy="110185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52088" y="4355591"/>
            <a:ext cx="1470660" cy="11018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23559" y="4332732"/>
            <a:ext cx="1171956" cy="112471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253730" y="1837689"/>
            <a:ext cx="3283585" cy="4262120"/>
            <a:chOff x="8253730" y="1837689"/>
            <a:chExt cx="3283585" cy="4262120"/>
          </a:xfrm>
        </p:grpSpPr>
        <p:sp>
          <p:nvSpPr>
            <p:cNvPr id="17" name="object 17"/>
            <p:cNvSpPr/>
            <p:nvPr/>
          </p:nvSpPr>
          <p:spPr>
            <a:xfrm>
              <a:off x="8260080" y="1844039"/>
              <a:ext cx="3270885" cy="4249420"/>
            </a:xfrm>
            <a:custGeom>
              <a:avLst/>
              <a:gdLst/>
              <a:ahLst/>
              <a:cxnLst/>
              <a:rect l="l" t="t" r="r" b="b"/>
              <a:pathLst>
                <a:path w="3270884" h="4249420">
                  <a:moveTo>
                    <a:pt x="3270504" y="0"/>
                  </a:moveTo>
                  <a:lnTo>
                    <a:pt x="0" y="0"/>
                  </a:lnTo>
                  <a:lnTo>
                    <a:pt x="0" y="4248912"/>
                  </a:lnTo>
                  <a:lnTo>
                    <a:pt x="3270504" y="4248912"/>
                  </a:lnTo>
                  <a:lnTo>
                    <a:pt x="3270504" y="0"/>
                  </a:lnTo>
                  <a:close/>
                </a:path>
              </a:pathLst>
            </a:custGeom>
            <a:solidFill>
              <a:srgbClr val="FF0000">
                <a:alpha val="3411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60080" y="1844039"/>
              <a:ext cx="3270885" cy="4249420"/>
            </a:xfrm>
            <a:custGeom>
              <a:avLst/>
              <a:gdLst/>
              <a:ahLst/>
              <a:cxnLst/>
              <a:rect l="l" t="t" r="r" b="b"/>
              <a:pathLst>
                <a:path w="3270884" h="4249420">
                  <a:moveTo>
                    <a:pt x="0" y="4248912"/>
                  </a:moveTo>
                  <a:lnTo>
                    <a:pt x="3270504" y="4248912"/>
                  </a:lnTo>
                  <a:lnTo>
                    <a:pt x="3270504" y="0"/>
                  </a:lnTo>
                  <a:lnTo>
                    <a:pt x="0" y="0"/>
                  </a:lnTo>
                  <a:lnTo>
                    <a:pt x="0" y="42489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18092" y="1914143"/>
              <a:ext cx="1554479" cy="161086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968740" y="5646420"/>
            <a:ext cx="179070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latin typeface="Arial MT"/>
                <a:cs typeface="Arial MT"/>
              </a:rPr>
              <a:t>PARASITISMO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0540" y="2935223"/>
            <a:ext cx="10848340" cy="3790950"/>
            <a:chOff x="510540" y="2935223"/>
            <a:chExt cx="10848340" cy="379095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540" y="2935223"/>
              <a:ext cx="1164336" cy="9784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0328" y="3521963"/>
              <a:ext cx="2253996" cy="211074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91684" y="3436620"/>
            <a:ext cx="2719070" cy="368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330"/>
              </a:spcBef>
            </a:pPr>
            <a:r>
              <a:rPr sz="1800" spc="-5" dirty="0">
                <a:latin typeface="Arial MT"/>
                <a:cs typeface="Arial MT"/>
              </a:rPr>
              <a:t>SOLOS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SUPRESSIVOS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124</a:t>
            </a:fld>
            <a:endParaRPr sz="1400"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969765" y="34239"/>
            <a:ext cx="42538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280" marR="5080" indent="-449580">
              <a:lnSpc>
                <a:spcPct val="100000"/>
              </a:lnSpc>
              <a:spcBef>
                <a:spcPts val="95"/>
              </a:spcBef>
            </a:pPr>
            <a:r>
              <a:rPr sz="4000" u="none" spc="-10" dirty="0"/>
              <a:t>Fitopatógenos </a:t>
            </a:r>
            <a:r>
              <a:rPr sz="4000" u="none" spc="-5" dirty="0"/>
              <a:t>da </a:t>
            </a:r>
            <a:r>
              <a:rPr sz="4000" u="none" spc="-1100" dirty="0"/>
              <a:t> </a:t>
            </a:r>
            <a:r>
              <a:rPr sz="4000" u="none" spc="-5" dirty="0"/>
              <a:t>espermosfera</a:t>
            </a:r>
            <a:endParaRPr sz="400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49266"/>
            <a:ext cx="12179935" cy="2809240"/>
            <a:chOff x="0" y="4049266"/>
            <a:chExt cx="12179935" cy="2809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2008" y="4049266"/>
              <a:ext cx="5728716" cy="27066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0776" y="1521078"/>
            <a:ext cx="8736965" cy="2493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 MT"/>
                <a:cs typeface="Arial MT"/>
              </a:rPr>
              <a:t>MICRORGANISMOS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EPIFÍTICOS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25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latin typeface="Arial MT"/>
                <a:cs typeface="Arial MT"/>
              </a:rPr>
              <a:t>SUCESSÃO</a:t>
            </a:r>
            <a:r>
              <a:rPr sz="2000" dirty="0">
                <a:latin typeface="Arial MT"/>
                <a:cs typeface="Arial MT"/>
              </a:rPr>
              <a:t> BACTÉRIAS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5" dirty="0">
                <a:latin typeface="Wingdings"/>
                <a:cs typeface="Wingdings"/>
              </a:rPr>
              <a:t>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LEVEDURAS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Arial MT"/>
                <a:cs typeface="Arial MT"/>
              </a:rPr>
              <a:t>FUNGOS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FILAMENTOSOS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395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latin typeface="Arial MT"/>
                <a:cs typeface="Arial MT"/>
              </a:rPr>
              <a:t>TAMPÃO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BIOLÓGICO</a:t>
            </a:r>
            <a:endParaRPr sz="2400">
              <a:latin typeface="Arial MT"/>
              <a:cs typeface="Arial MT"/>
            </a:endParaRPr>
          </a:p>
          <a:p>
            <a:pPr marL="3327400">
              <a:lnSpc>
                <a:spcPct val="100000"/>
              </a:lnSpc>
              <a:spcBef>
                <a:spcPts val="1180"/>
              </a:spcBef>
            </a:pPr>
            <a:r>
              <a:rPr sz="2000" spc="-5" dirty="0">
                <a:latin typeface="Arial MT"/>
                <a:cs typeface="Arial MT"/>
              </a:rPr>
              <a:t>EX: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Hansfordia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pulvinata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x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Microcyclus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ulei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125</a:t>
            </a:fld>
            <a:endParaRPr sz="14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54628" y="26924"/>
            <a:ext cx="468693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9630" marR="5080" indent="-836930">
              <a:lnSpc>
                <a:spcPct val="100000"/>
              </a:lnSpc>
              <a:spcBef>
                <a:spcPts val="100"/>
              </a:spcBef>
            </a:pPr>
            <a:r>
              <a:rPr sz="4400" u="none" dirty="0"/>
              <a:t>Fitopatógenos</a:t>
            </a:r>
            <a:r>
              <a:rPr sz="4400" u="none" spc="-65" dirty="0"/>
              <a:t> </a:t>
            </a:r>
            <a:r>
              <a:rPr sz="4400" u="none" dirty="0"/>
              <a:t>da </a:t>
            </a:r>
            <a:r>
              <a:rPr sz="4400" u="none" spc="-1215" dirty="0"/>
              <a:t> </a:t>
            </a:r>
            <a:r>
              <a:rPr sz="4400" u="none" dirty="0"/>
              <a:t>parte</a:t>
            </a:r>
            <a:r>
              <a:rPr sz="4400" u="none" spc="-10" dirty="0"/>
              <a:t> </a:t>
            </a:r>
            <a:r>
              <a:rPr sz="4400" u="none" spc="-5" dirty="0"/>
              <a:t>aérea</a:t>
            </a:r>
            <a:endParaRPr sz="440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0401" y="1380870"/>
            <a:ext cx="75761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PRODUTOS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BIOLÓGICOS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/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NATURAIS: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59435"/>
            <a:ext cx="8839200" cy="1041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4310" marR="188595" indent="233045">
              <a:lnSpc>
                <a:spcPct val="100000"/>
              </a:lnSpc>
              <a:spcBef>
                <a:spcPts val="290"/>
              </a:spcBef>
            </a:pPr>
            <a:r>
              <a:rPr sz="3100" u="none" spc="-5" dirty="0"/>
              <a:t>DEFENSIVOS AGRÍCOLAS REGISTRADOS </a:t>
            </a:r>
            <a:r>
              <a:rPr sz="3100" u="none" dirty="0"/>
              <a:t> </a:t>
            </a:r>
            <a:r>
              <a:rPr sz="3100" u="none" spc="-65" dirty="0"/>
              <a:t>PARA</a:t>
            </a:r>
            <a:r>
              <a:rPr sz="3100" u="none" spc="-125" dirty="0"/>
              <a:t> </a:t>
            </a:r>
            <a:r>
              <a:rPr sz="3100" u="none" spc="-5" dirty="0"/>
              <a:t>CONTROLE</a:t>
            </a:r>
            <a:r>
              <a:rPr sz="3100" u="none" spc="-10" dirty="0"/>
              <a:t> </a:t>
            </a:r>
            <a:r>
              <a:rPr sz="3100" u="none" spc="-5" dirty="0"/>
              <a:t>DE</a:t>
            </a:r>
            <a:r>
              <a:rPr sz="3100" u="none" spc="-10" dirty="0"/>
              <a:t> </a:t>
            </a:r>
            <a:r>
              <a:rPr sz="3100" u="none" spc="-5" dirty="0"/>
              <a:t>DOENÇAS</a:t>
            </a:r>
            <a:r>
              <a:rPr sz="3100" u="none" spc="10" dirty="0"/>
              <a:t> </a:t>
            </a:r>
            <a:r>
              <a:rPr sz="3100" u="none" spc="-5" dirty="0"/>
              <a:t>DE</a:t>
            </a:r>
            <a:r>
              <a:rPr sz="3100" u="none" spc="-10" dirty="0"/>
              <a:t> </a:t>
            </a:r>
            <a:r>
              <a:rPr sz="3100" u="none" spc="-45" dirty="0"/>
              <a:t>PLANTA</a:t>
            </a:r>
            <a:endParaRPr sz="3100"/>
          </a:p>
        </p:txBody>
      </p:sp>
      <p:sp>
        <p:nvSpPr>
          <p:cNvPr id="4" name="object 4"/>
          <p:cNvSpPr/>
          <p:nvPr/>
        </p:nvSpPr>
        <p:spPr>
          <a:xfrm>
            <a:off x="1292479" y="5533301"/>
            <a:ext cx="9607550" cy="579120"/>
          </a:xfrm>
          <a:custGeom>
            <a:avLst/>
            <a:gdLst/>
            <a:ahLst/>
            <a:cxnLst/>
            <a:rect l="l" t="t" r="r" b="b"/>
            <a:pathLst>
              <a:path w="9607550" h="579120">
                <a:moveTo>
                  <a:pt x="8769032" y="0"/>
                </a:moveTo>
                <a:lnTo>
                  <a:pt x="7543292" y="0"/>
                </a:lnTo>
                <a:lnTo>
                  <a:pt x="7543165" y="0"/>
                </a:lnTo>
                <a:lnTo>
                  <a:pt x="0" y="0"/>
                </a:lnTo>
                <a:lnTo>
                  <a:pt x="0" y="579120"/>
                </a:lnTo>
                <a:lnTo>
                  <a:pt x="7543165" y="579120"/>
                </a:lnTo>
                <a:lnTo>
                  <a:pt x="7543292" y="579120"/>
                </a:lnTo>
                <a:lnTo>
                  <a:pt x="8769032" y="579120"/>
                </a:lnTo>
                <a:lnTo>
                  <a:pt x="8769032" y="0"/>
                </a:lnTo>
                <a:close/>
              </a:path>
              <a:path w="9607550" h="579120">
                <a:moveTo>
                  <a:pt x="9607067" y="0"/>
                </a:moveTo>
                <a:lnTo>
                  <a:pt x="8769096" y="0"/>
                </a:lnTo>
                <a:lnTo>
                  <a:pt x="8769096" y="579120"/>
                </a:lnTo>
                <a:lnTo>
                  <a:pt x="9607067" y="579120"/>
                </a:lnTo>
                <a:lnTo>
                  <a:pt x="96070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86128" y="2052192"/>
          <a:ext cx="9626600" cy="4067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CLASSE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PF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IA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FUNGICIDAS</a:t>
                      </a:r>
                      <a:r>
                        <a:rPr sz="3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MICROBIOLÓGICOS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60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11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BACTERICIDAS</a:t>
                      </a:r>
                      <a:r>
                        <a:rPr sz="32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MICROBIOLÓGICOS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35" dirty="0">
                          <a:latin typeface="Calibri"/>
                          <a:cs typeface="Calibri"/>
                        </a:rPr>
                        <a:t>NEMATICIDAS</a:t>
                      </a:r>
                      <a:r>
                        <a:rPr sz="3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MICROBIOLÓGICOS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48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13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AGENTES</a:t>
                      </a:r>
                      <a:r>
                        <a:rPr sz="3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BIOLÓGICOS</a:t>
                      </a:r>
                      <a:r>
                        <a:rPr sz="32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CONTROLE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62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46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30" dirty="0">
                          <a:latin typeface="Calibri"/>
                          <a:cs typeface="Calibri"/>
                        </a:rPr>
                        <a:t>SUBSTÂNCIAS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QUÍMICAS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35" dirty="0">
                          <a:latin typeface="Calibri"/>
                          <a:cs typeface="Calibri"/>
                        </a:rPr>
                        <a:t>NATURAIS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46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20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1" spc="-85" dirty="0">
                          <a:latin typeface="Calibri"/>
                          <a:cs typeface="Calibri"/>
                        </a:rPr>
                        <a:t>TOTAL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433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87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255254" y="6126581"/>
            <a:ext cx="18345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 MT"/>
                <a:cs typeface="Arial MT"/>
              </a:rPr>
              <a:t>AGROFIT,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2021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126</a:t>
            </a:fld>
            <a:endParaRPr sz="140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372" y="225552"/>
            <a:ext cx="10049510" cy="791210"/>
          </a:xfrm>
          <a:custGeom>
            <a:avLst/>
            <a:gdLst/>
            <a:ahLst/>
            <a:cxnLst/>
            <a:rect l="l" t="t" r="r" b="b"/>
            <a:pathLst>
              <a:path w="10049510" h="791210">
                <a:moveTo>
                  <a:pt x="0" y="790956"/>
                </a:moveTo>
                <a:lnTo>
                  <a:pt x="10049256" y="790956"/>
                </a:lnTo>
                <a:lnTo>
                  <a:pt x="10049256" y="0"/>
                </a:lnTo>
                <a:lnTo>
                  <a:pt x="0" y="0"/>
                </a:lnTo>
                <a:lnTo>
                  <a:pt x="0" y="79095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0274" y="321945"/>
            <a:ext cx="9729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PROGRAMA BIOINSUMOS</a:t>
            </a:r>
            <a:r>
              <a:rPr u="none" dirty="0"/>
              <a:t> MAPA/EMBRAPA</a:t>
            </a:r>
          </a:p>
        </p:txBody>
      </p:sp>
      <p:sp>
        <p:nvSpPr>
          <p:cNvPr id="4" name="object 4"/>
          <p:cNvSpPr/>
          <p:nvPr/>
        </p:nvSpPr>
        <p:spPr>
          <a:xfrm>
            <a:off x="595122" y="2131314"/>
            <a:ext cx="3733800" cy="384175"/>
          </a:xfrm>
          <a:custGeom>
            <a:avLst/>
            <a:gdLst/>
            <a:ahLst/>
            <a:cxnLst/>
            <a:rect l="l" t="t" r="r" b="b"/>
            <a:pathLst>
              <a:path w="3733800" h="384175">
                <a:moveTo>
                  <a:pt x="0" y="64008"/>
                </a:moveTo>
                <a:lnTo>
                  <a:pt x="5030" y="39112"/>
                </a:lnTo>
                <a:lnTo>
                  <a:pt x="18749" y="18764"/>
                </a:lnTo>
                <a:lnTo>
                  <a:pt x="39095" y="5036"/>
                </a:lnTo>
                <a:lnTo>
                  <a:pt x="64007" y="0"/>
                </a:lnTo>
                <a:lnTo>
                  <a:pt x="3669791" y="0"/>
                </a:lnTo>
                <a:lnTo>
                  <a:pt x="3694687" y="5036"/>
                </a:lnTo>
                <a:lnTo>
                  <a:pt x="3715035" y="18764"/>
                </a:lnTo>
                <a:lnTo>
                  <a:pt x="3728763" y="39112"/>
                </a:lnTo>
                <a:lnTo>
                  <a:pt x="3733800" y="64008"/>
                </a:lnTo>
                <a:lnTo>
                  <a:pt x="3733800" y="320039"/>
                </a:lnTo>
                <a:lnTo>
                  <a:pt x="3728763" y="344935"/>
                </a:lnTo>
                <a:lnTo>
                  <a:pt x="3715035" y="365283"/>
                </a:lnTo>
                <a:lnTo>
                  <a:pt x="3694687" y="379011"/>
                </a:lnTo>
                <a:lnTo>
                  <a:pt x="3669791" y="384048"/>
                </a:lnTo>
                <a:lnTo>
                  <a:pt x="64007" y="384048"/>
                </a:lnTo>
                <a:lnTo>
                  <a:pt x="39095" y="379011"/>
                </a:lnTo>
                <a:lnTo>
                  <a:pt x="18749" y="365283"/>
                </a:lnTo>
                <a:lnTo>
                  <a:pt x="5030" y="344935"/>
                </a:lnTo>
                <a:lnTo>
                  <a:pt x="0" y="320039"/>
                </a:lnTo>
                <a:lnTo>
                  <a:pt x="0" y="64008"/>
                </a:lnTo>
                <a:close/>
              </a:path>
            </a:pathLst>
          </a:custGeom>
          <a:ln w="28575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1156" y="905255"/>
            <a:ext cx="2180844" cy="21808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4740" y="1294257"/>
            <a:ext cx="11321415" cy="467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244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CATÁLOGO NACIONAL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BIOINSUMOS</a:t>
            </a:r>
            <a:endParaRPr sz="2400">
              <a:latin typeface="Arial"/>
              <a:cs typeface="Arial"/>
            </a:endParaRPr>
          </a:p>
          <a:p>
            <a:pPr marL="12700" marR="5554980">
              <a:lnSpc>
                <a:spcPct val="220000"/>
              </a:lnSpc>
            </a:pPr>
            <a:r>
              <a:rPr sz="2400" spc="-5" dirty="0">
                <a:latin typeface="Arial MT"/>
                <a:cs typeface="Arial MT"/>
              </a:rPr>
              <a:t>CONTROLE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PRAGAS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265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PF*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NOME</a:t>
            </a:r>
            <a:r>
              <a:rPr sz="2400" spc="-5" dirty="0">
                <a:latin typeface="Arial MT"/>
                <a:cs typeface="Arial MT"/>
              </a:rPr>
              <a:t> COMUM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PRAGA/DOENÇA </a:t>
            </a:r>
            <a:r>
              <a:rPr sz="2400" dirty="0">
                <a:latin typeface="Arial MT"/>
                <a:cs typeface="Arial MT"/>
              </a:rPr>
              <a:t> NOME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CIENTÍFICO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AGENTE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CAUSAL</a:t>
            </a:r>
            <a:endParaRPr sz="2400">
              <a:latin typeface="Arial MT"/>
              <a:cs typeface="Arial MT"/>
            </a:endParaRPr>
          </a:p>
          <a:p>
            <a:pPr marL="12700" marR="1542415">
              <a:lnSpc>
                <a:spcPct val="200100"/>
              </a:lnSpc>
              <a:spcBef>
                <a:spcPts val="575"/>
              </a:spcBef>
            </a:pPr>
            <a:r>
              <a:rPr sz="2400" spc="-5" dirty="0">
                <a:latin typeface="Arial MT"/>
                <a:cs typeface="Arial MT"/>
              </a:rPr>
              <a:t>CLASSE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-5" dirty="0">
                <a:latin typeface="Arial MT"/>
                <a:cs typeface="Arial MT"/>
              </a:rPr>
              <a:t> PRODUTO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INSETICIDA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FUNGICIDA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NEMATICIDA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BACTERICIDA</a:t>
            </a:r>
            <a:endParaRPr sz="2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470"/>
              </a:spcBef>
            </a:pPr>
            <a:r>
              <a:rPr sz="1800" spc="-5" dirty="0">
                <a:latin typeface="Arial MT"/>
                <a:cs typeface="Arial MT"/>
              </a:rPr>
              <a:t>*ATUALIZADO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ABRIL/2020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127</a:t>
            </a:fld>
            <a:endParaRPr sz="140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1372" y="225552"/>
            <a:ext cx="10049510" cy="7912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860"/>
              </a:spcBef>
            </a:pPr>
            <a:r>
              <a:rPr u="none" spc="-5" dirty="0"/>
              <a:t>PROGRAMA BIOINSUMOS</a:t>
            </a:r>
            <a:r>
              <a:rPr u="none" dirty="0"/>
              <a:t> MAPA/EMBRAPA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21054"/>
            <a:ext cx="6011545" cy="25869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MARCA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COMERCIAL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 MT"/>
                <a:cs typeface="Arial MT"/>
              </a:rPr>
              <a:t>EMPRESA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FABRICANTE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 MT"/>
                <a:cs typeface="Arial MT"/>
              </a:rPr>
              <a:t>INGREDIENTE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ATIVO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 MT"/>
                <a:cs typeface="Arial MT"/>
              </a:rPr>
              <a:t>CLASSE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CLASSIFICAÇÃO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TOXICOLÓGICA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8579" y="1207388"/>
            <a:ext cx="5617210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 MT"/>
                <a:cs typeface="Arial MT"/>
              </a:rPr>
              <a:t>POTENCIAL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PERICULOSIDADE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AMBIENTAL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BULA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AGROFIT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4976" y="1933955"/>
            <a:ext cx="2097024" cy="21808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25066" y="4053989"/>
            <a:ext cx="6577965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Arial MT"/>
                <a:cs typeface="Arial MT"/>
              </a:rPr>
              <a:t>INOCULANTES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MT"/>
                <a:cs typeface="Arial MT"/>
              </a:rPr>
              <a:t>321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PF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*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ts val="4040"/>
              </a:lnSpc>
              <a:spcBef>
                <a:spcPts val="85"/>
              </a:spcBef>
            </a:pPr>
            <a:r>
              <a:rPr sz="2800" spc="-10" dirty="0">
                <a:latin typeface="Arial MT"/>
                <a:cs typeface="Arial MT"/>
              </a:rPr>
              <a:t>FIXAÇÃO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BIOLÓGICA</a:t>
            </a:r>
            <a:r>
              <a:rPr sz="2800" spc="-10" dirty="0">
                <a:latin typeface="Arial MT"/>
                <a:cs typeface="Arial MT"/>
              </a:rPr>
              <a:t> DE </a:t>
            </a:r>
            <a:r>
              <a:rPr sz="2800" spc="-5" dirty="0">
                <a:latin typeface="Arial MT"/>
                <a:cs typeface="Arial MT"/>
              </a:rPr>
              <a:t>NITROGÊNIO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PROMOTOR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CRESCIMENTO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VEGETAL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6809" y="5670600"/>
            <a:ext cx="3249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*ATUALIZADO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ABRIL/2020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9" name="object 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128</a:t>
            </a:fld>
            <a:endParaRPr sz="140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521" y="2730195"/>
            <a:ext cx="84353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u="none" dirty="0">
                <a:latin typeface="Arial MT"/>
                <a:cs typeface="Arial MT"/>
              </a:rPr>
              <a:t>CONTROLE</a:t>
            </a:r>
            <a:r>
              <a:rPr sz="6000" b="0" u="none" spc="-85" dirty="0">
                <a:latin typeface="Arial MT"/>
                <a:cs typeface="Arial MT"/>
              </a:rPr>
              <a:t> </a:t>
            </a:r>
            <a:r>
              <a:rPr sz="6000" b="0" u="none" spc="-60" dirty="0">
                <a:latin typeface="Arial MT"/>
                <a:cs typeface="Arial MT"/>
              </a:rPr>
              <a:t>CULTURAL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558540"/>
            <a:ext cx="995680" cy="111760"/>
          </a:xfrm>
          <a:custGeom>
            <a:avLst/>
            <a:gdLst/>
            <a:ahLst/>
            <a:cxnLst/>
            <a:rect l="l" t="t" r="r" b="b"/>
            <a:pathLst>
              <a:path w="995680" h="111760">
                <a:moveTo>
                  <a:pt x="995172" y="0"/>
                </a:moveTo>
                <a:lnTo>
                  <a:pt x="0" y="0"/>
                </a:lnTo>
                <a:lnTo>
                  <a:pt x="0" y="111252"/>
                </a:lnTo>
                <a:lnTo>
                  <a:pt x="995172" y="111252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35737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54679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95351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756916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129</a:t>
            </a:fld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6039" y="1840864"/>
            <a:ext cx="5562600" cy="3731260"/>
            <a:chOff x="2606039" y="1840864"/>
            <a:chExt cx="5562600" cy="3731260"/>
          </a:xfrm>
        </p:grpSpPr>
        <p:sp>
          <p:nvSpPr>
            <p:cNvPr id="3" name="object 3"/>
            <p:cNvSpPr/>
            <p:nvPr/>
          </p:nvSpPr>
          <p:spPr>
            <a:xfrm>
              <a:off x="3648455" y="1889759"/>
              <a:ext cx="0" cy="3596640"/>
            </a:xfrm>
            <a:custGeom>
              <a:avLst/>
              <a:gdLst/>
              <a:ahLst/>
              <a:cxnLst/>
              <a:rect l="l" t="t" r="r" b="b"/>
              <a:pathLst>
                <a:path h="3596640">
                  <a:moveTo>
                    <a:pt x="0" y="0"/>
                  </a:moveTo>
                  <a:lnTo>
                    <a:pt x="0" y="3596640"/>
                  </a:lnTo>
                </a:path>
              </a:pathLst>
            </a:custGeom>
            <a:ln w="57150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8456" y="2163698"/>
              <a:ext cx="685800" cy="3408679"/>
            </a:xfrm>
            <a:custGeom>
              <a:avLst/>
              <a:gdLst/>
              <a:ahLst/>
              <a:cxnLst/>
              <a:rect l="l" t="t" r="r" b="b"/>
              <a:pathLst>
                <a:path w="685800" h="3408679">
                  <a:moveTo>
                    <a:pt x="685800" y="3322701"/>
                  </a:moveTo>
                  <a:lnTo>
                    <a:pt x="628650" y="3294126"/>
                  </a:lnTo>
                  <a:lnTo>
                    <a:pt x="514350" y="3236976"/>
                  </a:lnTo>
                  <a:lnTo>
                    <a:pt x="514350" y="3294126"/>
                  </a:lnTo>
                  <a:lnTo>
                    <a:pt x="0" y="3294126"/>
                  </a:lnTo>
                  <a:lnTo>
                    <a:pt x="0" y="3351276"/>
                  </a:lnTo>
                  <a:lnTo>
                    <a:pt x="514350" y="3351276"/>
                  </a:lnTo>
                  <a:lnTo>
                    <a:pt x="514350" y="3408426"/>
                  </a:lnTo>
                  <a:lnTo>
                    <a:pt x="628650" y="3351276"/>
                  </a:lnTo>
                  <a:lnTo>
                    <a:pt x="685800" y="3322701"/>
                  </a:lnTo>
                  <a:close/>
                </a:path>
                <a:path w="685800" h="3408679">
                  <a:moveTo>
                    <a:pt x="685800" y="2693289"/>
                  </a:moveTo>
                  <a:lnTo>
                    <a:pt x="628650" y="2664714"/>
                  </a:lnTo>
                  <a:lnTo>
                    <a:pt x="514350" y="2607564"/>
                  </a:lnTo>
                  <a:lnTo>
                    <a:pt x="514350" y="2664714"/>
                  </a:lnTo>
                  <a:lnTo>
                    <a:pt x="0" y="2664714"/>
                  </a:lnTo>
                  <a:lnTo>
                    <a:pt x="0" y="2721864"/>
                  </a:lnTo>
                  <a:lnTo>
                    <a:pt x="514350" y="2721864"/>
                  </a:lnTo>
                  <a:lnTo>
                    <a:pt x="514350" y="2779014"/>
                  </a:lnTo>
                  <a:lnTo>
                    <a:pt x="628650" y="2721864"/>
                  </a:lnTo>
                  <a:lnTo>
                    <a:pt x="685800" y="2693289"/>
                  </a:lnTo>
                  <a:close/>
                </a:path>
                <a:path w="685800" h="3408679">
                  <a:moveTo>
                    <a:pt x="685800" y="2063877"/>
                  </a:moveTo>
                  <a:lnTo>
                    <a:pt x="628650" y="2035302"/>
                  </a:lnTo>
                  <a:lnTo>
                    <a:pt x="514350" y="1978152"/>
                  </a:lnTo>
                  <a:lnTo>
                    <a:pt x="514350" y="2035302"/>
                  </a:lnTo>
                  <a:lnTo>
                    <a:pt x="0" y="2035302"/>
                  </a:lnTo>
                  <a:lnTo>
                    <a:pt x="0" y="2092452"/>
                  </a:lnTo>
                  <a:lnTo>
                    <a:pt x="514350" y="2092452"/>
                  </a:lnTo>
                  <a:lnTo>
                    <a:pt x="514350" y="2149602"/>
                  </a:lnTo>
                  <a:lnTo>
                    <a:pt x="628650" y="2092452"/>
                  </a:lnTo>
                  <a:lnTo>
                    <a:pt x="685800" y="2063877"/>
                  </a:lnTo>
                  <a:close/>
                </a:path>
                <a:path w="685800" h="3408679">
                  <a:moveTo>
                    <a:pt x="685800" y="1434465"/>
                  </a:moveTo>
                  <a:lnTo>
                    <a:pt x="628650" y="1405890"/>
                  </a:lnTo>
                  <a:lnTo>
                    <a:pt x="514350" y="1348740"/>
                  </a:lnTo>
                  <a:lnTo>
                    <a:pt x="514350" y="1405890"/>
                  </a:lnTo>
                  <a:lnTo>
                    <a:pt x="0" y="1405890"/>
                  </a:lnTo>
                  <a:lnTo>
                    <a:pt x="0" y="1463040"/>
                  </a:lnTo>
                  <a:lnTo>
                    <a:pt x="514350" y="1463040"/>
                  </a:lnTo>
                  <a:lnTo>
                    <a:pt x="514350" y="1520190"/>
                  </a:lnTo>
                  <a:lnTo>
                    <a:pt x="628650" y="1463040"/>
                  </a:lnTo>
                  <a:lnTo>
                    <a:pt x="685800" y="1434465"/>
                  </a:lnTo>
                  <a:close/>
                </a:path>
                <a:path w="685800" h="3408679">
                  <a:moveTo>
                    <a:pt x="685800" y="715137"/>
                  </a:moveTo>
                  <a:lnTo>
                    <a:pt x="628650" y="686562"/>
                  </a:lnTo>
                  <a:lnTo>
                    <a:pt x="514350" y="629412"/>
                  </a:lnTo>
                  <a:lnTo>
                    <a:pt x="514350" y="686562"/>
                  </a:lnTo>
                  <a:lnTo>
                    <a:pt x="0" y="686562"/>
                  </a:lnTo>
                  <a:lnTo>
                    <a:pt x="0" y="743712"/>
                  </a:lnTo>
                  <a:lnTo>
                    <a:pt x="514350" y="743712"/>
                  </a:lnTo>
                  <a:lnTo>
                    <a:pt x="514350" y="800862"/>
                  </a:lnTo>
                  <a:lnTo>
                    <a:pt x="628650" y="743712"/>
                  </a:lnTo>
                  <a:lnTo>
                    <a:pt x="685800" y="715137"/>
                  </a:lnTo>
                  <a:close/>
                </a:path>
                <a:path w="685800" h="3408679">
                  <a:moveTo>
                    <a:pt x="685800" y="85725"/>
                  </a:moveTo>
                  <a:lnTo>
                    <a:pt x="628650" y="57150"/>
                  </a:lnTo>
                  <a:lnTo>
                    <a:pt x="514350" y="0"/>
                  </a:lnTo>
                  <a:lnTo>
                    <a:pt x="514350" y="57150"/>
                  </a:lnTo>
                  <a:lnTo>
                    <a:pt x="0" y="57150"/>
                  </a:lnTo>
                  <a:lnTo>
                    <a:pt x="0" y="114300"/>
                  </a:lnTo>
                  <a:lnTo>
                    <a:pt x="514350" y="114300"/>
                  </a:lnTo>
                  <a:lnTo>
                    <a:pt x="514350" y="171450"/>
                  </a:lnTo>
                  <a:lnTo>
                    <a:pt x="628650" y="114300"/>
                  </a:lnTo>
                  <a:lnTo>
                    <a:pt x="685800" y="85725"/>
                  </a:lnTo>
                  <a:close/>
                </a:path>
              </a:pathLst>
            </a:custGeom>
            <a:solidFill>
              <a:srgbClr val="6D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6039" y="1840864"/>
              <a:ext cx="5562600" cy="47625"/>
            </a:xfrm>
            <a:custGeom>
              <a:avLst/>
              <a:gdLst/>
              <a:ahLst/>
              <a:cxnLst/>
              <a:rect l="l" t="t" r="r" b="b"/>
              <a:pathLst>
                <a:path w="5562600" h="47625">
                  <a:moveTo>
                    <a:pt x="5562600" y="0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5562600" y="47244"/>
                  </a:lnTo>
                  <a:lnTo>
                    <a:pt x="5562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2641" y="270509"/>
            <a:ext cx="65100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DOENÇAS</a:t>
            </a:r>
            <a:r>
              <a:rPr sz="4400" u="none" spc="-50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DE</a:t>
            </a:r>
            <a:r>
              <a:rPr sz="4400" u="none" spc="-30" dirty="0">
                <a:solidFill>
                  <a:srgbClr val="0086A0"/>
                </a:solidFill>
              </a:rPr>
              <a:t> </a:t>
            </a:r>
            <a:r>
              <a:rPr sz="4400" u="none" spc="-45" dirty="0">
                <a:solidFill>
                  <a:srgbClr val="0086A0"/>
                </a:solidFill>
              </a:rPr>
              <a:t>PLANTAS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2593594" y="1145977"/>
            <a:ext cx="6459220" cy="451548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3600" b="1" dirty="0">
                <a:latin typeface="Arial"/>
                <a:cs typeface="Arial"/>
              </a:rPr>
              <a:t>INFECCIOSAS/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BIÓTICAS</a:t>
            </a:r>
            <a:endParaRPr sz="36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1075"/>
              </a:spcBef>
            </a:pPr>
            <a:r>
              <a:rPr sz="2800" b="1" spc="-10" dirty="0">
                <a:latin typeface="Arial"/>
                <a:cs typeface="Arial"/>
              </a:rPr>
              <a:t>Fungos</a:t>
            </a:r>
            <a:endParaRPr sz="2800">
              <a:latin typeface="Arial"/>
              <a:cs typeface="Arial"/>
            </a:endParaRPr>
          </a:p>
          <a:p>
            <a:pPr marL="1841500" marR="2437765">
              <a:lnSpc>
                <a:spcPct val="150000"/>
              </a:lnSpc>
              <a:spcBef>
                <a:spcPts val="5"/>
              </a:spcBef>
            </a:pPr>
            <a:r>
              <a:rPr sz="2800" b="1" spc="-5" dirty="0">
                <a:latin typeface="Arial"/>
                <a:cs typeface="Arial"/>
              </a:rPr>
              <a:t>Bactérias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Vírus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</a:t>
            </a:r>
            <a:r>
              <a:rPr sz="2800" b="1" spc="-15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tozoários  Nematoides</a:t>
            </a:r>
            <a:endParaRPr sz="28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latin typeface="Arial"/>
                <a:cs typeface="Arial"/>
              </a:rPr>
              <a:t>Fitoplasmas/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Espiroplasma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9" name="object 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13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3" y="1184147"/>
            <a:ext cx="12052300" cy="4714240"/>
          </a:xfrm>
          <a:custGeom>
            <a:avLst/>
            <a:gdLst/>
            <a:ahLst/>
            <a:cxnLst/>
            <a:rect l="l" t="t" r="r" b="b"/>
            <a:pathLst>
              <a:path w="12052300" h="4714240">
                <a:moveTo>
                  <a:pt x="12051792" y="0"/>
                </a:moveTo>
                <a:lnTo>
                  <a:pt x="0" y="0"/>
                </a:lnTo>
                <a:lnTo>
                  <a:pt x="0" y="4713732"/>
                </a:lnTo>
                <a:lnTo>
                  <a:pt x="12051792" y="4713732"/>
                </a:lnTo>
                <a:lnTo>
                  <a:pt x="12051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453" y="1156715"/>
            <a:ext cx="5480685" cy="45256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ROTAÇÃO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CULTURAS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MATERIAL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PROPAGAÇÃO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SADIO</a:t>
            </a:r>
            <a:endParaRPr sz="1800">
              <a:latin typeface="Arial"/>
              <a:cs typeface="Arial"/>
            </a:endParaRPr>
          </a:p>
          <a:p>
            <a:pPr marL="355600" marR="693420" indent="-3429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“ROGUING”: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ELIMINAÇÃO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PLANTAS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DOENTES</a:t>
            </a:r>
            <a:endParaRPr sz="1800">
              <a:latin typeface="Arial"/>
              <a:cs typeface="Arial"/>
            </a:endParaRPr>
          </a:p>
          <a:p>
            <a:pPr marL="355600" marR="304165" indent="-3429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ELIMINAÇÃO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PLANTAS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VOLUNTÁRIAS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HOSPEDEIROS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ALTERNATIVOS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ELIMINAÇÃO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RESTOS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CULTURA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INCORPORAÇÃO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spc="-10" dirty="0">
                <a:latin typeface="Arial"/>
                <a:cs typeface="Arial"/>
              </a:rPr>
              <a:t>MATÉRIA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ORGÂNICA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PROFUNDIDA DE </a:t>
            </a:r>
            <a:r>
              <a:rPr sz="1800" b="1" spc="-10" dirty="0">
                <a:latin typeface="Arial"/>
                <a:cs typeface="Arial"/>
              </a:rPr>
              <a:t>SEMEADURA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DENSIDADE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spc="-10" dirty="0">
                <a:latin typeface="Arial"/>
                <a:cs typeface="Arial"/>
              </a:rPr>
              <a:t>SEMEADURA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PLANTIO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FERTILIZAÇÃO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ADUBAÇÃO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pH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SOLO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IRRIGAÇÃO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DRENAGEM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DESINFESTAÇÃO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SOLO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EQUIPAMENTOS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4823" y="1156715"/>
            <a:ext cx="5845175" cy="38671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5"/>
              </a:spcBef>
              <a:buAutoNum type="arabicPeriod" startAt="13"/>
              <a:tabLst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SUPERFÍCIES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REPELENTES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VETORES</a:t>
            </a:r>
            <a:endParaRPr sz="1800">
              <a:latin typeface="Arial"/>
              <a:cs typeface="Arial"/>
            </a:endParaRPr>
          </a:p>
          <a:p>
            <a:pPr marL="355600" marR="275590" indent="-342900">
              <a:lnSpc>
                <a:spcPct val="100000"/>
              </a:lnSpc>
              <a:spcBef>
                <a:spcPts val="434"/>
              </a:spcBef>
              <a:buAutoNum type="arabicPeriod" startAt="13"/>
              <a:tabLst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PLANTIO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DIREÇÃO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CONTRÁRIA </a:t>
            </a:r>
            <a:r>
              <a:rPr sz="1800" b="1" spc="-30" dirty="0">
                <a:latin typeface="Arial"/>
                <a:cs typeface="Arial"/>
              </a:rPr>
              <a:t>AO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VENTO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PREDOMINANTE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eriod" startAt="13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SISTEMA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CULTIVO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 </a:t>
            </a:r>
            <a:r>
              <a:rPr sz="1800" b="1" spc="-10" dirty="0">
                <a:latin typeface="Arial"/>
                <a:cs typeface="Arial"/>
              </a:rPr>
              <a:t>PREPARO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SOLO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 startAt="13"/>
              <a:tabLst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VAZIO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SANITÁRIO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eriod" startAt="13"/>
              <a:tabLst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INUNDAÇÃO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 startAt="13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ÉPOCA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SEMEADURA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PLANTIO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 </a:t>
            </a:r>
            <a:r>
              <a:rPr sz="1800" b="1" spc="-5" dirty="0">
                <a:latin typeface="Arial"/>
                <a:cs typeface="Arial"/>
              </a:rPr>
              <a:t>COLHEITA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eriod" startAt="13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PODA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DESBROTA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 startAt="13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PODA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LIMPEZA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eriod" startAt="13"/>
              <a:tabLst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ARMADILHAS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COLORIDAS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LUMINOSAS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FEROMÔNIOS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eriod" startAt="22"/>
              <a:tabLst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EVITAR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FERIMENTOS: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COLHEITA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EMBALAGEM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6455" y="109728"/>
            <a:ext cx="6419215" cy="7912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855"/>
              </a:spcBef>
            </a:pPr>
            <a:r>
              <a:rPr u="none" dirty="0"/>
              <a:t>CONTROLE</a:t>
            </a:r>
            <a:r>
              <a:rPr u="none" spc="-30" dirty="0"/>
              <a:t> </a:t>
            </a:r>
            <a:r>
              <a:rPr u="none" dirty="0"/>
              <a:t>CULTURAL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504241" y="5073205"/>
            <a:ext cx="3920490" cy="1651000"/>
            <a:chOff x="6504241" y="5073205"/>
            <a:chExt cx="3920490" cy="1651000"/>
          </a:xfrm>
        </p:grpSpPr>
        <p:sp>
          <p:nvSpPr>
            <p:cNvPr id="7" name="object 7"/>
            <p:cNvSpPr/>
            <p:nvPr/>
          </p:nvSpPr>
          <p:spPr>
            <a:xfrm>
              <a:off x="6509004" y="5077967"/>
              <a:ext cx="3910965" cy="1641475"/>
            </a:xfrm>
            <a:custGeom>
              <a:avLst/>
              <a:gdLst/>
              <a:ahLst/>
              <a:cxnLst/>
              <a:rect l="l" t="t" r="r" b="b"/>
              <a:pathLst>
                <a:path w="3910965" h="1641475">
                  <a:moveTo>
                    <a:pt x="1955292" y="0"/>
                  </a:moveTo>
                  <a:lnTo>
                    <a:pt x="1544954" y="410336"/>
                  </a:lnTo>
                  <a:lnTo>
                    <a:pt x="1763014" y="410336"/>
                  </a:lnTo>
                  <a:lnTo>
                    <a:pt x="1763014" y="574852"/>
                  </a:lnTo>
                  <a:lnTo>
                    <a:pt x="0" y="574852"/>
                  </a:lnTo>
                  <a:lnTo>
                    <a:pt x="0" y="1641347"/>
                  </a:lnTo>
                  <a:lnTo>
                    <a:pt x="3910584" y="1641347"/>
                  </a:lnTo>
                  <a:lnTo>
                    <a:pt x="3910584" y="574852"/>
                  </a:lnTo>
                  <a:lnTo>
                    <a:pt x="2147570" y="574852"/>
                  </a:lnTo>
                  <a:lnTo>
                    <a:pt x="2147570" y="410336"/>
                  </a:lnTo>
                  <a:lnTo>
                    <a:pt x="2365629" y="410336"/>
                  </a:lnTo>
                  <a:lnTo>
                    <a:pt x="1955292" y="0"/>
                  </a:lnTo>
                  <a:close/>
                </a:path>
              </a:pathLst>
            </a:custGeom>
            <a:solidFill>
              <a:srgbClr val="BCF5F4">
                <a:alpha val="6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09004" y="5077967"/>
              <a:ext cx="3910965" cy="1641475"/>
            </a:xfrm>
            <a:custGeom>
              <a:avLst/>
              <a:gdLst/>
              <a:ahLst/>
              <a:cxnLst/>
              <a:rect l="l" t="t" r="r" b="b"/>
              <a:pathLst>
                <a:path w="3910965" h="1641475">
                  <a:moveTo>
                    <a:pt x="1955292" y="0"/>
                  </a:moveTo>
                  <a:lnTo>
                    <a:pt x="2365629" y="410336"/>
                  </a:lnTo>
                  <a:lnTo>
                    <a:pt x="2147570" y="410336"/>
                  </a:lnTo>
                  <a:lnTo>
                    <a:pt x="2147570" y="574852"/>
                  </a:lnTo>
                  <a:lnTo>
                    <a:pt x="3910584" y="574852"/>
                  </a:lnTo>
                  <a:lnTo>
                    <a:pt x="3910584" y="1641347"/>
                  </a:lnTo>
                  <a:lnTo>
                    <a:pt x="0" y="1641347"/>
                  </a:lnTo>
                  <a:lnTo>
                    <a:pt x="0" y="574852"/>
                  </a:lnTo>
                  <a:lnTo>
                    <a:pt x="1763014" y="574852"/>
                  </a:lnTo>
                  <a:lnTo>
                    <a:pt x="1763014" y="410336"/>
                  </a:lnTo>
                  <a:lnTo>
                    <a:pt x="1544954" y="410336"/>
                  </a:lnTo>
                  <a:lnTo>
                    <a:pt x="195529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95364" y="5726683"/>
            <a:ext cx="37388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USO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ISOLADO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DESSAS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MEDIDAS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0895" y="6055867"/>
            <a:ext cx="3670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INSUFICIENTE </a:t>
            </a:r>
            <a:r>
              <a:rPr sz="1800" b="1" spc="-20" dirty="0">
                <a:latin typeface="Arial"/>
                <a:cs typeface="Arial"/>
              </a:rPr>
              <a:t>PARA </a:t>
            </a:r>
            <a:r>
              <a:rPr sz="1800" b="1" dirty="0">
                <a:latin typeface="Arial"/>
                <a:cs typeface="Arial"/>
              </a:rPr>
              <a:t>CONTROLE </a:t>
            </a:r>
            <a:r>
              <a:rPr sz="1800" b="1" spc="-4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DESEJADO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DOENÇA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2" name="object 12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934192" y="6414922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130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8190" y="1525600"/>
            <a:ext cx="10902315" cy="3593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238950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b="1" dirty="0">
                <a:latin typeface="Arial"/>
                <a:cs typeface="Arial"/>
              </a:rPr>
              <a:t>EXPLORAÇÃO DA MAIOR VULNERABILIDADE DOS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FITOPATÓGENOS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DURANTE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 FASE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SAPROFÍTICA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600" b="1" dirty="0">
                <a:latin typeface="Arial"/>
                <a:cs typeface="Arial"/>
              </a:rPr>
              <a:t>(AUSÊNCIA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DE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HOSPEDEIRO/PARASITISMO)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7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b="1" dirty="0">
                <a:latin typeface="Arial"/>
                <a:cs typeface="Arial"/>
              </a:rPr>
              <a:t>BIOLOGIA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DO</a:t>
            </a:r>
            <a:r>
              <a:rPr sz="2600" b="1" spc="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FITOPATÓGENO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Wingdings"/>
                <a:cs typeface="Wingdings"/>
              </a:rPr>
              <a:t>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SOBREVIVÊNCIA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NA</a:t>
            </a:r>
            <a:r>
              <a:rPr sz="2600" b="1" spc="-5" dirty="0">
                <a:latin typeface="Arial"/>
                <a:cs typeface="Arial"/>
              </a:rPr>
              <a:t> AUSÊNCIA </a:t>
            </a:r>
            <a:r>
              <a:rPr sz="2600" b="1" spc="-70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DA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PLANTA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HOSPEDEIRA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CULTIVADA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600" b="1" dirty="0">
                <a:latin typeface="Arial"/>
                <a:cs typeface="Arial"/>
              </a:rPr>
              <a:t>COMO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PODE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SER MANEJADO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RACIONALMENTE?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7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b="1" dirty="0">
                <a:latin typeface="Arial"/>
                <a:cs typeface="Arial"/>
              </a:rPr>
              <a:t>FITOPATÓGENOS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BIOTRÓFICOS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NECROTRÓFICOS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131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8892" y="104647"/>
            <a:ext cx="65563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spc="-50" dirty="0"/>
              <a:t>ROTAÇÃO</a:t>
            </a:r>
            <a:r>
              <a:rPr sz="4400" u="none" spc="-35" dirty="0"/>
              <a:t> </a:t>
            </a:r>
            <a:r>
              <a:rPr sz="4400" u="none" dirty="0"/>
              <a:t>DE</a:t>
            </a:r>
            <a:r>
              <a:rPr sz="4400" u="none" spc="-15" dirty="0"/>
              <a:t> </a:t>
            </a:r>
            <a:r>
              <a:rPr sz="4400" u="none" spc="-50" dirty="0"/>
              <a:t>CULTURA</a:t>
            </a:r>
            <a:endParaRPr sz="440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3" y="691895"/>
            <a:ext cx="12052300" cy="5661660"/>
          </a:xfrm>
          <a:custGeom>
            <a:avLst/>
            <a:gdLst/>
            <a:ahLst/>
            <a:cxnLst/>
            <a:rect l="l" t="t" r="r" b="b"/>
            <a:pathLst>
              <a:path w="12052300" h="5661660">
                <a:moveTo>
                  <a:pt x="12051792" y="0"/>
                </a:moveTo>
                <a:lnTo>
                  <a:pt x="0" y="0"/>
                </a:lnTo>
                <a:lnTo>
                  <a:pt x="0" y="5661659"/>
                </a:lnTo>
                <a:lnTo>
                  <a:pt x="12051792" y="5661659"/>
                </a:lnTo>
                <a:lnTo>
                  <a:pt x="12051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453" y="908050"/>
            <a:ext cx="929576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ESPÉCIES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PARA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ROTAÇÃO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spc="-10" dirty="0">
                <a:latin typeface="Arial"/>
                <a:cs typeface="Arial"/>
              </a:rPr>
              <a:t>CULTURAS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"/>
            </a:pPr>
            <a:endParaRPr sz="205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"/>
              <a:tabLst>
                <a:tab pos="812165" algn="l"/>
                <a:tab pos="812800" algn="l"/>
              </a:tabLst>
            </a:pPr>
            <a:r>
              <a:rPr sz="1600" b="1" spc="-5" dirty="0">
                <a:latin typeface="Arial"/>
                <a:cs typeface="Arial"/>
              </a:rPr>
              <a:t>NÃO PODE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HOSPEDEIRA </a:t>
            </a:r>
            <a:r>
              <a:rPr sz="1600" b="1" spc="-10" dirty="0">
                <a:latin typeface="Arial"/>
                <a:cs typeface="Arial"/>
              </a:rPr>
              <a:t>DOS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MESMOS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PATÓGENOS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 CULTURA </a:t>
            </a:r>
            <a:r>
              <a:rPr sz="1600" b="1" spc="-10" dirty="0">
                <a:latin typeface="Arial"/>
                <a:cs typeface="Arial"/>
              </a:rPr>
              <a:t>EXPLORADA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453" y="2022474"/>
            <a:ext cx="7348855" cy="3075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28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EX: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PARA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GRAMÍNEAS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Arial"/>
                <a:cs typeface="Arial"/>
              </a:rPr>
              <a:t>ROTAÇÃO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COM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FOLHAS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LARGAS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  <a:tabLst>
                <a:tab pos="3669029" algn="l"/>
              </a:tabLst>
            </a:pPr>
            <a:r>
              <a:rPr sz="1600" b="1" spc="-5" dirty="0">
                <a:latin typeface="Arial"/>
                <a:cs typeface="Arial"/>
              </a:rPr>
              <a:t>TRIGO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Arial"/>
                <a:cs typeface="Arial"/>
              </a:rPr>
              <a:t>ROTAÇÃO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COM	</a:t>
            </a:r>
            <a:r>
              <a:rPr sz="1600" b="1" spc="-5" dirty="0">
                <a:latin typeface="Arial"/>
                <a:cs typeface="Arial"/>
              </a:rPr>
              <a:t>TREVO,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COLZA,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ERVILHAÇA,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AVEIAS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SISTEMA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SEMEADURA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"/>
            </a:pPr>
            <a:endParaRPr sz="205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"/>
              <a:tabLst>
                <a:tab pos="812165" algn="l"/>
                <a:tab pos="812800" algn="l"/>
              </a:tabLst>
            </a:pPr>
            <a:r>
              <a:rPr sz="1600" b="1" spc="-5" dirty="0">
                <a:latin typeface="Arial"/>
                <a:cs typeface="Arial"/>
              </a:rPr>
              <a:t>EM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GERAL: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MAIOR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SOBREVIVÊNCIA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FITOPATÓGENOS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20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"/>
              <a:tabLst>
                <a:tab pos="812165" algn="l"/>
                <a:tab pos="812800" algn="l"/>
              </a:tabLst>
            </a:pPr>
            <a:r>
              <a:rPr sz="1600" b="1" spc="-10" dirty="0">
                <a:latin typeface="Arial"/>
                <a:cs typeface="Arial"/>
              </a:rPr>
              <a:t>FUNDAMENTAL: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ROTAÇÃO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CULTURAS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Wingdings"/>
              <a:buChar char=""/>
            </a:pPr>
            <a:endParaRPr sz="2150">
              <a:latin typeface="Arial"/>
              <a:cs typeface="Arial"/>
            </a:endParaRPr>
          </a:p>
          <a:p>
            <a:pPr marL="373380" indent="-343535">
              <a:lnSpc>
                <a:spcPct val="100000"/>
              </a:lnSpc>
              <a:buFont typeface="Wingdings"/>
              <a:buChar char=""/>
              <a:tabLst>
                <a:tab pos="373380" algn="l"/>
                <a:tab pos="374015" algn="l"/>
              </a:tabLst>
            </a:pPr>
            <a:r>
              <a:rPr sz="1800" b="1" spc="-10" dirty="0">
                <a:latin typeface="Arial"/>
                <a:cs typeface="Arial"/>
              </a:rPr>
              <a:t>ADUBAÇÃO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VERDE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CULTURA NÃO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HOSPEDEIRA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6595" y="2520695"/>
            <a:ext cx="3990340" cy="33845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SUSCETÍVEIS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AO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VÍRUS DO </a:t>
            </a:r>
            <a:r>
              <a:rPr sz="1600" b="1" spc="-10" dirty="0">
                <a:latin typeface="Arial"/>
                <a:cs typeface="Arial"/>
              </a:rPr>
              <a:t>MOSAICO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0876" y="76200"/>
            <a:ext cx="498221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865"/>
              </a:spcBef>
            </a:pPr>
            <a:r>
              <a:rPr u="none" spc="-5" dirty="0"/>
              <a:t>Rotação</a:t>
            </a:r>
            <a:r>
              <a:rPr u="none" spc="-15" dirty="0"/>
              <a:t> </a:t>
            </a:r>
            <a:r>
              <a:rPr u="none" spc="-5" dirty="0"/>
              <a:t>de</a:t>
            </a:r>
            <a:r>
              <a:rPr u="none" spc="-10" dirty="0"/>
              <a:t> </a:t>
            </a:r>
            <a:r>
              <a:rPr u="none" spc="-5" dirty="0"/>
              <a:t>Culturas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529329" y="2531110"/>
            <a:ext cx="7829550" cy="4194810"/>
            <a:chOff x="3529329" y="2531110"/>
            <a:chExt cx="7829550" cy="4194810"/>
          </a:xfrm>
        </p:grpSpPr>
        <p:sp>
          <p:nvSpPr>
            <p:cNvPr id="8" name="object 8"/>
            <p:cNvSpPr/>
            <p:nvPr/>
          </p:nvSpPr>
          <p:spPr>
            <a:xfrm>
              <a:off x="3535679" y="2537460"/>
              <a:ext cx="285115" cy="304800"/>
            </a:xfrm>
            <a:custGeom>
              <a:avLst/>
              <a:gdLst/>
              <a:ahLst/>
              <a:cxnLst/>
              <a:rect l="l" t="t" r="r" b="b"/>
              <a:pathLst>
                <a:path w="285114" h="304800">
                  <a:moveTo>
                    <a:pt x="142494" y="0"/>
                  </a:moveTo>
                  <a:lnTo>
                    <a:pt x="142494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142494" y="228600"/>
                  </a:lnTo>
                  <a:lnTo>
                    <a:pt x="142494" y="304800"/>
                  </a:lnTo>
                  <a:lnTo>
                    <a:pt x="284988" y="152400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5679" y="2537460"/>
              <a:ext cx="285115" cy="304800"/>
            </a:xfrm>
            <a:custGeom>
              <a:avLst/>
              <a:gdLst/>
              <a:ahLst/>
              <a:cxnLst/>
              <a:rect l="l" t="t" r="r" b="b"/>
              <a:pathLst>
                <a:path w="285114" h="304800">
                  <a:moveTo>
                    <a:pt x="0" y="76200"/>
                  </a:moveTo>
                  <a:lnTo>
                    <a:pt x="142494" y="76200"/>
                  </a:lnTo>
                  <a:lnTo>
                    <a:pt x="142494" y="0"/>
                  </a:lnTo>
                  <a:lnTo>
                    <a:pt x="284988" y="152400"/>
                  </a:lnTo>
                  <a:lnTo>
                    <a:pt x="142494" y="304800"/>
                  </a:lnTo>
                  <a:lnTo>
                    <a:pt x="142494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33132" y="2554224"/>
              <a:ext cx="283845" cy="304800"/>
            </a:xfrm>
            <a:custGeom>
              <a:avLst/>
              <a:gdLst/>
              <a:ahLst/>
              <a:cxnLst/>
              <a:rect l="l" t="t" r="r" b="b"/>
              <a:pathLst>
                <a:path w="283845" h="304800">
                  <a:moveTo>
                    <a:pt x="141732" y="0"/>
                  </a:moveTo>
                  <a:lnTo>
                    <a:pt x="141732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141732" y="228600"/>
                  </a:lnTo>
                  <a:lnTo>
                    <a:pt x="141732" y="304800"/>
                  </a:lnTo>
                  <a:lnTo>
                    <a:pt x="283464" y="152400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33132" y="2554224"/>
              <a:ext cx="283845" cy="304800"/>
            </a:xfrm>
            <a:custGeom>
              <a:avLst/>
              <a:gdLst/>
              <a:ahLst/>
              <a:cxnLst/>
              <a:rect l="l" t="t" r="r" b="b"/>
              <a:pathLst>
                <a:path w="283845" h="304800">
                  <a:moveTo>
                    <a:pt x="0" y="76200"/>
                  </a:moveTo>
                  <a:lnTo>
                    <a:pt x="141732" y="76200"/>
                  </a:lnTo>
                  <a:lnTo>
                    <a:pt x="141732" y="0"/>
                  </a:lnTo>
                  <a:lnTo>
                    <a:pt x="283464" y="152400"/>
                  </a:lnTo>
                  <a:lnTo>
                    <a:pt x="141732" y="304800"/>
                  </a:lnTo>
                  <a:lnTo>
                    <a:pt x="141732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132</a:t>
            </a:fld>
            <a:endParaRPr spc="-5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428234"/>
            <a:ext cx="12179935" cy="1430020"/>
            <a:chOff x="0" y="5428234"/>
            <a:chExt cx="12179935" cy="1430020"/>
          </a:xfrm>
        </p:grpSpPr>
        <p:sp>
          <p:nvSpPr>
            <p:cNvPr id="3" name="object 3"/>
            <p:cNvSpPr/>
            <p:nvPr/>
          </p:nvSpPr>
          <p:spPr>
            <a:xfrm>
              <a:off x="5996939" y="5434584"/>
              <a:ext cx="365760" cy="577850"/>
            </a:xfrm>
            <a:custGeom>
              <a:avLst/>
              <a:gdLst/>
              <a:ahLst/>
              <a:cxnLst/>
              <a:rect l="l" t="t" r="r" b="b"/>
              <a:pathLst>
                <a:path w="365760" h="577850">
                  <a:moveTo>
                    <a:pt x="274320" y="0"/>
                  </a:moveTo>
                  <a:lnTo>
                    <a:pt x="91439" y="0"/>
                  </a:lnTo>
                  <a:lnTo>
                    <a:pt x="91439" y="394715"/>
                  </a:lnTo>
                  <a:lnTo>
                    <a:pt x="0" y="394715"/>
                  </a:lnTo>
                  <a:lnTo>
                    <a:pt x="182880" y="577595"/>
                  </a:lnTo>
                  <a:lnTo>
                    <a:pt x="365760" y="394715"/>
                  </a:lnTo>
                  <a:lnTo>
                    <a:pt x="274320" y="394715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96939" y="5434584"/>
              <a:ext cx="365760" cy="577850"/>
            </a:xfrm>
            <a:custGeom>
              <a:avLst/>
              <a:gdLst/>
              <a:ahLst/>
              <a:cxnLst/>
              <a:rect l="l" t="t" r="r" b="b"/>
              <a:pathLst>
                <a:path w="365760" h="577850">
                  <a:moveTo>
                    <a:pt x="0" y="394715"/>
                  </a:moveTo>
                  <a:lnTo>
                    <a:pt x="91439" y="394715"/>
                  </a:lnTo>
                  <a:lnTo>
                    <a:pt x="91439" y="0"/>
                  </a:lnTo>
                  <a:lnTo>
                    <a:pt x="274320" y="0"/>
                  </a:lnTo>
                  <a:lnTo>
                    <a:pt x="274320" y="394715"/>
                  </a:lnTo>
                  <a:lnTo>
                    <a:pt x="365760" y="394715"/>
                  </a:lnTo>
                  <a:lnTo>
                    <a:pt x="182880" y="577595"/>
                  </a:lnTo>
                  <a:lnTo>
                    <a:pt x="0" y="394715"/>
                  </a:lnTo>
                  <a:close/>
                </a:path>
              </a:pathLst>
            </a:custGeom>
            <a:ln w="12700">
              <a:solidFill>
                <a:srgbClr val="39B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2204" y="6054852"/>
              <a:ext cx="9321165" cy="399415"/>
            </a:xfrm>
            <a:custGeom>
              <a:avLst/>
              <a:gdLst/>
              <a:ahLst/>
              <a:cxnLst/>
              <a:rect l="l" t="t" r="r" b="b"/>
              <a:pathLst>
                <a:path w="9321165" h="399414">
                  <a:moveTo>
                    <a:pt x="9320784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9320784" y="399288"/>
                  </a:lnTo>
                  <a:lnTo>
                    <a:pt x="9320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1906" y="981837"/>
            <a:ext cx="109943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latin typeface="Corbel"/>
                <a:cs typeface="Corbel"/>
              </a:rPr>
              <a:t>MATERIAIS</a:t>
            </a:r>
            <a:r>
              <a:rPr sz="3200" b="1" spc="-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DE</a:t>
            </a:r>
            <a:r>
              <a:rPr sz="3200" b="1" spc="-25" dirty="0">
                <a:latin typeface="Corbel"/>
                <a:cs typeface="Corbel"/>
              </a:rPr>
              <a:t> </a:t>
            </a:r>
            <a:r>
              <a:rPr sz="3200" b="1" spc="-40" dirty="0">
                <a:latin typeface="Corbel"/>
                <a:cs typeface="Corbel"/>
              </a:rPr>
              <a:t>PROPAGAÇÃO</a:t>
            </a:r>
            <a:r>
              <a:rPr sz="3200" b="1" spc="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DE </a:t>
            </a:r>
            <a:r>
              <a:rPr sz="3200" b="1" spc="-30" dirty="0">
                <a:latin typeface="Corbel"/>
                <a:cs typeface="Corbel"/>
              </a:rPr>
              <a:t>PLANTAS</a:t>
            </a:r>
            <a:endParaRPr sz="32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latin typeface="Corbel"/>
                <a:cs typeface="Corbel"/>
              </a:rPr>
              <a:t>LIVR</a:t>
            </a:r>
            <a:r>
              <a:rPr sz="3200" b="1" spc="10" dirty="0">
                <a:latin typeface="Corbel"/>
                <a:cs typeface="Corbel"/>
              </a:rPr>
              <a:t>E</a:t>
            </a:r>
            <a:r>
              <a:rPr sz="3200" b="1" dirty="0">
                <a:latin typeface="Corbel"/>
                <a:cs typeface="Corbel"/>
              </a:rPr>
              <a:t>S</a:t>
            </a:r>
            <a:r>
              <a:rPr sz="3200" b="1" spc="-1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DE</a:t>
            </a:r>
            <a:r>
              <a:rPr sz="3200" b="1" spc="-20" dirty="0">
                <a:latin typeface="Corbel"/>
                <a:cs typeface="Corbel"/>
              </a:rPr>
              <a:t> </a:t>
            </a:r>
            <a:r>
              <a:rPr sz="3200" b="1" spc="-254" dirty="0">
                <a:latin typeface="Corbel"/>
                <a:cs typeface="Corbel"/>
              </a:rPr>
              <a:t>P</a:t>
            </a:r>
            <a:r>
              <a:rPr sz="3200" b="1" spc="-175" dirty="0">
                <a:latin typeface="Corbel"/>
                <a:cs typeface="Corbel"/>
              </a:rPr>
              <a:t>A</a:t>
            </a:r>
            <a:r>
              <a:rPr sz="3200" b="1" spc="-75" dirty="0">
                <a:latin typeface="Corbel"/>
                <a:cs typeface="Corbel"/>
              </a:rPr>
              <a:t>T</a:t>
            </a:r>
            <a:r>
              <a:rPr sz="3200" b="1" spc="-5" dirty="0">
                <a:latin typeface="Corbel"/>
                <a:cs typeface="Corbel"/>
              </a:rPr>
              <a:t>ÓG</a:t>
            </a:r>
            <a:r>
              <a:rPr sz="3200" b="1" spc="5" dirty="0">
                <a:latin typeface="Corbel"/>
                <a:cs typeface="Corbel"/>
              </a:rPr>
              <a:t>E</a:t>
            </a:r>
            <a:r>
              <a:rPr sz="3200" b="1" dirty="0">
                <a:latin typeface="Corbel"/>
                <a:cs typeface="Corbel"/>
              </a:rPr>
              <a:t>NOS</a:t>
            </a:r>
            <a:r>
              <a:rPr sz="3200" b="1" spc="-3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E</a:t>
            </a:r>
            <a:r>
              <a:rPr sz="3200" b="1" spc="5" dirty="0">
                <a:latin typeface="Corbel"/>
                <a:cs typeface="Corbel"/>
              </a:rPr>
              <a:t>/</a:t>
            </a:r>
            <a:r>
              <a:rPr sz="3200" b="1" spc="-5" dirty="0">
                <a:latin typeface="Corbel"/>
                <a:cs typeface="Corbel"/>
              </a:rPr>
              <a:t>O</a:t>
            </a:r>
            <a:r>
              <a:rPr sz="3200" b="1" dirty="0">
                <a:latin typeface="Corbel"/>
                <a:cs typeface="Corbel"/>
              </a:rPr>
              <a:t>U</a:t>
            </a:r>
            <a:r>
              <a:rPr sz="3200" b="1" spc="-17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ADEQUADAM</a:t>
            </a:r>
            <a:r>
              <a:rPr sz="3200" b="1" spc="-15" dirty="0">
                <a:latin typeface="Corbel"/>
                <a:cs typeface="Corbel"/>
              </a:rPr>
              <a:t>E</a:t>
            </a:r>
            <a:r>
              <a:rPr sz="3200" b="1" dirty="0">
                <a:latin typeface="Corbel"/>
                <a:cs typeface="Corbel"/>
              </a:rPr>
              <a:t>NTE</a:t>
            </a:r>
            <a:r>
              <a:rPr sz="3200" b="1" spc="-27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TR</a:t>
            </a:r>
            <a:r>
              <a:rPr sz="3200" b="1" spc="-175" dirty="0">
                <a:latin typeface="Corbel"/>
                <a:cs typeface="Corbel"/>
              </a:rPr>
              <a:t>AT</a:t>
            </a:r>
            <a:r>
              <a:rPr sz="3200" b="1" spc="-5" dirty="0">
                <a:latin typeface="Corbel"/>
                <a:cs typeface="Corbel"/>
              </a:rPr>
              <a:t>ADOS</a:t>
            </a:r>
            <a:endParaRPr sz="320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67729" y="2008377"/>
            <a:ext cx="375920" cy="450215"/>
            <a:chOff x="5967729" y="2008377"/>
            <a:chExt cx="375920" cy="450215"/>
          </a:xfrm>
        </p:grpSpPr>
        <p:sp>
          <p:nvSpPr>
            <p:cNvPr id="8" name="object 8"/>
            <p:cNvSpPr/>
            <p:nvPr/>
          </p:nvSpPr>
          <p:spPr>
            <a:xfrm>
              <a:off x="5974079" y="2014727"/>
              <a:ext cx="363220" cy="437515"/>
            </a:xfrm>
            <a:custGeom>
              <a:avLst/>
              <a:gdLst/>
              <a:ahLst/>
              <a:cxnLst/>
              <a:rect l="l" t="t" r="r" b="b"/>
              <a:pathLst>
                <a:path w="363220" h="437514">
                  <a:moveTo>
                    <a:pt x="272034" y="0"/>
                  </a:moveTo>
                  <a:lnTo>
                    <a:pt x="90678" y="0"/>
                  </a:lnTo>
                  <a:lnTo>
                    <a:pt x="90678" y="256032"/>
                  </a:lnTo>
                  <a:lnTo>
                    <a:pt x="0" y="256032"/>
                  </a:lnTo>
                  <a:lnTo>
                    <a:pt x="181356" y="437388"/>
                  </a:lnTo>
                  <a:lnTo>
                    <a:pt x="362712" y="256032"/>
                  </a:lnTo>
                  <a:lnTo>
                    <a:pt x="272034" y="256032"/>
                  </a:lnTo>
                  <a:lnTo>
                    <a:pt x="272034" y="0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74079" y="2014727"/>
              <a:ext cx="363220" cy="437515"/>
            </a:xfrm>
            <a:custGeom>
              <a:avLst/>
              <a:gdLst/>
              <a:ahLst/>
              <a:cxnLst/>
              <a:rect l="l" t="t" r="r" b="b"/>
              <a:pathLst>
                <a:path w="363220" h="437514">
                  <a:moveTo>
                    <a:pt x="0" y="256032"/>
                  </a:moveTo>
                  <a:lnTo>
                    <a:pt x="90678" y="256032"/>
                  </a:lnTo>
                  <a:lnTo>
                    <a:pt x="90678" y="0"/>
                  </a:lnTo>
                  <a:lnTo>
                    <a:pt x="272034" y="0"/>
                  </a:lnTo>
                  <a:lnTo>
                    <a:pt x="272034" y="256032"/>
                  </a:lnTo>
                  <a:lnTo>
                    <a:pt x="362712" y="256032"/>
                  </a:lnTo>
                  <a:lnTo>
                    <a:pt x="181356" y="437388"/>
                  </a:lnTo>
                  <a:lnTo>
                    <a:pt x="0" y="256032"/>
                  </a:lnTo>
                  <a:close/>
                </a:path>
              </a:pathLst>
            </a:custGeom>
            <a:ln w="12700">
              <a:solidFill>
                <a:srgbClr val="39B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22953" y="2426335"/>
            <a:ext cx="354711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000" b="1" dirty="0">
                <a:latin typeface="Corbel"/>
                <a:cs typeface="Corbel"/>
              </a:rPr>
              <a:t>REDU</a:t>
            </a:r>
            <a:r>
              <a:rPr sz="2000" b="1" spc="5" dirty="0">
                <a:latin typeface="Corbel"/>
                <a:cs typeface="Corbel"/>
              </a:rPr>
              <a:t>Ç</a:t>
            </a:r>
            <a:r>
              <a:rPr sz="2000" b="1" spc="-25" dirty="0">
                <a:latin typeface="Corbel"/>
                <a:cs typeface="Corbel"/>
              </a:rPr>
              <a:t>Ã</a:t>
            </a:r>
            <a:r>
              <a:rPr sz="2000" b="1" spc="-5" dirty="0">
                <a:latin typeface="Corbel"/>
                <a:cs typeface="Corbel"/>
              </a:rPr>
              <a:t>O/E</a:t>
            </a:r>
            <a:r>
              <a:rPr sz="2000" b="1" spc="5" dirty="0">
                <a:latin typeface="Corbel"/>
                <a:cs typeface="Corbel"/>
              </a:rPr>
              <a:t>L</a:t>
            </a:r>
            <a:r>
              <a:rPr sz="2000" b="1" dirty="0">
                <a:latin typeface="Corbel"/>
                <a:cs typeface="Corbel"/>
              </a:rPr>
              <a:t>I</a:t>
            </a:r>
            <a:r>
              <a:rPr sz="2000" b="1" spc="-15" dirty="0">
                <a:latin typeface="Corbel"/>
                <a:cs typeface="Corbel"/>
              </a:rPr>
              <a:t>M</a:t>
            </a:r>
            <a:r>
              <a:rPr sz="2000" b="1" dirty="0">
                <a:latin typeface="Corbel"/>
                <a:cs typeface="Corbel"/>
              </a:rPr>
              <a:t>I</a:t>
            </a:r>
            <a:r>
              <a:rPr sz="2000" b="1" spc="-10" dirty="0">
                <a:latin typeface="Corbel"/>
                <a:cs typeface="Corbel"/>
              </a:rPr>
              <a:t>N</a:t>
            </a:r>
            <a:r>
              <a:rPr sz="2000" b="1" spc="-25" dirty="0">
                <a:latin typeface="Corbel"/>
                <a:cs typeface="Corbel"/>
              </a:rPr>
              <a:t>A</a:t>
            </a:r>
            <a:r>
              <a:rPr sz="2000" b="1" spc="-5" dirty="0">
                <a:latin typeface="Corbel"/>
                <a:cs typeface="Corbel"/>
              </a:rPr>
              <a:t>Ç</a:t>
            </a:r>
            <a:r>
              <a:rPr sz="2000" b="1" spc="-15" dirty="0">
                <a:latin typeface="Corbel"/>
                <a:cs typeface="Corbel"/>
              </a:rPr>
              <a:t>Ã</a:t>
            </a:r>
            <a:r>
              <a:rPr sz="2000" b="1" dirty="0">
                <a:latin typeface="Corbel"/>
                <a:cs typeface="Corbel"/>
              </a:rPr>
              <a:t>O</a:t>
            </a:r>
            <a:r>
              <a:rPr sz="2000" b="1" spc="-1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DO</a:t>
            </a:r>
            <a:r>
              <a:rPr sz="2000" b="1" spc="-10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X</a:t>
            </a:r>
            <a:r>
              <a:rPr sz="3150" b="1" spc="22" baseline="-21164" dirty="0">
                <a:latin typeface="Corbel"/>
                <a:cs typeface="Corbel"/>
              </a:rPr>
              <a:t>0</a:t>
            </a:r>
            <a:endParaRPr sz="3150" baseline="-21164">
              <a:latin typeface="Corbel"/>
              <a:cs typeface="Corbe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67729" y="2831338"/>
            <a:ext cx="378460" cy="589280"/>
            <a:chOff x="5967729" y="2831338"/>
            <a:chExt cx="378460" cy="589280"/>
          </a:xfrm>
        </p:grpSpPr>
        <p:sp>
          <p:nvSpPr>
            <p:cNvPr id="12" name="object 12"/>
            <p:cNvSpPr/>
            <p:nvPr/>
          </p:nvSpPr>
          <p:spPr>
            <a:xfrm>
              <a:off x="5974079" y="2837688"/>
              <a:ext cx="365760" cy="576580"/>
            </a:xfrm>
            <a:custGeom>
              <a:avLst/>
              <a:gdLst/>
              <a:ahLst/>
              <a:cxnLst/>
              <a:rect l="l" t="t" r="r" b="b"/>
              <a:pathLst>
                <a:path w="365760" h="576579">
                  <a:moveTo>
                    <a:pt x="274320" y="0"/>
                  </a:moveTo>
                  <a:lnTo>
                    <a:pt x="91440" y="0"/>
                  </a:lnTo>
                  <a:lnTo>
                    <a:pt x="91440" y="393191"/>
                  </a:lnTo>
                  <a:lnTo>
                    <a:pt x="0" y="393191"/>
                  </a:lnTo>
                  <a:lnTo>
                    <a:pt x="182880" y="576072"/>
                  </a:lnTo>
                  <a:lnTo>
                    <a:pt x="365760" y="393191"/>
                  </a:lnTo>
                  <a:lnTo>
                    <a:pt x="274320" y="393191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74079" y="2837688"/>
              <a:ext cx="365760" cy="576580"/>
            </a:xfrm>
            <a:custGeom>
              <a:avLst/>
              <a:gdLst/>
              <a:ahLst/>
              <a:cxnLst/>
              <a:rect l="l" t="t" r="r" b="b"/>
              <a:pathLst>
                <a:path w="365760" h="576579">
                  <a:moveTo>
                    <a:pt x="0" y="393191"/>
                  </a:moveTo>
                  <a:lnTo>
                    <a:pt x="91440" y="393191"/>
                  </a:lnTo>
                  <a:lnTo>
                    <a:pt x="91440" y="0"/>
                  </a:lnTo>
                  <a:lnTo>
                    <a:pt x="274320" y="0"/>
                  </a:lnTo>
                  <a:lnTo>
                    <a:pt x="274320" y="393191"/>
                  </a:lnTo>
                  <a:lnTo>
                    <a:pt x="365760" y="393191"/>
                  </a:lnTo>
                  <a:lnTo>
                    <a:pt x="182880" y="576072"/>
                  </a:lnTo>
                  <a:lnTo>
                    <a:pt x="0" y="393191"/>
                  </a:lnTo>
                  <a:close/>
                </a:path>
              </a:pathLst>
            </a:custGeom>
            <a:ln w="12700">
              <a:solidFill>
                <a:srgbClr val="39B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990590" y="4193794"/>
            <a:ext cx="378460" cy="589280"/>
            <a:chOff x="5990590" y="4193794"/>
            <a:chExt cx="378460" cy="589280"/>
          </a:xfrm>
        </p:grpSpPr>
        <p:sp>
          <p:nvSpPr>
            <p:cNvPr id="15" name="object 15"/>
            <p:cNvSpPr/>
            <p:nvPr/>
          </p:nvSpPr>
          <p:spPr>
            <a:xfrm>
              <a:off x="5996940" y="4200144"/>
              <a:ext cx="365760" cy="576580"/>
            </a:xfrm>
            <a:custGeom>
              <a:avLst/>
              <a:gdLst/>
              <a:ahLst/>
              <a:cxnLst/>
              <a:rect l="l" t="t" r="r" b="b"/>
              <a:pathLst>
                <a:path w="365760" h="576579">
                  <a:moveTo>
                    <a:pt x="274320" y="0"/>
                  </a:moveTo>
                  <a:lnTo>
                    <a:pt x="91439" y="0"/>
                  </a:lnTo>
                  <a:lnTo>
                    <a:pt x="91439" y="393191"/>
                  </a:lnTo>
                  <a:lnTo>
                    <a:pt x="0" y="393191"/>
                  </a:lnTo>
                  <a:lnTo>
                    <a:pt x="182880" y="576071"/>
                  </a:lnTo>
                  <a:lnTo>
                    <a:pt x="365760" y="393191"/>
                  </a:lnTo>
                  <a:lnTo>
                    <a:pt x="274320" y="393191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96940" y="4200144"/>
              <a:ext cx="365760" cy="576580"/>
            </a:xfrm>
            <a:custGeom>
              <a:avLst/>
              <a:gdLst/>
              <a:ahLst/>
              <a:cxnLst/>
              <a:rect l="l" t="t" r="r" b="b"/>
              <a:pathLst>
                <a:path w="365760" h="576579">
                  <a:moveTo>
                    <a:pt x="0" y="393191"/>
                  </a:moveTo>
                  <a:lnTo>
                    <a:pt x="91439" y="393191"/>
                  </a:lnTo>
                  <a:lnTo>
                    <a:pt x="91439" y="0"/>
                  </a:lnTo>
                  <a:lnTo>
                    <a:pt x="274320" y="0"/>
                  </a:lnTo>
                  <a:lnTo>
                    <a:pt x="274320" y="393191"/>
                  </a:lnTo>
                  <a:lnTo>
                    <a:pt x="365760" y="393191"/>
                  </a:lnTo>
                  <a:lnTo>
                    <a:pt x="182880" y="576071"/>
                  </a:lnTo>
                  <a:lnTo>
                    <a:pt x="0" y="393191"/>
                  </a:lnTo>
                  <a:close/>
                </a:path>
              </a:pathLst>
            </a:custGeom>
            <a:ln w="12700">
              <a:solidFill>
                <a:srgbClr val="39B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86532" y="3526663"/>
            <a:ext cx="6607175" cy="287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76145" marR="2515235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rbel"/>
                <a:cs typeface="Corbel"/>
              </a:rPr>
              <a:t>SOBRE</a:t>
            </a:r>
            <a:r>
              <a:rPr sz="2000" b="1" spc="5" dirty="0">
                <a:latin typeface="Corbel"/>
                <a:cs typeface="Corbel"/>
              </a:rPr>
              <a:t>V</a:t>
            </a:r>
            <a:r>
              <a:rPr sz="2000" b="1" dirty="0">
                <a:latin typeface="Corbel"/>
                <a:cs typeface="Corbel"/>
              </a:rPr>
              <a:t>IVÊ</a:t>
            </a:r>
            <a:r>
              <a:rPr sz="2000" b="1" spc="-10" dirty="0">
                <a:latin typeface="Corbel"/>
                <a:cs typeface="Corbel"/>
              </a:rPr>
              <a:t>N</a:t>
            </a:r>
            <a:r>
              <a:rPr sz="2000" b="1" spc="-5" dirty="0">
                <a:latin typeface="Corbel"/>
                <a:cs typeface="Corbel"/>
              </a:rPr>
              <a:t>CIA  </a:t>
            </a:r>
            <a:r>
              <a:rPr sz="2000" b="1" spc="-10" dirty="0">
                <a:latin typeface="Corbel"/>
                <a:cs typeface="Corbel"/>
              </a:rPr>
              <a:t>DISSEMINAÇÃO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orbel"/>
              <a:cs typeface="Corbel"/>
            </a:endParaRPr>
          </a:p>
          <a:p>
            <a:pPr marL="327025" marR="322580" algn="ctr">
              <a:lnSpc>
                <a:spcPts val="2390"/>
              </a:lnSpc>
            </a:pPr>
            <a:r>
              <a:rPr sz="2000" b="1" spc="-5" dirty="0">
                <a:latin typeface="Corbel"/>
                <a:cs typeface="Corbel"/>
              </a:rPr>
              <a:t>AUSÊ</a:t>
            </a:r>
            <a:r>
              <a:rPr sz="2000" b="1" spc="5" dirty="0">
                <a:latin typeface="Corbel"/>
                <a:cs typeface="Corbel"/>
              </a:rPr>
              <a:t>N</a:t>
            </a:r>
            <a:r>
              <a:rPr sz="2000" b="1" spc="-5" dirty="0">
                <a:latin typeface="Corbel"/>
                <a:cs typeface="Corbel"/>
              </a:rPr>
              <a:t>CI</a:t>
            </a:r>
            <a:r>
              <a:rPr sz="2000" b="1" dirty="0">
                <a:latin typeface="Corbel"/>
                <a:cs typeface="Corbel"/>
              </a:rPr>
              <a:t>A</a:t>
            </a:r>
            <a:r>
              <a:rPr sz="2000" b="1" spc="-3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DO </a:t>
            </a:r>
            <a:r>
              <a:rPr sz="2000" b="1" spc="-160" dirty="0">
                <a:latin typeface="Corbel"/>
                <a:cs typeface="Corbel"/>
              </a:rPr>
              <a:t>P</a:t>
            </a:r>
            <a:r>
              <a:rPr sz="2000" b="1" spc="-105" dirty="0">
                <a:latin typeface="Corbel"/>
                <a:cs typeface="Corbel"/>
              </a:rPr>
              <a:t>A</a:t>
            </a:r>
            <a:r>
              <a:rPr sz="2000" b="1" spc="-55" dirty="0">
                <a:latin typeface="Corbel"/>
                <a:cs typeface="Corbel"/>
              </a:rPr>
              <a:t>T</a:t>
            </a:r>
            <a:r>
              <a:rPr sz="2000" b="1" spc="-5" dirty="0">
                <a:latin typeface="Corbel"/>
                <a:cs typeface="Corbel"/>
              </a:rPr>
              <a:t>ÓGE</a:t>
            </a:r>
            <a:r>
              <a:rPr sz="2000" b="1" spc="5" dirty="0">
                <a:latin typeface="Corbel"/>
                <a:cs typeface="Corbel"/>
              </a:rPr>
              <a:t>N</a:t>
            </a:r>
            <a:r>
              <a:rPr sz="2000" b="1" dirty="0">
                <a:latin typeface="Corbel"/>
                <a:cs typeface="Corbel"/>
              </a:rPr>
              <a:t>O</a:t>
            </a:r>
            <a:r>
              <a:rPr sz="2000" b="1" spc="-15" dirty="0">
                <a:latin typeface="Corbel"/>
                <a:cs typeface="Corbel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rbel"/>
                <a:cs typeface="Corbel"/>
              </a:rPr>
              <a:t>DOEN</a:t>
            </a:r>
            <a:r>
              <a:rPr sz="2000" b="1" spc="5" dirty="0">
                <a:latin typeface="Corbel"/>
                <a:cs typeface="Corbel"/>
              </a:rPr>
              <a:t>Ç</a:t>
            </a:r>
            <a:r>
              <a:rPr sz="2000" b="1" dirty="0">
                <a:latin typeface="Corbel"/>
                <a:cs typeface="Corbel"/>
              </a:rPr>
              <a:t>A</a:t>
            </a:r>
            <a:r>
              <a:rPr sz="2000" b="1" spc="-3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N</a:t>
            </a:r>
            <a:r>
              <a:rPr sz="2000" b="1" spc="-20" dirty="0">
                <a:latin typeface="Corbel"/>
                <a:cs typeface="Corbel"/>
              </a:rPr>
              <a:t>Ã</a:t>
            </a:r>
            <a:r>
              <a:rPr sz="2000" b="1" dirty="0">
                <a:latin typeface="Corbel"/>
                <a:cs typeface="Corbel"/>
              </a:rPr>
              <a:t>O</a:t>
            </a:r>
            <a:r>
              <a:rPr sz="2000" b="1" spc="-10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O</a:t>
            </a:r>
            <a:r>
              <a:rPr sz="2000" b="1" spc="5" dirty="0">
                <a:latin typeface="Corbel"/>
                <a:cs typeface="Corbel"/>
              </a:rPr>
              <a:t>C</a:t>
            </a:r>
            <a:r>
              <a:rPr sz="2000" b="1" spc="-5" dirty="0">
                <a:latin typeface="Corbel"/>
                <a:cs typeface="Corbel"/>
              </a:rPr>
              <a:t>O</a:t>
            </a:r>
            <a:r>
              <a:rPr sz="2000" b="1" dirty="0">
                <a:latin typeface="Corbel"/>
                <a:cs typeface="Corbel"/>
              </a:rPr>
              <a:t>RRE  </a:t>
            </a:r>
            <a:r>
              <a:rPr sz="2000" b="1" spc="-20" dirty="0">
                <a:latin typeface="Corbel"/>
                <a:cs typeface="Corbel"/>
              </a:rPr>
              <a:t>ATRASO</a:t>
            </a:r>
            <a:r>
              <a:rPr sz="2000" b="1" spc="-3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NO</a:t>
            </a:r>
            <a:r>
              <a:rPr sz="2000" b="1" spc="-1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INÍCIO</a:t>
            </a:r>
            <a:r>
              <a:rPr sz="2000" b="1" spc="-1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DA</a:t>
            </a:r>
            <a:r>
              <a:rPr sz="2000" b="1" spc="-1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EPIDEMIA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2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latin typeface="Corbel"/>
                <a:cs typeface="Corbel"/>
              </a:rPr>
              <a:t>AUSÊNCIA</a:t>
            </a:r>
            <a:r>
              <a:rPr sz="2000" b="1" spc="-12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OU MENOR</a:t>
            </a:r>
            <a:r>
              <a:rPr sz="2000" b="1" spc="-9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QUANTIDADE</a:t>
            </a:r>
            <a:r>
              <a:rPr sz="2000" b="1" spc="-1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DE</a:t>
            </a:r>
            <a:r>
              <a:rPr sz="2000" b="1" spc="-3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DOENÇA</a:t>
            </a:r>
            <a:r>
              <a:rPr sz="2000" b="1" spc="-4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E</a:t>
            </a:r>
            <a:r>
              <a:rPr sz="2000" b="1" spc="1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DANO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735835" y="132587"/>
            <a:ext cx="8839200" cy="8413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770"/>
              </a:spcBef>
            </a:pPr>
            <a:r>
              <a:rPr sz="3700" u="none" spc="-40" dirty="0"/>
              <a:t>MATERIAL</a:t>
            </a:r>
            <a:r>
              <a:rPr sz="3700" u="none" spc="-45" dirty="0"/>
              <a:t> </a:t>
            </a:r>
            <a:r>
              <a:rPr sz="3700" u="none" spc="-5" dirty="0"/>
              <a:t>DE</a:t>
            </a:r>
            <a:r>
              <a:rPr sz="3700" u="none" spc="-25" dirty="0"/>
              <a:t> </a:t>
            </a:r>
            <a:r>
              <a:rPr sz="3700" u="none" spc="-35" dirty="0"/>
              <a:t>PROPAGAÇÃO</a:t>
            </a:r>
            <a:r>
              <a:rPr sz="3700" u="none" spc="30" dirty="0"/>
              <a:t> </a:t>
            </a:r>
            <a:r>
              <a:rPr sz="3700" u="none" spc="-5" dirty="0"/>
              <a:t>SADIO</a:t>
            </a:r>
            <a:endParaRPr sz="3700"/>
          </a:p>
        </p:txBody>
      </p:sp>
      <p:grpSp>
        <p:nvGrpSpPr>
          <p:cNvPr id="19" name="object 19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20" name="object 2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133</a:t>
            </a:fld>
            <a:endParaRPr spc="-5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7735" y="1783079"/>
            <a:ext cx="6656705" cy="3575685"/>
            <a:chOff x="1697735" y="1783079"/>
            <a:chExt cx="6656705" cy="3575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691" y="1786127"/>
              <a:ext cx="5265420" cy="35615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6351" y="1786127"/>
              <a:ext cx="4693920" cy="35722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12975" y="3918203"/>
              <a:ext cx="6635115" cy="0"/>
            </a:xfrm>
            <a:custGeom>
              <a:avLst/>
              <a:gdLst/>
              <a:ahLst/>
              <a:cxnLst/>
              <a:rect l="l" t="t" r="r" b="b"/>
              <a:pathLst>
                <a:path w="6635115">
                  <a:moveTo>
                    <a:pt x="0" y="0"/>
                  </a:moveTo>
                  <a:lnTo>
                    <a:pt x="663486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16785" y="1802129"/>
              <a:ext cx="6605270" cy="3515995"/>
            </a:xfrm>
            <a:custGeom>
              <a:avLst/>
              <a:gdLst/>
              <a:ahLst/>
              <a:cxnLst/>
              <a:rect l="l" t="t" r="r" b="b"/>
              <a:pathLst>
                <a:path w="6605270" h="3515995">
                  <a:moveTo>
                    <a:pt x="0" y="3515867"/>
                  </a:moveTo>
                  <a:lnTo>
                    <a:pt x="6605015" y="3515867"/>
                  </a:lnTo>
                  <a:lnTo>
                    <a:pt x="6605015" y="0"/>
                  </a:lnTo>
                  <a:lnTo>
                    <a:pt x="0" y="0"/>
                  </a:lnTo>
                  <a:lnTo>
                    <a:pt x="0" y="351586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96121" y="2051685"/>
            <a:ext cx="296354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4" marR="1841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MPV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SADIO/TRATADO</a:t>
            </a:r>
            <a:r>
              <a:rPr sz="2000" spc="-20" dirty="0">
                <a:latin typeface="Wingdings"/>
                <a:cs typeface="Wingdings"/>
              </a:rPr>
              <a:t>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0,53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MPV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PATÓGENO</a:t>
            </a:r>
            <a:r>
              <a:rPr sz="2000" spc="-30" dirty="0">
                <a:latin typeface="Wingdings"/>
                <a:cs typeface="Wingdings"/>
              </a:rPr>
              <a:t></a:t>
            </a:r>
            <a:endParaRPr sz="2000">
              <a:latin typeface="Wingdings"/>
              <a:cs typeface="Wingdings"/>
            </a:endParaRPr>
          </a:p>
          <a:p>
            <a:pPr marL="2540" algn="ctr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0,93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5473" y="3576065"/>
            <a:ext cx="267843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270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MAIS </a:t>
            </a:r>
            <a:r>
              <a:rPr sz="2000" dirty="0">
                <a:latin typeface="Arial MT"/>
                <a:cs typeface="Arial MT"/>
              </a:rPr>
              <a:t>DOENÇA NO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ESTÁDIO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CRÍTICO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CULTURA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5405" y="1532635"/>
            <a:ext cx="35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.0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5405" y="2304669"/>
            <a:ext cx="35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latin typeface="Arial"/>
                <a:cs typeface="Arial"/>
              </a:rPr>
              <a:t>0</a:t>
            </a:r>
            <a:r>
              <a:rPr sz="1800" b="1" spc="-5" dirty="0">
                <a:latin typeface="Arial"/>
                <a:cs typeface="Arial"/>
              </a:rPr>
              <a:t>.8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9088" y="3032886"/>
            <a:ext cx="35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latin typeface="Arial"/>
                <a:cs typeface="Arial"/>
              </a:rPr>
              <a:t>0</a:t>
            </a:r>
            <a:r>
              <a:rPr sz="1800" b="1" spc="-5" dirty="0">
                <a:latin typeface="Arial"/>
                <a:cs typeface="Arial"/>
              </a:rPr>
              <a:t>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5405" y="3764407"/>
            <a:ext cx="35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latin typeface="Arial"/>
                <a:cs typeface="Arial"/>
              </a:rPr>
              <a:t>0</a:t>
            </a:r>
            <a:r>
              <a:rPr sz="1800" b="1" spc="-5" dirty="0">
                <a:latin typeface="Arial"/>
                <a:cs typeface="Arial"/>
              </a:rPr>
              <a:t>.4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5405" y="4498085"/>
            <a:ext cx="35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latin typeface="Arial"/>
                <a:cs typeface="Arial"/>
              </a:rPr>
              <a:t>0</a:t>
            </a:r>
            <a:r>
              <a:rPr sz="1800" b="1" spc="-5" dirty="0">
                <a:latin typeface="Arial"/>
                <a:cs typeface="Arial"/>
              </a:rPr>
              <a:t>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2101" y="2127296"/>
            <a:ext cx="284480" cy="2756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latin typeface="Microsoft Sans Serif"/>
                <a:cs typeface="Microsoft Sans Serif"/>
              </a:rPr>
              <a:t>S</a:t>
            </a:r>
            <a:r>
              <a:rPr sz="1800" spc="5" dirty="0">
                <a:latin typeface="Microsoft Sans Serif"/>
                <a:cs typeface="Microsoft Sans Serif"/>
              </a:rPr>
              <a:t>E</a:t>
            </a:r>
            <a:r>
              <a:rPr sz="1800" spc="-5" dirty="0">
                <a:latin typeface="Microsoft Sans Serif"/>
                <a:cs typeface="Microsoft Sans Serif"/>
              </a:rPr>
              <a:t>VERIDAD</a:t>
            </a:r>
            <a:r>
              <a:rPr sz="1800" dirty="0">
                <a:latin typeface="Microsoft Sans Serif"/>
                <a:cs typeface="Microsoft Sans Serif"/>
              </a:rPr>
              <a:t>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(PROPORÇÃO)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6929" y="4940046"/>
            <a:ext cx="1423670" cy="32639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Microsoft Sans Serif"/>
                <a:cs typeface="Microsoft Sans Serif"/>
              </a:rPr>
              <a:t>Fase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crítica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06626" y="1807845"/>
            <a:ext cx="6647815" cy="3535045"/>
            <a:chOff x="1706626" y="1807845"/>
            <a:chExt cx="6647815" cy="3535045"/>
          </a:xfrm>
        </p:grpSpPr>
        <p:sp>
          <p:nvSpPr>
            <p:cNvPr id="17" name="object 17"/>
            <p:cNvSpPr/>
            <p:nvPr/>
          </p:nvSpPr>
          <p:spPr>
            <a:xfrm>
              <a:off x="5449061" y="1817370"/>
              <a:ext cx="0" cy="3515995"/>
            </a:xfrm>
            <a:custGeom>
              <a:avLst/>
              <a:gdLst/>
              <a:ahLst/>
              <a:cxnLst/>
              <a:rect l="l" t="t" r="r" b="b"/>
              <a:pathLst>
                <a:path h="3515995">
                  <a:moveTo>
                    <a:pt x="0" y="0"/>
                  </a:moveTo>
                  <a:lnTo>
                    <a:pt x="0" y="3515741"/>
                  </a:lnTo>
                </a:path>
              </a:pathLst>
            </a:custGeom>
            <a:ln w="1905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12976" y="2406396"/>
              <a:ext cx="6635115" cy="2226945"/>
            </a:xfrm>
            <a:custGeom>
              <a:avLst/>
              <a:gdLst/>
              <a:ahLst/>
              <a:cxnLst/>
              <a:rect l="l" t="t" r="r" b="b"/>
              <a:pathLst>
                <a:path w="6635115" h="2226945">
                  <a:moveTo>
                    <a:pt x="0" y="2226564"/>
                  </a:moveTo>
                  <a:lnTo>
                    <a:pt x="6608445" y="2226564"/>
                  </a:lnTo>
                </a:path>
                <a:path w="6635115" h="2226945">
                  <a:moveTo>
                    <a:pt x="0" y="774191"/>
                  </a:moveTo>
                  <a:lnTo>
                    <a:pt x="531113" y="774191"/>
                  </a:lnTo>
                </a:path>
                <a:path w="6635115" h="2226945">
                  <a:moveTo>
                    <a:pt x="2580894" y="774191"/>
                  </a:moveTo>
                  <a:lnTo>
                    <a:pt x="4088129" y="774191"/>
                  </a:lnTo>
                </a:path>
                <a:path w="6635115" h="2226945">
                  <a:moveTo>
                    <a:pt x="6137909" y="774191"/>
                  </a:moveTo>
                  <a:lnTo>
                    <a:pt x="6608445" y="774191"/>
                  </a:lnTo>
                </a:path>
                <a:path w="6635115" h="2226945">
                  <a:moveTo>
                    <a:pt x="13716" y="0"/>
                  </a:moveTo>
                  <a:lnTo>
                    <a:pt x="663511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0121" y="4994529"/>
              <a:ext cx="247650" cy="20040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801105" y="3039618"/>
              <a:ext cx="2049780" cy="794385"/>
            </a:xfrm>
            <a:custGeom>
              <a:avLst/>
              <a:gdLst/>
              <a:ahLst/>
              <a:cxnLst/>
              <a:rect l="l" t="t" r="r" b="b"/>
              <a:pathLst>
                <a:path w="2049779" h="794385">
                  <a:moveTo>
                    <a:pt x="2049779" y="0"/>
                  </a:moveTo>
                  <a:lnTo>
                    <a:pt x="0" y="0"/>
                  </a:lnTo>
                  <a:lnTo>
                    <a:pt x="0" y="794003"/>
                  </a:lnTo>
                  <a:lnTo>
                    <a:pt x="2049779" y="794003"/>
                  </a:lnTo>
                  <a:lnTo>
                    <a:pt x="2049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01105" y="3039618"/>
              <a:ext cx="2049780" cy="794385"/>
            </a:xfrm>
            <a:custGeom>
              <a:avLst/>
              <a:gdLst/>
              <a:ahLst/>
              <a:cxnLst/>
              <a:rect l="l" t="t" r="r" b="b"/>
              <a:pathLst>
                <a:path w="2049779" h="794385">
                  <a:moveTo>
                    <a:pt x="0" y="794003"/>
                  </a:moveTo>
                  <a:lnTo>
                    <a:pt x="2049779" y="794003"/>
                  </a:lnTo>
                  <a:lnTo>
                    <a:pt x="2049779" y="0"/>
                  </a:lnTo>
                  <a:lnTo>
                    <a:pt x="0" y="0"/>
                  </a:lnTo>
                  <a:lnTo>
                    <a:pt x="0" y="794003"/>
                  </a:lnTo>
                  <a:close/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74088" y="5185664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45920" y="5434584"/>
            <a:ext cx="266700" cy="268605"/>
          </a:xfrm>
          <a:custGeom>
            <a:avLst/>
            <a:gdLst/>
            <a:ahLst/>
            <a:cxnLst/>
            <a:rect l="l" t="t" r="r" b="b"/>
            <a:pathLst>
              <a:path w="266700" h="268604">
                <a:moveTo>
                  <a:pt x="266700" y="0"/>
                </a:moveTo>
                <a:lnTo>
                  <a:pt x="0" y="0"/>
                </a:lnTo>
                <a:lnTo>
                  <a:pt x="0" y="268223"/>
                </a:lnTo>
                <a:lnTo>
                  <a:pt x="266700" y="268223"/>
                </a:lnTo>
                <a:lnTo>
                  <a:pt x="266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97863" y="5406339"/>
            <a:ext cx="163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66644" y="5423915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700" y="0"/>
                </a:moveTo>
                <a:lnTo>
                  <a:pt x="0" y="0"/>
                </a:lnTo>
                <a:lnTo>
                  <a:pt x="0" y="266700"/>
                </a:lnTo>
                <a:lnTo>
                  <a:pt x="266700" y="266700"/>
                </a:lnTo>
                <a:lnTo>
                  <a:pt x="266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50895" y="5394756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16323" y="5419344"/>
            <a:ext cx="266700" cy="268605"/>
          </a:xfrm>
          <a:custGeom>
            <a:avLst/>
            <a:gdLst/>
            <a:ahLst/>
            <a:cxnLst/>
            <a:rect l="l" t="t" r="r" b="b"/>
            <a:pathLst>
              <a:path w="266700" h="268604">
                <a:moveTo>
                  <a:pt x="266700" y="0"/>
                </a:moveTo>
                <a:lnTo>
                  <a:pt x="0" y="0"/>
                </a:lnTo>
                <a:lnTo>
                  <a:pt x="0" y="268223"/>
                </a:lnTo>
                <a:lnTo>
                  <a:pt x="266700" y="268223"/>
                </a:lnTo>
                <a:lnTo>
                  <a:pt x="266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44311" y="5419344"/>
            <a:ext cx="266700" cy="268605"/>
          </a:xfrm>
          <a:custGeom>
            <a:avLst/>
            <a:gdLst/>
            <a:ahLst/>
            <a:cxnLst/>
            <a:rect l="l" t="t" r="r" b="b"/>
            <a:pathLst>
              <a:path w="266700" h="268604">
                <a:moveTo>
                  <a:pt x="266700" y="0"/>
                </a:moveTo>
                <a:lnTo>
                  <a:pt x="0" y="0"/>
                </a:lnTo>
                <a:lnTo>
                  <a:pt x="0" y="268223"/>
                </a:lnTo>
                <a:lnTo>
                  <a:pt x="266700" y="268223"/>
                </a:lnTo>
                <a:lnTo>
                  <a:pt x="266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100576" y="5391403"/>
            <a:ext cx="172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1450" algn="l"/>
              </a:tabLst>
            </a:pPr>
            <a:r>
              <a:rPr sz="1800" b="1" spc="75" dirty="0">
                <a:latin typeface="Arial"/>
                <a:cs typeface="Arial"/>
              </a:rPr>
              <a:t>2</a:t>
            </a:r>
            <a:r>
              <a:rPr sz="1800" b="1" spc="85" dirty="0">
                <a:latin typeface="Arial"/>
                <a:cs typeface="Arial"/>
              </a:rPr>
              <a:t>0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75" dirty="0"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50964" y="5419344"/>
            <a:ext cx="266700" cy="268605"/>
          </a:xfrm>
          <a:custGeom>
            <a:avLst/>
            <a:gdLst/>
            <a:ahLst/>
            <a:cxnLst/>
            <a:rect l="l" t="t" r="r" b="b"/>
            <a:pathLst>
              <a:path w="266700" h="268604">
                <a:moveTo>
                  <a:pt x="266700" y="0"/>
                </a:moveTo>
                <a:lnTo>
                  <a:pt x="0" y="0"/>
                </a:lnTo>
                <a:lnTo>
                  <a:pt x="0" y="268223"/>
                </a:lnTo>
                <a:lnTo>
                  <a:pt x="266700" y="268223"/>
                </a:lnTo>
                <a:lnTo>
                  <a:pt x="266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35851" y="5391403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86928" y="5431535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700" y="0"/>
                </a:moveTo>
                <a:lnTo>
                  <a:pt x="0" y="0"/>
                </a:lnTo>
                <a:lnTo>
                  <a:pt x="0" y="266700"/>
                </a:lnTo>
                <a:lnTo>
                  <a:pt x="266700" y="266700"/>
                </a:lnTo>
                <a:lnTo>
                  <a:pt x="266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171815" y="5402376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8228" y="5830823"/>
            <a:ext cx="3218815" cy="2686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15669">
              <a:lnSpc>
                <a:spcPts val="2110"/>
              </a:lnSpc>
            </a:pPr>
            <a:r>
              <a:rPr sz="2000" spc="-85" dirty="0">
                <a:latin typeface="Microsoft Sans Serif"/>
                <a:cs typeface="Microsoft Sans Serif"/>
              </a:rPr>
              <a:t>Tempo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(dias)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01105" y="3039617"/>
            <a:ext cx="2049780" cy="794385"/>
          </a:xfrm>
          <a:prstGeom prst="rect">
            <a:avLst/>
          </a:prstGeom>
          <a:ln w="38100">
            <a:solidFill>
              <a:srgbClr val="99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35"/>
              </a:lnSpc>
            </a:pPr>
            <a:r>
              <a:rPr sz="1800" spc="-155" dirty="0">
                <a:latin typeface="Microsoft Sans Serif"/>
                <a:cs typeface="Microsoft Sans Serif"/>
              </a:rPr>
              <a:t>MATE</a:t>
            </a:r>
            <a:r>
              <a:rPr sz="1800" spc="-135" dirty="0">
                <a:latin typeface="Microsoft Sans Serif"/>
                <a:cs typeface="Microsoft Sans Serif"/>
              </a:rPr>
              <a:t>RIA</a:t>
            </a:r>
            <a:r>
              <a:rPr sz="1800" spc="-130" dirty="0">
                <a:latin typeface="Microsoft Sans Serif"/>
                <a:cs typeface="Microsoft Sans Serif"/>
              </a:rPr>
              <a:t>L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5" dirty="0">
                <a:latin typeface="Microsoft Sans Serif"/>
                <a:cs typeface="Microsoft Sans Serif"/>
              </a:rPr>
              <a:t>DE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75" dirty="0">
                <a:latin typeface="Microsoft Sans Serif"/>
                <a:cs typeface="Microsoft Sans Serif"/>
              </a:rPr>
              <a:t>PROPAGAÇÃO</a:t>
            </a:r>
            <a:endParaRPr sz="1800">
              <a:latin typeface="Microsoft Sans Serif"/>
              <a:cs typeface="Microsoft Sans Serif"/>
            </a:endParaRPr>
          </a:p>
          <a:p>
            <a:pPr marL="635" algn="ctr">
              <a:lnSpc>
                <a:spcPts val="2155"/>
              </a:lnSpc>
            </a:pPr>
            <a:r>
              <a:rPr sz="1800" spc="-125" dirty="0">
                <a:latin typeface="Microsoft Sans Serif"/>
                <a:cs typeface="Microsoft Sans Serif"/>
              </a:rPr>
              <a:t>SADIO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44089" y="2544317"/>
            <a:ext cx="2049780" cy="794385"/>
          </a:xfrm>
          <a:custGeom>
            <a:avLst/>
            <a:gdLst/>
            <a:ahLst/>
            <a:cxnLst/>
            <a:rect l="l" t="t" r="r" b="b"/>
            <a:pathLst>
              <a:path w="2049779" h="794385">
                <a:moveTo>
                  <a:pt x="2049780" y="0"/>
                </a:moveTo>
                <a:lnTo>
                  <a:pt x="0" y="0"/>
                </a:lnTo>
                <a:lnTo>
                  <a:pt x="0" y="794003"/>
                </a:lnTo>
                <a:lnTo>
                  <a:pt x="2049780" y="794003"/>
                </a:lnTo>
                <a:lnTo>
                  <a:pt x="2049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44089" y="2544317"/>
            <a:ext cx="2049780" cy="79438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39"/>
              </a:lnSpc>
            </a:pPr>
            <a:r>
              <a:rPr sz="1800" spc="-155" dirty="0">
                <a:latin typeface="Microsoft Sans Serif"/>
                <a:cs typeface="Microsoft Sans Serif"/>
              </a:rPr>
              <a:t>MATE</a:t>
            </a:r>
            <a:r>
              <a:rPr sz="1800" spc="-135" dirty="0">
                <a:latin typeface="Microsoft Sans Serif"/>
                <a:cs typeface="Microsoft Sans Serif"/>
              </a:rPr>
              <a:t>RIA</a:t>
            </a:r>
            <a:r>
              <a:rPr sz="1800" spc="-130" dirty="0">
                <a:latin typeface="Microsoft Sans Serif"/>
                <a:cs typeface="Microsoft Sans Serif"/>
              </a:rPr>
              <a:t>L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5" dirty="0">
                <a:latin typeface="Microsoft Sans Serif"/>
                <a:cs typeface="Microsoft Sans Serif"/>
              </a:rPr>
              <a:t>DE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200" dirty="0">
                <a:latin typeface="Microsoft Sans Serif"/>
                <a:cs typeface="Microsoft Sans Serif"/>
              </a:rPr>
              <a:t>P</a:t>
            </a:r>
            <a:r>
              <a:rPr sz="1800" spc="-180" dirty="0">
                <a:latin typeface="Microsoft Sans Serif"/>
                <a:cs typeface="Microsoft Sans Serif"/>
              </a:rPr>
              <a:t>ROPAG</a:t>
            </a:r>
            <a:r>
              <a:rPr sz="1800" spc="-155" dirty="0">
                <a:latin typeface="Microsoft Sans Serif"/>
                <a:cs typeface="Microsoft Sans Serif"/>
              </a:rPr>
              <a:t>A</a:t>
            </a:r>
            <a:r>
              <a:rPr sz="1800" spc="-265" dirty="0">
                <a:latin typeface="Microsoft Sans Serif"/>
                <a:cs typeface="Microsoft Sans Serif"/>
              </a:rPr>
              <a:t>Ç</a:t>
            </a:r>
            <a:r>
              <a:rPr sz="1800" spc="-110" dirty="0">
                <a:latin typeface="Microsoft Sans Serif"/>
                <a:cs typeface="Microsoft Sans Serif"/>
              </a:rPr>
              <a:t>ÃO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65" dirty="0">
                <a:latin typeface="Microsoft Sans Serif"/>
                <a:cs typeface="Microsoft Sans Serif"/>
              </a:rPr>
              <a:t>C</a:t>
            </a:r>
            <a:r>
              <a:rPr sz="1800" spc="-125" dirty="0">
                <a:latin typeface="Microsoft Sans Serif"/>
                <a:cs typeface="Microsoft Sans Serif"/>
              </a:rPr>
              <a:t>OM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2150"/>
              </a:lnSpc>
            </a:pPr>
            <a:r>
              <a:rPr sz="1800" spc="-175" dirty="0">
                <a:latin typeface="Microsoft Sans Serif"/>
                <a:cs typeface="Microsoft Sans Serif"/>
              </a:rPr>
              <a:t>PATÓGENO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579866" y="2986785"/>
            <a:ext cx="363220" cy="852805"/>
            <a:chOff x="8579866" y="2986785"/>
            <a:chExt cx="363220" cy="852805"/>
          </a:xfrm>
        </p:grpSpPr>
        <p:sp>
          <p:nvSpPr>
            <p:cNvPr id="39" name="object 39"/>
            <p:cNvSpPr/>
            <p:nvPr/>
          </p:nvSpPr>
          <p:spPr>
            <a:xfrm>
              <a:off x="8586216" y="2993135"/>
              <a:ext cx="350520" cy="840105"/>
            </a:xfrm>
            <a:custGeom>
              <a:avLst/>
              <a:gdLst/>
              <a:ahLst/>
              <a:cxnLst/>
              <a:rect l="l" t="t" r="r" b="b"/>
              <a:pathLst>
                <a:path w="350520" h="840104">
                  <a:moveTo>
                    <a:pt x="61340" y="0"/>
                  </a:moveTo>
                  <a:lnTo>
                    <a:pt x="0" y="0"/>
                  </a:lnTo>
                  <a:lnTo>
                    <a:pt x="0" y="782701"/>
                  </a:lnTo>
                  <a:lnTo>
                    <a:pt x="257682" y="782701"/>
                  </a:lnTo>
                  <a:lnTo>
                    <a:pt x="257682" y="839724"/>
                  </a:lnTo>
                  <a:lnTo>
                    <a:pt x="350519" y="752094"/>
                  </a:lnTo>
                  <a:lnTo>
                    <a:pt x="257682" y="664463"/>
                  </a:lnTo>
                  <a:lnTo>
                    <a:pt x="257682" y="721487"/>
                  </a:lnTo>
                  <a:lnTo>
                    <a:pt x="61340" y="721487"/>
                  </a:lnTo>
                  <a:lnTo>
                    <a:pt x="613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86216" y="2993135"/>
              <a:ext cx="350520" cy="840105"/>
            </a:xfrm>
            <a:custGeom>
              <a:avLst/>
              <a:gdLst/>
              <a:ahLst/>
              <a:cxnLst/>
              <a:rect l="l" t="t" r="r" b="b"/>
              <a:pathLst>
                <a:path w="350520" h="840104">
                  <a:moveTo>
                    <a:pt x="61340" y="0"/>
                  </a:moveTo>
                  <a:lnTo>
                    <a:pt x="61340" y="721487"/>
                  </a:lnTo>
                  <a:lnTo>
                    <a:pt x="257682" y="721487"/>
                  </a:lnTo>
                  <a:lnTo>
                    <a:pt x="257682" y="664463"/>
                  </a:lnTo>
                  <a:lnTo>
                    <a:pt x="350519" y="752094"/>
                  </a:lnTo>
                  <a:lnTo>
                    <a:pt x="257682" y="839724"/>
                  </a:lnTo>
                  <a:lnTo>
                    <a:pt x="257682" y="782701"/>
                  </a:lnTo>
                  <a:lnTo>
                    <a:pt x="0" y="782701"/>
                  </a:lnTo>
                  <a:lnTo>
                    <a:pt x="0" y="0"/>
                  </a:lnTo>
                  <a:lnTo>
                    <a:pt x="6134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4758" rIns="0" bIns="0" rtlCol="0">
            <a:spAutoFit/>
          </a:bodyPr>
          <a:lstStyle/>
          <a:p>
            <a:pPr marL="2150745" marR="5080" indent="-2059305">
              <a:lnSpc>
                <a:spcPct val="100000"/>
              </a:lnSpc>
              <a:spcBef>
                <a:spcPts val="95"/>
              </a:spcBef>
            </a:pPr>
            <a:r>
              <a:rPr sz="2800" b="0" u="none" spc="-15" dirty="0">
                <a:latin typeface="Arial MT"/>
                <a:cs typeface="Arial MT"/>
              </a:rPr>
              <a:t>EFEITO</a:t>
            </a:r>
            <a:r>
              <a:rPr sz="2800" b="0" u="none" spc="-5" dirty="0">
                <a:latin typeface="Arial MT"/>
                <a:cs typeface="Arial MT"/>
              </a:rPr>
              <a:t> DA</a:t>
            </a:r>
            <a:r>
              <a:rPr sz="2800" b="0" u="none" spc="-155" dirty="0">
                <a:latin typeface="Arial MT"/>
                <a:cs typeface="Arial MT"/>
              </a:rPr>
              <a:t> </a:t>
            </a:r>
            <a:r>
              <a:rPr sz="2800" b="0" u="none" spc="-10" dirty="0">
                <a:latin typeface="Arial MT"/>
                <a:cs typeface="Arial MT"/>
              </a:rPr>
              <a:t>SANIDADE</a:t>
            </a:r>
            <a:r>
              <a:rPr sz="2800" b="0" u="none" spc="10" dirty="0">
                <a:latin typeface="Arial MT"/>
                <a:cs typeface="Arial MT"/>
              </a:rPr>
              <a:t> </a:t>
            </a:r>
            <a:r>
              <a:rPr sz="2800" b="0" u="none" spc="-5" dirty="0">
                <a:latin typeface="Arial MT"/>
                <a:cs typeface="Arial MT"/>
              </a:rPr>
              <a:t>DO </a:t>
            </a:r>
            <a:r>
              <a:rPr sz="2800" b="0" u="none" spc="-30" dirty="0">
                <a:latin typeface="Arial MT"/>
                <a:cs typeface="Arial MT"/>
              </a:rPr>
              <a:t>MATERIAL</a:t>
            </a:r>
            <a:r>
              <a:rPr sz="2800" b="0" u="none" spc="-85" dirty="0">
                <a:latin typeface="Arial MT"/>
                <a:cs typeface="Arial MT"/>
              </a:rPr>
              <a:t> </a:t>
            </a:r>
            <a:r>
              <a:rPr sz="2800" b="0" u="none" spc="-5" dirty="0">
                <a:latin typeface="Arial MT"/>
                <a:cs typeface="Arial MT"/>
              </a:rPr>
              <a:t>DE</a:t>
            </a:r>
            <a:r>
              <a:rPr sz="2800" b="0" u="none" spc="-15" dirty="0">
                <a:latin typeface="Arial MT"/>
                <a:cs typeface="Arial MT"/>
              </a:rPr>
              <a:t> </a:t>
            </a:r>
            <a:r>
              <a:rPr sz="2800" b="0" u="none" spc="-30" dirty="0">
                <a:latin typeface="Arial MT"/>
                <a:cs typeface="Arial MT"/>
              </a:rPr>
              <a:t>PROPAGAÇÃO </a:t>
            </a:r>
            <a:r>
              <a:rPr sz="2800" b="0" u="none" spc="-760" dirty="0">
                <a:latin typeface="Arial MT"/>
                <a:cs typeface="Arial MT"/>
              </a:rPr>
              <a:t> </a:t>
            </a:r>
            <a:r>
              <a:rPr sz="2800" b="0" u="none" spc="-10" dirty="0">
                <a:latin typeface="Arial MT"/>
                <a:cs typeface="Arial MT"/>
              </a:rPr>
              <a:t>SOBRE</a:t>
            </a:r>
            <a:r>
              <a:rPr sz="2800" b="0" u="none" spc="-5" dirty="0">
                <a:latin typeface="Arial MT"/>
                <a:cs typeface="Arial MT"/>
              </a:rPr>
              <a:t> O</a:t>
            </a:r>
            <a:r>
              <a:rPr sz="2800" b="0" u="none" dirty="0">
                <a:latin typeface="Arial MT"/>
                <a:cs typeface="Arial MT"/>
              </a:rPr>
              <a:t> </a:t>
            </a:r>
            <a:r>
              <a:rPr sz="2800" b="0" u="none" spc="-5" dirty="0">
                <a:latin typeface="Arial MT"/>
                <a:cs typeface="Arial MT"/>
              </a:rPr>
              <a:t>INÍCIO</a:t>
            </a:r>
            <a:r>
              <a:rPr sz="2800" b="0" u="none" dirty="0">
                <a:latin typeface="Arial MT"/>
                <a:cs typeface="Arial MT"/>
              </a:rPr>
              <a:t> </a:t>
            </a:r>
            <a:r>
              <a:rPr sz="2800" b="0" u="none" spc="-5" dirty="0">
                <a:latin typeface="Arial MT"/>
                <a:cs typeface="Arial MT"/>
              </a:rPr>
              <a:t>DA</a:t>
            </a:r>
            <a:r>
              <a:rPr sz="2800" b="0" u="none" spc="-160" dirty="0">
                <a:latin typeface="Arial MT"/>
                <a:cs typeface="Arial MT"/>
              </a:rPr>
              <a:t> </a:t>
            </a:r>
            <a:r>
              <a:rPr sz="2800" b="0" u="none" spc="-35" dirty="0">
                <a:latin typeface="Arial MT"/>
                <a:cs typeface="Arial MT"/>
              </a:rPr>
              <a:t>PANDEMIA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43" name="object 43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134</a:t>
            </a:fld>
            <a:endParaRPr spc="-5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67684" y="271272"/>
            <a:ext cx="5057140" cy="6705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4"/>
              </a:spcBef>
            </a:pPr>
            <a:r>
              <a:rPr u="none" spc="-5" dirty="0"/>
              <a:t>Roguing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43861" y="1514932"/>
            <a:ext cx="7545705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Eliminação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plantas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doentes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na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lavoura/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"/>
            </a:pPr>
            <a:endParaRPr sz="29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b="1" dirty="0">
                <a:latin typeface="Arial"/>
                <a:cs typeface="Arial"/>
              </a:rPr>
              <a:t>viveiro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Inspeções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periódicas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3861" y="4548327"/>
            <a:ext cx="2045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Exempl</a:t>
            </a:r>
            <a:r>
              <a:rPr sz="2800" b="1" spc="-20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49673" y="4239005"/>
            <a:ext cx="504825" cy="1297305"/>
          </a:xfrm>
          <a:custGeom>
            <a:avLst/>
            <a:gdLst/>
            <a:ahLst/>
            <a:cxnLst/>
            <a:rect l="l" t="t" r="r" b="b"/>
            <a:pathLst>
              <a:path w="504825" h="1297304">
                <a:moveTo>
                  <a:pt x="504443" y="1296924"/>
                </a:moveTo>
                <a:lnTo>
                  <a:pt x="453606" y="1293125"/>
                </a:lnTo>
                <a:lnTo>
                  <a:pt x="406259" y="1282231"/>
                </a:lnTo>
                <a:lnTo>
                  <a:pt x="363415" y="1264991"/>
                </a:lnTo>
                <a:lnTo>
                  <a:pt x="326088" y="1242155"/>
                </a:lnTo>
                <a:lnTo>
                  <a:pt x="295292" y="1214473"/>
                </a:lnTo>
                <a:lnTo>
                  <a:pt x="272039" y="1182695"/>
                </a:lnTo>
                <a:lnTo>
                  <a:pt x="252222" y="1109853"/>
                </a:lnTo>
                <a:lnTo>
                  <a:pt x="252222" y="835533"/>
                </a:lnTo>
                <a:lnTo>
                  <a:pt x="247098" y="797814"/>
                </a:lnTo>
                <a:lnTo>
                  <a:pt x="209151" y="730912"/>
                </a:lnTo>
                <a:lnTo>
                  <a:pt x="178355" y="703230"/>
                </a:lnTo>
                <a:lnTo>
                  <a:pt x="141028" y="680394"/>
                </a:lnTo>
                <a:lnTo>
                  <a:pt x="98184" y="663154"/>
                </a:lnTo>
                <a:lnTo>
                  <a:pt x="50837" y="652260"/>
                </a:lnTo>
                <a:lnTo>
                  <a:pt x="0" y="648462"/>
                </a:lnTo>
                <a:lnTo>
                  <a:pt x="50837" y="644663"/>
                </a:lnTo>
                <a:lnTo>
                  <a:pt x="98184" y="633769"/>
                </a:lnTo>
                <a:lnTo>
                  <a:pt x="141028" y="616529"/>
                </a:lnTo>
                <a:lnTo>
                  <a:pt x="178355" y="593693"/>
                </a:lnTo>
                <a:lnTo>
                  <a:pt x="209151" y="566011"/>
                </a:lnTo>
                <a:lnTo>
                  <a:pt x="232404" y="534233"/>
                </a:lnTo>
                <a:lnTo>
                  <a:pt x="252222" y="461391"/>
                </a:lnTo>
                <a:lnTo>
                  <a:pt x="252222" y="187071"/>
                </a:lnTo>
                <a:lnTo>
                  <a:pt x="257345" y="149352"/>
                </a:lnTo>
                <a:lnTo>
                  <a:pt x="295292" y="82450"/>
                </a:lnTo>
                <a:lnTo>
                  <a:pt x="326088" y="54768"/>
                </a:lnTo>
                <a:lnTo>
                  <a:pt x="363415" y="31932"/>
                </a:lnTo>
                <a:lnTo>
                  <a:pt x="406259" y="14692"/>
                </a:lnTo>
                <a:lnTo>
                  <a:pt x="453606" y="3798"/>
                </a:lnTo>
                <a:lnTo>
                  <a:pt x="50444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93640" y="3964685"/>
            <a:ext cx="25476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Viveiro </a:t>
            </a:r>
            <a:r>
              <a:rPr sz="2400" b="1" spc="-5" dirty="0">
                <a:latin typeface="Arial"/>
                <a:cs typeface="Arial"/>
              </a:rPr>
              <a:t>de cana </a:t>
            </a:r>
            <a:r>
              <a:rPr sz="2400" b="1" dirty="0">
                <a:latin typeface="Arial"/>
                <a:cs typeface="Arial"/>
              </a:rPr>
              <a:t> Viveiro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mudas </a:t>
            </a:r>
            <a:r>
              <a:rPr sz="2400" b="1" spc="-6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Mofo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Branco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135</a:t>
            </a:fld>
            <a:endParaRPr spc="-5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9633" y="4810505"/>
            <a:ext cx="504825" cy="1021080"/>
          </a:xfrm>
          <a:custGeom>
            <a:avLst/>
            <a:gdLst/>
            <a:ahLst/>
            <a:cxnLst/>
            <a:rect l="l" t="t" r="r" b="b"/>
            <a:pathLst>
              <a:path w="504825" h="1021079">
                <a:moveTo>
                  <a:pt x="504443" y="1021080"/>
                </a:moveTo>
                <a:lnTo>
                  <a:pt x="446605" y="1016905"/>
                </a:lnTo>
                <a:lnTo>
                  <a:pt x="393514" y="1005014"/>
                </a:lnTo>
                <a:lnTo>
                  <a:pt x="346683" y="986356"/>
                </a:lnTo>
                <a:lnTo>
                  <a:pt x="307625" y="961878"/>
                </a:lnTo>
                <a:lnTo>
                  <a:pt x="277854" y="932529"/>
                </a:lnTo>
                <a:lnTo>
                  <a:pt x="258882" y="899259"/>
                </a:lnTo>
                <a:lnTo>
                  <a:pt x="252221" y="863015"/>
                </a:lnTo>
                <a:lnTo>
                  <a:pt x="252221" y="668655"/>
                </a:lnTo>
                <a:lnTo>
                  <a:pt x="245561" y="632384"/>
                </a:lnTo>
                <a:lnTo>
                  <a:pt x="226589" y="599097"/>
                </a:lnTo>
                <a:lnTo>
                  <a:pt x="196818" y="569740"/>
                </a:lnTo>
                <a:lnTo>
                  <a:pt x="157760" y="545259"/>
                </a:lnTo>
                <a:lnTo>
                  <a:pt x="110929" y="526601"/>
                </a:lnTo>
                <a:lnTo>
                  <a:pt x="57838" y="514713"/>
                </a:lnTo>
                <a:lnTo>
                  <a:pt x="0" y="510540"/>
                </a:lnTo>
                <a:lnTo>
                  <a:pt x="57838" y="506366"/>
                </a:lnTo>
                <a:lnTo>
                  <a:pt x="110929" y="494478"/>
                </a:lnTo>
                <a:lnTo>
                  <a:pt x="157760" y="475820"/>
                </a:lnTo>
                <a:lnTo>
                  <a:pt x="196818" y="451339"/>
                </a:lnTo>
                <a:lnTo>
                  <a:pt x="226589" y="421982"/>
                </a:lnTo>
                <a:lnTo>
                  <a:pt x="245561" y="388695"/>
                </a:lnTo>
                <a:lnTo>
                  <a:pt x="252221" y="352425"/>
                </a:lnTo>
                <a:lnTo>
                  <a:pt x="252221" y="158115"/>
                </a:lnTo>
                <a:lnTo>
                  <a:pt x="258882" y="121844"/>
                </a:lnTo>
                <a:lnTo>
                  <a:pt x="277854" y="88557"/>
                </a:lnTo>
                <a:lnTo>
                  <a:pt x="307625" y="59200"/>
                </a:lnTo>
                <a:lnTo>
                  <a:pt x="346683" y="34719"/>
                </a:lnTo>
                <a:lnTo>
                  <a:pt x="393514" y="16061"/>
                </a:lnTo>
                <a:lnTo>
                  <a:pt x="446605" y="4173"/>
                </a:lnTo>
                <a:lnTo>
                  <a:pt x="50444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6504" y="249936"/>
            <a:ext cx="8642985" cy="12515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3216275" marR="593090" indent="-2617470">
              <a:lnSpc>
                <a:spcPct val="100000"/>
              </a:lnSpc>
              <a:spcBef>
                <a:spcPts val="515"/>
              </a:spcBef>
            </a:pPr>
            <a:r>
              <a:rPr u="none" spc="-5" dirty="0"/>
              <a:t>Eliminação</a:t>
            </a:r>
            <a:r>
              <a:rPr u="none" spc="5" dirty="0"/>
              <a:t> </a:t>
            </a:r>
            <a:r>
              <a:rPr u="none" spc="-5" dirty="0"/>
              <a:t>de</a:t>
            </a:r>
            <a:r>
              <a:rPr u="none" spc="5" dirty="0"/>
              <a:t> </a:t>
            </a:r>
            <a:r>
              <a:rPr u="none" spc="-5" dirty="0"/>
              <a:t>Plantas</a:t>
            </a:r>
            <a:r>
              <a:rPr u="none" spc="10" dirty="0"/>
              <a:t> </a:t>
            </a:r>
            <a:r>
              <a:rPr u="none" spc="-5" dirty="0"/>
              <a:t>Voluntárias </a:t>
            </a:r>
            <a:r>
              <a:rPr u="none" spc="-985" dirty="0"/>
              <a:t> </a:t>
            </a:r>
            <a:r>
              <a:rPr u="none" dirty="0"/>
              <a:t>(Tigueras)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0342" y="4998466"/>
            <a:ext cx="1807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Exemplos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9203" y="4624730"/>
            <a:ext cx="30734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Vazio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Fitossanitários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Rebrota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Algodão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1695" y="3088385"/>
            <a:ext cx="451484" cy="678180"/>
          </a:xfrm>
          <a:custGeom>
            <a:avLst/>
            <a:gdLst/>
            <a:ahLst/>
            <a:cxnLst/>
            <a:rect l="l" t="t" r="r" b="b"/>
            <a:pathLst>
              <a:path w="451485" h="678179">
                <a:moveTo>
                  <a:pt x="375834" y="584388"/>
                </a:moveTo>
                <a:lnTo>
                  <a:pt x="295529" y="643636"/>
                </a:lnTo>
                <a:lnTo>
                  <a:pt x="290502" y="649231"/>
                </a:lnTo>
                <a:lnTo>
                  <a:pt x="288083" y="656113"/>
                </a:lnTo>
                <a:lnTo>
                  <a:pt x="288403" y="663424"/>
                </a:lnTo>
                <a:lnTo>
                  <a:pt x="291592" y="670306"/>
                </a:lnTo>
                <a:lnTo>
                  <a:pt x="297187" y="675332"/>
                </a:lnTo>
                <a:lnTo>
                  <a:pt x="304069" y="677751"/>
                </a:lnTo>
                <a:lnTo>
                  <a:pt x="311380" y="677431"/>
                </a:lnTo>
                <a:lnTo>
                  <a:pt x="318262" y="674243"/>
                </a:lnTo>
                <a:lnTo>
                  <a:pt x="419517" y="599439"/>
                </a:lnTo>
                <a:lnTo>
                  <a:pt x="413384" y="599439"/>
                </a:lnTo>
                <a:lnTo>
                  <a:pt x="413384" y="597662"/>
                </a:lnTo>
                <a:lnTo>
                  <a:pt x="405638" y="597662"/>
                </a:lnTo>
                <a:lnTo>
                  <a:pt x="375834" y="584388"/>
                </a:lnTo>
                <a:close/>
              </a:path>
              <a:path w="451485" h="678179">
                <a:moveTo>
                  <a:pt x="38100" y="0"/>
                </a:moveTo>
                <a:lnTo>
                  <a:pt x="0" y="0"/>
                </a:lnTo>
                <a:lnTo>
                  <a:pt x="0" y="599439"/>
                </a:lnTo>
                <a:lnTo>
                  <a:pt x="355432" y="599439"/>
                </a:lnTo>
                <a:lnTo>
                  <a:pt x="375834" y="584388"/>
                </a:lnTo>
                <a:lnTo>
                  <a:pt x="366857" y="580389"/>
                </a:lnTo>
                <a:lnTo>
                  <a:pt x="38100" y="580389"/>
                </a:lnTo>
                <a:lnTo>
                  <a:pt x="19050" y="561339"/>
                </a:lnTo>
                <a:lnTo>
                  <a:pt x="38100" y="561339"/>
                </a:lnTo>
                <a:lnTo>
                  <a:pt x="38100" y="0"/>
                </a:lnTo>
                <a:close/>
              </a:path>
              <a:path w="451485" h="678179">
                <a:moveTo>
                  <a:pt x="417663" y="561339"/>
                </a:moveTo>
                <a:lnTo>
                  <a:pt x="413384" y="561339"/>
                </a:lnTo>
                <a:lnTo>
                  <a:pt x="413384" y="599439"/>
                </a:lnTo>
                <a:lnTo>
                  <a:pt x="419517" y="599439"/>
                </a:lnTo>
                <a:lnTo>
                  <a:pt x="450977" y="576199"/>
                </a:lnTo>
                <a:lnTo>
                  <a:pt x="417663" y="561339"/>
                </a:lnTo>
                <a:close/>
              </a:path>
              <a:path w="451485" h="678179">
                <a:moveTo>
                  <a:pt x="402081" y="565022"/>
                </a:moveTo>
                <a:lnTo>
                  <a:pt x="375834" y="584388"/>
                </a:lnTo>
                <a:lnTo>
                  <a:pt x="405638" y="597662"/>
                </a:lnTo>
                <a:lnTo>
                  <a:pt x="402081" y="565022"/>
                </a:lnTo>
                <a:close/>
              </a:path>
              <a:path w="451485" h="678179">
                <a:moveTo>
                  <a:pt x="413384" y="565022"/>
                </a:moveTo>
                <a:lnTo>
                  <a:pt x="402081" y="565022"/>
                </a:lnTo>
                <a:lnTo>
                  <a:pt x="405638" y="597662"/>
                </a:lnTo>
                <a:lnTo>
                  <a:pt x="413384" y="597662"/>
                </a:lnTo>
                <a:lnTo>
                  <a:pt x="413384" y="565022"/>
                </a:lnTo>
                <a:close/>
              </a:path>
              <a:path w="451485" h="678179">
                <a:moveTo>
                  <a:pt x="292941" y="507345"/>
                </a:moveTo>
                <a:lnTo>
                  <a:pt x="285718" y="508603"/>
                </a:lnTo>
                <a:lnTo>
                  <a:pt x="279495" y="512480"/>
                </a:lnTo>
                <a:lnTo>
                  <a:pt x="275081" y="518668"/>
                </a:lnTo>
                <a:lnTo>
                  <a:pt x="273482" y="526008"/>
                </a:lnTo>
                <a:lnTo>
                  <a:pt x="274764" y="533193"/>
                </a:lnTo>
                <a:lnTo>
                  <a:pt x="278618" y="539402"/>
                </a:lnTo>
                <a:lnTo>
                  <a:pt x="284734" y="543813"/>
                </a:lnTo>
                <a:lnTo>
                  <a:pt x="375834" y="584388"/>
                </a:lnTo>
                <a:lnTo>
                  <a:pt x="402081" y="565022"/>
                </a:lnTo>
                <a:lnTo>
                  <a:pt x="413384" y="565022"/>
                </a:lnTo>
                <a:lnTo>
                  <a:pt x="413384" y="561339"/>
                </a:lnTo>
                <a:lnTo>
                  <a:pt x="417663" y="561339"/>
                </a:lnTo>
                <a:lnTo>
                  <a:pt x="300355" y="509015"/>
                </a:lnTo>
                <a:lnTo>
                  <a:pt x="292941" y="507345"/>
                </a:lnTo>
                <a:close/>
              </a:path>
              <a:path w="451485" h="678179">
                <a:moveTo>
                  <a:pt x="38100" y="561339"/>
                </a:moveTo>
                <a:lnTo>
                  <a:pt x="19050" y="561339"/>
                </a:lnTo>
                <a:lnTo>
                  <a:pt x="38100" y="580389"/>
                </a:lnTo>
                <a:lnTo>
                  <a:pt x="38100" y="561339"/>
                </a:lnTo>
                <a:close/>
              </a:path>
              <a:path w="451485" h="678179">
                <a:moveTo>
                  <a:pt x="324084" y="561339"/>
                </a:moveTo>
                <a:lnTo>
                  <a:pt x="38100" y="561339"/>
                </a:lnTo>
                <a:lnTo>
                  <a:pt x="38100" y="580389"/>
                </a:lnTo>
                <a:lnTo>
                  <a:pt x="366857" y="580389"/>
                </a:lnTo>
                <a:lnTo>
                  <a:pt x="324084" y="5613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20342" y="1779270"/>
            <a:ext cx="8528050" cy="280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  <a:tab pos="4584700" algn="l"/>
              </a:tabLst>
            </a:pPr>
            <a:r>
              <a:rPr sz="2400" b="1" dirty="0">
                <a:latin typeface="Arial"/>
                <a:cs typeface="Arial"/>
              </a:rPr>
              <a:t>Plantas da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cultura	</a:t>
            </a:r>
            <a:r>
              <a:rPr sz="2400" b="1" spc="-5" dirty="0">
                <a:latin typeface="Arial"/>
                <a:cs typeface="Arial"/>
              </a:rPr>
              <a:t>Permanência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após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colheita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Hospedeiras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Patógenos</a:t>
            </a:r>
            <a:r>
              <a:rPr sz="2400" b="1" dirty="0">
                <a:latin typeface="Arial"/>
                <a:cs typeface="Arial"/>
              </a:rPr>
              <a:t> na</a:t>
            </a:r>
            <a:r>
              <a:rPr sz="2400" b="1" spc="-5" dirty="0">
                <a:latin typeface="Arial"/>
                <a:cs typeface="Arial"/>
              </a:rPr>
              <a:t> “Ausência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Cultura”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2850">
              <a:latin typeface="Arial"/>
              <a:cs typeface="Arial"/>
            </a:endParaRPr>
          </a:p>
          <a:p>
            <a:pPr marL="190690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Fontes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Inóculo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Patógenos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Biotróficos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3094" y="1917719"/>
            <a:ext cx="1019810" cy="171450"/>
          </a:xfrm>
          <a:custGeom>
            <a:avLst/>
            <a:gdLst/>
            <a:ahLst/>
            <a:cxnLst/>
            <a:rect l="l" t="t" r="r" b="b"/>
            <a:pathLst>
              <a:path w="1019810" h="171450">
                <a:moveTo>
                  <a:pt x="943501" y="85578"/>
                </a:moveTo>
                <a:lnTo>
                  <a:pt x="857503" y="135743"/>
                </a:lnTo>
                <a:lnTo>
                  <a:pt x="851896" y="140795"/>
                </a:lnTo>
                <a:lnTo>
                  <a:pt x="848740" y="147395"/>
                </a:lnTo>
                <a:lnTo>
                  <a:pt x="848252" y="154709"/>
                </a:lnTo>
                <a:lnTo>
                  <a:pt x="850645" y="161905"/>
                </a:lnTo>
                <a:lnTo>
                  <a:pt x="855698" y="167512"/>
                </a:lnTo>
                <a:lnTo>
                  <a:pt x="862298" y="170668"/>
                </a:lnTo>
                <a:lnTo>
                  <a:pt x="869612" y="171156"/>
                </a:lnTo>
                <a:lnTo>
                  <a:pt x="876807" y="168763"/>
                </a:lnTo>
                <a:lnTo>
                  <a:pt x="986669" y="104628"/>
                </a:lnTo>
                <a:lnTo>
                  <a:pt x="981455" y="104628"/>
                </a:lnTo>
                <a:lnTo>
                  <a:pt x="981455" y="102088"/>
                </a:lnTo>
                <a:lnTo>
                  <a:pt x="971803" y="102088"/>
                </a:lnTo>
                <a:lnTo>
                  <a:pt x="943501" y="85578"/>
                </a:lnTo>
                <a:close/>
              </a:path>
              <a:path w="1019810" h="171450">
                <a:moveTo>
                  <a:pt x="910843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910843" y="104628"/>
                </a:lnTo>
                <a:lnTo>
                  <a:pt x="943501" y="85578"/>
                </a:lnTo>
                <a:lnTo>
                  <a:pt x="910843" y="66528"/>
                </a:lnTo>
                <a:close/>
              </a:path>
              <a:path w="1019810" h="171450">
                <a:moveTo>
                  <a:pt x="986669" y="66528"/>
                </a:moveTo>
                <a:lnTo>
                  <a:pt x="981455" y="66528"/>
                </a:lnTo>
                <a:lnTo>
                  <a:pt x="981455" y="104628"/>
                </a:lnTo>
                <a:lnTo>
                  <a:pt x="986669" y="104628"/>
                </a:lnTo>
                <a:lnTo>
                  <a:pt x="1019301" y="85578"/>
                </a:lnTo>
                <a:lnTo>
                  <a:pt x="986669" y="66528"/>
                </a:lnTo>
                <a:close/>
              </a:path>
              <a:path w="1019810" h="171450">
                <a:moveTo>
                  <a:pt x="971803" y="69068"/>
                </a:moveTo>
                <a:lnTo>
                  <a:pt x="943501" y="85578"/>
                </a:lnTo>
                <a:lnTo>
                  <a:pt x="971803" y="102088"/>
                </a:lnTo>
                <a:lnTo>
                  <a:pt x="971803" y="69068"/>
                </a:lnTo>
                <a:close/>
              </a:path>
              <a:path w="1019810" h="171450">
                <a:moveTo>
                  <a:pt x="981455" y="69068"/>
                </a:moveTo>
                <a:lnTo>
                  <a:pt x="971803" y="69068"/>
                </a:lnTo>
                <a:lnTo>
                  <a:pt x="971803" y="102088"/>
                </a:lnTo>
                <a:lnTo>
                  <a:pt x="981455" y="102088"/>
                </a:lnTo>
                <a:lnTo>
                  <a:pt x="981455" y="69068"/>
                </a:lnTo>
                <a:close/>
              </a:path>
              <a:path w="1019810" h="171450">
                <a:moveTo>
                  <a:pt x="869612" y="0"/>
                </a:moveTo>
                <a:lnTo>
                  <a:pt x="862298" y="488"/>
                </a:lnTo>
                <a:lnTo>
                  <a:pt x="855698" y="3643"/>
                </a:lnTo>
                <a:lnTo>
                  <a:pt x="850645" y="9251"/>
                </a:lnTo>
                <a:lnTo>
                  <a:pt x="848252" y="16446"/>
                </a:lnTo>
                <a:lnTo>
                  <a:pt x="848740" y="23760"/>
                </a:lnTo>
                <a:lnTo>
                  <a:pt x="851896" y="30360"/>
                </a:lnTo>
                <a:lnTo>
                  <a:pt x="857503" y="35413"/>
                </a:lnTo>
                <a:lnTo>
                  <a:pt x="943501" y="85578"/>
                </a:lnTo>
                <a:lnTo>
                  <a:pt x="971803" y="69068"/>
                </a:lnTo>
                <a:lnTo>
                  <a:pt x="981455" y="69068"/>
                </a:lnTo>
                <a:lnTo>
                  <a:pt x="981455" y="66528"/>
                </a:lnTo>
                <a:lnTo>
                  <a:pt x="986669" y="66528"/>
                </a:lnTo>
                <a:lnTo>
                  <a:pt x="876807" y="2393"/>
                </a:lnTo>
                <a:lnTo>
                  <a:pt x="8696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0" name="object 1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136</a:t>
            </a:fld>
            <a:endParaRPr spc="-5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460" y="320040"/>
            <a:ext cx="8641080" cy="791210"/>
          </a:xfrm>
          <a:custGeom>
            <a:avLst/>
            <a:gdLst/>
            <a:ahLst/>
            <a:cxnLst/>
            <a:rect l="l" t="t" r="r" b="b"/>
            <a:pathLst>
              <a:path w="8641080" h="791210">
                <a:moveTo>
                  <a:pt x="0" y="790955"/>
                </a:moveTo>
                <a:lnTo>
                  <a:pt x="8641080" y="790955"/>
                </a:lnTo>
                <a:lnTo>
                  <a:pt x="8641080" y="0"/>
                </a:lnTo>
                <a:lnTo>
                  <a:pt x="0" y="0"/>
                </a:lnTo>
                <a:lnTo>
                  <a:pt x="0" y="7909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294" rIns="0" bIns="0" rtlCol="0">
            <a:spAutoFit/>
          </a:bodyPr>
          <a:lstStyle/>
          <a:p>
            <a:pPr marL="3594735" marR="5080" indent="-166497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Eliminação</a:t>
            </a:r>
            <a:r>
              <a:rPr u="none" spc="-40" dirty="0"/>
              <a:t> </a:t>
            </a:r>
            <a:r>
              <a:rPr u="none" dirty="0"/>
              <a:t>de</a:t>
            </a:r>
            <a:r>
              <a:rPr u="none" spc="-45" dirty="0"/>
              <a:t> </a:t>
            </a:r>
            <a:r>
              <a:rPr u="none" dirty="0"/>
              <a:t>Hospedeiras </a:t>
            </a:r>
            <a:r>
              <a:rPr u="none" spc="-985" dirty="0"/>
              <a:t> </a:t>
            </a:r>
            <a:r>
              <a:rPr u="none" dirty="0"/>
              <a:t>Alternativas</a:t>
            </a:r>
          </a:p>
        </p:txBody>
      </p:sp>
      <p:sp>
        <p:nvSpPr>
          <p:cNvPr id="4" name="object 4"/>
          <p:cNvSpPr/>
          <p:nvPr/>
        </p:nvSpPr>
        <p:spPr>
          <a:xfrm>
            <a:off x="2632710" y="4583429"/>
            <a:ext cx="504825" cy="1021080"/>
          </a:xfrm>
          <a:custGeom>
            <a:avLst/>
            <a:gdLst/>
            <a:ahLst/>
            <a:cxnLst/>
            <a:rect l="l" t="t" r="r" b="b"/>
            <a:pathLst>
              <a:path w="504825" h="1021079">
                <a:moveTo>
                  <a:pt x="504444" y="1021080"/>
                </a:moveTo>
                <a:lnTo>
                  <a:pt x="424714" y="1018939"/>
                </a:lnTo>
                <a:lnTo>
                  <a:pt x="355476" y="1012976"/>
                </a:lnTo>
                <a:lnTo>
                  <a:pt x="300880" y="1003880"/>
                </a:lnTo>
                <a:lnTo>
                  <a:pt x="252221" y="979043"/>
                </a:lnTo>
                <a:lnTo>
                  <a:pt x="252221" y="552577"/>
                </a:lnTo>
                <a:lnTo>
                  <a:pt x="239365" y="539280"/>
                </a:lnTo>
                <a:lnTo>
                  <a:pt x="203563" y="527739"/>
                </a:lnTo>
                <a:lnTo>
                  <a:pt x="148967" y="518643"/>
                </a:lnTo>
                <a:lnTo>
                  <a:pt x="79729" y="512680"/>
                </a:lnTo>
                <a:lnTo>
                  <a:pt x="0" y="510540"/>
                </a:lnTo>
                <a:lnTo>
                  <a:pt x="79729" y="508399"/>
                </a:lnTo>
                <a:lnTo>
                  <a:pt x="148967" y="502436"/>
                </a:lnTo>
                <a:lnTo>
                  <a:pt x="203563" y="493340"/>
                </a:lnTo>
                <a:lnTo>
                  <a:pt x="239365" y="481799"/>
                </a:lnTo>
                <a:lnTo>
                  <a:pt x="252221" y="468503"/>
                </a:lnTo>
                <a:lnTo>
                  <a:pt x="252221" y="42037"/>
                </a:lnTo>
                <a:lnTo>
                  <a:pt x="265078" y="28740"/>
                </a:lnTo>
                <a:lnTo>
                  <a:pt x="300880" y="17199"/>
                </a:lnTo>
                <a:lnTo>
                  <a:pt x="355476" y="8103"/>
                </a:lnTo>
                <a:lnTo>
                  <a:pt x="424714" y="2140"/>
                </a:lnTo>
                <a:lnTo>
                  <a:pt x="504444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9983" y="2050745"/>
            <a:ext cx="8373109" cy="352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Patógenos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Polífagos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Espécies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Cultivadas,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Daninhas,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Silvestres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Erradicação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das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Fontes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Inóculo</a:t>
            </a:r>
            <a:endParaRPr sz="2800">
              <a:latin typeface="Arial"/>
              <a:cs typeface="Arial"/>
            </a:endParaRPr>
          </a:p>
          <a:p>
            <a:pPr marL="1787525">
              <a:lnSpc>
                <a:spcPts val="2135"/>
              </a:lnSpc>
              <a:spcBef>
                <a:spcPts val="2170"/>
              </a:spcBef>
            </a:pPr>
            <a:r>
              <a:rPr sz="2000" b="1" dirty="0">
                <a:latin typeface="Arial"/>
                <a:cs typeface="Arial"/>
              </a:rPr>
              <a:t>Eliminação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Berberis/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Ferrugem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Colmo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(EUA)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880"/>
              </a:lnSpc>
              <a:buFont typeface="Wingdings"/>
              <a:buChar char=""/>
              <a:tabLst>
                <a:tab pos="355600" algn="l"/>
              </a:tabLst>
            </a:pPr>
            <a:r>
              <a:rPr sz="2800" b="1" spc="-15" dirty="0">
                <a:latin typeface="Arial"/>
                <a:cs typeface="Arial"/>
              </a:rPr>
              <a:t>Ex</a:t>
            </a:r>
            <a:endParaRPr sz="2800">
              <a:latin typeface="Arial"/>
              <a:cs typeface="Arial"/>
            </a:endParaRPr>
          </a:p>
          <a:p>
            <a:pPr marL="1787525">
              <a:lnSpc>
                <a:spcPts val="2190"/>
              </a:lnSpc>
            </a:pPr>
            <a:r>
              <a:rPr sz="2000" b="1" dirty="0">
                <a:latin typeface="Arial"/>
                <a:cs typeface="Arial"/>
              </a:rPr>
              <a:t>Eliminação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Hospedeiros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Ferrugem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Asiática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Soja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137</a:t>
            </a:fld>
            <a:endParaRPr spc="-5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3560" y="74676"/>
            <a:ext cx="8642985" cy="7912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764540">
              <a:lnSpc>
                <a:spcPct val="100000"/>
              </a:lnSpc>
              <a:spcBef>
                <a:spcPts val="860"/>
              </a:spcBef>
            </a:pPr>
            <a:r>
              <a:rPr u="none" spc="-5" dirty="0"/>
              <a:t>Eliminação</a:t>
            </a:r>
            <a:r>
              <a:rPr u="none" spc="-20" dirty="0"/>
              <a:t> </a:t>
            </a:r>
            <a:r>
              <a:rPr u="none" dirty="0"/>
              <a:t>de</a:t>
            </a:r>
            <a:r>
              <a:rPr u="none" spc="-5" dirty="0"/>
              <a:t> </a:t>
            </a:r>
            <a:r>
              <a:rPr u="none" dirty="0"/>
              <a:t>Restos</a:t>
            </a:r>
            <a:r>
              <a:rPr u="none" spc="-25" dirty="0"/>
              <a:t> </a:t>
            </a:r>
            <a:r>
              <a:rPr u="none" dirty="0"/>
              <a:t>de</a:t>
            </a:r>
            <a:r>
              <a:rPr u="none" spc="-5" dirty="0"/>
              <a:t> </a:t>
            </a:r>
            <a:r>
              <a:rPr u="none" dirty="0"/>
              <a:t>Cultura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2311" y="2002281"/>
            <a:ext cx="4598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Patógenos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Necrotróficos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2311" y="2941447"/>
            <a:ext cx="5546090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Preparo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Convencional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Solo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  <a:tab pos="2755900" algn="l"/>
              </a:tabLst>
            </a:pPr>
            <a:r>
              <a:rPr sz="2800" b="1" spc="-5" dirty="0">
                <a:latin typeface="Arial"/>
                <a:cs typeface="Arial"/>
              </a:rPr>
              <a:t>Remoção	Ex: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Cana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  <a:tab pos="3670300" algn="l"/>
              </a:tabLst>
            </a:pPr>
            <a:r>
              <a:rPr sz="2800" b="1" spc="-5" dirty="0">
                <a:latin typeface="Arial"/>
                <a:cs typeface="Arial"/>
              </a:rPr>
              <a:t>Antigamente	Queima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745" y="2941447"/>
            <a:ext cx="1388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io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7757" y="3107963"/>
            <a:ext cx="509905" cy="171450"/>
          </a:xfrm>
          <a:custGeom>
            <a:avLst/>
            <a:gdLst/>
            <a:ahLst/>
            <a:cxnLst/>
            <a:rect l="l" t="t" r="r" b="b"/>
            <a:pathLst>
              <a:path w="509904" h="171450">
                <a:moveTo>
                  <a:pt x="433977" y="85578"/>
                </a:moveTo>
                <a:lnTo>
                  <a:pt x="347980" y="135743"/>
                </a:lnTo>
                <a:lnTo>
                  <a:pt x="342300" y="140795"/>
                </a:lnTo>
                <a:lnTo>
                  <a:pt x="339121" y="147395"/>
                </a:lnTo>
                <a:lnTo>
                  <a:pt x="338657" y="154709"/>
                </a:lnTo>
                <a:lnTo>
                  <a:pt x="341122" y="161905"/>
                </a:lnTo>
                <a:lnTo>
                  <a:pt x="346172" y="167513"/>
                </a:lnTo>
                <a:lnTo>
                  <a:pt x="352758" y="170668"/>
                </a:lnTo>
                <a:lnTo>
                  <a:pt x="360035" y="171156"/>
                </a:lnTo>
                <a:lnTo>
                  <a:pt x="367157" y="168763"/>
                </a:lnTo>
                <a:lnTo>
                  <a:pt x="477018" y="104628"/>
                </a:lnTo>
                <a:lnTo>
                  <a:pt x="471805" y="104628"/>
                </a:lnTo>
                <a:lnTo>
                  <a:pt x="471805" y="102088"/>
                </a:lnTo>
                <a:lnTo>
                  <a:pt x="462280" y="102088"/>
                </a:lnTo>
                <a:lnTo>
                  <a:pt x="433977" y="85578"/>
                </a:lnTo>
                <a:close/>
              </a:path>
              <a:path w="509904" h="171450">
                <a:moveTo>
                  <a:pt x="401320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401320" y="104628"/>
                </a:lnTo>
                <a:lnTo>
                  <a:pt x="433977" y="85578"/>
                </a:lnTo>
                <a:lnTo>
                  <a:pt x="401320" y="66528"/>
                </a:lnTo>
                <a:close/>
              </a:path>
              <a:path w="509904" h="171450">
                <a:moveTo>
                  <a:pt x="477018" y="66528"/>
                </a:moveTo>
                <a:lnTo>
                  <a:pt x="471805" y="66528"/>
                </a:lnTo>
                <a:lnTo>
                  <a:pt x="471805" y="104628"/>
                </a:lnTo>
                <a:lnTo>
                  <a:pt x="477018" y="104628"/>
                </a:lnTo>
                <a:lnTo>
                  <a:pt x="509650" y="85578"/>
                </a:lnTo>
                <a:lnTo>
                  <a:pt x="477018" y="66528"/>
                </a:lnTo>
                <a:close/>
              </a:path>
              <a:path w="509904" h="171450">
                <a:moveTo>
                  <a:pt x="462280" y="69068"/>
                </a:moveTo>
                <a:lnTo>
                  <a:pt x="433977" y="85578"/>
                </a:lnTo>
                <a:lnTo>
                  <a:pt x="462280" y="102088"/>
                </a:lnTo>
                <a:lnTo>
                  <a:pt x="462280" y="69068"/>
                </a:lnTo>
                <a:close/>
              </a:path>
              <a:path w="509904" h="171450">
                <a:moveTo>
                  <a:pt x="471805" y="69068"/>
                </a:moveTo>
                <a:lnTo>
                  <a:pt x="462280" y="69068"/>
                </a:lnTo>
                <a:lnTo>
                  <a:pt x="462280" y="102088"/>
                </a:lnTo>
                <a:lnTo>
                  <a:pt x="471805" y="102088"/>
                </a:lnTo>
                <a:lnTo>
                  <a:pt x="471805" y="69068"/>
                </a:lnTo>
                <a:close/>
              </a:path>
              <a:path w="509904" h="171450">
                <a:moveTo>
                  <a:pt x="360035" y="0"/>
                </a:moveTo>
                <a:lnTo>
                  <a:pt x="352758" y="488"/>
                </a:lnTo>
                <a:lnTo>
                  <a:pt x="346172" y="3643"/>
                </a:lnTo>
                <a:lnTo>
                  <a:pt x="341122" y="9251"/>
                </a:lnTo>
                <a:lnTo>
                  <a:pt x="338657" y="16446"/>
                </a:lnTo>
                <a:lnTo>
                  <a:pt x="339121" y="23760"/>
                </a:lnTo>
                <a:lnTo>
                  <a:pt x="342300" y="30360"/>
                </a:lnTo>
                <a:lnTo>
                  <a:pt x="347980" y="35413"/>
                </a:lnTo>
                <a:lnTo>
                  <a:pt x="433977" y="85578"/>
                </a:lnTo>
                <a:lnTo>
                  <a:pt x="462280" y="69068"/>
                </a:lnTo>
                <a:lnTo>
                  <a:pt x="471805" y="69068"/>
                </a:lnTo>
                <a:lnTo>
                  <a:pt x="471805" y="66528"/>
                </a:lnTo>
                <a:lnTo>
                  <a:pt x="477018" y="66528"/>
                </a:lnTo>
                <a:lnTo>
                  <a:pt x="367157" y="2393"/>
                </a:lnTo>
                <a:lnTo>
                  <a:pt x="3600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6546" y="4043699"/>
            <a:ext cx="509905" cy="171450"/>
          </a:xfrm>
          <a:custGeom>
            <a:avLst/>
            <a:gdLst/>
            <a:ahLst/>
            <a:cxnLst/>
            <a:rect l="l" t="t" r="r" b="b"/>
            <a:pathLst>
              <a:path w="509904" h="171450">
                <a:moveTo>
                  <a:pt x="433977" y="85578"/>
                </a:moveTo>
                <a:lnTo>
                  <a:pt x="347979" y="135743"/>
                </a:lnTo>
                <a:lnTo>
                  <a:pt x="342300" y="140795"/>
                </a:lnTo>
                <a:lnTo>
                  <a:pt x="339121" y="147395"/>
                </a:lnTo>
                <a:lnTo>
                  <a:pt x="338657" y="154709"/>
                </a:lnTo>
                <a:lnTo>
                  <a:pt x="341121" y="161905"/>
                </a:lnTo>
                <a:lnTo>
                  <a:pt x="346172" y="167512"/>
                </a:lnTo>
                <a:lnTo>
                  <a:pt x="352758" y="170668"/>
                </a:lnTo>
                <a:lnTo>
                  <a:pt x="360035" y="171156"/>
                </a:lnTo>
                <a:lnTo>
                  <a:pt x="367156" y="168763"/>
                </a:lnTo>
                <a:lnTo>
                  <a:pt x="477018" y="104628"/>
                </a:lnTo>
                <a:lnTo>
                  <a:pt x="471804" y="104628"/>
                </a:lnTo>
                <a:lnTo>
                  <a:pt x="471804" y="102088"/>
                </a:lnTo>
                <a:lnTo>
                  <a:pt x="462279" y="102088"/>
                </a:lnTo>
                <a:lnTo>
                  <a:pt x="433977" y="85578"/>
                </a:lnTo>
                <a:close/>
              </a:path>
              <a:path w="509904" h="171450">
                <a:moveTo>
                  <a:pt x="40131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401320" y="104628"/>
                </a:lnTo>
                <a:lnTo>
                  <a:pt x="433977" y="85578"/>
                </a:lnTo>
                <a:lnTo>
                  <a:pt x="401319" y="66528"/>
                </a:lnTo>
                <a:close/>
              </a:path>
              <a:path w="509904" h="171450">
                <a:moveTo>
                  <a:pt x="477018" y="66528"/>
                </a:moveTo>
                <a:lnTo>
                  <a:pt x="471804" y="66528"/>
                </a:lnTo>
                <a:lnTo>
                  <a:pt x="471804" y="104628"/>
                </a:lnTo>
                <a:lnTo>
                  <a:pt x="477018" y="104628"/>
                </a:lnTo>
                <a:lnTo>
                  <a:pt x="509650" y="85578"/>
                </a:lnTo>
                <a:lnTo>
                  <a:pt x="477018" y="66528"/>
                </a:lnTo>
                <a:close/>
              </a:path>
              <a:path w="509904" h="171450">
                <a:moveTo>
                  <a:pt x="462279" y="69068"/>
                </a:moveTo>
                <a:lnTo>
                  <a:pt x="433977" y="85578"/>
                </a:lnTo>
                <a:lnTo>
                  <a:pt x="462279" y="102088"/>
                </a:lnTo>
                <a:lnTo>
                  <a:pt x="462279" y="69068"/>
                </a:lnTo>
                <a:close/>
              </a:path>
              <a:path w="509904" h="171450">
                <a:moveTo>
                  <a:pt x="471804" y="69068"/>
                </a:moveTo>
                <a:lnTo>
                  <a:pt x="462279" y="69068"/>
                </a:lnTo>
                <a:lnTo>
                  <a:pt x="462279" y="102088"/>
                </a:lnTo>
                <a:lnTo>
                  <a:pt x="471804" y="102088"/>
                </a:lnTo>
                <a:lnTo>
                  <a:pt x="471804" y="69068"/>
                </a:lnTo>
                <a:close/>
              </a:path>
              <a:path w="509904" h="171450">
                <a:moveTo>
                  <a:pt x="360035" y="0"/>
                </a:moveTo>
                <a:lnTo>
                  <a:pt x="352758" y="488"/>
                </a:lnTo>
                <a:lnTo>
                  <a:pt x="346172" y="3643"/>
                </a:lnTo>
                <a:lnTo>
                  <a:pt x="341121" y="9251"/>
                </a:lnTo>
                <a:lnTo>
                  <a:pt x="338657" y="16446"/>
                </a:lnTo>
                <a:lnTo>
                  <a:pt x="339121" y="23760"/>
                </a:lnTo>
                <a:lnTo>
                  <a:pt x="342300" y="30360"/>
                </a:lnTo>
                <a:lnTo>
                  <a:pt x="347979" y="35413"/>
                </a:lnTo>
                <a:lnTo>
                  <a:pt x="433977" y="85578"/>
                </a:lnTo>
                <a:lnTo>
                  <a:pt x="462279" y="69068"/>
                </a:lnTo>
                <a:lnTo>
                  <a:pt x="471804" y="69068"/>
                </a:lnTo>
                <a:lnTo>
                  <a:pt x="471804" y="66528"/>
                </a:lnTo>
                <a:lnTo>
                  <a:pt x="477018" y="66528"/>
                </a:lnTo>
                <a:lnTo>
                  <a:pt x="367156" y="2393"/>
                </a:lnTo>
                <a:lnTo>
                  <a:pt x="3600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4078" y="4980959"/>
            <a:ext cx="508634" cy="171450"/>
          </a:xfrm>
          <a:custGeom>
            <a:avLst/>
            <a:gdLst/>
            <a:ahLst/>
            <a:cxnLst/>
            <a:rect l="l" t="t" r="r" b="b"/>
            <a:pathLst>
              <a:path w="508635" h="171450">
                <a:moveTo>
                  <a:pt x="432326" y="85578"/>
                </a:moveTo>
                <a:lnTo>
                  <a:pt x="346329" y="135743"/>
                </a:lnTo>
                <a:lnTo>
                  <a:pt x="340721" y="140795"/>
                </a:lnTo>
                <a:lnTo>
                  <a:pt x="337565" y="147395"/>
                </a:lnTo>
                <a:lnTo>
                  <a:pt x="337077" y="154709"/>
                </a:lnTo>
                <a:lnTo>
                  <a:pt x="339471" y="161905"/>
                </a:lnTo>
                <a:lnTo>
                  <a:pt x="344523" y="167512"/>
                </a:lnTo>
                <a:lnTo>
                  <a:pt x="351123" y="170668"/>
                </a:lnTo>
                <a:lnTo>
                  <a:pt x="358437" y="171156"/>
                </a:lnTo>
                <a:lnTo>
                  <a:pt x="365633" y="168763"/>
                </a:lnTo>
                <a:lnTo>
                  <a:pt x="475494" y="104628"/>
                </a:lnTo>
                <a:lnTo>
                  <a:pt x="470281" y="104628"/>
                </a:lnTo>
                <a:lnTo>
                  <a:pt x="470281" y="102088"/>
                </a:lnTo>
                <a:lnTo>
                  <a:pt x="460629" y="102088"/>
                </a:lnTo>
                <a:lnTo>
                  <a:pt x="432326" y="85578"/>
                </a:lnTo>
                <a:close/>
              </a:path>
              <a:path w="508635" h="171450">
                <a:moveTo>
                  <a:pt x="3996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99669" y="104628"/>
                </a:lnTo>
                <a:lnTo>
                  <a:pt x="432326" y="85578"/>
                </a:lnTo>
                <a:lnTo>
                  <a:pt x="399669" y="66528"/>
                </a:lnTo>
                <a:close/>
              </a:path>
              <a:path w="508635" h="171450">
                <a:moveTo>
                  <a:pt x="475494" y="66528"/>
                </a:moveTo>
                <a:lnTo>
                  <a:pt x="470281" y="66528"/>
                </a:lnTo>
                <a:lnTo>
                  <a:pt x="470281" y="104628"/>
                </a:lnTo>
                <a:lnTo>
                  <a:pt x="475494" y="104628"/>
                </a:lnTo>
                <a:lnTo>
                  <a:pt x="508126" y="85578"/>
                </a:lnTo>
                <a:lnTo>
                  <a:pt x="475494" y="66528"/>
                </a:lnTo>
                <a:close/>
              </a:path>
              <a:path w="508635" h="171450">
                <a:moveTo>
                  <a:pt x="460629" y="69068"/>
                </a:moveTo>
                <a:lnTo>
                  <a:pt x="432326" y="85578"/>
                </a:lnTo>
                <a:lnTo>
                  <a:pt x="460629" y="102088"/>
                </a:lnTo>
                <a:lnTo>
                  <a:pt x="460629" y="69068"/>
                </a:lnTo>
                <a:close/>
              </a:path>
              <a:path w="508635" h="171450">
                <a:moveTo>
                  <a:pt x="470281" y="69068"/>
                </a:moveTo>
                <a:lnTo>
                  <a:pt x="460629" y="69068"/>
                </a:lnTo>
                <a:lnTo>
                  <a:pt x="460629" y="102088"/>
                </a:lnTo>
                <a:lnTo>
                  <a:pt x="470281" y="102088"/>
                </a:lnTo>
                <a:lnTo>
                  <a:pt x="470281" y="69068"/>
                </a:lnTo>
                <a:close/>
              </a:path>
              <a:path w="508635" h="171450">
                <a:moveTo>
                  <a:pt x="358437" y="0"/>
                </a:moveTo>
                <a:lnTo>
                  <a:pt x="351123" y="488"/>
                </a:lnTo>
                <a:lnTo>
                  <a:pt x="344523" y="3643"/>
                </a:lnTo>
                <a:lnTo>
                  <a:pt x="339471" y="9251"/>
                </a:lnTo>
                <a:lnTo>
                  <a:pt x="337077" y="16446"/>
                </a:lnTo>
                <a:lnTo>
                  <a:pt x="337565" y="23760"/>
                </a:lnTo>
                <a:lnTo>
                  <a:pt x="340721" y="30360"/>
                </a:lnTo>
                <a:lnTo>
                  <a:pt x="346329" y="35413"/>
                </a:lnTo>
                <a:lnTo>
                  <a:pt x="432326" y="85578"/>
                </a:lnTo>
                <a:lnTo>
                  <a:pt x="460629" y="69068"/>
                </a:lnTo>
                <a:lnTo>
                  <a:pt x="470281" y="69068"/>
                </a:lnTo>
                <a:lnTo>
                  <a:pt x="470281" y="66528"/>
                </a:lnTo>
                <a:lnTo>
                  <a:pt x="475494" y="66528"/>
                </a:lnTo>
                <a:lnTo>
                  <a:pt x="365633" y="2393"/>
                </a:lnTo>
                <a:lnTo>
                  <a:pt x="3584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138</a:t>
            </a:fld>
            <a:endParaRPr spc="-5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460" y="364236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953769">
              <a:lnSpc>
                <a:spcPct val="100000"/>
              </a:lnSpc>
              <a:spcBef>
                <a:spcPts val="865"/>
              </a:spcBef>
            </a:pPr>
            <a:r>
              <a:rPr u="none" dirty="0"/>
              <a:t>Incorporação</a:t>
            </a:r>
            <a:r>
              <a:rPr u="none" spc="-35" dirty="0"/>
              <a:t> </a:t>
            </a:r>
            <a:r>
              <a:rPr u="none" dirty="0"/>
              <a:t>Matéria</a:t>
            </a:r>
            <a:r>
              <a:rPr u="none" spc="-25" dirty="0"/>
              <a:t> </a:t>
            </a:r>
            <a:r>
              <a:rPr u="none" spc="-5" dirty="0"/>
              <a:t>Orgânica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5407" y="1474978"/>
            <a:ext cx="11781155" cy="420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91135" algn="l"/>
              </a:tabLst>
            </a:pPr>
            <a:r>
              <a:rPr sz="2800" b="1" spc="-5" dirty="0">
                <a:latin typeface="Arial"/>
                <a:cs typeface="Arial"/>
              </a:rPr>
              <a:t>Estimula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microflora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antagônica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buFont typeface="Arial MT"/>
              <a:buChar char="•"/>
              <a:tabLst>
                <a:tab pos="191135" algn="l"/>
              </a:tabLst>
            </a:pPr>
            <a:r>
              <a:rPr sz="2800" b="1" spc="-5" dirty="0">
                <a:latin typeface="Arial"/>
                <a:cs typeface="Arial"/>
              </a:rPr>
              <a:t>Controle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biológico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natural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buFont typeface="Arial MT"/>
              <a:buChar char="•"/>
              <a:tabLst>
                <a:tab pos="191135" algn="l"/>
              </a:tabLst>
            </a:pPr>
            <a:r>
              <a:rPr sz="2800" b="1" spc="-5" dirty="0">
                <a:latin typeface="Arial"/>
                <a:cs typeface="Arial"/>
              </a:rPr>
              <a:t>Restos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 cultura/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adubação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verde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buFont typeface="Arial MT"/>
              <a:buChar char="•"/>
              <a:tabLst>
                <a:tab pos="191135" algn="l"/>
              </a:tabLst>
            </a:pPr>
            <a:r>
              <a:rPr sz="2800" b="1" spc="-5" dirty="0">
                <a:latin typeface="Arial"/>
                <a:cs typeface="Arial"/>
              </a:rPr>
              <a:t>Melhora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propriedades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físicas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solo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=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Maior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atividade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microbiana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buFont typeface="Arial MT"/>
              <a:buChar char="•"/>
              <a:tabLst>
                <a:tab pos="191135" algn="l"/>
              </a:tabLst>
            </a:pPr>
            <a:r>
              <a:rPr sz="2800" b="1" spc="-5" dirty="0">
                <a:latin typeface="Arial"/>
                <a:cs typeface="Arial"/>
              </a:rPr>
              <a:t>Solos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mais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supressivos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139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0052" y="1586483"/>
            <a:ext cx="6376415" cy="39399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0413" y="1224914"/>
            <a:ext cx="5073015" cy="4669155"/>
            <a:chOff x="260413" y="1224914"/>
            <a:chExt cx="5073015" cy="46691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8779" y="1234439"/>
              <a:ext cx="3654552" cy="46497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4081" y="1229677"/>
              <a:ext cx="3664585" cy="4659630"/>
            </a:xfrm>
            <a:custGeom>
              <a:avLst/>
              <a:gdLst/>
              <a:ahLst/>
              <a:cxnLst/>
              <a:rect l="l" t="t" r="r" b="b"/>
              <a:pathLst>
                <a:path w="3664585" h="4659630">
                  <a:moveTo>
                    <a:pt x="0" y="4659249"/>
                  </a:moveTo>
                  <a:lnTo>
                    <a:pt x="3664077" y="4659249"/>
                  </a:lnTo>
                  <a:lnTo>
                    <a:pt x="3664077" y="0"/>
                  </a:lnTo>
                  <a:lnTo>
                    <a:pt x="0" y="0"/>
                  </a:lnTo>
                  <a:lnTo>
                    <a:pt x="0" y="4659249"/>
                  </a:lnTo>
                  <a:close/>
                </a:path>
              </a:pathLst>
            </a:custGeom>
            <a:ln w="9525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175" y="4663439"/>
              <a:ext cx="1937385" cy="401320"/>
            </a:xfrm>
            <a:custGeom>
              <a:avLst/>
              <a:gdLst/>
              <a:ahLst/>
              <a:cxnLst/>
              <a:rect l="l" t="t" r="r" b="b"/>
              <a:pathLst>
                <a:path w="1937385" h="401320">
                  <a:moveTo>
                    <a:pt x="1937004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937004" y="400812"/>
                  </a:lnTo>
                  <a:lnTo>
                    <a:pt x="1937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5175" y="4663439"/>
              <a:ext cx="1937385" cy="401320"/>
            </a:xfrm>
            <a:custGeom>
              <a:avLst/>
              <a:gdLst/>
              <a:ahLst/>
              <a:cxnLst/>
              <a:rect l="l" t="t" r="r" b="b"/>
              <a:pathLst>
                <a:path w="1937385" h="401320">
                  <a:moveTo>
                    <a:pt x="0" y="400812"/>
                  </a:moveTo>
                  <a:lnTo>
                    <a:pt x="1937004" y="400812"/>
                  </a:lnTo>
                  <a:lnTo>
                    <a:pt x="1937004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3915" y="4689805"/>
            <a:ext cx="17640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Parede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celular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05265" y="5147881"/>
            <a:ext cx="1205865" cy="408940"/>
            <a:chOff x="2505265" y="5147881"/>
            <a:chExt cx="1205865" cy="408940"/>
          </a:xfrm>
        </p:grpSpPr>
        <p:sp>
          <p:nvSpPr>
            <p:cNvPr id="10" name="object 10"/>
            <p:cNvSpPr/>
            <p:nvPr/>
          </p:nvSpPr>
          <p:spPr>
            <a:xfrm>
              <a:off x="2510027" y="5152644"/>
              <a:ext cx="1196340" cy="399415"/>
            </a:xfrm>
            <a:custGeom>
              <a:avLst/>
              <a:gdLst/>
              <a:ahLst/>
              <a:cxnLst/>
              <a:rect l="l" t="t" r="r" b="b"/>
              <a:pathLst>
                <a:path w="1196339" h="399414">
                  <a:moveTo>
                    <a:pt x="1196339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1196339" y="399287"/>
                  </a:lnTo>
                  <a:lnTo>
                    <a:pt x="1196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0027" y="5152644"/>
              <a:ext cx="1196340" cy="399415"/>
            </a:xfrm>
            <a:custGeom>
              <a:avLst/>
              <a:gdLst/>
              <a:ahLst/>
              <a:cxnLst/>
              <a:rect l="l" t="t" r="r" b="b"/>
              <a:pathLst>
                <a:path w="1196339" h="399414">
                  <a:moveTo>
                    <a:pt x="0" y="399287"/>
                  </a:moveTo>
                  <a:lnTo>
                    <a:pt x="1196339" y="399287"/>
                  </a:lnTo>
                  <a:lnTo>
                    <a:pt x="1196339" y="0"/>
                  </a:lnTo>
                  <a:lnTo>
                    <a:pt x="0" y="0"/>
                  </a:lnTo>
                  <a:lnTo>
                    <a:pt x="0" y="399287"/>
                  </a:lnTo>
                  <a:close/>
                </a:path>
              </a:pathLst>
            </a:custGeom>
            <a:ln w="9525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88767" y="5178933"/>
            <a:ext cx="1031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Bactéria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26279" y="2423160"/>
            <a:ext cx="2650490" cy="401320"/>
          </a:xfrm>
          <a:custGeom>
            <a:avLst/>
            <a:gdLst/>
            <a:ahLst/>
            <a:cxnLst/>
            <a:rect l="l" t="t" r="r" b="b"/>
            <a:pathLst>
              <a:path w="2650490" h="401319">
                <a:moveTo>
                  <a:pt x="0" y="400812"/>
                </a:moveTo>
                <a:lnTo>
                  <a:pt x="2650235" y="400812"/>
                </a:lnTo>
                <a:lnTo>
                  <a:pt x="2650235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9524">
            <a:solidFill>
              <a:srgbClr val="6DC5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05020" y="2449830"/>
            <a:ext cx="2469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Micélio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fúngico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(µm)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93201" y="1077277"/>
            <a:ext cx="2201545" cy="408940"/>
            <a:chOff x="1993201" y="1077277"/>
            <a:chExt cx="2201545" cy="408940"/>
          </a:xfrm>
        </p:grpSpPr>
        <p:sp>
          <p:nvSpPr>
            <p:cNvPr id="16" name="object 16"/>
            <p:cNvSpPr/>
            <p:nvPr/>
          </p:nvSpPr>
          <p:spPr>
            <a:xfrm>
              <a:off x="1997964" y="1082039"/>
              <a:ext cx="2192020" cy="399415"/>
            </a:xfrm>
            <a:custGeom>
              <a:avLst/>
              <a:gdLst/>
              <a:ahLst/>
              <a:cxnLst/>
              <a:rect l="l" t="t" r="r" b="b"/>
              <a:pathLst>
                <a:path w="2192020" h="399415">
                  <a:moveTo>
                    <a:pt x="2191512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2191512" y="399288"/>
                  </a:lnTo>
                  <a:lnTo>
                    <a:pt x="2191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97964" y="1082039"/>
              <a:ext cx="2192020" cy="399415"/>
            </a:xfrm>
            <a:custGeom>
              <a:avLst/>
              <a:gdLst/>
              <a:ahLst/>
              <a:cxnLst/>
              <a:rect l="l" t="t" r="r" b="b"/>
              <a:pathLst>
                <a:path w="2192020" h="399415">
                  <a:moveTo>
                    <a:pt x="0" y="399288"/>
                  </a:moveTo>
                  <a:lnTo>
                    <a:pt x="2191512" y="399288"/>
                  </a:lnTo>
                  <a:lnTo>
                    <a:pt x="2191512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9525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77339" y="1107439"/>
            <a:ext cx="1988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Nematoide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(mm)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20234" y="1308925"/>
            <a:ext cx="1638300" cy="672465"/>
            <a:chOff x="4420234" y="1308925"/>
            <a:chExt cx="1638300" cy="67246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0234" y="1792986"/>
              <a:ext cx="216535" cy="18821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43983" y="1313688"/>
              <a:ext cx="1609725" cy="401320"/>
            </a:xfrm>
            <a:custGeom>
              <a:avLst/>
              <a:gdLst/>
              <a:ahLst/>
              <a:cxnLst/>
              <a:rect l="l" t="t" r="r" b="b"/>
              <a:pathLst>
                <a:path w="1609725" h="401319">
                  <a:moveTo>
                    <a:pt x="0" y="400812"/>
                  </a:moveTo>
                  <a:lnTo>
                    <a:pt x="1609343" y="400812"/>
                  </a:lnTo>
                  <a:lnTo>
                    <a:pt x="1609343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9525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22978" y="1339722"/>
            <a:ext cx="14401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Protozoário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78701" y="3566286"/>
            <a:ext cx="3451225" cy="946785"/>
            <a:chOff x="278701" y="3566286"/>
            <a:chExt cx="3451225" cy="946785"/>
          </a:xfrm>
        </p:grpSpPr>
        <p:sp>
          <p:nvSpPr>
            <p:cNvPr id="24" name="object 24"/>
            <p:cNvSpPr/>
            <p:nvPr/>
          </p:nvSpPr>
          <p:spPr>
            <a:xfrm>
              <a:off x="1770125" y="3566286"/>
              <a:ext cx="803910" cy="142875"/>
            </a:xfrm>
            <a:custGeom>
              <a:avLst/>
              <a:gdLst/>
              <a:ahLst/>
              <a:cxnLst/>
              <a:rect l="l" t="t" r="r" b="b"/>
              <a:pathLst>
                <a:path w="803910" h="142875">
                  <a:moveTo>
                    <a:pt x="108204" y="28701"/>
                  </a:moveTo>
                  <a:lnTo>
                    <a:pt x="0" y="96646"/>
                  </a:lnTo>
                  <a:lnTo>
                    <a:pt x="119253" y="142494"/>
                  </a:lnTo>
                  <a:lnTo>
                    <a:pt x="115750" y="106425"/>
                  </a:lnTo>
                  <a:lnTo>
                    <a:pt x="96647" y="106425"/>
                  </a:lnTo>
                  <a:lnTo>
                    <a:pt x="92963" y="68452"/>
                  </a:lnTo>
                  <a:lnTo>
                    <a:pt x="111885" y="66620"/>
                  </a:lnTo>
                  <a:lnTo>
                    <a:pt x="108204" y="28701"/>
                  </a:lnTo>
                  <a:close/>
                </a:path>
                <a:path w="803910" h="142875">
                  <a:moveTo>
                    <a:pt x="111885" y="66620"/>
                  </a:moveTo>
                  <a:lnTo>
                    <a:pt x="92963" y="68452"/>
                  </a:lnTo>
                  <a:lnTo>
                    <a:pt x="96647" y="106425"/>
                  </a:lnTo>
                  <a:lnTo>
                    <a:pt x="115572" y="104589"/>
                  </a:lnTo>
                  <a:lnTo>
                    <a:pt x="111885" y="66620"/>
                  </a:lnTo>
                  <a:close/>
                </a:path>
                <a:path w="803910" h="142875">
                  <a:moveTo>
                    <a:pt x="115572" y="104589"/>
                  </a:moveTo>
                  <a:lnTo>
                    <a:pt x="96647" y="106425"/>
                  </a:lnTo>
                  <a:lnTo>
                    <a:pt x="115750" y="106425"/>
                  </a:lnTo>
                  <a:lnTo>
                    <a:pt x="115572" y="104589"/>
                  </a:lnTo>
                  <a:close/>
                </a:path>
                <a:path w="803910" h="142875">
                  <a:moveTo>
                    <a:pt x="799846" y="0"/>
                  </a:moveTo>
                  <a:lnTo>
                    <a:pt x="111885" y="66620"/>
                  </a:lnTo>
                  <a:lnTo>
                    <a:pt x="115572" y="104589"/>
                  </a:lnTo>
                  <a:lnTo>
                    <a:pt x="803401" y="37846"/>
                  </a:lnTo>
                  <a:lnTo>
                    <a:pt x="799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3463" y="4108703"/>
              <a:ext cx="3441700" cy="399415"/>
            </a:xfrm>
            <a:custGeom>
              <a:avLst/>
              <a:gdLst/>
              <a:ahLst/>
              <a:cxnLst/>
              <a:rect l="l" t="t" r="r" b="b"/>
              <a:pathLst>
                <a:path w="3441700" h="399414">
                  <a:moveTo>
                    <a:pt x="3441191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3441191" y="399288"/>
                  </a:lnTo>
                  <a:lnTo>
                    <a:pt x="3441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3463" y="4108703"/>
              <a:ext cx="3441700" cy="399415"/>
            </a:xfrm>
            <a:custGeom>
              <a:avLst/>
              <a:gdLst/>
              <a:ahLst/>
              <a:cxnLst/>
              <a:rect l="l" t="t" r="r" b="b"/>
              <a:pathLst>
                <a:path w="3441700" h="399414">
                  <a:moveTo>
                    <a:pt x="0" y="399288"/>
                  </a:moveTo>
                  <a:lnTo>
                    <a:pt x="3441191" y="399288"/>
                  </a:lnTo>
                  <a:lnTo>
                    <a:pt x="3441191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9525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76427" y="3410711"/>
            <a:ext cx="1191895" cy="401320"/>
          </a:xfrm>
          <a:prstGeom prst="rect">
            <a:avLst/>
          </a:prstGeom>
          <a:ln w="9525">
            <a:solidFill>
              <a:srgbClr val="6DC52E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2000" b="1" spc="-5" dirty="0">
                <a:latin typeface="Arial"/>
                <a:cs typeface="Arial"/>
              </a:rPr>
              <a:t>Viróides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0900" y="4134434"/>
            <a:ext cx="31064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toplas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a/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sp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rop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asma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03997" y="2930461"/>
            <a:ext cx="835660" cy="408940"/>
            <a:chOff x="1503997" y="2930461"/>
            <a:chExt cx="835660" cy="408940"/>
          </a:xfrm>
        </p:grpSpPr>
        <p:sp>
          <p:nvSpPr>
            <p:cNvPr id="30" name="object 30"/>
            <p:cNvSpPr/>
            <p:nvPr/>
          </p:nvSpPr>
          <p:spPr>
            <a:xfrm>
              <a:off x="1508760" y="2935223"/>
              <a:ext cx="826135" cy="399415"/>
            </a:xfrm>
            <a:custGeom>
              <a:avLst/>
              <a:gdLst/>
              <a:ahLst/>
              <a:cxnLst/>
              <a:rect l="l" t="t" r="r" b="b"/>
              <a:pathLst>
                <a:path w="826135" h="399414">
                  <a:moveTo>
                    <a:pt x="826008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826008" y="399288"/>
                  </a:lnTo>
                  <a:lnTo>
                    <a:pt x="826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8760" y="2935223"/>
              <a:ext cx="826135" cy="399415"/>
            </a:xfrm>
            <a:custGeom>
              <a:avLst/>
              <a:gdLst/>
              <a:ahLst/>
              <a:cxnLst/>
              <a:rect l="l" t="t" r="r" b="b"/>
              <a:pathLst>
                <a:path w="826135" h="399414">
                  <a:moveTo>
                    <a:pt x="0" y="399288"/>
                  </a:moveTo>
                  <a:lnTo>
                    <a:pt x="826008" y="399288"/>
                  </a:lnTo>
                  <a:lnTo>
                    <a:pt x="826008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9525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588388" y="2961258"/>
            <a:ext cx="661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V</a:t>
            </a:r>
            <a:r>
              <a:rPr sz="2000" b="1" spc="-10" dirty="0">
                <a:latin typeface="Arial"/>
                <a:cs typeface="Arial"/>
              </a:rPr>
              <a:t>í</a:t>
            </a:r>
            <a:r>
              <a:rPr sz="2000" b="1" dirty="0">
                <a:latin typeface="Arial"/>
                <a:cs typeface="Arial"/>
              </a:rPr>
              <a:t>rus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926717" y="144907"/>
            <a:ext cx="8662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rgbClr val="0086A0"/>
                </a:solidFill>
              </a:rPr>
              <a:t>Agentes causais</a:t>
            </a:r>
            <a:r>
              <a:rPr u="none" spc="-15" dirty="0">
                <a:solidFill>
                  <a:srgbClr val="0086A0"/>
                </a:solidFill>
              </a:rPr>
              <a:t> </a:t>
            </a:r>
            <a:r>
              <a:rPr u="none" spc="-5" dirty="0">
                <a:solidFill>
                  <a:srgbClr val="0086A0"/>
                </a:solidFill>
              </a:rPr>
              <a:t>de</a:t>
            </a:r>
            <a:r>
              <a:rPr u="none" dirty="0">
                <a:solidFill>
                  <a:srgbClr val="0086A0"/>
                </a:solidFill>
              </a:rPr>
              <a:t> </a:t>
            </a:r>
            <a:r>
              <a:rPr u="none" spc="-5" dirty="0">
                <a:solidFill>
                  <a:srgbClr val="0086A0"/>
                </a:solidFill>
              </a:rPr>
              <a:t>doenças</a:t>
            </a:r>
            <a:r>
              <a:rPr u="none" dirty="0">
                <a:solidFill>
                  <a:srgbClr val="0086A0"/>
                </a:solidFill>
              </a:rPr>
              <a:t> de plantas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2250185" y="4027804"/>
            <a:ext cx="6386830" cy="1914525"/>
            <a:chOff x="2250185" y="4027804"/>
            <a:chExt cx="6386830" cy="1914525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218" y="5001640"/>
              <a:ext cx="113411" cy="2538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250185" y="4027804"/>
              <a:ext cx="348615" cy="165735"/>
            </a:xfrm>
            <a:custGeom>
              <a:avLst/>
              <a:gdLst/>
              <a:ahLst/>
              <a:cxnLst/>
              <a:rect l="l" t="t" r="r" b="b"/>
              <a:pathLst>
                <a:path w="348614" h="165735">
                  <a:moveTo>
                    <a:pt x="84708" y="59182"/>
                  </a:moveTo>
                  <a:lnTo>
                    <a:pt x="0" y="154813"/>
                  </a:lnTo>
                  <a:lnTo>
                    <a:pt x="127381" y="165227"/>
                  </a:lnTo>
                  <a:lnTo>
                    <a:pt x="116035" y="137033"/>
                  </a:lnTo>
                  <a:lnTo>
                    <a:pt x="95503" y="137033"/>
                  </a:lnTo>
                  <a:lnTo>
                    <a:pt x="81280" y="101600"/>
                  </a:lnTo>
                  <a:lnTo>
                    <a:pt x="98926" y="94513"/>
                  </a:lnTo>
                  <a:lnTo>
                    <a:pt x="84708" y="59182"/>
                  </a:lnTo>
                  <a:close/>
                </a:path>
                <a:path w="348614" h="165735">
                  <a:moveTo>
                    <a:pt x="98926" y="94513"/>
                  </a:moveTo>
                  <a:lnTo>
                    <a:pt x="81280" y="101600"/>
                  </a:lnTo>
                  <a:lnTo>
                    <a:pt x="95503" y="137033"/>
                  </a:lnTo>
                  <a:lnTo>
                    <a:pt x="113176" y="129926"/>
                  </a:lnTo>
                  <a:lnTo>
                    <a:pt x="98926" y="94513"/>
                  </a:lnTo>
                  <a:close/>
                </a:path>
                <a:path w="348614" h="165735">
                  <a:moveTo>
                    <a:pt x="113176" y="129926"/>
                  </a:moveTo>
                  <a:lnTo>
                    <a:pt x="95503" y="137033"/>
                  </a:lnTo>
                  <a:lnTo>
                    <a:pt x="116035" y="137033"/>
                  </a:lnTo>
                  <a:lnTo>
                    <a:pt x="113176" y="129926"/>
                  </a:lnTo>
                  <a:close/>
                </a:path>
                <a:path w="348614" h="165735">
                  <a:moveTo>
                    <a:pt x="334263" y="0"/>
                  </a:moveTo>
                  <a:lnTo>
                    <a:pt x="98926" y="94513"/>
                  </a:lnTo>
                  <a:lnTo>
                    <a:pt x="113176" y="129926"/>
                  </a:lnTo>
                  <a:lnTo>
                    <a:pt x="348488" y="35306"/>
                  </a:lnTo>
                  <a:lnTo>
                    <a:pt x="3342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48655" y="5536691"/>
              <a:ext cx="1542415" cy="401320"/>
            </a:xfrm>
            <a:custGeom>
              <a:avLst/>
              <a:gdLst/>
              <a:ahLst/>
              <a:cxnLst/>
              <a:rect l="l" t="t" r="r" b="b"/>
              <a:pathLst>
                <a:path w="1542415" h="401320">
                  <a:moveTo>
                    <a:pt x="1542288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542288" y="400812"/>
                  </a:lnTo>
                  <a:lnTo>
                    <a:pt x="1542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48655" y="5536691"/>
              <a:ext cx="1542415" cy="401320"/>
            </a:xfrm>
            <a:custGeom>
              <a:avLst/>
              <a:gdLst/>
              <a:ahLst/>
              <a:cxnLst/>
              <a:rect l="l" t="t" r="r" b="b"/>
              <a:pathLst>
                <a:path w="1542415" h="401320">
                  <a:moveTo>
                    <a:pt x="0" y="400812"/>
                  </a:moveTo>
                  <a:lnTo>
                    <a:pt x="1542288" y="400812"/>
                  </a:lnTo>
                  <a:lnTo>
                    <a:pt x="1542288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9525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92339" y="5536691"/>
              <a:ext cx="1339850" cy="401320"/>
            </a:xfrm>
            <a:custGeom>
              <a:avLst/>
              <a:gdLst/>
              <a:ahLst/>
              <a:cxnLst/>
              <a:rect l="l" t="t" r="r" b="b"/>
              <a:pathLst>
                <a:path w="1339850" h="401320">
                  <a:moveTo>
                    <a:pt x="133959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339596" y="400812"/>
                  </a:lnTo>
                  <a:lnTo>
                    <a:pt x="1339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92339" y="5536691"/>
              <a:ext cx="1339850" cy="401320"/>
            </a:xfrm>
            <a:custGeom>
              <a:avLst/>
              <a:gdLst/>
              <a:ahLst/>
              <a:cxnLst/>
              <a:rect l="l" t="t" r="r" b="b"/>
              <a:pathLst>
                <a:path w="1339850" h="401320">
                  <a:moveTo>
                    <a:pt x="0" y="400812"/>
                  </a:moveTo>
                  <a:lnTo>
                    <a:pt x="1339596" y="400812"/>
                  </a:lnTo>
                  <a:lnTo>
                    <a:pt x="133959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9524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429755" y="3864864"/>
            <a:ext cx="824865" cy="399415"/>
          </a:xfrm>
          <a:prstGeom prst="rect">
            <a:avLst/>
          </a:prstGeom>
          <a:solidFill>
            <a:srgbClr val="FFFFFF"/>
          </a:solidFill>
          <a:ln w="9525">
            <a:solidFill>
              <a:srgbClr val="6DC52E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000" b="1" spc="-5" dirty="0">
                <a:latin typeface="Arial"/>
                <a:cs typeface="Arial"/>
              </a:rPr>
              <a:t>Vírus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71968" y="5563920"/>
            <a:ext cx="1172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Bactérias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269033" y="2459545"/>
            <a:ext cx="1845945" cy="408940"/>
            <a:chOff x="8269033" y="2459545"/>
            <a:chExt cx="1845945" cy="408940"/>
          </a:xfrm>
        </p:grpSpPr>
        <p:sp>
          <p:nvSpPr>
            <p:cNvPr id="44" name="object 44"/>
            <p:cNvSpPr/>
            <p:nvPr/>
          </p:nvSpPr>
          <p:spPr>
            <a:xfrm>
              <a:off x="8273795" y="2464307"/>
              <a:ext cx="1836420" cy="399415"/>
            </a:xfrm>
            <a:custGeom>
              <a:avLst/>
              <a:gdLst/>
              <a:ahLst/>
              <a:cxnLst/>
              <a:rect l="l" t="t" r="r" b="b"/>
              <a:pathLst>
                <a:path w="1836420" h="399414">
                  <a:moveTo>
                    <a:pt x="183642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836420" y="399288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73795" y="2464307"/>
              <a:ext cx="1836420" cy="399415"/>
            </a:xfrm>
            <a:custGeom>
              <a:avLst/>
              <a:gdLst/>
              <a:ahLst/>
              <a:cxnLst/>
              <a:rect l="l" t="t" r="r" b="b"/>
              <a:pathLst>
                <a:path w="1836420" h="399414">
                  <a:moveTo>
                    <a:pt x="0" y="399288"/>
                  </a:moveTo>
                  <a:lnTo>
                    <a:pt x="1836420" y="399288"/>
                  </a:lnTo>
                  <a:lnTo>
                    <a:pt x="183642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9524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354314" y="2489962"/>
            <a:ext cx="1662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Célula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animal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780776" y="864108"/>
            <a:ext cx="1080770" cy="707390"/>
          </a:xfrm>
          <a:prstGeom prst="rect">
            <a:avLst/>
          </a:prstGeom>
          <a:ln w="9525">
            <a:solidFill>
              <a:srgbClr val="6DC52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latin typeface="Arial"/>
                <a:cs typeface="Arial"/>
              </a:rPr>
              <a:t>Célula</a:t>
            </a:r>
            <a:endParaRPr sz="20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vegetal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759005" y="5161597"/>
            <a:ext cx="1605280" cy="358775"/>
            <a:chOff x="5759005" y="5161597"/>
            <a:chExt cx="1605280" cy="358775"/>
          </a:xfrm>
        </p:grpSpPr>
        <p:sp>
          <p:nvSpPr>
            <p:cNvPr id="49" name="object 49"/>
            <p:cNvSpPr/>
            <p:nvPr/>
          </p:nvSpPr>
          <p:spPr>
            <a:xfrm>
              <a:off x="5763767" y="5166359"/>
              <a:ext cx="664845" cy="338455"/>
            </a:xfrm>
            <a:custGeom>
              <a:avLst/>
              <a:gdLst/>
              <a:ahLst/>
              <a:cxnLst/>
              <a:rect l="l" t="t" r="r" b="b"/>
              <a:pathLst>
                <a:path w="664845" h="338454">
                  <a:moveTo>
                    <a:pt x="664463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664463" y="338327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63767" y="5166359"/>
              <a:ext cx="664845" cy="338455"/>
            </a:xfrm>
            <a:custGeom>
              <a:avLst/>
              <a:gdLst/>
              <a:ahLst/>
              <a:cxnLst/>
              <a:rect l="l" t="t" r="r" b="b"/>
              <a:pathLst>
                <a:path w="664845" h="338454">
                  <a:moveTo>
                    <a:pt x="0" y="338327"/>
                  </a:moveTo>
                  <a:lnTo>
                    <a:pt x="664463" y="338327"/>
                  </a:lnTo>
                  <a:lnTo>
                    <a:pt x="664463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9525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67855" y="5177027"/>
              <a:ext cx="891540" cy="338455"/>
            </a:xfrm>
            <a:custGeom>
              <a:avLst/>
              <a:gdLst/>
              <a:ahLst/>
              <a:cxnLst/>
              <a:rect l="l" t="t" r="r" b="b"/>
              <a:pathLst>
                <a:path w="891540" h="338454">
                  <a:moveTo>
                    <a:pt x="891540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891540" y="338328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67855" y="5177027"/>
              <a:ext cx="891540" cy="338455"/>
            </a:xfrm>
            <a:custGeom>
              <a:avLst/>
              <a:gdLst/>
              <a:ahLst/>
              <a:cxnLst/>
              <a:rect l="l" t="t" r="r" b="b"/>
              <a:pathLst>
                <a:path w="891540" h="338454">
                  <a:moveTo>
                    <a:pt x="0" y="338328"/>
                  </a:moveTo>
                  <a:lnTo>
                    <a:pt x="891540" y="338328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338328"/>
                  </a:lnTo>
                  <a:close/>
                </a:path>
              </a:pathLst>
            </a:custGeom>
            <a:ln w="9525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392292" y="5114174"/>
            <a:ext cx="1884680" cy="78105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815"/>
              </a:spcBef>
              <a:tabLst>
                <a:tab pos="1172845" algn="l"/>
              </a:tabLst>
            </a:pPr>
            <a:r>
              <a:rPr sz="2400" b="1" spc="-7" baseline="3472" dirty="0">
                <a:latin typeface="Arial"/>
                <a:cs typeface="Arial"/>
              </a:rPr>
              <a:t>1 nm	</a:t>
            </a:r>
            <a:r>
              <a:rPr sz="1600" b="1" spc="-5" dirty="0">
                <a:latin typeface="Arial"/>
                <a:cs typeface="Arial"/>
              </a:rPr>
              <a:t>100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000" b="1" dirty="0">
                <a:latin typeface="Arial"/>
                <a:cs typeface="Arial"/>
              </a:rPr>
              <a:t>Moléculas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539037" y="5182933"/>
            <a:ext cx="668020" cy="349885"/>
            <a:chOff x="7539037" y="5182933"/>
            <a:chExt cx="668020" cy="349885"/>
          </a:xfrm>
        </p:grpSpPr>
        <p:sp>
          <p:nvSpPr>
            <p:cNvPr id="55" name="object 55"/>
            <p:cNvSpPr/>
            <p:nvPr/>
          </p:nvSpPr>
          <p:spPr>
            <a:xfrm>
              <a:off x="7543800" y="5187696"/>
              <a:ext cx="658495" cy="340360"/>
            </a:xfrm>
            <a:custGeom>
              <a:avLst/>
              <a:gdLst/>
              <a:ahLst/>
              <a:cxnLst/>
              <a:rect l="l" t="t" r="r" b="b"/>
              <a:pathLst>
                <a:path w="658495" h="340360">
                  <a:moveTo>
                    <a:pt x="658368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658368" y="339851"/>
                  </a:lnTo>
                  <a:lnTo>
                    <a:pt x="658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543800" y="5187696"/>
              <a:ext cx="658495" cy="340360"/>
            </a:xfrm>
            <a:custGeom>
              <a:avLst/>
              <a:gdLst/>
              <a:ahLst/>
              <a:cxnLst/>
              <a:rect l="l" t="t" r="r" b="b"/>
              <a:pathLst>
                <a:path w="658495" h="340360">
                  <a:moveTo>
                    <a:pt x="0" y="339851"/>
                  </a:moveTo>
                  <a:lnTo>
                    <a:pt x="658368" y="339851"/>
                  </a:lnTo>
                  <a:lnTo>
                    <a:pt x="658368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</a:pathLst>
            </a:custGeom>
            <a:ln w="9525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627111" y="5217921"/>
            <a:ext cx="492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1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µm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36735" y="5166359"/>
            <a:ext cx="771525" cy="338455"/>
          </a:xfrm>
          <a:prstGeom prst="rect">
            <a:avLst/>
          </a:prstGeom>
          <a:solidFill>
            <a:srgbClr val="FFFFFF"/>
          </a:solidFill>
          <a:ln w="9525">
            <a:solidFill>
              <a:srgbClr val="6DC52E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10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µm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975847" y="5166359"/>
            <a:ext cx="885825" cy="338455"/>
          </a:xfrm>
          <a:prstGeom prst="rect">
            <a:avLst/>
          </a:prstGeom>
          <a:solidFill>
            <a:srgbClr val="FFFFFF"/>
          </a:solidFill>
          <a:ln w="9525">
            <a:solidFill>
              <a:srgbClr val="6DC52E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100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µm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61" name="object 6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14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5460" y="320040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104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0"/>
              </a:spcBef>
            </a:pPr>
            <a:r>
              <a:rPr u="none" spc="-5" dirty="0"/>
              <a:t>Profundidade</a:t>
            </a:r>
            <a:r>
              <a:rPr u="none" spc="10" dirty="0"/>
              <a:t> </a:t>
            </a:r>
            <a:r>
              <a:rPr u="none" dirty="0"/>
              <a:t>de</a:t>
            </a:r>
            <a:r>
              <a:rPr u="none" spc="-5" dirty="0"/>
              <a:t> Semeadura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61030" y="2262886"/>
            <a:ext cx="6497955" cy="139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Emergência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mais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demorada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Disponibilidade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tecido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suscetível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1030" y="4140530"/>
            <a:ext cx="801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15" dirty="0">
                <a:latin typeface="Arial"/>
                <a:cs typeface="Arial"/>
              </a:rPr>
              <a:t>Ex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43121" y="4078985"/>
            <a:ext cx="504825" cy="635635"/>
          </a:xfrm>
          <a:custGeom>
            <a:avLst/>
            <a:gdLst/>
            <a:ahLst/>
            <a:cxnLst/>
            <a:rect l="l" t="t" r="r" b="b"/>
            <a:pathLst>
              <a:path w="504825" h="635635">
                <a:moveTo>
                  <a:pt x="504443" y="635507"/>
                </a:moveTo>
                <a:lnTo>
                  <a:pt x="424714" y="633367"/>
                </a:lnTo>
                <a:lnTo>
                  <a:pt x="355476" y="627404"/>
                </a:lnTo>
                <a:lnTo>
                  <a:pt x="300880" y="618308"/>
                </a:lnTo>
                <a:lnTo>
                  <a:pt x="252222" y="593470"/>
                </a:lnTo>
                <a:lnTo>
                  <a:pt x="252222" y="359790"/>
                </a:lnTo>
                <a:lnTo>
                  <a:pt x="239365" y="346494"/>
                </a:lnTo>
                <a:lnTo>
                  <a:pt x="203563" y="334953"/>
                </a:lnTo>
                <a:lnTo>
                  <a:pt x="148967" y="325857"/>
                </a:lnTo>
                <a:lnTo>
                  <a:pt x="79729" y="319894"/>
                </a:lnTo>
                <a:lnTo>
                  <a:pt x="0" y="317753"/>
                </a:lnTo>
                <a:lnTo>
                  <a:pt x="79729" y="315613"/>
                </a:lnTo>
                <a:lnTo>
                  <a:pt x="148967" y="309650"/>
                </a:lnTo>
                <a:lnTo>
                  <a:pt x="203563" y="300554"/>
                </a:lnTo>
                <a:lnTo>
                  <a:pt x="239365" y="289013"/>
                </a:lnTo>
                <a:lnTo>
                  <a:pt x="252222" y="275716"/>
                </a:lnTo>
                <a:lnTo>
                  <a:pt x="252222" y="42037"/>
                </a:lnTo>
                <a:lnTo>
                  <a:pt x="265078" y="28740"/>
                </a:lnTo>
                <a:lnTo>
                  <a:pt x="300880" y="17199"/>
                </a:lnTo>
                <a:lnTo>
                  <a:pt x="355476" y="8103"/>
                </a:lnTo>
                <a:lnTo>
                  <a:pt x="424714" y="2140"/>
                </a:lnTo>
                <a:lnTo>
                  <a:pt x="50444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03216" y="4241672"/>
            <a:ext cx="4006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Tombamento/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Rhizoctonia</a:t>
            </a:r>
            <a:r>
              <a:rPr sz="2000" b="1" i="1" spc="-5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solani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140</a:t>
            </a:fld>
            <a:endParaRPr spc="-5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2475" y="286511"/>
            <a:ext cx="8642985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712470">
              <a:lnSpc>
                <a:spcPct val="100000"/>
              </a:lnSpc>
              <a:spcBef>
                <a:spcPts val="865"/>
              </a:spcBef>
            </a:pPr>
            <a:r>
              <a:rPr u="none" spc="-5" dirty="0"/>
              <a:t>Densidade de Plantio/ </a:t>
            </a:r>
            <a:r>
              <a:rPr u="none" dirty="0"/>
              <a:t>Semeadura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8241" y="1218691"/>
            <a:ext cx="901827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 MT"/>
                <a:cs typeface="Arial MT"/>
              </a:rPr>
              <a:t>Adensamento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Microclima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favorável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patógenos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(Água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livre)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2014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Afeta</a:t>
            </a:r>
            <a:r>
              <a:rPr sz="2400" spc="-5" dirty="0">
                <a:latin typeface="Arial MT"/>
                <a:cs typeface="Arial MT"/>
              </a:rPr>
              <a:t> quantidade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 doenças/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danos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202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 MT"/>
                <a:cs typeface="Arial MT"/>
              </a:rPr>
              <a:t>Abóbora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abobrinha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aeração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entre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plantas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441" y="2896870"/>
            <a:ext cx="158813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sz="2000" dirty="0">
                <a:latin typeface="Arial MT"/>
                <a:cs typeface="Arial MT"/>
              </a:rPr>
              <a:t>J</a:t>
            </a:r>
            <a:r>
              <a:rPr sz="2000" spc="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pon</a:t>
            </a:r>
            <a:r>
              <a:rPr sz="2000" spc="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sa</a:t>
            </a:r>
            <a:endParaRPr sz="20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sz="2000" dirty="0">
                <a:latin typeface="Arial MT"/>
                <a:cs typeface="Arial MT"/>
              </a:rPr>
              <a:t>Cabotia</a:t>
            </a:r>
            <a:endParaRPr sz="20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sz="2000" dirty="0">
                <a:latin typeface="Arial MT"/>
                <a:cs typeface="Arial MT"/>
              </a:rPr>
              <a:t>Menina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441" y="4116451"/>
            <a:ext cx="20510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70534" algn="l"/>
              </a:tabLst>
            </a:pPr>
            <a:r>
              <a:rPr sz="2000" dirty="0">
                <a:latin typeface="Arial MT"/>
                <a:cs typeface="Arial MT"/>
              </a:rPr>
              <a:t>Moranga</a:t>
            </a:r>
            <a:endParaRPr sz="20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sz="2000" dirty="0">
                <a:latin typeface="Arial MT"/>
                <a:cs typeface="Arial MT"/>
              </a:rPr>
              <a:t>Abóbora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seca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441" y="5030546"/>
            <a:ext cx="68446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sz="2000" dirty="0">
                <a:latin typeface="Arial MT"/>
                <a:cs typeface="Arial MT"/>
              </a:rPr>
              <a:t>Abobrinha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italiana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(moita)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5" dirty="0">
                <a:latin typeface="Wingdings"/>
                <a:cs typeface="Wingdings"/>
              </a:rPr>
              <a:t>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14.000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20.000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plantas/ha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5975" y="4286758"/>
            <a:ext cx="2610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800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1.500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plantas/ha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8848" y="3219653"/>
            <a:ext cx="2752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1000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2.500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plantas/ha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97327" y="3014852"/>
            <a:ext cx="449580" cy="792480"/>
          </a:xfrm>
          <a:custGeom>
            <a:avLst/>
            <a:gdLst/>
            <a:ahLst/>
            <a:cxnLst/>
            <a:rect l="l" t="t" r="r" b="b"/>
            <a:pathLst>
              <a:path w="449580" h="792479">
                <a:moveTo>
                  <a:pt x="38227" y="0"/>
                </a:moveTo>
                <a:lnTo>
                  <a:pt x="0" y="39370"/>
                </a:lnTo>
                <a:lnTo>
                  <a:pt x="369951" y="398780"/>
                </a:lnTo>
                <a:lnTo>
                  <a:pt x="26670" y="752348"/>
                </a:lnTo>
                <a:lnTo>
                  <a:pt x="67437" y="791972"/>
                </a:lnTo>
                <a:lnTo>
                  <a:pt x="449072" y="399161"/>
                </a:lnTo>
                <a:lnTo>
                  <a:pt x="382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5816" y="4222241"/>
            <a:ext cx="287020" cy="501650"/>
          </a:xfrm>
          <a:custGeom>
            <a:avLst/>
            <a:gdLst/>
            <a:ahLst/>
            <a:cxnLst/>
            <a:rect l="l" t="t" r="r" b="b"/>
            <a:pathLst>
              <a:path w="287019" h="501650">
                <a:moveTo>
                  <a:pt x="32638" y="0"/>
                </a:moveTo>
                <a:lnTo>
                  <a:pt x="0" y="33527"/>
                </a:lnTo>
                <a:lnTo>
                  <a:pt x="222503" y="249681"/>
                </a:lnTo>
                <a:lnTo>
                  <a:pt x="7492" y="471042"/>
                </a:lnTo>
                <a:lnTo>
                  <a:pt x="38988" y="501649"/>
                </a:lnTo>
                <a:lnTo>
                  <a:pt x="286638" y="246760"/>
                </a:lnTo>
                <a:lnTo>
                  <a:pt x="32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141</a:t>
            </a:fld>
            <a:endParaRPr spc="-5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5460" y="326136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u="none" spc="-5" dirty="0"/>
              <a:t>FERTILIZAÇÃO</a:t>
            </a:r>
            <a:r>
              <a:rPr u="none" spc="-10" dirty="0"/>
              <a:t> </a:t>
            </a:r>
            <a:r>
              <a:rPr u="none" dirty="0"/>
              <a:t>/</a:t>
            </a:r>
            <a:r>
              <a:rPr u="none" spc="-10" dirty="0"/>
              <a:t> </a:t>
            </a:r>
            <a:r>
              <a:rPr u="none" dirty="0"/>
              <a:t>ADUBAÇÃO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0547" y="2176017"/>
            <a:ext cx="8528050" cy="3268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Macro/ </a:t>
            </a:r>
            <a:r>
              <a:rPr sz="2800" b="1" spc="-5" dirty="0">
                <a:latin typeface="Arial"/>
                <a:cs typeface="Arial"/>
              </a:rPr>
              <a:t>Micro </a:t>
            </a:r>
            <a:r>
              <a:rPr sz="2800" b="1" dirty="0">
                <a:latin typeface="Arial"/>
                <a:cs typeface="Arial"/>
              </a:rPr>
              <a:t>nutrientes: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Deficiências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x</a:t>
            </a:r>
            <a:r>
              <a:rPr sz="2800" b="1" dirty="0">
                <a:latin typeface="Arial"/>
                <a:cs typeface="Arial"/>
              </a:rPr>
              <a:t> Excesso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  <a:tab pos="4584700" algn="l"/>
              </a:tabLst>
            </a:pPr>
            <a:r>
              <a:rPr sz="2800" b="1" spc="-5" dirty="0">
                <a:latin typeface="Arial"/>
                <a:cs typeface="Arial"/>
              </a:rPr>
              <a:t>N </a:t>
            </a:r>
            <a:r>
              <a:rPr sz="2800" b="1" dirty="0">
                <a:latin typeface="Arial"/>
                <a:cs typeface="Arial"/>
              </a:rPr>
              <a:t>em excesso	</a:t>
            </a:r>
            <a:r>
              <a:rPr sz="2800" b="1" spc="-5" dirty="0">
                <a:latin typeface="Arial"/>
                <a:cs typeface="Arial"/>
              </a:rPr>
              <a:t>Favorece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doenças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  <a:tab pos="4584700" algn="l"/>
              </a:tabLst>
            </a:pPr>
            <a:r>
              <a:rPr sz="2800" b="1" spc="-5" dirty="0">
                <a:latin typeface="Arial"/>
                <a:cs typeface="Arial"/>
              </a:rPr>
              <a:t>K,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 deficiência	</a:t>
            </a:r>
            <a:r>
              <a:rPr sz="2800" b="1" spc="-5" dirty="0">
                <a:latin typeface="Arial"/>
                <a:cs typeface="Arial"/>
              </a:rPr>
              <a:t>Favorece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doenças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Respeitar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adubação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recomendada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5934" y="3280175"/>
            <a:ext cx="864235" cy="171450"/>
          </a:xfrm>
          <a:custGeom>
            <a:avLst/>
            <a:gdLst/>
            <a:ahLst/>
            <a:cxnLst/>
            <a:rect l="l" t="t" r="r" b="b"/>
            <a:pathLst>
              <a:path w="864235" h="171450">
                <a:moveTo>
                  <a:pt x="787926" y="85578"/>
                </a:moveTo>
                <a:lnTo>
                  <a:pt x="701928" y="135743"/>
                </a:lnTo>
                <a:lnTo>
                  <a:pt x="696321" y="140795"/>
                </a:lnTo>
                <a:lnTo>
                  <a:pt x="693165" y="147395"/>
                </a:lnTo>
                <a:lnTo>
                  <a:pt x="692677" y="154709"/>
                </a:lnTo>
                <a:lnTo>
                  <a:pt x="695070" y="161905"/>
                </a:lnTo>
                <a:lnTo>
                  <a:pt x="700123" y="167512"/>
                </a:lnTo>
                <a:lnTo>
                  <a:pt x="706723" y="170668"/>
                </a:lnTo>
                <a:lnTo>
                  <a:pt x="714037" y="171156"/>
                </a:lnTo>
                <a:lnTo>
                  <a:pt x="721232" y="168763"/>
                </a:lnTo>
                <a:lnTo>
                  <a:pt x="831094" y="104628"/>
                </a:lnTo>
                <a:lnTo>
                  <a:pt x="825880" y="104628"/>
                </a:lnTo>
                <a:lnTo>
                  <a:pt x="825880" y="102088"/>
                </a:lnTo>
                <a:lnTo>
                  <a:pt x="816228" y="102088"/>
                </a:lnTo>
                <a:lnTo>
                  <a:pt x="787926" y="85578"/>
                </a:lnTo>
                <a:close/>
              </a:path>
              <a:path w="864235" h="171450">
                <a:moveTo>
                  <a:pt x="7552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755269" y="104628"/>
                </a:lnTo>
                <a:lnTo>
                  <a:pt x="787926" y="85578"/>
                </a:lnTo>
                <a:lnTo>
                  <a:pt x="755268" y="66528"/>
                </a:lnTo>
                <a:close/>
              </a:path>
              <a:path w="864235" h="171450">
                <a:moveTo>
                  <a:pt x="831094" y="66528"/>
                </a:moveTo>
                <a:lnTo>
                  <a:pt x="825880" y="66528"/>
                </a:lnTo>
                <a:lnTo>
                  <a:pt x="825880" y="104628"/>
                </a:lnTo>
                <a:lnTo>
                  <a:pt x="831094" y="104628"/>
                </a:lnTo>
                <a:lnTo>
                  <a:pt x="863726" y="85578"/>
                </a:lnTo>
                <a:lnTo>
                  <a:pt x="831094" y="66528"/>
                </a:lnTo>
                <a:close/>
              </a:path>
              <a:path w="864235" h="171450">
                <a:moveTo>
                  <a:pt x="816228" y="69068"/>
                </a:moveTo>
                <a:lnTo>
                  <a:pt x="787926" y="85578"/>
                </a:lnTo>
                <a:lnTo>
                  <a:pt x="816228" y="102088"/>
                </a:lnTo>
                <a:lnTo>
                  <a:pt x="816228" y="69068"/>
                </a:lnTo>
                <a:close/>
              </a:path>
              <a:path w="864235" h="171450">
                <a:moveTo>
                  <a:pt x="825880" y="69068"/>
                </a:moveTo>
                <a:lnTo>
                  <a:pt x="816228" y="69068"/>
                </a:lnTo>
                <a:lnTo>
                  <a:pt x="816228" y="102088"/>
                </a:lnTo>
                <a:lnTo>
                  <a:pt x="825880" y="102088"/>
                </a:lnTo>
                <a:lnTo>
                  <a:pt x="825880" y="69068"/>
                </a:lnTo>
                <a:close/>
              </a:path>
              <a:path w="864235" h="171450">
                <a:moveTo>
                  <a:pt x="714037" y="0"/>
                </a:moveTo>
                <a:lnTo>
                  <a:pt x="706723" y="488"/>
                </a:lnTo>
                <a:lnTo>
                  <a:pt x="700123" y="3643"/>
                </a:lnTo>
                <a:lnTo>
                  <a:pt x="695070" y="9251"/>
                </a:lnTo>
                <a:lnTo>
                  <a:pt x="692677" y="16446"/>
                </a:lnTo>
                <a:lnTo>
                  <a:pt x="693165" y="23760"/>
                </a:lnTo>
                <a:lnTo>
                  <a:pt x="696321" y="30360"/>
                </a:lnTo>
                <a:lnTo>
                  <a:pt x="701928" y="35413"/>
                </a:lnTo>
                <a:lnTo>
                  <a:pt x="787926" y="85578"/>
                </a:lnTo>
                <a:lnTo>
                  <a:pt x="816228" y="69068"/>
                </a:lnTo>
                <a:lnTo>
                  <a:pt x="825880" y="69068"/>
                </a:lnTo>
                <a:lnTo>
                  <a:pt x="825880" y="66528"/>
                </a:lnTo>
                <a:lnTo>
                  <a:pt x="831094" y="66528"/>
                </a:lnTo>
                <a:lnTo>
                  <a:pt x="721232" y="2393"/>
                </a:lnTo>
                <a:lnTo>
                  <a:pt x="7140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0046" y="4217435"/>
            <a:ext cx="865505" cy="171450"/>
          </a:xfrm>
          <a:custGeom>
            <a:avLst/>
            <a:gdLst/>
            <a:ahLst/>
            <a:cxnLst/>
            <a:rect l="l" t="t" r="r" b="b"/>
            <a:pathLst>
              <a:path w="865504" h="171450">
                <a:moveTo>
                  <a:pt x="789577" y="85578"/>
                </a:moveTo>
                <a:lnTo>
                  <a:pt x="703579" y="135743"/>
                </a:lnTo>
                <a:lnTo>
                  <a:pt x="697900" y="140795"/>
                </a:lnTo>
                <a:lnTo>
                  <a:pt x="694721" y="147395"/>
                </a:lnTo>
                <a:lnTo>
                  <a:pt x="694257" y="154709"/>
                </a:lnTo>
                <a:lnTo>
                  <a:pt x="696721" y="161905"/>
                </a:lnTo>
                <a:lnTo>
                  <a:pt x="701772" y="167512"/>
                </a:lnTo>
                <a:lnTo>
                  <a:pt x="708358" y="170668"/>
                </a:lnTo>
                <a:lnTo>
                  <a:pt x="715635" y="171156"/>
                </a:lnTo>
                <a:lnTo>
                  <a:pt x="722756" y="168763"/>
                </a:lnTo>
                <a:lnTo>
                  <a:pt x="832618" y="104628"/>
                </a:lnTo>
                <a:lnTo>
                  <a:pt x="827404" y="104628"/>
                </a:lnTo>
                <a:lnTo>
                  <a:pt x="827404" y="102088"/>
                </a:lnTo>
                <a:lnTo>
                  <a:pt x="817879" y="102088"/>
                </a:lnTo>
                <a:lnTo>
                  <a:pt x="789577" y="85578"/>
                </a:lnTo>
                <a:close/>
              </a:path>
              <a:path w="865504" h="171450">
                <a:moveTo>
                  <a:pt x="75691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756920" y="104628"/>
                </a:lnTo>
                <a:lnTo>
                  <a:pt x="789577" y="85578"/>
                </a:lnTo>
                <a:lnTo>
                  <a:pt x="756919" y="66528"/>
                </a:lnTo>
                <a:close/>
              </a:path>
              <a:path w="865504" h="171450">
                <a:moveTo>
                  <a:pt x="832618" y="66528"/>
                </a:moveTo>
                <a:lnTo>
                  <a:pt x="827404" y="66528"/>
                </a:lnTo>
                <a:lnTo>
                  <a:pt x="827404" y="104628"/>
                </a:lnTo>
                <a:lnTo>
                  <a:pt x="832618" y="104628"/>
                </a:lnTo>
                <a:lnTo>
                  <a:pt x="865251" y="85578"/>
                </a:lnTo>
                <a:lnTo>
                  <a:pt x="832618" y="66528"/>
                </a:lnTo>
                <a:close/>
              </a:path>
              <a:path w="865504" h="171450">
                <a:moveTo>
                  <a:pt x="817879" y="69068"/>
                </a:moveTo>
                <a:lnTo>
                  <a:pt x="789577" y="85578"/>
                </a:lnTo>
                <a:lnTo>
                  <a:pt x="817879" y="102088"/>
                </a:lnTo>
                <a:lnTo>
                  <a:pt x="817879" y="69068"/>
                </a:lnTo>
                <a:close/>
              </a:path>
              <a:path w="865504" h="171450">
                <a:moveTo>
                  <a:pt x="827404" y="69068"/>
                </a:moveTo>
                <a:lnTo>
                  <a:pt x="817879" y="69068"/>
                </a:lnTo>
                <a:lnTo>
                  <a:pt x="817879" y="102088"/>
                </a:lnTo>
                <a:lnTo>
                  <a:pt x="827404" y="102088"/>
                </a:lnTo>
                <a:lnTo>
                  <a:pt x="827404" y="69068"/>
                </a:lnTo>
                <a:close/>
              </a:path>
              <a:path w="865504" h="171450">
                <a:moveTo>
                  <a:pt x="715635" y="0"/>
                </a:moveTo>
                <a:lnTo>
                  <a:pt x="708358" y="488"/>
                </a:lnTo>
                <a:lnTo>
                  <a:pt x="701772" y="3643"/>
                </a:lnTo>
                <a:lnTo>
                  <a:pt x="696721" y="9251"/>
                </a:lnTo>
                <a:lnTo>
                  <a:pt x="694257" y="16446"/>
                </a:lnTo>
                <a:lnTo>
                  <a:pt x="694721" y="23760"/>
                </a:lnTo>
                <a:lnTo>
                  <a:pt x="697900" y="30360"/>
                </a:lnTo>
                <a:lnTo>
                  <a:pt x="703579" y="35413"/>
                </a:lnTo>
                <a:lnTo>
                  <a:pt x="789577" y="85578"/>
                </a:lnTo>
                <a:lnTo>
                  <a:pt x="817879" y="69068"/>
                </a:lnTo>
                <a:lnTo>
                  <a:pt x="827404" y="69068"/>
                </a:lnTo>
                <a:lnTo>
                  <a:pt x="827404" y="66528"/>
                </a:lnTo>
                <a:lnTo>
                  <a:pt x="832618" y="66528"/>
                </a:lnTo>
                <a:lnTo>
                  <a:pt x="722756" y="2393"/>
                </a:lnTo>
                <a:lnTo>
                  <a:pt x="7156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142</a:t>
            </a:fld>
            <a:endParaRPr spc="-5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97707"/>
            <a:ext cx="12179935" cy="3860800"/>
            <a:chOff x="0" y="2997707"/>
            <a:chExt cx="12179935" cy="3860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9183" y="2997707"/>
              <a:ext cx="3329940" cy="35646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5460" y="326136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u="none" spc="-5" dirty="0"/>
              <a:t>FERTILIZAÇÃO</a:t>
            </a:r>
            <a:r>
              <a:rPr u="none" spc="-10" dirty="0"/>
              <a:t> </a:t>
            </a:r>
            <a:r>
              <a:rPr u="none" dirty="0"/>
              <a:t>/</a:t>
            </a:r>
            <a:r>
              <a:rPr u="none" spc="-10" dirty="0"/>
              <a:t> </a:t>
            </a:r>
            <a:r>
              <a:rPr u="none" dirty="0"/>
              <a:t>ADUBAÇÃO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143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307644" y="1305204"/>
            <a:ext cx="8949055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356235" algn="l"/>
              </a:tabLst>
            </a:pPr>
            <a:r>
              <a:rPr sz="2800" b="1" spc="-5" dirty="0">
                <a:latin typeface="Arial"/>
                <a:cs typeface="Arial"/>
              </a:rPr>
              <a:t>Exemplos</a:t>
            </a:r>
            <a:endParaRPr sz="2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813435" algn="l"/>
              </a:tabLst>
            </a:pPr>
            <a:r>
              <a:rPr sz="2800" b="1" spc="-5" dirty="0">
                <a:latin typeface="Arial"/>
                <a:cs typeface="Arial"/>
              </a:rPr>
              <a:t>Tomate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excesso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 rápida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absorção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(ureia)</a:t>
            </a:r>
            <a:endParaRPr sz="2800">
              <a:latin typeface="Arial"/>
              <a:cs typeface="Arial"/>
            </a:endParaRPr>
          </a:p>
          <a:p>
            <a:pPr marL="1270000" lvl="2" indent="-343535">
              <a:lnSpc>
                <a:spcPct val="100000"/>
              </a:lnSpc>
              <a:spcBef>
                <a:spcPts val="670"/>
              </a:spcBef>
              <a:buFont typeface="Wingdings"/>
              <a:buChar char=""/>
              <a:tabLst>
                <a:tab pos="1270635" algn="l"/>
              </a:tabLst>
            </a:pPr>
            <a:r>
              <a:rPr sz="2800" b="1" spc="-5" dirty="0">
                <a:latin typeface="Arial"/>
                <a:cs typeface="Arial"/>
              </a:rPr>
              <a:t>Aumenta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incidência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 murcha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bacteriana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09314"/>
            <a:ext cx="12179935" cy="3949065"/>
            <a:chOff x="0" y="2909314"/>
            <a:chExt cx="12179935" cy="3949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3432" y="2909314"/>
              <a:ext cx="2715768" cy="38465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6295" y="3185159"/>
              <a:ext cx="4462272" cy="33467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75460" y="326136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u="none" spc="-5" dirty="0"/>
              <a:t>FERTILIZAÇÃO</a:t>
            </a:r>
            <a:r>
              <a:rPr u="none" spc="-10" dirty="0"/>
              <a:t> </a:t>
            </a:r>
            <a:r>
              <a:rPr u="none" dirty="0"/>
              <a:t>/</a:t>
            </a:r>
            <a:r>
              <a:rPr u="none" spc="-10" dirty="0"/>
              <a:t> </a:t>
            </a:r>
            <a:r>
              <a:rPr u="none" dirty="0"/>
              <a:t>ADUBAÇÃO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144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257047" y="1271295"/>
            <a:ext cx="10741025" cy="15627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Exemplos</a:t>
            </a:r>
            <a:endParaRPr sz="2800">
              <a:latin typeface="Arial"/>
              <a:cs typeface="Arial"/>
            </a:endParaRPr>
          </a:p>
          <a:p>
            <a:pPr marL="824865" lvl="1" indent="-343535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825500" algn="l"/>
              </a:tabLst>
            </a:pPr>
            <a:r>
              <a:rPr sz="2800" b="1" spc="-5" dirty="0">
                <a:latin typeface="Arial"/>
                <a:cs typeface="Arial"/>
              </a:rPr>
              <a:t>Alface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Excesso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N/deficiência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 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</a:t>
            </a:r>
            <a:endParaRPr sz="2800">
              <a:latin typeface="Arial"/>
              <a:cs typeface="Arial"/>
            </a:endParaRPr>
          </a:p>
          <a:p>
            <a:pPr marL="1282065" lvl="2" indent="-343535">
              <a:lnSpc>
                <a:spcPct val="100000"/>
              </a:lnSpc>
              <a:spcBef>
                <a:spcPts val="670"/>
              </a:spcBef>
              <a:buFont typeface="Wingdings"/>
              <a:buChar char=""/>
              <a:tabLst>
                <a:tab pos="1282700" algn="l"/>
              </a:tabLst>
            </a:pPr>
            <a:r>
              <a:rPr sz="2800" b="1" spc="-5" dirty="0">
                <a:latin typeface="Arial"/>
                <a:cs typeface="Arial"/>
              </a:rPr>
              <a:t>“Tip burn”: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necrose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bordo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folhas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miolo/abertura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talo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46298"/>
            <a:ext cx="12179935" cy="3712210"/>
            <a:chOff x="0" y="3146298"/>
            <a:chExt cx="12179935" cy="3712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5899" y="3264408"/>
              <a:ext cx="4038600" cy="32064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5539" y="3146298"/>
              <a:ext cx="4363212" cy="34998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75460" y="326136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u="none" spc="-5" dirty="0"/>
              <a:t>FERTILIZAÇÃO</a:t>
            </a:r>
            <a:r>
              <a:rPr u="none" spc="-10" dirty="0"/>
              <a:t> </a:t>
            </a:r>
            <a:r>
              <a:rPr u="none" dirty="0"/>
              <a:t>/</a:t>
            </a:r>
            <a:r>
              <a:rPr u="none" spc="-10" dirty="0"/>
              <a:t> </a:t>
            </a:r>
            <a:r>
              <a:rPr u="none" dirty="0"/>
              <a:t>ADUBAÇÃO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145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218947" y="1055966"/>
            <a:ext cx="9730105" cy="19894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Exemplos</a:t>
            </a:r>
            <a:endParaRPr sz="2800">
              <a:latin typeface="Arial"/>
              <a:cs typeface="Arial"/>
            </a:endParaRPr>
          </a:p>
          <a:p>
            <a:pPr marL="824865" lvl="1" indent="-343535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825500" algn="l"/>
              </a:tabLst>
            </a:pPr>
            <a:r>
              <a:rPr sz="2800" b="1" spc="-5" dirty="0">
                <a:latin typeface="Arial"/>
                <a:cs typeface="Arial"/>
              </a:rPr>
              <a:t>Brássicas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Excesso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rápida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absorção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(ureia)</a:t>
            </a:r>
            <a:endParaRPr sz="2800">
              <a:latin typeface="Arial"/>
              <a:cs typeface="Arial"/>
            </a:endParaRPr>
          </a:p>
          <a:p>
            <a:pPr marL="1282065" lvl="2" indent="-343535">
              <a:lnSpc>
                <a:spcPct val="100000"/>
              </a:lnSpc>
              <a:spcBef>
                <a:spcPts val="670"/>
              </a:spcBef>
              <a:buFont typeface="Wingdings"/>
              <a:buChar char=""/>
              <a:tabLst>
                <a:tab pos="1282700" algn="l"/>
              </a:tabLst>
            </a:pPr>
            <a:r>
              <a:rPr sz="2800" b="1" spc="-5" dirty="0">
                <a:latin typeface="Arial"/>
                <a:cs typeface="Arial"/>
              </a:rPr>
              <a:t>Deficiência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 B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abertura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talo: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mais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podridão</a:t>
            </a:r>
            <a:endParaRPr sz="2800">
              <a:latin typeface="Arial"/>
              <a:cs typeface="Arial"/>
            </a:endParaRPr>
          </a:p>
          <a:p>
            <a:pPr marL="1282065">
              <a:lnSpc>
                <a:spcPct val="100000"/>
              </a:lnSpc>
            </a:pPr>
            <a:r>
              <a:rPr sz="2800" b="1" i="1" spc="-5" dirty="0">
                <a:latin typeface="Arial"/>
                <a:cs typeface="Arial"/>
              </a:rPr>
              <a:t>Pectobacterium</a:t>
            </a:r>
            <a:r>
              <a:rPr sz="2800" b="1" i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talo/inflorescência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5460" y="326136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u="none" spc="-5" dirty="0"/>
              <a:t>FERTILIZAÇÃO</a:t>
            </a:r>
            <a:r>
              <a:rPr u="none" spc="-10" dirty="0"/>
              <a:t> </a:t>
            </a:r>
            <a:r>
              <a:rPr u="none" dirty="0"/>
              <a:t>/</a:t>
            </a:r>
            <a:r>
              <a:rPr u="none" spc="-10" dirty="0"/>
              <a:t> </a:t>
            </a:r>
            <a:r>
              <a:rPr u="none" dirty="0"/>
              <a:t>ADUBAÇÃO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69544" y="2368423"/>
            <a:ext cx="9511665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6235" algn="l"/>
              </a:tabLst>
            </a:pPr>
            <a:r>
              <a:rPr sz="2800" b="1" spc="-5" dirty="0">
                <a:latin typeface="Arial"/>
                <a:cs typeface="Arial"/>
              </a:rPr>
              <a:t>Exemplos</a:t>
            </a:r>
            <a:endParaRPr sz="2800">
              <a:latin typeface="Arial"/>
              <a:cs typeface="Arial"/>
            </a:endParaRPr>
          </a:p>
          <a:p>
            <a:pPr marL="824865" lvl="1" indent="-343535">
              <a:lnSpc>
                <a:spcPct val="100000"/>
              </a:lnSpc>
              <a:spcBef>
                <a:spcPts val="2350"/>
              </a:spcBef>
              <a:buFont typeface="Wingdings"/>
              <a:buChar char=""/>
              <a:tabLst>
                <a:tab pos="825500" algn="l"/>
              </a:tabLst>
            </a:pPr>
            <a:r>
              <a:rPr sz="2800" b="1" spc="-5" dirty="0">
                <a:latin typeface="Arial"/>
                <a:cs typeface="Arial"/>
              </a:rPr>
              <a:t>Cucurbitáceas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Excesso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aumento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vegetação</a:t>
            </a:r>
            <a:endParaRPr sz="2800">
              <a:latin typeface="Arial"/>
              <a:cs typeface="Arial"/>
            </a:endParaRPr>
          </a:p>
          <a:p>
            <a:pPr marL="1282065" lvl="2" indent="-343535">
              <a:lnSpc>
                <a:spcPct val="100000"/>
              </a:lnSpc>
              <a:spcBef>
                <a:spcPts val="2355"/>
              </a:spcBef>
              <a:buFont typeface="Wingdings"/>
              <a:buChar char=""/>
              <a:tabLst>
                <a:tab pos="1282700" algn="l"/>
              </a:tabLst>
            </a:pPr>
            <a:r>
              <a:rPr sz="2800" b="1" spc="-5" dirty="0">
                <a:latin typeface="Arial"/>
                <a:cs typeface="Arial"/>
              </a:rPr>
              <a:t>Atração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vetores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mais viroses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4060" y="297179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860"/>
              </a:spcBef>
            </a:pPr>
            <a:r>
              <a:rPr u="none" dirty="0"/>
              <a:t>pH</a:t>
            </a:r>
            <a:r>
              <a:rPr u="none" spc="-35" dirty="0"/>
              <a:t> </a:t>
            </a:r>
            <a:r>
              <a:rPr u="none" dirty="0"/>
              <a:t>do</a:t>
            </a:r>
            <a:r>
              <a:rPr u="none" spc="-45" dirty="0"/>
              <a:t> </a:t>
            </a:r>
            <a:r>
              <a:rPr u="none" dirty="0"/>
              <a:t>Solo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4094" y="1514932"/>
            <a:ext cx="9006840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Podem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afetar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 </a:t>
            </a:r>
            <a:r>
              <a:rPr sz="2800" b="1" dirty="0">
                <a:latin typeface="Arial"/>
                <a:cs typeface="Arial"/>
              </a:rPr>
              <a:t>planta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 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patógeno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Na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planta,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pH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interfere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na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absorção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nutrientes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  <a:tab pos="4977765" algn="l"/>
              </a:tabLst>
            </a:pPr>
            <a:r>
              <a:rPr sz="2800" b="1" spc="-5" dirty="0">
                <a:latin typeface="Arial"/>
                <a:cs typeface="Arial"/>
              </a:rPr>
              <a:t>Patógenos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fúngicos	pH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ácido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  <a:tab pos="5499100" algn="l"/>
              </a:tabLst>
            </a:pPr>
            <a:r>
              <a:rPr sz="2800" b="1" spc="-5" dirty="0">
                <a:latin typeface="Arial"/>
                <a:cs typeface="Arial"/>
              </a:rPr>
              <a:t>Patógenos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bacterianos	pH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básico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2838" y="4542047"/>
            <a:ext cx="864235" cy="171450"/>
          </a:xfrm>
          <a:custGeom>
            <a:avLst/>
            <a:gdLst/>
            <a:ahLst/>
            <a:cxnLst/>
            <a:rect l="l" t="t" r="r" b="b"/>
            <a:pathLst>
              <a:path w="864234" h="171450">
                <a:moveTo>
                  <a:pt x="787926" y="85578"/>
                </a:moveTo>
                <a:lnTo>
                  <a:pt x="701929" y="135743"/>
                </a:lnTo>
                <a:lnTo>
                  <a:pt x="696321" y="140795"/>
                </a:lnTo>
                <a:lnTo>
                  <a:pt x="693165" y="147395"/>
                </a:lnTo>
                <a:lnTo>
                  <a:pt x="692677" y="154709"/>
                </a:lnTo>
                <a:lnTo>
                  <a:pt x="695070" y="161905"/>
                </a:lnTo>
                <a:lnTo>
                  <a:pt x="700123" y="167512"/>
                </a:lnTo>
                <a:lnTo>
                  <a:pt x="706723" y="170668"/>
                </a:lnTo>
                <a:lnTo>
                  <a:pt x="714037" y="171156"/>
                </a:lnTo>
                <a:lnTo>
                  <a:pt x="721233" y="168763"/>
                </a:lnTo>
                <a:lnTo>
                  <a:pt x="831094" y="104628"/>
                </a:lnTo>
                <a:lnTo>
                  <a:pt x="825881" y="104628"/>
                </a:lnTo>
                <a:lnTo>
                  <a:pt x="825881" y="102088"/>
                </a:lnTo>
                <a:lnTo>
                  <a:pt x="816229" y="102088"/>
                </a:lnTo>
                <a:lnTo>
                  <a:pt x="787926" y="85578"/>
                </a:lnTo>
                <a:close/>
              </a:path>
              <a:path w="864234" h="171450">
                <a:moveTo>
                  <a:pt x="7552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755269" y="104628"/>
                </a:lnTo>
                <a:lnTo>
                  <a:pt x="787926" y="85578"/>
                </a:lnTo>
                <a:lnTo>
                  <a:pt x="755268" y="66528"/>
                </a:lnTo>
                <a:close/>
              </a:path>
              <a:path w="864234" h="171450">
                <a:moveTo>
                  <a:pt x="831094" y="66528"/>
                </a:moveTo>
                <a:lnTo>
                  <a:pt x="825881" y="66528"/>
                </a:lnTo>
                <a:lnTo>
                  <a:pt x="825881" y="104628"/>
                </a:lnTo>
                <a:lnTo>
                  <a:pt x="831094" y="104628"/>
                </a:lnTo>
                <a:lnTo>
                  <a:pt x="863727" y="85578"/>
                </a:lnTo>
                <a:lnTo>
                  <a:pt x="831094" y="66528"/>
                </a:lnTo>
                <a:close/>
              </a:path>
              <a:path w="864234" h="171450">
                <a:moveTo>
                  <a:pt x="816229" y="69068"/>
                </a:moveTo>
                <a:lnTo>
                  <a:pt x="787926" y="85578"/>
                </a:lnTo>
                <a:lnTo>
                  <a:pt x="816229" y="102088"/>
                </a:lnTo>
                <a:lnTo>
                  <a:pt x="816229" y="69068"/>
                </a:lnTo>
                <a:close/>
              </a:path>
              <a:path w="864234" h="171450">
                <a:moveTo>
                  <a:pt x="825881" y="69068"/>
                </a:moveTo>
                <a:lnTo>
                  <a:pt x="816229" y="69068"/>
                </a:lnTo>
                <a:lnTo>
                  <a:pt x="816229" y="102088"/>
                </a:lnTo>
                <a:lnTo>
                  <a:pt x="825881" y="102088"/>
                </a:lnTo>
                <a:lnTo>
                  <a:pt x="825881" y="69068"/>
                </a:lnTo>
                <a:close/>
              </a:path>
              <a:path w="864234" h="171450">
                <a:moveTo>
                  <a:pt x="714037" y="0"/>
                </a:moveTo>
                <a:lnTo>
                  <a:pt x="706723" y="488"/>
                </a:lnTo>
                <a:lnTo>
                  <a:pt x="700123" y="3643"/>
                </a:lnTo>
                <a:lnTo>
                  <a:pt x="695070" y="9251"/>
                </a:lnTo>
                <a:lnTo>
                  <a:pt x="692677" y="16446"/>
                </a:lnTo>
                <a:lnTo>
                  <a:pt x="693165" y="23760"/>
                </a:lnTo>
                <a:lnTo>
                  <a:pt x="696321" y="30360"/>
                </a:lnTo>
                <a:lnTo>
                  <a:pt x="701929" y="35413"/>
                </a:lnTo>
                <a:lnTo>
                  <a:pt x="787926" y="85578"/>
                </a:lnTo>
                <a:lnTo>
                  <a:pt x="816229" y="69068"/>
                </a:lnTo>
                <a:lnTo>
                  <a:pt x="825881" y="69068"/>
                </a:lnTo>
                <a:lnTo>
                  <a:pt x="825881" y="66528"/>
                </a:lnTo>
                <a:lnTo>
                  <a:pt x="831094" y="66528"/>
                </a:lnTo>
                <a:lnTo>
                  <a:pt x="721233" y="2393"/>
                </a:lnTo>
                <a:lnTo>
                  <a:pt x="7140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66765" y="3534683"/>
            <a:ext cx="865505" cy="171450"/>
          </a:xfrm>
          <a:custGeom>
            <a:avLst/>
            <a:gdLst/>
            <a:ahLst/>
            <a:cxnLst/>
            <a:rect l="l" t="t" r="r" b="b"/>
            <a:pathLst>
              <a:path w="865504" h="171450">
                <a:moveTo>
                  <a:pt x="789577" y="85578"/>
                </a:moveTo>
                <a:lnTo>
                  <a:pt x="703580" y="135743"/>
                </a:lnTo>
                <a:lnTo>
                  <a:pt x="697900" y="140795"/>
                </a:lnTo>
                <a:lnTo>
                  <a:pt x="694721" y="147395"/>
                </a:lnTo>
                <a:lnTo>
                  <a:pt x="694257" y="154709"/>
                </a:lnTo>
                <a:lnTo>
                  <a:pt x="696722" y="161905"/>
                </a:lnTo>
                <a:lnTo>
                  <a:pt x="701772" y="167513"/>
                </a:lnTo>
                <a:lnTo>
                  <a:pt x="708358" y="170668"/>
                </a:lnTo>
                <a:lnTo>
                  <a:pt x="715635" y="171156"/>
                </a:lnTo>
                <a:lnTo>
                  <a:pt x="722757" y="168763"/>
                </a:lnTo>
                <a:lnTo>
                  <a:pt x="832618" y="104628"/>
                </a:lnTo>
                <a:lnTo>
                  <a:pt x="827532" y="104628"/>
                </a:lnTo>
                <a:lnTo>
                  <a:pt x="827532" y="102088"/>
                </a:lnTo>
                <a:lnTo>
                  <a:pt x="817880" y="102088"/>
                </a:lnTo>
                <a:lnTo>
                  <a:pt x="789577" y="85578"/>
                </a:lnTo>
                <a:close/>
              </a:path>
              <a:path w="865504" h="171450">
                <a:moveTo>
                  <a:pt x="756920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756920" y="104628"/>
                </a:lnTo>
                <a:lnTo>
                  <a:pt x="789577" y="85578"/>
                </a:lnTo>
                <a:lnTo>
                  <a:pt x="756920" y="66528"/>
                </a:lnTo>
                <a:close/>
              </a:path>
              <a:path w="865504" h="171450">
                <a:moveTo>
                  <a:pt x="832618" y="66528"/>
                </a:moveTo>
                <a:lnTo>
                  <a:pt x="827532" y="66528"/>
                </a:lnTo>
                <a:lnTo>
                  <a:pt x="827532" y="104628"/>
                </a:lnTo>
                <a:lnTo>
                  <a:pt x="832618" y="104628"/>
                </a:lnTo>
                <a:lnTo>
                  <a:pt x="865251" y="85578"/>
                </a:lnTo>
                <a:lnTo>
                  <a:pt x="832618" y="66528"/>
                </a:lnTo>
                <a:close/>
              </a:path>
              <a:path w="865504" h="171450">
                <a:moveTo>
                  <a:pt x="817880" y="69068"/>
                </a:moveTo>
                <a:lnTo>
                  <a:pt x="789577" y="85578"/>
                </a:lnTo>
                <a:lnTo>
                  <a:pt x="817880" y="102088"/>
                </a:lnTo>
                <a:lnTo>
                  <a:pt x="817880" y="69068"/>
                </a:lnTo>
                <a:close/>
              </a:path>
              <a:path w="865504" h="171450">
                <a:moveTo>
                  <a:pt x="827532" y="69068"/>
                </a:moveTo>
                <a:lnTo>
                  <a:pt x="817880" y="69068"/>
                </a:lnTo>
                <a:lnTo>
                  <a:pt x="817880" y="102088"/>
                </a:lnTo>
                <a:lnTo>
                  <a:pt x="827532" y="102088"/>
                </a:lnTo>
                <a:lnTo>
                  <a:pt x="827532" y="69068"/>
                </a:lnTo>
                <a:close/>
              </a:path>
              <a:path w="865504" h="171450">
                <a:moveTo>
                  <a:pt x="715635" y="0"/>
                </a:moveTo>
                <a:lnTo>
                  <a:pt x="708358" y="488"/>
                </a:lnTo>
                <a:lnTo>
                  <a:pt x="701772" y="3643"/>
                </a:lnTo>
                <a:lnTo>
                  <a:pt x="696722" y="9251"/>
                </a:lnTo>
                <a:lnTo>
                  <a:pt x="694257" y="16446"/>
                </a:lnTo>
                <a:lnTo>
                  <a:pt x="694721" y="23760"/>
                </a:lnTo>
                <a:lnTo>
                  <a:pt x="697900" y="30360"/>
                </a:lnTo>
                <a:lnTo>
                  <a:pt x="703580" y="35413"/>
                </a:lnTo>
                <a:lnTo>
                  <a:pt x="789577" y="85578"/>
                </a:lnTo>
                <a:lnTo>
                  <a:pt x="817880" y="69068"/>
                </a:lnTo>
                <a:lnTo>
                  <a:pt x="827532" y="69068"/>
                </a:lnTo>
                <a:lnTo>
                  <a:pt x="827532" y="66528"/>
                </a:lnTo>
                <a:lnTo>
                  <a:pt x="832618" y="66528"/>
                </a:lnTo>
                <a:lnTo>
                  <a:pt x="722757" y="2393"/>
                </a:lnTo>
                <a:lnTo>
                  <a:pt x="7156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147</a:t>
            </a:fld>
            <a:endParaRPr spc="-5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460" y="289559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65"/>
              </a:spcBef>
            </a:pPr>
            <a:r>
              <a:rPr u="none" spc="-5" dirty="0"/>
              <a:t>Irrigação e Drenagem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956" y="1829815"/>
            <a:ext cx="5443855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Ausência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hospedeiro: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Inundação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000">
              <a:latin typeface="Arial"/>
              <a:cs typeface="Arial"/>
            </a:endParaRPr>
          </a:p>
          <a:p>
            <a:pPr marL="439420" indent="-426720">
              <a:lnSpc>
                <a:spcPct val="100000"/>
              </a:lnSpc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sz="2400" b="1" dirty="0">
                <a:latin typeface="Arial"/>
                <a:cs typeface="Arial"/>
              </a:rPr>
              <a:t>Geral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áreas </a:t>
            </a:r>
            <a:r>
              <a:rPr sz="2400" b="1" dirty="0">
                <a:latin typeface="Arial"/>
                <a:cs typeface="Arial"/>
              </a:rPr>
              <a:t>bem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drenadas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Métodos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irrigação:</a:t>
            </a:r>
            <a:endParaRPr sz="24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90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spc="-5" dirty="0">
                <a:latin typeface="Arial"/>
                <a:cs typeface="Arial"/>
              </a:rPr>
              <a:t>Aspersão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pivô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central</a:t>
            </a:r>
            <a:endParaRPr sz="24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dirty="0">
                <a:latin typeface="Arial"/>
                <a:cs typeface="Arial"/>
              </a:rPr>
              <a:t>Sulco</a:t>
            </a:r>
            <a:endParaRPr sz="24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dirty="0">
                <a:latin typeface="Arial"/>
                <a:cs typeface="Arial"/>
              </a:rPr>
              <a:t>Gotejo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Lamina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d´água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Turno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Irrigação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5583" y="1446656"/>
            <a:ext cx="32111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Redução de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Patógenos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Favorece </a:t>
            </a:r>
            <a:r>
              <a:rPr sz="2400" dirty="0">
                <a:latin typeface="Arial MT"/>
                <a:cs typeface="Arial MT"/>
              </a:rPr>
              <a:t>“aquáticos”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2526" y="1546097"/>
            <a:ext cx="504825" cy="1019810"/>
          </a:xfrm>
          <a:custGeom>
            <a:avLst/>
            <a:gdLst/>
            <a:ahLst/>
            <a:cxnLst/>
            <a:rect l="l" t="t" r="r" b="b"/>
            <a:pathLst>
              <a:path w="504825" h="1019810">
                <a:moveTo>
                  <a:pt x="504444" y="1019555"/>
                </a:moveTo>
                <a:lnTo>
                  <a:pt x="446605" y="1015428"/>
                </a:lnTo>
                <a:lnTo>
                  <a:pt x="393514" y="1003671"/>
                </a:lnTo>
                <a:lnTo>
                  <a:pt x="346683" y="985226"/>
                </a:lnTo>
                <a:lnTo>
                  <a:pt x="307625" y="961030"/>
                </a:lnTo>
                <a:lnTo>
                  <a:pt x="277854" y="932025"/>
                </a:lnTo>
                <a:lnTo>
                  <a:pt x="252222" y="863346"/>
                </a:lnTo>
                <a:lnTo>
                  <a:pt x="252222" y="665988"/>
                </a:lnTo>
                <a:lnTo>
                  <a:pt x="245561" y="630182"/>
                </a:lnTo>
                <a:lnTo>
                  <a:pt x="196818" y="568303"/>
                </a:lnTo>
                <a:lnTo>
                  <a:pt x="157760" y="544107"/>
                </a:lnTo>
                <a:lnTo>
                  <a:pt x="110929" y="525662"/>
                </a:lnTo>
                <a:lnTo>
                  <a:pt x="57838" y="513905"/>
                </a:lnTo>
                <a:lnTo>
                  <a:pt x="0" y="509777"/>
                </a:lnTo>
                <a:lnTo>
                  <a:pt x="57838" y="505650"/>
                </a:lnTo>
                <a:lnTo>
                  <a:pt x="110929" y="493893"/>
                </a:lnTo>
                <a:lnTo>
                  <a:pt x="157760" y="475448"/>
                </a:lnTo>
                <a:lnTo>
                  <a:pt x="196818" y="451252"/>
                </a:lnTo>
                <a:lnTo>
                  <a:pt x="226589" y="422247"/>
                </a:lnTo>
                <a:lnTo>
                  <a:pt x="252222" y="353567"/>
                </a:lnTo>
                <a:lnTo>
                  <a:pt x="252222" y="156210"/>
                </a:lnTo>
                <a:lnTo>
                  <a:pt x="258882" y="120404"/>
                </a:lnTo>
                <a:lnTo>
                  <a:pt x="307625" y="58525"/>
                </a:lnTo>
                <a:lnTo>
                  <a:pt x="346683" y="34329"/>
                </a:lnTo>
                <a:lnTo>
                  <a:pt x="393514" y="15884"/>
                </a:lnTo>
                <a:lnTo>
                  <a:pt x="446605" y="4127"/>
                </a:lnTo>
                <a:lnTo>
                  <a:pt x="504444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148</a:t>
            </a:fld>
            <a:endParaRPr spc="-5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5460" y="195071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60"/>
              </a:spcBef>
            </a:pPr>
            <a:r>
              <a:rPr u="none" spc="-5" dirty="0"/>
              <a:t>Irrigação e Drenagem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36498" y="2086482"/>
            <a:ext cx="1000315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Estresse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hídrico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=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Predisposição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à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doença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Excesso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 Água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= Favorável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 patógenos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200100"/>
              </a:lnSpc>
              <a:spcBef>
                <a:spcPts val="66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latin typeface="Arial"/>
                <a:cs typeface="Arial"/>
              </a:rPr>
              <a:t>Déficit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Água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=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Planta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debilitada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/ </a:t>
            </a:r>
            <a:r>
              <a:rPr sz="2800" b="1" spc="-5" dirty="0">
                <a:latin typeface="Arial"/>
                <a:cs typeface="Arial"/>
              </a:rPr>
              <a:t>Mais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tempo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exposta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ao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patógeno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89832" y="4361688"/>
            <a:ext cx="4479290" cy="7073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50"/>
              </a:spcBef>
            </a:pPr>
            <a:r>
              <a:rPr sz="4000" b="1" spc="-10" dirty="0">
                <a:latin typeface="Arial"/>
                <a:cs typeface="Arial"/>
              </a:rPr>
              <a:t>Danos</a:t>
            </a:r>
            <a:r>
              <a:rPr sz="4000" b="1" spc="-2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de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40%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904" y="125425"/>
            <a:ext cx="9845040" cy="370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3510" algn="ctr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latin typeface="Arial"/>
                <a:cs typeface="Arial"/>
              </a:rPr>
              <a:t>PRAGAS</a:t>
            </a:r>
            <a:r>
              <a:rPr sz="3300" b="1" spc="-165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AGRÍCOLAS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450">
              <a:latin typeface="Arial"/>
              <a:cs typeface="Arial"/>
            </a:endParaRPr>
          </a:p>
          <a:p>
            <a:pPr marL="281940" indent="-26987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82575" algn="l"/>
              </a:tabLst>
            </a:pP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100.000</a:t>
            </a:r>
            <a:r>
              <a:rPr sz="3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espécies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fungos</a:t>
            </a:r>
            <a:r>
              <a:rPr sz="3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fitopatogênicos</a:t>
            </a:r>
            <a:endParaRPr sz="3600">
              <a:latin typeface="Arial"/>
              <a:cs typeface="Arial"/>
            </a:endParaRPr>
          </a:p>
          <a:p>
            <a:pPr marL="281940" indent="-269875">
              <a:lnSpc>
                <a:spcPct val="100000"/>
              </a:lnSpc>
              <a:spcBef>
                <a:spcPts val="865"/>
              </a:spcBef>
              <a:buChar char="•"/>
              <a:tabLst>
                <a:tab pos="282575" algn="l"/>
              </a:tabLst>
            </a:pPr>
            <a:r>
              <a:rPr sz="3600" spc="-5" dirty="0">
                <a:latin typeface="Arial MT"/>
                <a:cs typeface="Arial MT"/>
              </a:rPr>
              <a:t>30.000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espécies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de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plantas</a:t>
            </a:r>
            <a:r>
              <a:rPr sz="3600" spc="-2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daninhas</a:t>
            </a:r>
            <a:endParaRPr sz="3600">
              <a:latin typeface="Arial MT"/>
              <a:cs typeface="Arial MT"/>
            </a:endParaRPr>
          </a:p>
          <a:p>
            <a:pPr marL="281940" indent="-269875">
              <a:lnSpc>
                <a:spcPct val="100000"/>
              </a:lnSpc>
              <a:spcBef>
                <a:spcPts val="865"/>
              </a:spcBef>
              <a:buChar char="•"/>
              <a:tabLst>
                <a:tab pos="282575" algn="l"/>
              </a:tabLst>
            </a:pPr>
            <a:r>
              <a:rPr sz="3600" spc="-5" dirty="0">
                <a:latin typeface="Arial MT"/>
                <a:cs typeface="Arial MT"/>
              </a:rPr>
              <a:t>10.000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espécies</a:t>
            </a:r>
            <a:r>
              <a:rPr sz="3600" spc="-5" dirty="0">
                <a:latin typeface="Arial MT"/>
                <a:cs typeface="Arial MT"/>
              </a:rPr>
              <a:t> de</a:t>
            </a:r>
            <a:r>
              <a:rPr sz="3600" spc="-15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insetos</a:t>
            </a:r>
            <a:r>
              <a:rPr sz="3600" spc="1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herbívoros</a:t>
            </a:r>
            <a:endParaRPr sz="3600">
              <a:latin typeface="Arial MT"/>
              <a:cs typeface="Arial MT"/>
            </a:endParaRPr>
          </a:p>
          <a:p>
            <a:pPr marL="281940" indent="-26987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282575" algn="l"/>
              </a:tabLst>
            </a:pP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15.000</a:t>
            </a:r>
            <a:r>
              <a:rPr sz="3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espécies</a:t>
            </a:r>
            <a:r>
              <a:rPr sz="3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nematoides</a:t>
            </a:r>
            <a:r>
              <a:rPr sz="3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fitófagos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5460" y="100584"/>
            <a:ext cx="8641080" cy="11887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466340" marR="1111885" indent="-1346200">
              <a:lnSpc>
                <a:spcPct val="100000"/>
              </a:lnSpc>
              <a:spcBef>
                <a:spcPts val="265"/>
              </a:spcBef>
            </a:pPr>
            <a:r>
              <a:rPr u="none" dirty="0"/>
              <a:t>DESINFESTAÇÃO</a:t>
            </a:r>
            <a:r>
              <a:rPr u="none" spc="-30" dirty="0"/>
              <a:t> </a:t>
            </a:r>
            <a:r>
              <a:rPr u="none" spc="-5" dirty="0"/>
              <a:t>DO</a:t>
            </a:r>
            <a:r>
              <a:rPr u="none" spc="-30" dirty="0"/>
              <a:t> </a:t>
            </a:r>
            <a:r>
              <a:rPr u="none" spc="-5" dirty="0"/>
              <a:t>SOLO</a:t>
            </a:r>
            <a:r>
              <a:rPr u="none" spc="-20" dirty="0"/>
              <a:t> </a:t>
            </a:r>
            <a:r>
              <a:rPr u="none" dirty="0"/>
              <a:t>/ </a:t>
            </a:r>
            <a:r>
              <a:rPr u="none" spc="-985" dirty="0"/>
              <a:t> </a:t>
            </a:r>
            <a:r>
              <a:rPr u="none" dirty="0"/>
              <a:t>EQUIPAMENTOS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150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145844" y="1495171"/>
            <a:ext cx="7705725" cy="407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Redução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inóculo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 disseminação</a:t>
            </a:r>
            <a:endParaRPr sz="2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350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Ferramentas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–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canivetes,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tesouras,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facões</a:t>
            </a:r>
            <a:endParaRPr sz="2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35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Caixas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embalagens,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usados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para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colheita</a:t>
            </a:r>
            <a:endParaRPr sz="2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35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Roupas,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calçados,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vestimentas</a:t>
            </a:r>
            <a:endParaRPr sz="2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350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Desinfestação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solo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/ equipamentos</a:t>
            </a:r>
            <a:endParaRPr sz="2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35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Tratamento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solo /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substrato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0532" y="315468"/>
            <a:ext cx="8642985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814705">
              <a:lnSpc>
                <a:spcPct val="100000"/>
              </a:lnSpc>
              <a:spcBef>
                <a:spcPts val="865"/>
              </a:spcBef>
            </a:pPr>
            <a:r>
              <a:rPr u="none" dirty="0"/>
              <a:t>Superfícies</a:t>
            </a:r>
            <a:r>
              <a:rPr u="none" spc="-20" dirty="0"/>
              <a:t> </a:t>
            </a:r>
            <a:r>
              <a:rPr u="none" dirty="0"/>
              <a:t>repelentes</a:t>
            </a:r>
            <a:r>
              <a:rPr u="none" spc="-40" dirty="0"/>
              <a:t> </a:t>
            </a:r>
            <a:r>
              <a:rPr u="none" spc="-5" dirty="0"/>
              <a:t>a</a:t>
            </a:r>
            <a:r>
              <a:rPr u="none" spc="-15" dirty="0"/>
              <a:t> </a:t>
            </a:r>
            <a:r>
              <a:rPr u="none" spc="-5" dirty="0"/>
              <a:t>vetores</a:t>
            </a:r>
          </a:p>
        </p:txBody>
      </p:sp>
      <p:sp>
        <p:nvSpPr>
          <p:cNvPr id="6" name="object 6"/>
          <p:cNvSpPr/>
          <p:nvPr/>
        </p:nvSpPr>
        <p:spPr>
          <a:xfrm>
            <a:off x="2926842" y="3975353"/>
            <a:ext cx="504825" cy="1021080"/>
          </a:xfrm>
          <a:custGeom>
            <a:avLst/>
            <a:gdLst/>
            <a:ahLst/>
            <a:cxnLst/>
            <a:rect l="l" t="t" r="r" b="b"/>
            <a:pathLst>
              <a:path w="504825" h="1021079">
                <a:moveTo>
                  <a:pt x="504444" y="1021080"/>
                </a:moveTo>
                <a:lnTo>
                  <a:pt x="453606" y="1017281"/>
                </a:lnTo>
                <a:lnTo>
                  <a:pt x="406259" y="1006387"/>
                </a:lnTo>
                <a:lnTo>
                  <a:pt x="363415" y="989147"/>
                </a:lnTo>
                <a:lnTo>
                  <a:pt x="326088" y="966311"/>
                </a:lnTo>
                <a:lnTo>
                  <a:pt x="295292" y="938629"/>
                </a:lnTo>
                <a:lnTo>
                  <a:pt x="272039" y="906851"/>
                </a:lnTo>
                <a:lnTo>
                  <a:pt x="252221" y="834009"/>
                </a:lnTo>
                <a:lnTo>
                  <a:pt x="252221" y="697611"/>
                </a:lnTo>
                <a:lnTo>
                  <a:pt x="247098" y="659892"/>
                </a:lnTo>
                <a:lnTo>
                  <a:pt x="209151" y="592990"/>
                </a:lnTo>
                <a:lnTo>
                  <a:pt x="178355" y="565308"/>
                </a:lnTo>
                <a:lnTo>
                  <a:pt x="141028" y="542472"/>
                </a:lnTo>
                <a:lnTo>
                  <a:pt x="98184" y="525232"/>
                </a:lnTo>
                <a:lnTo>
                  <a:pt x="50837" y="514338"/>
                </a:lnTo>
                <a:lnTo>
                  <a:pt x="0" y="510540"/>
                </a:lnTo>
                <a:lnTo>
                  <a:pt x="50837" y="506741"/>
                </a:lnTo>
                <a:lnTo>
                  <a:pt x="98184" y="495847"/>
                </a:lnTo>
                <a:lnTo>
                  <a:pt x="141028" y="478607"/>
                </a:lnTo>
                <a:lnTo>
                  <a:pt x="178355" y="455771"/>
                </a:lnTo>
                <a:lnTo>
                  <a:pt x="209151" y="428089"/>
                </a:lnTo>
                <a:lnTo>
                  <a:pt x="232404" y="396311"/>
                </a:lnTo>
                <a:lnTo>
                  <a:pt x="252221" y="323469"/>
                </a:lnTo>
                <a:lnTo>
                  <a:pt x="252221" y="187071"/>
                </a:lnTo>
                <a:lnTo>
                  <a:pt x="257345" y="149352"/>
                </a:lnTo>
                <a:lnTo>
                  <a:pt x="295292" y="82450"/>
                </a:lnTo>
                <a:lnTo>
                  <a:pt x="326088" y="54768"/>
                </a:lnTo>
                <a:lnTo>
                  <a:pt x="363415" y="31932"/>
                </a:lnTo>
                <a:lnTo>
                  <a:pt x="406259" y="14692"/>
                </a:lnTo>
                <a:lnTo>
                  <a:pt x="453606" y="3798"/>
                </a:lnTo>
                <a:lnTo>
                  <a:pt x="504444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44751" y="1426210"/>
            <a:ext cx="6774815" cy="420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Afídeos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mosca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branca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Cobertura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solo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entre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plantas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Materiais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sintéticos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ou vegetais</a:t>
            </a:r>
            <a:endParaRPr sz="2800">
              <a:latin typeface="Arial"/>
              <a:cs typeface="Arial"/>
            </a:endParaRPr>
          </a:p>
          <a:p>
            <a:pPr marL="1793875">
              <a:lnSpc>
                <a:spcPts val="2100"/>
              </a:lnSpc>
              <a:spcBef>
                <a:spcPts val="2240"/>
              </a:spcBef>
            </a:pPr>
            <a:r>
              <a:rPr sz="2000" b="1" dirty="0">
                <a:latin typeface="Arial"/>
                <a:cs typeface="Arial"/>
              </a:rPr>
              <a:t>Filme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polietileno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880"/>
              </a:lnSpc>
              <a:buFont typeface="Wingdings"/>
              <a:buChar char=""/>
              <a:tabLst>
                <a:tab pos="355600" algn="l"/>
              </a:tabLst>
            </a:pPr>
            <a:r>
              <a:rPr sz="2800" b="1" spc="-10" dirty="0">
                <a:latin typeface="Arial"/>
                <a:cs typeface="Arial"/>
              </a:rPr>
              <a:t>Ex</a:t>
            </a:r>
            <a:endParaRPr sz="2800">
              <a:latin typeface="Arial"/>
              <a:cs typeface="Arial"/>
            </a:endParaRPr>
          </a:p>
          <a:p>
            <a:pPr marL="1793875">
              <a:lnSpc>
                <a:spcPts val="2225"/>
              </a:lnSpc>
            </a:pPr>
            <a:r>
              <a:rPr sz="2000" b="1" dirty="0">
                <a:latin typeface="Arial"/>
                <a:cs typeface="Arial"/>
              </a:rPr>
              <a:t>Casca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arroz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Cobertura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morta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/ </a:t>
            </a:r>
            <a:r>
              <a:rPr sz="2800" b="1" spc="-5" dirty="0">
                <a:latin typeface="Arial"/>
                <a:cs typeface="Arial"/>
              </a:rPr>
              <a:t>mulches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repelentes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151</a:t>
            </a:fld>
            <a:endParaRPr spc="-5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5460" y="362711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u="none" spc="-5" dirty="0"/>
              <a:t>Sistemas</a:t>
            </a:r>
            <a:r>
              <a:rPr u="none" spc="-10" dirty="0"/>
              <a:t> de </a:t>
            </a:r>
            <a:r>
              <a:rPr u="none" spc="-5" dirty="0"/>
              <a:t>condução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152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749044" y="1908174"/>
            <a:ext cx="6276975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Abóbora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/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abobrinha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Rasteiro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Linha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/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canteiro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moitas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Latada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/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espaldeira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(estrutura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uva)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5460" y="100584"/>
            <a:ext cx="8641080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65"/>
              </a:spcBef>
            </a:pPr>
            <a:r>
              <a:rPr u="none" spc="-5" dirty="0"/>
              <a:t>Preparo</a:t>
            </a:r>
            <a:r>
              <a:rPr u="none" spc="-20" dirty="0"/>
              <a:t> </a:t>
            </a:r>
            <a:r>
              <a:rPr u="none" dirty="0"/>
              <a:t>do</a:t>
            </a:r>
            <a:r>
              <a:rPr u="none" spc="-20" dirty="0"/>
              <a:t> </a:t>
            </a:r>
            <a:r>
              <a:rPr u="none" dirty="0"/>
              <a:t>Solo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153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749044" y="2358008"/>
            <a:ext cx="7024370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Exposição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Patógenos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Sol/ Intempéries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Redução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Inóculo Solo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Aração </a:t>
            </a:r>
            <a:r>
              <a:rPr sz="2800" b="1" dirty="0">
                <a:latin typeface="Arial"/>
                <a:cs typeface="Arial"/>
              </a:rPr>
              <a:t>/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gradagem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/</a:t>
            </a:r>
            <a:r>
              <a:rPr sz="2800" b="1" spc="-5" dirty="0">
                <a:latin typeface="Arial"/>
                <a:cs typeface="Arial"/>
              </a:rPr>
              <a:t> alqueive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83" rIns="0" bIns="0" rtlCol="0">
            <a:spAutoFit/>
          </a:bodyPr>
          <a:lstStyle/>
          <a:p>
            <a:pPr marL="3002915" marR="5080" indent="-1600835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Períodos</a:t>
            </a:r>
            <a:r>
              <a:rPr u="none" spc="-35" dirty="0"/>
              <a:t> </a:t>
            </a:r>
            <a:r>
              <a:rPr u="none" dirty="0"/>
              <a:t>de</a:t>
            </a:r>
            <a:r>
              <a:rPr u="none" spc="-35" dirty="0"/>
              <a:t> </a:t>
            </a:r>
            <a:r>
              <a:rPr u="none" dirty="0"/>
              <a:t>Vazio</a:t>
            </a:r>
            <a:r>
              <a:rPr u="none" spc="-45" dirty="0"/>
              <a:t> </a:t>
            </a:r>
            <a:r>
              <a:rPr u="none" dirty="0"/>
              <a:t>Fitossanitário </a:t>
            </a:r>
            <a:r>
              <a:rPr u="none" spc="-985" dirty="0"/>
              <a:t> </a:t>
            </a:r>
            <a:r>
              <a:rPr u="none" dirty="0"/>
              <a:t>Ferrugem</a:t>
            </a:r>
            <a:r>
              <a:rPr u="none" spc="-20" dirty="0"/>
              <a:t> </a:t>
            </a:r>
            <a:r>
              <a:rPr u="none" dirty="0"/>
              <a:t>da</a:t>
            </a:r>
            <a:r>
              <a:rPr u="none" spc="-5" dirty="0"/>
              <a:t> Soja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291" y="1331408"/>
            <a:ext cx="9101328" cy="546676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154</a:t>
            </a:fld>
            <a:endParaRPr spc="-5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521" y="2730195"/>
            <a:ext cx="7011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u="none" dirty="0">
                <a:latin typeface="Arial MT"/>
                <a:cs typeface="Arial MT"/>
              </a:rPr>
              <a:t>CONTROLE</a:t>
            </a:r>
            <a:r>
              <a:rPr sz="6000" b="0" u="none" spc="-100" dirty="0">
                <a:latin typeface="Arial MT"/>
                <a:cs typeface="Arial MT"/>
              </a:rPr>
              <a:t> </a:t>
            </a:r>
            <a:r>
              <a:rPr sz="6000" b="0" u="none" dirty="0">
                <a:latin typeface="Arial MT"/>
                <a:cs typeface="Arial MT"/>
              </a:rPr>
              <a:t>FÍSICO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558540"/>
            <a:ext cx="995680" cy="111760"/>
          </a:xfrm>
          <a:custGeom>
            <a:avLst/>
            <a:gdLst/>
            <a:ahLst/>
            <a:cxnLst/>
            <a:rect l="l" t="t" r="r" b="b"/>
            <a:pathLst>
              <a:path w="995680" h="111760">
                <a:moveTo>
                  <a:pt x="995172" y="0"/>
                </a:moveTo>
                <a:lnTo>
                  <a:pt x="0" y="0"/>
                </a:lnTo>
                <a:lnTo>
                  <a:pt x="0" y="111252"/>
                </a:lnTo>
                <a:lnTo>
                  <a:pt x="995172" y="111252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35737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54679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95351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756916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155</a:t>
            </a:fld>
            <a:endParaRPr spc="-5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411" y="860929"/>
            <a:ext cx="9458960" cy="48545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REFRIGERAÇÃO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TRATAMENTO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TÉRMICO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812165" algn="l"/>
                <a:tab pos="813435" algn="l"/>
              </a:tabLst>
            </a:pPr>
            <a:r>
              <a:rPr sz="2400" b="1" dirty="0">
                <a:latin typeface="Arial"/>
                <a:cs typeface="Arial"/>
              </a:rPr>
              <a:t>SOLO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SUBSTRATO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812165" algn="l"/>
                <a:tab pos="813435" algn="l"/>
              </a:tabLst>
            </a:pPr>
            <a:r>
              <a:rPr sz="2400" b="1" spc="-5" dirty="0">
                <a:latin typeface="Arial"/>
                <a:cs typeface="Arial"/>
              </a:rPr>
              <a:t>MATERIAIS DE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PROPAGAÇÃO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VEGETAL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812165" algn="l"/>
                <a:tab pos="813435" algn="l"/>
              </a:tabLst>
            </a:pPr>
            <a:r>
              <a:rPr sz="2400" b="1" spc="-5" dirty="0">
                <a:latin typeface="Arial"/>
                <a:cs typeface="Arial"/>
              </a:rPr>
              <a:t>FRUTAS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LEGUMES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SOLARIZAÇÃO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SOLO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ATMOSFERA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CONTROLADA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SECAGEM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BARREIRAS </a:t>
            </a:r>
            <a:r>
              <a:rPr sz="2400" b="1" dirty="0">
                <a:latin typeface="Arial"/>
                <a:cs typeface="Arial"/>
              </a:rPr>
              <a:t>FÍSICAS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ELIMINAÇÃO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DETERMINADOS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COMPRIMENTOS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ONDA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RADIAÇÕES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611" y="5689193"/>
            <a:ext cx="2719070" cy="9042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ULTRAVIOLETA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IONIZANTE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6215" y="264032"/>
            <a:ext cx="51841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/>
              <a:t>CONTROLE</a:t>
            </a:r>
            <a:r>
              <a:rPr sz="4400" u="none" spc="-60" dirty="0"/>
              <a:t> </a:t>
            </a:r>
            <a:r>
              <a:rPr sz="4400" u="none" dirty="0"/>
              <a:t>FÍSICO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934192" y="6414922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156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2101" y="1388491"/>
            <a:ext cx="10457815" cy="181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BAIXA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TEMPERATURA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REDUZ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ATIVIDADE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PATÓGENOS</a:t>
            </a:r>
            <a:endParaRPr sz="2800">
              <a:latin typeface="Arial"/>
              <a:cs typeface="Arial"/>
            </a:endParaRPr>
          </a:p>
          <a:p>
            <a:pPr marL="354965" marR="1249045" indent="-342900">
              <a:lnSpc>
                <a:spcPct val="1501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DOENÇAS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PÓS-COLHEITA: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FRUTAS,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HORTALIÇAS,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ORNAMENTAIS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157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29227" y="330453"/>
            <a:ext cx="37357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REFRIGERAÇ</a:t>
            </a:r>
            <a:r>
              <a:rPr spc="5" dirty="0"/>
              <a:t>Ã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619" y="1381201"/>
            <a:ext cx="7687309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CALOR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=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TEMPERATURA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X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TEMPO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spc="5" dirty="0">
                <a:latin typeface="Wingdings"/>
                <a:cs typeface="Wingdings"/>
              </a:rPr>
              <a:t>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ELIMINA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PATÓGENO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680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TRATAMENTO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SOLO/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SUBSTRATO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3" y="2418080"/>
            <a:ext cx="2374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E</a:t>
            </a:r>
            <a:r>
              <a:rPr sz="2000" spc="-10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TERIL</a:t>
            </a:r>
            <a:r>
              <a:rPr sz="2000" spc="-10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ZAÇÃO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3323" y="3247389"/>
            <a:ext cx="21780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SOL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RIZAÇÃO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5819" y="4076446"/>
            <a:ext cx="8321040" cy="188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TRATAMENTO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SEMENTES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MUDAS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685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FITOPATÓGENOS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MAIS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SENSIVEIS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 MATERIAL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VEGETAL</a:t>
            </a:r>
            <a:endParaRPr sz="20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1680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ÁGUA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QUENTE: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48-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57º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C/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10-30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MIN</a:t>
            </a:r>
            <a:endParaRPr sz="20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1680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ESTUFA: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95-100º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C/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10-15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MIN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9005" y="2546857"/>
            <a:ext cx="792480" cy="111125"/>
          </a:xfrm>
          <a:custGeom>
            <a:avLst/>
            <a:gdLst/>
            <a:ahLst/>
            <a:cxnLst/>
            <a:rect l="l" t="t" r="r" b="b"/>
            <a:pathLst>
              <a:path w="792479" h="111125">
                <a:moveTo>
                  <a:pt x="754325" y="55371"/>
                </a:moveTo>
                <a:lnTo>
                  <a:pt x="687705" y="94233"/>
                </a:lnTo>
                <a:lnTo>
                  <a:pt x="686181" y="100075"/>
                </a:lnTo>
                <a:lnTo>
                  <a:pt x="691515" y="109219"/>
                </a:lnTo>
                <a:lnTo>
                  <a:pt x="697357" y="110743"/>
                </a:lnTo>
                <a:lnTo>
                  <a:pt x="775906" y="64896"/>
                </a:lnTo>
                <a:lnTo>
                  <a:pt x="773303" y="64896"/>
                </a:lnTo>
                <a:lnTo>
                  <a:pt x="773303" y="63626"/>
                </a:lnTo>
                <a:lnTo>
                  <a:pt x="768477" y="63626"/>
                </a:lnTo>
                <a:lnTo>
                  <a:pt x="754325" y="55371"/>
                </a:lnTo>
                <a:close/>
              </a:path>
              <a:path w="792479" h="111125">
                <a:moveTo>
                  <a:pt x="737997" y="45846"/>
                </a:moveTo>
                <a:lnTo>
                  <a:pt x="0" y="45846"/>
                </a:lnTo>
                <a:lnTo>
                  <a:pt x="0" y="64896"/>
                </a:lnTo>
                <a:lnTo>
                  <a:pt x="737997" y="64896"/>
                </a:lnTo>
                <a:lnTo>
                  <a:pt x="754325" y="55371"/>
                </a:lnTo>
                <a:lnTo>
                  <a:pt x="737997" y="45846"/>
                </a:lnTo>
                <a:close/>
              </a:path>
              <a:path w="792479" h="111125">
                <a:moveTo>
                  <a:pt x="775907" y="45846"/>
                </a:moveTo>
                <a:lnTo>
                  <a:pt x="773303" y="45846"/>
                </a:lnTo>
                <a:lnTo>
                  <a:pt x="773303" y="64896"/>
                </a:lnTo>
                <a:lnTo>
                  <a:pt x="775906" y="64896"/>
                </a:lnTo>
                <a:lnTo>
                  <a:pt x="792226" y="55371"/>
                </a:lnTo>
                <a:lnTo>
                  <a:pt x="775907" y="45846"/>
                </a:lnTo>
                <a:close/>
              </a:path>
              <a:path w="792479" h="111125">
                <a:moveTo>
                  <a:pt x="768477" y="47116"/>
                </a:moveTo>
                <a:lnTo>
                  <a:pt x="754325" y="55371"/>
                </a:lnTo>
                <a:lnTo>
                  <a:pt x="768477" y="63626"/>
                </a:lnTo>
                <a:lnTo>
                  <a:pt x="768477" y="47116"/>
                </a:lnTo>
                <a:close/>
              </a:path>
              <a:path w="792479" h="111125">
                <a:moveTo>
                  <a:pt x="773303" y="47116"/>
                </a:moveTo>
                <a:lnTo>
                  <a:pt x="768477" y="47116"/>
                </a:lnTo>
                <a:lnTo>
                  <a:pt x="768477" y="63626"/>
                </a:lnTo>
                <a:lnTo>
                  <a:pt x="773303" y="63626"/>
                </a:lnTo>
                <a:lnTo>
                  <a:pt x="773303" y="47116"/>
                </a:lnTo>
                <a:close/>
              </a:path>
              <a:path w="792479" h="111125">
                <a:moveTo>
                  <a:pt x="697357" y="0"/>
                </a:moveTo>
                <a:lnTo>
                  <a:pt x="691515" y="1524"/>
                </a:lnTo>
                <a:lnTo>
                  <a:pt x="686181" y="10667"/>
                </a:lnTo>
                <a:lnTo>
                  <a:pt x="687705" y="16509"/>
                </a:lnTo>
                <a:lnTo>
                  <a:pt x="754325" y="55371"/>
                </a:lnTo>
                <a:lnTo>
                  <a:pt x="768477" y="47116"/>
                </a:lnTo>
                <a:lnTo>
                  <a:pt x="773303" y="47116"/>
                </a:lnTo>
                <a:lnTo>
                  <a:pt x="773303" y="45846"/>
                </a:lnTo>
                <a:lnTo>
                  <a:pt x="775907" y="45846"/>
                </a:lnTo>
                <a:lnTo>
                  <a:pt x="6973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038" y="3339338"/>
            <a:ext cx="792480" cy="111125"/>
          </a:xfrm>
          <a:custGeom>
            <a:avLst/>
            <a:gdLst/>
            <a:ahLst/>
            <a:cxnLst/>
            <a:rect l="l" t="t" r="r" b="b"/>
            <a:pathLst>
              <a:path w="792479" h="111125">
                <a:moveTo>
                  <a:pt x="754325" y="55372"/>
                </a:moveTo>
                <a:lnTo>
                  <a:pt x="687704" y="94234"/>
                </a:lnTo>
                <a:lnTo>
                  <a:pt x="686181" y="100075"/>
                </a:lnTo>
                <a:lnTo>
                  <a:pt x="691514" y="109220"/>
                </a:lnTo>
                <a:lnTo>
                  <a:pt x="697357" y="110744"/>
                </a:lnTo>
                <a:lnTo>
                  <a:pt x="775906" y="64897"/>
                </a:lnTo>
                <a:lnTo>
                  <a:pt x="773302" y="64897"/>
                </a:lnTo>
                <a:lnTo>
                  <a:pt x="773302" y="63626"/>
                </a:lnTo>
                <a:lnTo>
                  <a:pt x="768476" y="63626"/>
                </a:lnTo>
                <a:lnTo>
                  <a:pt x="754325" y="55372"/>
                </a:lnTo>
                <a:close/>
              </a:path>
              <a:path w="792479" h="111125">
                <a:moveTo>
                  <a:pt x="737997" y="45847"/>
                </a:moveTo>
                <a:lnTo>
                  <a:pt x="0" y="45847"/>
                </a:lnTo>
                <a:lnTo>
                  <a:pt x="0" y="64897"/>
                </a:lnTo>
                <a:lnTo>
                  <a:pt x="737996" y="64897"/>
                </a:lnTo>
                <a:lnTo>
                  <a:pt x="754325" y="55372"/>
                </a:lnTo>
                <a:lnTo>
                  <a:pt x="737997" y="45847"/>
                </a:lnTo>
                <a:close/>
              </a:path>
              <a:path w="792479" h="111125">
                <a:moveTo>
                  <a:pt x="775907" y="45847"/>
                </a:moveTo>
                <a:lnTo>
                  <a:pt x="773302" y="45847"/>
                </a:lnTo>
                <a:lnTo>
                  <a:pt x="773302" y="64897"/>
                </a:lnTo>
                <a:lnTo>
                  <a:pt x="775906" y="64897"/>
                </a:lnTo>
                <a:lnTo>
                  <a:pt x="792226" y="55372"/>
                </a:lnTo>
                <a:lnTo>
                  <a:pt x="775907" y="45847"/>
                </a:lnTo>
                <a:close/>
              </a:path>
              <a:path w="792479" h="111125">
                <a:moveTo>
                  <a:pt x="768476" y="47116"/>
                </a:moveTo>
                <a:lnTo>
                  <a:pt x="754325" y="55372"/>
                </a:lnTo>
                <a:lnTo>
                  <a:pt x="768476" y="63626"/>
                </a:lnTo>
                <a:lnTo>
                  <a:pt x="768476" y="47116"/>
                </a:lnTo>
                <a:close/>
              </a:path>
              <a:path w="792479" h="111125">
                <a:moveTo>
                  <a:pt x="773302" y="47116"/>
                </a:moveTo>
                <a:lnTo>
                  <a:pt x="768476" y="47116"/>
                </a:lnTo>
                <a:lnTo>
                  <a:pt x="768476" y="63626"/>
                </a:lnTo>
                <a:lnTo>
                  <a:pt x="773302" y="63626"/>
                </a:lnTo>
                <a:lnTo>
                  <a:pt x="773302" y="47116"/>
                </a:lnTo>
                <a:close/>
              </a:path>
              <a:path w="792479" h="111125">
                <a:moveTo>
                  <a:pt x="697357" y="0"/>
                </a:moveTo>
                <a:lnTo>
                  <a:pt x="691514" y="1524"/>
                </a:lnTo>
                <a:lnTo>
                  <a:pt x="686181" y="10667"/>
                </a:lnTo>
                <a:lnTo>
                  <a:pt x="687704" y="16510"/>
                </a:lnTo>
                <a:lnTo>
                  <a:pt x="754325" y="55372"/>
                </a:lnTo>
                <a:lnTo>
                  <a:pt x="768476" y="47116"/>
                </a:lnTo>
                <a:lnTo>
                  <a:pt x="773302" y="47116"/>
                </a:lnTo>
                <a:lnTo>
                  <a:pt x="773302" y="45847"/>
                </a:lnTo>
                <a:lnTo>
                  <a:pt x="775907" y="45847"/>
                </a:lnTo>
                <a:lnTo>
                  <a:pt x="6973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52720" y="2433574"/>
            <a:ext cx="41681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Vácuo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Biológico: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120º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C/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20 -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60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min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5579" y="3165475"/>
            <a:ext cx="6156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Efeito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Estufa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50º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C/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1-30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dias: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Plástico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Transparente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18635" y="337184"/>
            <a:ext cx="45605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none" dirty="0"/>
              <a:t>TRATAMENTO</a:t>
            </a:r>
            <a:r>
              <a:rPr sz="3000" u="none" spc="-70" dirty="0"/>
              <a:t> </a:t>
            </a:r>
            <a:r>
              <a:rPr sz="3000" u="none" dirty="0"/>
              <a:t>TÉRMICO</a:t>
            </a:r>
            <a:endParaRPr sz="3000"/>
          </a:p>
        </p:txBody>
      </p:sp>
      <p:grpSp>
        <p:nvGrpSpPr>
          <p:cNvPr id="11" name="object 11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2" name="object 12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158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8169" y="1142746"/>
            <a:ext cx="9267190" cy="1177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800" b="1" spc="-5" dirty="0">
                <a:latin typeface="Arial"/>
                <a:cs typeface="Arial"/>
              </a:rPr>
              <a:t>BAIXO</a:t>
            </a:r>
            <a:r>
              <a:rPr sz="2800" b="1" spc="-10" dirty="0">
                <a:latin typeface="Arial"/>
                <a:cs typeface="Arial"/>
              </a:rPr>
              <a:t> TEOR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O</a:t>
            </a:r>
            <a:r>
              <a:rPr sz="2775" b="1" spc="7" baseline="-21021" dirty="0">
                <a:latin typeface="Arial"/>
                <a:cs typeface="Arial"/>
              </a:rPr>
              <a:t>2</a:t>
            </a:r>
            <a:r>
              <a:rPr sz="2775" b="1" spc="382" baseline="-21021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REDUZ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ATIVIDADE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PATÓGENOS</a:t>
            </a:r>
            <a:endParaRPr sz="2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2350"/>
              </a:spcBef>
              <a:buFont typeface="Arial MT"/>
              <a:buChar char="•"/>
              <a:tabLst>
                <a:tab pos="367665" algn="l"/>
                <a:tab pos="368300" algn="l"/>
                <a:tab pos="6048375" algn="l"/>
              </a:tabLst>
            </a:pPr>
            <a:r>
              <a:rPr sz="2800" b="1" spc="-10" dirty="0">
                <a:latin typeface="Arial"/>
                <a:cs typeface="Arial"/>
              </a:rPr>
              <a:t>DOENÇAS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PÓS-COLHEITA</a:t>
            </a:r>
            <a:r>
              <a:rPr sz="2800" b="1" spc="70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Arial"/>
                <a:cs typeface="Arial"/>
              </a:rPr>
              <a:t>O</a:t>
            </a:r>
            <a:r>
              <a:rPr sz="2775" b="1" baseline="-21021" dirty="0">
                <a:latin typeface="Arial"/>
                <a:cs typeface="Arial"/>
              </a:rPr>
              <a:t>2	</a:t>
            </a:r>
            <a:r>
              <a:rPr sz="2800" b="1" spc="-5" dirty="0">
                <a:latin typeface="Arial"/>
                <a:cs typeface="Arial"/>
              </a:rPr>
              <a:t>&lt;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5%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159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36647" y="289305"/>
            <a:ext cx="6299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ATMOSFERA</a:t>
            </a:r>
            <a:r>
              <a:rPr spc="-95" dirty="0"/>
              <a:t> </a:t>
            </a:r>
            <a:r>
              <a:rPr dirty="0"/>
              <a:t>CONTROLADA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6" y="1574291"/>
            <a:ext cx="2475230" cy="4152900"/>
          </a:xfrm>
          <a:custGeom>
            <a:avLst/>
            <a:gdLst/>
            <a:ahLst/>
            <a:cxnLst/>
            <a:rect l="l" t="t" r="r" b="b"/>
            <a:pathLst>
              <a:path w="2475230" h="4152900">
                <a:moveTo>
                  <a:pt x="2474976" y="0"/>
                </a:moveTo>
                <a:lnTo>
                  <a:pt x="0" y="0"/>
                </a:lnTo>
                <a:lnTo>
                  <a:pt x="0" y="4152900"/>
                </a:lnTo>
                <a:lnTo>
                  <a:pt x="2474976" y="4152900"/>
                </a:lnTo>
                <a:lnTo>
                  <a:pt x="2474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715" y="88392"/>
            <a:ext cx="11402695" cy="6477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540"/>
              </a:spcBef>
            </a:pPr>
            <a:r>
              <a:rPr sz="3200" b="0" u="none" spc="-55" dirty="0">
                <a:latin typeface="Arial MT"/>
                <a:cs typeface="Arial MT"/>
              </a:rPr>
              <a:t>PATÓGENOS</a:t>
            </a:r>
            <a:r>
              <a:rPr sz="3200" b="0" u="none" spc="-30" dirty="0">
                <a:latin typeface="Arial MT"/>
                <a:cs typeface="Arial MT"/>
              </a:rPr>
              <a:t> </a:t>
            </a:r>
            <a:r>
              <a:rPr sz="3200" b="0" u="none" dirty="0">
                <a:latin typeface="Arial MT"/>
                <a:cs typeface="Arial MT"/>
              </a:rPr>
              <a:t>EM CADA</a:t>
            </a:r>
            <a:r>
              <a:rPr sz="3200" b="0" u="none" spc="-185" dirty="0">
                <a:latin typeface="Arial MT"/>
                <a:cs typeface="Arial MT"/>
              </a:rPr>
              <a:t> </a:t>
            </a:r>
            <a:r>
              <a:rPr sz="3200" b="0" u="none" dirty="0">
                <a:latin typeface="Arial MT"/>
                <a:cs typeface="Arial MT"/>
              </a:rPr>
              <a:t>ESPÉCIE</a:t>
            </a:r>
            <a:r>
              <a:rPr sz="3200" b="0" u="none" spc="-10" dirty="0">
                <a:latin typeface="Arial MT"/>
                <a:cs typeface="Arial MT"/>
              </a:rPr>
              <a:t> </a:t>
            </a:r>
            <a:r>
              <a:rPr sz="3200" b="0" u="none" dirty="0">
                <a:latin typeface="Arial MT"/>
                <a:cs typeface="Arial MT"/>
              </a:rPr>
              <a:t>DE </a:t>
            </a:r>
            <a:r>
              <a:rPr sz="3200" b="0" u="none" spc="-40" dirty="0">
                <a:latin typeface="Arial MT"/>
                <a:cs typeface="Arial MT"/>
              </a:rPr>
              <a:t>PLANTA</a:t>
            </a:r>
            <a:r>
              <a:rPr sz="3200" b="0" u="none" spc="-185" dirty="0">
                <a:latin typeface="Arial MT"/>
                <a:cs typeface="Arial MT"/>
              </a:rPr>
              <a:t> </a:t>
            </a:r>
            <a:r>
              <a:rPr sz="3200" b="0" u="none" spc="-55" dirty="0">
                <a:latin typeface="Arial MT"/>
                <a:cs typeface="Arial MT"/>
              </a:rPr>
              <a:t>CULTIVADA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846" y="1631442"/>
            <a:ext cx="13798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Fu</a:t>
            </a:r>
            <a:r>
              <a:rPr sz="3200" spc="-15" dirty="0">
                <a:latin typeface="Arial MT"/>
                <a:cs typeface="Arial MT"/>
              </a:rPr>
              <a:t>n</a:t>
            </a:r>
            <a:r>
              <a:rPr sz="3200" dirty="0">
                <a:latin typeface="Arial MT"/>
                <a:cs typeface="Arial MT"/>
              </a:rPr>
              <a:t>g</a:t>
            </a:r>
            <a:r>
              <a:rPr sz="3200" spc="-10" dirty="0">
                <a:latin typeface="Arial MT"/>
                <a:cs typeface="Arial MT"/>
              </a:rPr>
              <a:t>o</a:t>
            </a:r>
            <a:r>
              <a:rPr sz="3200" dirty="0">
                <a:latin typeface="Arial MT"/>
                <a:cs typeface="Arial MT"/>
              </a:rPr>
              <a:t>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846" y="2119051"/>
            <a:ext cx="171958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Bact</a:t>
            </a:r>
            <a:r>
              <a:rPr sz="3200" spc="-20" dirty="0">
                <a:latin typeface="Arial MT"/>
                <a:cs typeface="Arial MT"/>
              </a:rPr>
              <a:t>é</a:t>
            </a:r>
            <a:r>
              <a:rPr sz="3200" dirty="0">
                <a:latin typeface="Arial MT"/>
                <a:cs typeface="Arial MT"/>
              </a:rPr>
              <a:t>ri</a:t>
            </a:r>
            <a:r>
              <a:rPr sz="3200" spc="-10" dirty="0">
                <a:latin typeface="Arial MT"/>
                <a:cs typeface="Arial MT"/>
              </a:rPr>
              <a:t>a</a:t>
            </a:r>
            <a:r>
              <a:rPr sz="3200" dirty="0">
                <a:latin typeface="Arial MT"/>
                <a:cs typeface="Arial MT"/>
              </a:rPr>
              <a:t>s  Vírus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846" y="3582345"/>
            <a:ext cx="219265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Ne</a:t>
            </a:r>
            <a:r>
              <a:rPr sz="3200" spc="-15" dirty="0">
                <a:latin typeface="Arial MT"/>
                <a:cs typeface="Arial MT"/>
              </a:rPr>
              <a:t>m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10" dirty="0">
                <a:latin typeface="Arial MT"/>
                <a:cs typeface="Arial MT"/>
              </a:rPr>
              <a:t>t</a:t>
            </a:r>
            <a:r>
              <a:rPr sz="3200" dirty="0">
                <a:latin typeface="Arial MT"/>
                <a:cs typeface="Arial MT"/>
              </a:rPr>
              <a:t>o</a:t>
            </a:r>
            <a:r>
              <a:rPr sz="3200" spc="-10" dirty="0">
                <a:latin typeface="Arial MT"/>
                <a:cs typeface="Arial MT"/>
              </a:rPr>
              <a:t>i</a:t>
            </a:r>
            <a:r>
              <a:rPr sz="3200" dirty="0">
                <a:latin typeface="Arial MT"/>
                <a:cs typeface="Arial MT"/>
              </a:rPr>
              <a:t>d</a:t>
            </a:r>
            <a:r>
              <a:rPr sz="3200" spc="-15" dirty="0">
                <a:latin typeface="Arial MT"/>
                <a:cs typeface="Arial MT"/>
              </a:rPr>
              <a:t>e</a:t>
            </a:r>
            <a:r>
              <a:rPr sz="3200" dirty="0">
                <a:latin typeface="Arial MT"/>
                <a:cs typeface="Arial MT"/>
              </a:rPr>
              <a:t>s  Outros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846" y="5289296"/>
            <a:ext cx="88391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65" dirty="0">
                <a:latin typeface="Arial MT"/>
                <a:cs typeface="Arial MT"/>
              </a:rPr>
              <a:t>T</a:t>
            </a:r>
            <a:r>
              <a:rPr sz="3200" dirty="0">
                <a:latin typeface="Arial MT"/>
                <a:cs typeface="Arial MT"/>
              </a:rPr>
              <a:t>o</a:t>
            </a:r>
            <a:r>
              <a:rPr sz="3200" spc="-10" dirty="0">
                <a:latin typeface="Arial MT"/>
                <a:cs typeface="Arial MT"/>
              </a:rPr>
              <a:t>t</a:t>
            </a:r>
            <a:r>
              <a:rPr sz="3200" dirty="0">
                <a:latin typeface="Arial MT"/>
                <a:cs typeface="Arial MT"/>
              </a:rPr>
              <a:t>al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50107" y="1574291"/>
            <a:ext cx="2476500" cy="4152900"/>
          </a:xfrm>
          <a:custGeom>
            <a:avLst/>
            <a:gdLst/>
            <a:ahLst/>
            <a:cxnLst/>
            <a:rect l="l" t="t" r="r" b="b"/>
            <a:pathLst>
              <a:path w="2476500" h="4152900">
                <a:moveTo>
                  <a:pt x="2476499" y="0"/>
                </a:moveTo>
                <a:lnTo>
                  <a:pt x="0" y="0"/>
                </a:lnTo>
                <a:lnTo>
                  <a:pt x="0" y="4152900"/>
                </a:lnTo>
                <a:lnTo>
                  <a:pt x="2476499" y="4152900"/>
                </a:lnTo>
                <a:lnTo>
                  <a:pt x="2476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70475" y="1388698"/>
            <a:ext cx="477520" cy="1488440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2014"/>
              </a:spcBef>
            </a:pPr>
            <a:r>
              <a:rPr sz="3200" spc="-10" dirty="0">
                <a:latin typeface="Arial MT"/>
                <a:cs typeface="Arial MT"/>
              </a:rPr>
              <a:t>35</a:t>
            </a:r>
            <a:endParaRPr sz="3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920"/>
              </a:spcBef>
            </a:pPr>
            <a:r>
              <a:rPr sz="3200" dirty="0">
                <a:latin typeface="Arial MT"/>
                <a:cs typeface="Arial MT"/>
              </a:rPr>
              <a:t>6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6027" y="3094736"/>
            <a:ext cx="2520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6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6027" y="3825951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2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6027" y="4558029"/>
            <a:ext cx="252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1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00936" y="793750"/>
            <a:ext cx="4142104" cy="4919345"/>
            <a:chOff x="1400936" y="793750"/>
            <a:chExt cx="4142104" cy="4919345"/>
          </a:xfrm>
        </p:grpSpPr>
        <p:sp>
          <p:nvSpPr>
            <p:cNvPr id="14" name="object 14"/>
            <p:cNvSpPr/>
            <p:nvPr/>
          </p:nvSpPr>
          <p:spPr>
            <a:xfrm>
              <a:off x="5079491" y="800100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342900" y="0"/>
                  </a:moveTo>
                  <a:lnTo>
                    <a:pt x="114300" y="0"/>
                  </a:lnTo>
                  <a:lnTo>
                    <a:pt x="114300" y="533400"/>
                  </a:lnTo>
                  <a:lnTo>
                    <a:pt x="0" y="533400"/>
                  </a:lnTo>
                  <a:lnTo>
                    <a:pt x="228600" y="762000"/>
                  </a:lnTo>
                  <a:lnTo>
                    <a:pt x="457200" y="533400"/>
                  </a:lnTo>
                  <a:lnTo>
                    <a:pt x="342900" y="5334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9491" y="800100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533400"/>
                  </a:moveTo>
                  <a:lnTo>
                    <a:pt x="114300" y="5334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533400"/>
                  </a:lnTo>
                  <a:lnTo>
                    <a:pt x="457200" y="533400"/>
                  </a:lnTo>
                  <a:lnTo>
                    <a:pt x="228600" y="762000"/>
                  </a:lnTo>
                  <a:lnTo>
                    <a:pt x="0" y="533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10461" y="2058161"/>
              <a:ext cx="3950335" cy="3645535"/>
            </a:xfrm>
            <a:custGeom>
              <a:avLst/>
              <a:gdLst/>
              <a:ahLst/>
              <a:cxnLst/>
              <a:rect l="l" t="t" r="r" b="b"/>
              <a:pathLst>
                <a:path w="3950335" h="3645535">
                  <a:moveTo>
                    <a:pt x="469392" y="0"/>
                  </a:moveTo>
                  <a:lnTo>
                    <a:pt x="3669791" y="0"/>
                  </a:lnTo>
                </a:path>
                <a:path w="3950335" h="3645535">
                  <a:moveTo>
                    <a:pt x="749807" y="711708"/>
                  </a:moveTo>
                  <a:lnTo>
                    <a:pt x="3950208" y="711708"/>
                  </a:lnTo>
                </a:path>
                <a:path w="3950335" h="3645535">
                  <a:moveTo>
                    <a:pt x="0" y="1447800"/>
                  </a:moveTo>
                  <a:lnTo>
                    <a:pt x="3949700" y="1447800"/>
                  </a:lnTo>
                </a:path>
                <a:path w="3950335" h="3645535">
                  <a:moveTo>
                    <a:pt x="1231392" y="2183892"/>
                  </a:moveTo>
                  <a:lnTo>
                    <a:pt x="3949191" y="2183892"/>
                  </a:lnTo>
                </a:path>
                <a:path w="3950335" h="3645535">
                  <a:moveTo>
                    <a:pt x="278892" y="2895600"/>
                  </a:moveTo>
                  <a:lnTo>
                    <a:pt x="3949191" y="2895600"/>
                  </a:lnTo>
                </a:path>
                <a:path w="3950335" h="3645535">
                  <a:moveTo>
                    <a:pt x="0" y="3645407"/>
                  </a:moveTo>
                  <a:lnTo>
                    <a:pt x="3670300" y="3645407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70475" y="1388698"/>
            <a:ext cx="2317750" cy="4415155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014"/>
              </a:spcBef>
            </a:pPr>
            <a:r>
              <a:rPr sz="3200" spc="-10" dirty="0">
                <a:latin typeface="Arial MT"/>
                <a:cs typeface="Arial MT"/>
              </a:rPr>
              <a:t>70%</a:t>
            </a:r>
            <a:endParaRPr sz="3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920"/>
              </a:spcBef>
            </a:pPr>
            <a:r>
              <a:rPr sz="3200" spc="-10" dirty="0">
                <a:latin typeface="Arial MT"/>
                <a:cs typeface="Arial MT"/>
              </a:rPr>
              <a:t>12%</a:t>
            </a:r>
            <a:endParaRPr sz="3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920"/>
              </a:spcBef>
            </a:pPr>
            <a:r>
              <a:rPr sz="3200" spc="-10" dirty="0">
                <a:latin typeface="Arial MT"/>
                <a:cs typeface="Arial MT"/>
              </a:rPr>
              <a:t>12%</a:t>
            </a:r>
            <a:endParaRPr sz="3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920"/>
              </a:spcBef>
            </a:pPr>
            <a:r>
              <a:rPr sz="3200" spc="-10" dirty="0">
                <a:latin typeface="Arial MT"/>
                <a:cs typeface="Arial MT"/>
              </a:rPr>
              <a:t>4%</a:t>
            </a:r>
            <a:endParaRPr sz="3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925"/>
              </a:spcBef>
            </a:pPr>
            <a:r>
              <a:rPr sz="3200" spc="-10" dirty="0">
                <a:latin typeface="Arial MT"/>
                <a:cs typeface="Arial MT"/>
              </a:rPr>
              <a:t>2%</a:t>
            </a:r>
            <a:endParaRPr sz="3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920"/>
              </a:spcBef>
              <a:tabLst>
                <a:tab pos="1254125" algn="l"/>
              </a:tabLst>
            </a:pPr>
            <a:r>
              <a:rPr sz="3200" spc="-10" dirty="0">
                <a:latin typeface="Arial MT"/>
                <a:cs typeface="Arial MT"/>
              </a:rPr>
              <a:t>5</a:t>
            </a:r>
            <a:r>
              <a:rPr sz="3200" dirty="0">
                <a:latin typeface="Arial MT"/>
                <a:cs typeface="Arial MT"/>
              </a:rPr>
              <a:t>0	</a:t>
            </a:r>
            <a:r>
              <a:rPr sz="3200" spc="-10" dirty="0">
                <a:latin typeface="Arial MT"/>
                <a:cs typeface="Arial MT"/>
              </a:rPr>
              <a:t>100%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86700" y="958596"/>
            <a:ext cx="4139565" cy="1207135"/>
          </a:xfrm>
          <a:custGeom>
            <a:avLst/>
            <a:gdLst/>
            <a:ahLst/>
            <a:cxnLst/>
            <a:rect l="l" t="t" r="r" b="b"/>
            <a:pathLst>
              <a:path w="4139565" h="1207135">
                <a:moveTo>
                  <a:pt x="0" y="1207008"/>
                </a:moveTo>
                <a:lnTo>
                  <a:pt x="4139184" y="1207008"/>
                </a:lnTo>
                <a:lnTo>
                  <a:pt x="4139184" y="0"/>
                </a:lnTo>
                <a:lnTo>
                  <a:pt x="0" y="0"/>
                </a:lnTo>
                <a:lnTo>
                  <a:pt x="0" y="12070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81264" y="993394"/>
            <a:ext cx="37534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Média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73 espécies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grupos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Manual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Fito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Vol.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2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ESALQ/USP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5ª</a:t>
            </a:r>
            <a:r>
              <a:rPr sz="2400" spc="-5" dirty="0">
                <a:latin typeface="Arial MT"/>
                <a:cs typeface="Arial MT"/>
              </a:rPr>
              <a:t> Ed.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2016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76668" y="1161288"/>
            <a:ext cx="4536440" cy="4541520"/>
            <a:chOff x="7376668" y="1161288"/>
            <a:chExt cx="4536440" cy="4541520"/>
          </a:xfrm>
        </p:grpSpPr>
        <p:sp>
          <p:nvSpPr>
            <p:cNvPr id="21" name="object 21"/>
            <p:cNvSpPr/>
            <p:nvPr/>
          </p:nvSpPr>
          <p:spPr>
            <a:xfrm>
              <a:off x="7383018" y="1167638"/>
              <a:ext cx="660400" cy="604520"/>
            </a:xfrm>
            <a:custGeom>
              <a:avLst/>
              <a:gdLst/>
              <a:ahLst/>
              <a:cxnLst/>
              <a:rect l="l" t="t" r="r" b="b"/>
              <a:pathLst>
                <a:path w="660400" h="604519">
                  <a:moveTo>
                    <a:pt x="514730" y="0"/>
                  </a:moveTo>
                  <a:lnTo>
                    <a:pt x="103504" y="339725"/>
                  </a:lnTo>
                  <a:lnTo>
                    <a:pt x="30733" y="251587"/>
                  </a:lnTo>
                  <a:lnTo>
                    <a:pt x="0" y="573404"/>
                  </a:lnTo>
                  <a:lnTo>
                    <a:pt x="321945" y="604012"/>
                  </a:lnTo>
                  <a:lnTo>
                    <a:pt x="249047" y="516000"/>
                  </a:lnTo>
                  <a:lnTo>
                    <a:pt x="660273" y="176149"/>
                  </a:lnTo>
                  <a:lnTo>
                    <a:pt x="51473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83018" y="1167638"/>
              <a:ext cx="660400" cy="604520"/>
            </a:xfrm>
            <a:custGeom>
              <a:avLst/>
              <a:gdLst/>
              <a:ahLst/>
              <a:cxnLst/>
              <a:rect l="l" t="t" r="r" b="b"/>
              <a:pathLst>
                <a:path w="660400" h="604519">
                  <a:moveTo>
                    <a:pt x="30733" y="251587"/>
                  </a:moveTo>
                  <a:lnTo>
                    <a:pt x="103504" y="339725"/>
                  </a:lnTo>
                  <a:lnTo>
                    <a:pt x="514730" y="0"/>
                  </a:lnTo>
                  <a:lnTo>
                    <a:pt x="660273" y="176149"/>
                  </a:lnTo>
                  <a:lnTo>
                    <a:pt x="249047" y="516000"/>
                  </a:lnTo>
                  <a:lnTo>
                    <a:pt x="321945" y="604012"/>
                  </a:lnTo>
                  <a:lnTo>
                    <a:pt x="0" y="573404"/>
                  </a:lnTo>
                  <a:lnTo>
                    <a:pt x="30733" y="2515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58200" y="4032504"/>
              <a:ext cx="3455035" cy="1670685"/>
            </a:xfrm>
            <a:custGeom>
              <a:avLst/>
              <a:gdLst/>
              <a:ahLst/>
              <a:cxnLst/>
              <a:rect l="l" t="t" r="r" b="b"/>
              <a:pathLst>
                <a:path w="3455034" h="1670685">
                  <a:moveTo>
                    <a:pt x="3454907" y="0"/>
                  </a:moveTo>
                  <a:lnTo>
                    <a:pt x="0" y="0"/>
                  </a:lnTo>
                  <a:lnTo>
                    <a:pt x="0" y="1670304"/>
                  </a:lnTo>
                  <a:lnTo>
                    <a:pt x="3454907" y="1670304"/>
                  </a:lnTo>
                  <a:lnTo>
                    <a:pt x="3454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458200" y="4032503"/>
            <a:ext cx="3455035" cy="1670685"/>
          </a:xfrm>
          <a:prstGeom prst="rect">
            <a:avLst/>
          </a:prstGeom>
          <a:ln w="3175">
            <a:solidFill>
              <a:srgbClr val="00AFE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60"/>
              </a:spcBef>
            </a:pPr>
            <a:r>
              <a:rPr sz="2400" spc="-5" dirty="0">
                <a:latin typeface="Arial MT"/>
                <a:cs typeface="Arial MT"/>
              </a:rPr>
              <a:t>Cada espécie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cultivada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719455" marR="710565" algn="ctr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10-20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doenças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importantes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861550" y="4504690"/>
            <a:ext cx="1497330" cy="2221230"/>
            <a:chOff x="9861550" y="4504690"/>
            <a:chExt cx="1497330" cy="2221230"/>
          </a:xfrm>
        </p:grpSpPr>
        <p:sp>
          <p:nvSpPr>
            <p:cNvPr id="26" name="object 26"/>
            <p:cNvSpPr/>
            <p:nvPr/>
          </p:nvSpPr>
          <p:spPr>
            <a:xfrm>
              <a:off x="9867900" y="4511040"/>
              <a:ext cx="457200" cy="356870"/>
            </a:xfrm>
            <a:custGeom>
              <a:avLst/>
              <a:gdLst/>
              <a:ahLst/>
              <a:cxnLst/>
              <a:rect l="l" t="t" r="r" b="b"/>
              <a:pathLst>
                <a:path w="457200" h="356870">
                  <a:moveTo>
                    <a:pt x="0" y="178308"/>
                  </a:moveTo>
                  <a:lnTo>
                    <a:pt x="114300" y="178308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178308"/>
                  </a:lnTo>
                  <a:lnTo>
                    <a:pt x="457200" y="178308"/>
                  </a:lnTo>
                  <a:lnTo>
                    <a:pt x="228600" y="356616"/>
                  </a:lnTo>
                  <a:lnTo>
                    <a:pt x="0" y="178308"/>
                  </a:lnTo>
                  <a:close/>
                </a:path>
              </a:pathLst>
            </a:custGeom>
            <a:ln w="127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16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7768" y="1583817"/>
            <a:ext cx="10007600" cy="1177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Arial"/>
                <a:cs typeface="Arial"/>
              </a:rPr>
              <a:t>TEOR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ÁGUA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&lt; </a:t>
            </a:r>
            <a:r>
              <a:rPr sz="2800" b="1" dirty="0">
                <a:latin typeface="Arial"/>
                <a:cs typeface="Arial"/>
              </a:rPr>
              <a:t>13%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Arial"/>
                <a:cs typeface="Arial"/>
              </a:rPr>
              <a:t>REDUZ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ATIVIDADES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PATÓGENOS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FUNGOS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ARMAZENAMENTO,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GRÃOS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SEMENTES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160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27219" y="400939"/>
            <a:ext cx="2337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SECAGEM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4078" y="1496948"/>
            <a:ext cx="6445250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Arial"/>
                <a:cs typeface="Arial"/>
              </a:rPr>
              <a:t>QUEBRA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VENTO/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BORDADURA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TELADOS/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CASAS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VEGETAÇÃO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TÚNEIS</a:t>
            </a:r>
            <a:r>
              <a:rPr sz="2800" b="1" spc="-10" dirty="0">
                <a:latin typeface="Arial"/>
                <a:cs typeface="Arial"/>
              </a:rPr>
              <a:t> PLÁSTICOS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161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59834" y="315595"/>
            <a:ext cx="4672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BARREIRAS</a:t>
            </a:r>
            <a:r>
              <a:rPr spc="-80" dirty="0"/>
              <a:t> </a:t>
            </a:r>
            <a:r>
              <a:rPr spc="-5" dirty="0"/>
              <a:t>FÍSICAS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42187" y="1222374"/>
            <a:ext cx="10107930" cy="407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  <a:tab pos="470534" algn="l"/>
              </a:tabLst>
            </a:pPr>
            <a:r>
              <a:rPr sz="2800" b="1" spc="-5" dirty="0">
                <a:latin typeface="Arial"/>
                <a:cs typeface="Arial"/>
              </a:rPr>
              <a:t>Cultivo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protegido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/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tela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antiafídica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350"/>
              </a:spcBef>
              <a:buFont typeface="Arial MT"/>
              <a:buChar char="•"/>
              <a:tabLst>
                <a:tab pos="469265" algn="l"/>
                <a:tab pos="470534" algn="l"/>
              </a:tabLst>
            </a:pPr>
            <a:r>
              <a:rPr sz="2800" b="1" spc="-5" dirty="0">
                <a:latin typeface="Arial"/>
                <a:cs typeface="Arial"/>
              </a:rPr>
              <a:t>Áreas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pequenas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355"/>
              </a:spcBef>
              <a:buFont typeface="Arial MT"/>
              <a:buChar char="•"/>
              <a:tabLst>
                <a:tab pos="469265" algn="l"/>
                <a:tab pos="470534" algn="l"/>
              </a:tabLst>
            </a:pPr>
            <a:r>
              <a:rPr sz="2800" b="1" spc="-5" dirty="0">
                <a:latin typeface="Arial"/>
                <a:cs typeface="Arial"/>
              </a:rPr>
              <a:t>Reduz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acesso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vetores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ao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interior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da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cultura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355"/>
              </a:spcBef>
              <a:buFont typeface="Arial MT"/>
              <a:buChar char="•"/>
              <a:tabLst>
                <a:tab pos="469265" algn="l"/>
                <a:tab pos="470534" algn="l"/>
              </a:tabLst>
            </a:pPr>
            <a:r>
              <a:rPr sz="2800" b="1" spc="-5" dirty="0">
                <a:latin typeface="Arial"/>
                <a:cs typeface="Arial"/>
              </a:rPr>
              <a:t>Fileiras de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plantas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ou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telas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malha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fina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355"/>
              </a:spcBef>
              <a:buFont typeface="Arial MT"/>
              <a:buChar char="•"/>
              <a:tabLst>
                <a:tab pos="469265" algn="l"/>
                <a:tab pos="470534" algn="l"/>
              </a:tabLst>
            </a:pPr>
            <a:r>
              <a:rPr sz="2800" b="1" spc="-5" dirty="0">
                <a:latin typeface="Arial"/>
                <a:cs typeface="Arial"/>
              </a:rPr>
              <a:t>Diminui </a:t>
            </a:r>
            <a:r>
              <a:rPr sz="2800" b="1" dirty="0">
                <a:latin typeface="Arial"/>
                <a:cs typeface="Arial"/>
              </a:rPr>
              <a:t>atrito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entre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plantas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350"/>
              </a:spcBef>
              <a:buFont typeface="Arial MT"/>
              <a:buChar char="•"/>
              <a:tabLst>
                <a:tab pos="469265" algn="l"/>
                <a:tab pos="470534" algn="l"/>
              </a:tabLst>
            </a:pPr>
            <a:r>
              <a:rPr sz="2800" b="1" spc="-5" dirty="0">
                <a:latin typeface="Arial"/>
                <a:cs typeface="Arial"/>
              </a:rPr>
              <a:t>Ex.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linhas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milho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em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bordos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canteiros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hortaliças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162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59834" y="315595"/>
            <a:ext cx="4672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BARREIRAS</a:t>
            </a:r>
            <a:r>
              <a:rPr spc="-80" dirty="0"/>
              <a:t> </a:t>
            </a:r>
            <a:r>
              <a:rPr spc="-5" dirty="0"/>
              <a:t>FÍSICAS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8612" y="2329078"/>
            <a:ext cx="91141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FILMES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PLÁSTICOS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→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IMPEDEM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RADIAÇÕES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QUE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FAVORECEM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PATÓGENOS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163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1892300" marR="5080" indent="-7366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ELIMINAÇÃO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20" dirty="0"/>
              <a:t> </a:t>
            </a:r>
            <a:r>
              <a:rPr dirty="0"/>
              <a:t>DETERMINADOS </a:t>
            </a:r>
            <a:r>
              <a:rPr u="none" spc="-985" dirty="0"/>
              <a:t> </a:t>
            </a:r>
            <a:r>
              <a:rPr dirty="0"/>
              <a:t>COMPRIMENTOS</a:t>
            </a:r>
            <a:r>
              <a:rPr spc="-5" dirty="0"/>
              <a:t> DE</a:t>
            </a:r>
            <a:r>
              <a:rPr spc="-10" dirty="0"/>
              <a:t> </a:t>
            </a:r>
            <a:r>
              <a:rPr dirty="0"/>
              <a:t>ONDA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9986" y="2408681"/>
            <a:ext cx="6083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R-X,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Ϫ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→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ELIMINAM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PATÓGENOS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164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64153" y="973023"/>
            <a:ext cx="5668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RADIAÇÕES</a:t>
            </a:r>
            <a:r>
              <a:rPr spc="-80" dirty="0"/>
              <a:t> </a:t>
            </a:r>
            <a:r>
              <a:rPr dirty="0"/>
              <a:t>IONIZANTES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913" y="83946"/>
            <a:ext cx="672465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633980" marR="5080" indent="-2621915">
              <a:lnSpc>
                <a:spcPts val="2810"/>
              </a:lnSpc>
              <a:spcBef>
                <a:spcPts val="455"/>
              </a:spcBef>
            </a:pPr>
            <a:r>
              <a:rPr sz="2600" u="none" dirty="0"/>
              <a:t>MANEJO</a:t>
            </a:r>
            <a:r>
              <a:rPr sz="2600" u="none" spc="-35" dirty="0"/>
              <a:t> </a:t>
            </a:r>
            <a:r>
              <a:rPr sz="2600" u="none" dirty="0"/>
              <a:t>INTEGRADO</a:t>
            </a:r>
            <a:r>
              <a:rPr sz="2600" u="none" spc="-35" dirty="0"/>
              <a:t> </a:t>
            </a:r>
            <a:r>
              <a:rPr sz="2600" u="none" dirty="0"/>
              <a:t>DO</a:t>
            </a:r>
            <a:r>
              <a:rPr sz="2600" u="none" spc="-10" dirty="0"/>
              <a:t> </a:t>
            </a:r>
            <a:r>
              <a:rPr sz="2600" u="none" dirty="0"/>
              <a:t>MOFO</a:t>
            </a:r>
            <a:r>
              <a:rPr sz="2600" u="none" spc="-15" dirty="0"/>
              <a:t> </a:t>
            </a:r>
            <a:r>
              <a:rPr sz="2600" u="none" dirty="0"/>
              <a:t>BRANCO </a:t>
            </a:r>
            <a:r>
              <a:rPr sz="2600" u="none" spc="-710" dirty="0"/>
              <a:t> </a:t>
            </a:r>
            <a:r>
              <a:rPr sz="2600" u="none" dirty="0"/>
              <a:t>DA</a:t>
            </a:r>
            <a:r>
              <a:rPr sz="2600" u="none" spc="-100" dirty="0"/>
              <a:t> </a:t>
            </a:r>
            <a:r>
              <a:rPr sz="2600" u="none" dirty="0"/>
              <a:t>SOJA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781913" y="1093723"/>
            <a:ext cx="9181465" cy="486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Evitar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introdução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4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Semente livre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 patógeno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65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Arial MT"/>
                <a:cs typeface="Arial MT"/>
              </a:rPr>
              <a:t>Tratamento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solo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45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Arial MT"/>
                <a:cs typeface="Arial MT"/>
              </a:rPr>
              <a:t>Tratamento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semente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5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Eliminação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 resto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cultura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suscetível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6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Rotação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cultura/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sucessão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(espécies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não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suscetíveis)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4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Genótipos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defesa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genética: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Resistência,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Tolerância,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Evitação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5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Controle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plantas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daninhas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165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pc="-5" dirty="0"/>
              <a:t>Evitar excesso</a:t>
            </a:r>
            <a:r>
              <a:rPr spc="1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5" dirty="0"/>
              <a:t>umidade/</a:t>
            </a:r>
            <a:r>
              <a:rPr spc="25" dirty="0"/>
              <a:t> </a:t>
            </a:r>
            <a:r>
              <a:rPr spc="-5" dirty="0"/>
              <a:t>água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100"/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pc="-5" dirty="0"/>
              <a:t>Reduzir</a:t>
            </a:r>
            <a:r>
              <a:rPr spc="20" dirty="0"/>
              <a:t> </a:t>
            </a:r>
            <a:r>
              <a:rPr spc="-5" dirty="0"/>
              <a:t>população</a:t>
            </a:r>
            <a:r>
              <a:rPr spc="20" dirty="0"/>
              <a:t> </a:t>
            </a:r>
            <a:r>
              <a:rPr spc="-5" dirty="0"/>
              <a:t>de plantas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100"/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dirty="0"/>
              <a:t>Aração/</a:t>
            </a:r>
            <a:r>
              <a:rPr spc="-5" dirty="0"/>
              <a:t> Plantio</a:t>
            </a:r>
            <a:r>
              <a:rPr spc="15" dirty="0"/>
              <a:t> </a:t>
            </a:r>
            <a:r>
              <a:rPr spc="-5" dirty="0"/>
              <a:t>direto/</a:t>
            </a:r>
            <a:r>
              <a:rPr dirty="0"/>
              <a:t> </a:t>
            </a:r>
            <a:r>
              <a:rPr spc="-10" dirty="0"/>
              <a:t>Palhada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100"/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pc="-5" dirty="0"/>
              <a:t>Adubação</a:t>
            </a:r>
            <a:r>
              <a:rPr spc="-10" dirty="0"/>
              <a:t> </a:t>
            </a:r>
            <a:r>
              <a:rPr spc="-5" dirty="0"/>
              <a:t>equilibrada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100"/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pc="-5" dirty="0"/>
              <a:t>Controle</a:t>
            </a:r>
            <a:r>
              <a:rPr spc="-25" dirty="0"/>
              <a:t> </a:t>
            </a:r>
            <a:r>
              <a:rPr spc="-5" dirty="0"/>
              <a:t>Biológico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100"/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pc="-5" dirty="0"/>
              <a:t>Redução</a:t>
            </a:r>
            <a:r>
              <a:rPr spc="15" dirty="0"/>
              <a:t> </a:t>
            </a:r>
            <a:r>
              <a:rPr spc="-5" dirty="0"/>
              <a:t>na</a:t>
            </a:r>
            <a:r>
              <a:rPr dirty="0"/>
              <a:t> </a:t>
            </a:r>
            <a:r>
              <a:rPr spc="-5" dirty="0"/>
              <a:t>compactação</a:t>
            </a:r>
            <a:r>
              <a:rPr spc="10" dirty="0"/>
              <a:t> </a:t>
            </a:r>
            <a:r>
              <a:rPr spc="-5" dirty="0"/>
              <a:t>do solo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166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3934" y="1480265"/>
            <a:ext cx="4167504" cy="302514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4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Limpeza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5" dirty="0">
                <a:latin typeface="Arial MT"/>
                <a:cs typeface="Arial MT"/>
              </a:rPr>
              <a:t> máquinas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endParaRPr sz="24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Arial MT"/>
                <a:cs typeface="Arial MT"/>
              </a:rPr>
              <a:t>implementos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(colhedora)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Época de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semeadura</a:t>
            </a:r>
            <a:endParaRPr sz="2400">
              <a:latin typeface="Arial MT"/>
              <a:cs typeface="Arial MT"/>
            </a:endParaRPr>
          </a:p>
          <a:p>
            <a:pPr marL="241300" marR="5080" indent="-228600">
              <a:lnSpc>
                <a:spcPct val="15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Fungicidas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Outros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produtos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químicos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32913" y="83946"/>
            <a:ext cx="672465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633980" marR="5080" indent="-2621915">
              <a:lnSpc>
                <a:spcPts val="2810"/>
              </a:lnSpc>
              <a:spcBef>
                <a:spcPts val="455"/>
              </a:spcBef>
            </a:pPr>
            <a:r>
              <a:rPr sz="2600" u="none" dirty="0"/>
              <a:t>MANEJO</a:t>
            </a:r>
            <a:r>
              <a:rPr sz="2600" u="none" spc="-35" dirty="0"/>
              <a:t> </a:t>
            </a:r>
            <a:r>
              <a:rPr sz="2600" u="none" dirty="0"/>
              <a:t>INTEGRADO</a:t>
            </a:r>
            <a:r>
              <a:rPr sz="2600" u="none" spc="-35" dirty="0"/>
              <a:t> </a:t>
            </a:r>
            <a:r>
              <a:rPr sz="2600" u="none" dirty="0"/>
              <a:t>DO</a:t>
            </a:r>
            <a:r>
              <a:rPr sz="2600" u="none" spc="-10" dirty="0"/>
              <a:t> </a:t>
            </a:r>
            <a:r>
              <a:rPr sz="2600" u="none" dirty="0"/>
              <a:t>MOFO</a:t>
            </a:r>
            <a:r>
              <a:rPr sz="2600" u="none" spc="-15" dirty="0"/>
              <a:t> </a:t>
            </a:r>
            <a:r>
              <a:rPr sz="2600" u="none" dirty="0"/>
              <a:t>BRANCO </a:t>
            </a:r>
            <a:r>
              <a:rPr sz="2600" u="none" spc="-710" dirty="0"/>
              <a:t> </a:t>
            </a:r>
            <a:r>
              <a:rPr sz="2600" u="none" dirty="0"/>
              <a:t>DA</a:t>
            </a:r>
            <a:r>
              <a:rPr sz="2600" u="none" spc="-100" dirty="0"/>
              <a:t> </a:t>
            </a:r>
            <a:r>
              <a:rPr sz="2600" u="none" dirty="0"/>
              <a:t>SOJA</a:t>
            </a:r>
            <a:endParaRPr sz="260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4087" y="1466850"/>
            <a:ext cx="5692140" cy="3947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sz="3200" dirty="0">
                <a:latin typeface="Arial MT"/>
                <a:cs typeface="Arial MT"/>
              </a:rPr>
              <a:t>Rotação/sucessão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culturas</a:t>
            </a:r>
            <a:endParaRPr sz="32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spcBef>
                <a:spcPts val="2915"/>
              </a:spcBef>
              <a:buChar char="•"/>
              <a:tabLst>
                <a:tab pos="241935" algn="l"/>
              </a:tabLst>
            </a:pPr>
            <a:r>
              <a:rPr sz="3200" dirty="0">
                <a:latin typeface="Arial MT"/>
                <a:cs typeface="Arial MT"/>
              </a:rPr>
              <a:t>Cultivares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resistentes</a:t>
            </a:r>
            <a:endParaRPr sz="32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spcBef>
                <a:spcPts val="2930"/>
              </a:spcBef>
              <a:buChar char="•"/>
              <a:tabLst>
                <a:tab pos="241935" algn="l"/>
              </a:tabLst>
            </a:pPr>
            <a:r>
              <a:rPr sz="3200" spc="-50" dirty="0">
                <a:latin typeface="Arial MT"/>
                <a:cs typeface="Arial MT"/>
              </a:rPr>
              <a:t>Vazio </a:t>
            </a:r>
            <a:r>
              <a:rPr sz="3200" dirty="0">
                <a:latin typeface="Arial MT"/>
                <a:cs typeface="Arial MT"/>
              </a:rPr>
              <a:t>sanitário</a:t>
            </a:r>
            <a:endParaRPr sz="32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spcBef>
                <a:spcPts val="2915"/>
              </a:spcBef>
              <a:buChar char="•"/>
              <a:tabLst>
                <a:tab pos="241935" algn="l"/>
              </a:tabLst>
            </a:pPr>
            <a:r>
              <a:rPr sz="3200" dirty="0">
                <a:latin typeface="Arial MT"/>
                <a:cs typeface="Arial MT"/>
              </a:rPr>
              <a:t>Controle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químico</a:t>
            </a:r>
            <a:endParaRPr sz="32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spcBef>
                <a:spcPts val="2915"/>
              </a:spcBef>
              <a:buChar char="•"/>
              <a:tabLst>
                <a:tab pos="241935" algn="l"/>
              </a:tabLst>
            </a:pPr>
            <a:r>
              <a:rPr sz="3200" spc="-5" dirty="0">
                <a:latin typeface="Arial MT"/>
                <a:cs typeface="Arial MT"/>
              </a:rPr>
              <a:t>Semeadura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precoce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167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0098" y="83946"/>
            <a:ext cx="605282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296795" marR="5080" indent="-2284730">
              <a:lnSpc>
                <a:spcPts val="2810"/>
              </a:lnSpc>
              <a:spcBef>
                <a:spcPts val="455"/>
              </a:spcBef>
            </a:pPr>
            <a:r>
              <a:rPr sz="2600" u="none" dirty="0"/>
              <a:t>MANEJO</a:t>
            </a:r>
            <a:r>
              <a:rPr sz="2600" u="none" spc="-35" dirty="0"/>
              <a:t> </a:t>
            </a:r>
            <a:r>
              <a:rPr sz="2600" u="none" dirty="0"/>
              <a:t>INTEGRADO</a:t>
            </a:r>
            <a:r>
              <a:rPr sz="2600" u="none" spc="-40" dirty="0"/>
              <a:t> </a:t>
            </a:r>
            <a:r>
              <a:rPr sz="2600" u="none" dirty="0"/>
              <a:t>DA</a:t>
            </a:r>
            <a:r>
              <a:rPr sz="2600" u="none" spc="-105" dirty="0"/>
              <a:t> </a:t>
            </a:r>
            <a:r>
              <a:rPr sz="2600" u="none" dirty="0"/>
              <a:t>FERRUGEM </a:t>
            </a:r>
            <a:r>
              <a:rPr sz="2600" u="none" spc="-705" dirty="0"/>
              <a:t> </a:t>
            </a:r>
            <a:r>
              <a:rPr sz="2600" u="none" dirty="0"/>
              <a:t>DA</a:t>
            </a:r>
            <a:r>
              <a:rPr sz="2600" u="none" spc="-110" dirty="0"/>
              <a:t> </a:t>
            </a:r>
            <a:r>
              <a:rPr sz="2600" u="none" dirty="0"/>
              <a:t>SOJA</a:t>
            </a:r>
            <a:endParaRPr sz="260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34869" y="437769"/>
            <a:ext cx="6922770" cy="5682615"/>
            <a:chOff x="2634869" y="437769"/>
            <a:chExt cx="6922770" cy="5682615"/>
          </a:xfrm>
        </p:grpSpPr>
        <p:sp>
          <p:nvSpPr>
            <p:cNvPr id="3" name="object 3"/>
            <p:cNvSpPr/>
            <p:nvPr/>
          </p:nvSpPr>
          <p:spPr>
            <a:xfrm>
              <a:off x="2641219" y="444119"/>
              <a:ext cx="6910070" cy="4578985"/>
            </a:xfrm>
            <a:custGeom>
              <a:avLst/>
              <a:gdLst/>
              <a:ahLst/>
              <a:cxnLst/>
              <a:rect l="l" t="t" r="r" b="b"/>
              <a:pathLst>
                <a:path w="6910070" h="4578985">
                  <a:moveTo>
                    <a:pt x="77850" y="0"/>
                  </a:moveTo>
                  <a:lnTo>
                    <a:pt x="0" y="4459732"/>
                  </a:lnTo>
                  <a:lnTo>
                    <a:pt x="6831710" y="4578984"/>
                  </a:lnTo>
                  <a:lnTo>
                    <a:pt x="6909561" y="119252"/>
                  </a:lnTo>
                  <a:lnTo>
                    <a:pt x="7785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41219" y="444119"/>
              <a:ext cx="6910070" cy="4578985"/>
            </a:xfrm>
            <a:custGeom>
              <a:avLst/>
              <a:gdLst/>
              <a:ahLst/>
              <a:cxnLst/>
              <a:rect l="l" t="t" r="r" b="b"/>
              <a:pathLst>
                <a:path w="6910070" h="4578985">
                  <a:moveTo>
                    <a:pt x="6831710" y="4578984"/>
                  </a:moveTo>
                  <a:lnTo>
                    <a:pt x="6909561" y="119252"/>
                  </a:lnTo>
                  <a:lnTo>
                    <a:pt x="77850" y="0"/>
                  </a:lnTo>
                  <a:lnTo>
                    <a:pt x="0" y="4459732"/>
                  </a:lnTo>
                  <a:lnTo>
                    <a:pt x="6831710" y="4578984"/>
                  </a:lnTo>
                  <a:close/>
                </a:path>
              </a:pathLst>
            </a:custGeom>
            <a:ln w="12699">
              <a:solidFill>
                <a:srgbClr val="FFE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3116" y="576072"/>
              <a:ext cx="6525768" cy="42809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28417" y="571246"/>
              <a:ext cx="6535420" cy="4290695"/>
            </a:xfrm>
            <a:custGeom>
              <a:avLst/>
              <a:gdLst/>
              <a:ahLst/>
              <a:cxnLst/>
              <a:rect l="l" t="t" r="r" b="b"/>
              <a:pathLst>
                <a:path w="6535420" h="4290695">
                  <a:moveTo>
                    <a:pt x="0" y="4290441"/>
                  </a:moveTo>
                  <a:lnTo>
                    <a:pt x="6535293" y="4290441"/>
                  </a:lnTo>
                  <a:lnTo>
                    <a:pt x="6535293" y="0"/>
                  </a:lnTo>
                  <a:lnTo>
                    <a:pt x="0" y="0"/>
                  </a:lnTo>
                  <a:lnTo>
                    <a:pt x="0" y="4290441"/>
                  </a:lnTo>
                  <a:close/>
                </a:path>
              </a:pathLst>
            </a:custGeom>
            <a:ln w="9525">
              <a:solidFill>
                <a:srgbClr val="084D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8895" y="4576559"/>
              <a:ext cx="5129784" cy="15438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90900" y="4576572"/>
              <a:ext cx="5070475" cy="1446530"/>
            </a:xfrm>
            <a:custGeom>
              <a:avLst/>
              <a:gdLst/>
              <a:ahLst/>
              <a:cxnLst/>
              <a:rect l="l" t="t" r="r" b="b"/>
              <a:pathLst>
                <a:path w="5070475" h="1446529">
                  <a:moveTo>
                    <a:pt x="5070348" y="0"/>
                  </a:moveTo>
                  <a:lnTo>
                    <a:pt x="0" y="0"/>
                  </a:lnTo>
                  <a:lnTo>
                    <a:pt x="0" y="1446275"/>
                  </a:lnTo>
                  <a:lnTo>
                    <a:pt x="5070348" y="1446275"/>
                  </a:lnTo>
                  <a:lnTo>
                    <a:pt x="5070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90900" y="4576572"/>
              <a:ext cx="5070475" cy="1446530"/>
            </a:xfrm>
            <a:custGeom>
              <a:avLst/>
              <a:gdLst/>
              <a:ahLst/>
              <a:cxnLst/>
              <a:rect l="l" t="t" r="r" b="b"/>
              <a:pathLst>
                <a:path w="5070475" h="1446529">
                  <a:moveTo>
                    <a:pt x="0" y="1446275"/>
                  </a:moveTo>
                  <a:lnTo>
                    <a:pt x="5070348" y="1446275"/>
                  </a:lnTo>
                  <a:lnTo>
                    <a:pt x="5070348" y="0"/>
                  </a:lnTo>
                  <a:lnTo>
                    <a:pt x="0" y="0"/>
                  </a:lnTo>
                  <a:lnTo>
                    <a:pt x="0" y="1446275"/>
                  </a:lnTo>
                  <a:close/>
                </a:path>
              </a:pathLst>
            </a:custGeom>
            <a:ln w="9525">
              <a:solidFill>
                <a:srgbClr val="084D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90900" y="4861686"/>
            <a:ext cx="5070475" cy="1161415"/>
          </a:xfrm>
          <a:prstGeom prst="rect">
            <a:avLst/>
          </a:prstGeom>
          <a:ln w="9525">
            <a:solidFill>
              <a:srgbClr val="084D1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5295">
              <a:lnSpc>
                <a:spcPts val="2895"/>
              </a:lnSpc>
              <a:tabLst>
                <a:tab pos="2030730" algn="l"/>
              </a:tabLst>
            </a:pPr>
            <a:r>
              <a:rPr sz="4000" spc="-5" dirty="0">
                <a:solidFill>
                  <a:srgbClr val="00AF50"/>
                </a:solidFill>
                <a:latin typeface="Bahnschrift"/>
                <a:cs typeface="Bahnschrift"/>
              </a:rPr>
              <a:t>MUITO	</a:t>
            </a:r>
            <a:r>
              <a:rPr sz="4000" spc="15" dirty="0">
                <a:solidFill>
                  <a:srgbClr val="00AF50"/>
                </a:solidFill>
                <a:latin typeface="Bahnschrift"/>
                <a:cs typeface="Bahnschrift"/>
              </a:rPr>
              <a:t>OBRIGADO!</a:t>
            </a:r>
            <a:endParaRPr sz="4000">
              <a:latin typeface="Bahnschrift"/>
              <a:cs typeface="Bahnschrift"/>
            </a:endParaRPr>
          </a:p>
          <a:p>
            <a:pPr marL="532765">
              <a:lnSpc>
                <a:spcPct val="100000"/>
              </a:lnSpc>
              <a:spcBef>
                <a:spcPts val="960"/>
              </a:spcBef>
            </a:pPr>
            <a:r>
              <a:rPr sz="4000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Bahnschrift"/>
                <a:cs typeface="Bahnschrift"/>
                <a:hlinkClick r:id="rId4"/>
              </a:rPr>
              <a:t>jomenten@usp.br</a:t>
            </a:r>
            <a:endParaRPr sz="4000">
              <a:latin typeface="Bahnschrift"/>
              <a:cs typeface="Bahnschrif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2" name="object 12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908792" y="6431812"/>
            <a:ext cx="3733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168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6613" y="1294765"/>
            <a:ext cx="10873105" cy="386778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NÃO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INFECCIOSAS/</a:t>
            </a:r>
            <a:r>
              <a:rPr sz="24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ABIÓTICAS</a:t>
            </a:r>
            <a:endParaRPr sz="2400">
              <a:latin typeface="Arial"/>
              <a:cs typeface="Arial"/>
            </a:endParaRPr>
          </a:p>
          <a:p>
            <a:pPr marL="927100" marR="5394960">
              <a:lnSpc>
                <a:spcPct val="150000"/>
              </a:lnSpc>
              <a:spcBef>
                <a:spcPts val="5"/>
              </a:spcBef>
            </a:pPr>
            <a:r>
              <a:rPr sz="2400" spc="-5" dirty="0">
                <a:latin typeface="Arial MT"/>
                <a:cs typeface="Arial MT"/>
              </a:rPr>
              <a:t>Desequilíbrios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nutricionais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Produtos </a:t>
            </a:r>
            <a:r>
              <a:rPr sz="2400" dirty="0">
                <a:latin typeface="Arial MT"/>
                <a:cs typeface="Arial MT"/>
              </a:rPr>
              <a:t>Químicos </a:t>
            </a:r>
            <a:r>
              <a:rPr sz="2400" spc="-5" dirty="0">
                <a:latin typeface="Arial MT"/>
                <a:cs typeface="Arial MT"/>
              </a:rPr>
              <a:t>(herbicidas)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Ambiente: </a:t>
            </a:r>
            <a:r>
              <a:rPr sz="2400" dirty="0">
                <a:latin typeface="Arial MT"/>
                <a:cs typeface="Arial MT"/>
              </a:rPr>
              <a:t>temperatura, </a:t>
            </a:r>
            <a:r>
              <a:rPr sz="2400" spc="-5" dirty="0">
                <a:latin typeface="Arial MT"/>
                <a:cs typeface="Arial MT"/>
              </a:rPr>
              <a:t>água, luz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Injúrias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físicas: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raio,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granizo,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fogo</a:t>
            </a:r>
            <a:endParaRPr sz="2400">
              <a:latin typeface="Arial MT"/>
              <a:cs typeface="Arial MT"/>
            </a:endParaRPr>
          </a:p>
          <a:p>
            <a:pPr marL="927100" marR="5080">
              <a:lnSpc>
                <a:spcPts val="4320"/>
              </a:lnSpc>
              <a:spcBef>
                <a:spcPts val="185"/>
              </a:spcBef>
            </a:pPr>
            <a:r>
              <a:rPr sz="2400" spc="-5" dirty="0">
                <a:latin typeface="Arial MT"/>
                <a:cs typeface="Arial MT"/>
              </a:rPr>
              <a:t>Pragas: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insetos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desfolhadores,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insetos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ácaros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toxicogênicos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(toxemias)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Anomalias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genéticas: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variegação,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fasciação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2904" y="1993773"/>
            <a:ext cx="731520" cy="3053080"/>
            <a:chOff x="382904" y="1993773"/>
            <a:chExt cx="731520" cy="3053080"/>
          </a:xfrm>
        </p:grpSpPr>
        <p:sp>
          <p:nvSpPr>
            <p:cNvPr id="7" name="object 7"/>
            <p:cNvSpPr/>
            <p:nvPr/>
          </p:nvSpPr>
          <p:spPr>
            <a:xfrm>
              <a:off x="428244" y="2197226"/>
              <a:ext cx="685800" cy="2292985"/>
            </a:xfrm>
            <a:custGeom>
              <a:avLst/>
              <a:gdLst/>
              <a:ahLst/>
              <a:cxnLst/>
              <a:rect l="l" t="t" r="r" b="b"/>
              <a:pathLst>
                <a:path w="685800" h="2292985">
                  <a:moveTo>
                    <a:pt x="685800" y="2207133"/>
                  </a:moveTo>
                  <a:lnTo>
                    <a:pt x="628650" y="2178558"/>
                  </a:lnTo>
                  <a:lnTo>
                    <a:pt x="514350" y="2121408"/>
                  </a:lnTo>
                  <a:lnTo>
                    <a:pt x="514350" y="2178558"/>
                  </a:lnTo>
                  <a:lnTo>
                    <a:pt x="0" y="2178558"/>
                  </a:lnTo>
                  <a:lnTo>
                    <a:pt x="0" y="2235708"/>
                  </a:lnTo>
                  <a:lnTo>
                    <a:pt x="514350" y="2235708"/>
                  </a:lnTo>
                  <a:lnTo>
                    <a:pt x="514350" y="2292858"/>
                  </a:lnTo>
                  <a:lnTo>
                    <a:pt x="628650" y="2235708"/>
                  </a:lnTo>
                  <a:lnTo>
                    <a:pt x="685800" y="2207133"/>
                  </a:lnTo>
                  <a:close/>
                </a:path>
                <a:path w="685800" h="2292985">
                  <a:moveTo>
                    <a:pt x="685800" y="1649349"/>
                  </a:moveTo>
                  <a:lnTo>
                    <a:pt x="628650" y="1620774"/>
                  </a:lnTo>
                  <a:lnTo>
                    <a:pt x="514350" y="1563624"/>
                  </a:lnTo>
                  <a:lnTo>
                    <a:pt x="514350" y="1620774"/>
                  </a:lnTo>
                  <a:lnTo>
                    <a:pt x="0" y="1620774"/>
                  </a:lnTo>
                  <a:lnTo>
                    <a:pt x="0" y="1677924"/>
                  </a:lnTo>
                  <a:lnTo>
                    <a:pt x="514350" y="1677924"/>
                  </a:lnTo>
                  <a:lnTo>
                    <a:pt x="514350" y="1735074"/>
                  </a:lnTo>
                  <a:lnTo>
                    <a:pt x="628650" y="1677924"/>
                  </a:lnTo>
                  <a:lnTo>
                    <a:pt x="685800" y="1649349"/>
                  </a:lnTo>
                  <a:close/>
                </a:path>
                <a:path w="685800" h="2292985">
                  <a:moveTo>
                    <a:pt x="685800" y="1186053"/>
                  </a:moveTo>
                  <a:lnTo>
                    <a:pt x="628650" y="1157478"/>
                  </a:lnTo>
                  <a:lnTo>
                    <a:pt x="514350" y="1100328"/>
                  </a:lnTo>
                  <a:lnTo>
                    <a:pt x="514350" y="1157478"/>
                  </a:lnTo>
                  <a:lnTo>
                    <a:pt x="0" y="1157478"/>
                  </a:lnTo>
                  <a:lnTo>
                    <a:pt x="0" y="1214628"/>
                  </a:lnTo>
                  <a:lnTo>
                    <a:pt x="514350" y="1214628"/>
                  </a:lnTo>
                  <a:lnTo>
                    <a:pt x="514350" y="1271778"/>
                  </a:lnTo>
                  <a:lnTo>
                    <a:pt x="628650" y="1214628"/>
                  </a:lnTo>
                  <a:lnTo>
                    <a:pt x="685800" y="1186053"/>
                  </a:lnTo>
                  <a:close/>
                </a:path>
                <a:path w="685800" h="2292985">
                  <a:moveTo>
                    <a:pt x="685800" y="629793"/>
                  </a:moveTo>
                  <a:lnTo>
                    <a:pt x="628650" y="601218"/>
                  </a:lnTo>
                  <a:lnTo>
                    <a:pt x="514350" y="544068"/>
                  </a:lnTo>
                  <a:lnTo>
                    <a:pt x="514350" y="601218"/>
                  </a:lnTo>
                  <a:lnTo>
                    <a:pt x="0" y="601218"/>
                  </a:lnTo>
                  <a:lnTo>
                    <a:pt x="0" y="658368"/>
                  </a:lnTo>
                  <a:lnTo>
                    <a:pt x="514350" y="658368"/>
                  </a:lnTo>
                  <a:lnTo>
                    <a:pt x="514350" y="715518"/>
                  </a:lnTo>
                  <a:lnTo>
                    <a:pt x="628650" y="658368"/>
                  </a:lnTo>
                  <a:lnTo>
                    <a:pt x="685800" y="629793"/>
                  </a:lnTo>
                  <a:close/>
                </a:path>
                <a:path w="685800" h="2292985">
                  <a:moveTo>
                    <a:pt x="685800" y="85725"/>
                  </a:moveTo>
                  <a:lnTo>
                    <a:pt x="628650" y="57150"/>
                  </a:lnTo>
                  <a:lnTo>
                    <a:pt x="514350" y="0"/>
                  </a:lnTo>
                  <a:lnTo>
                    <a:pt x="514350" y="57150"/>
                  </a:lnTo>
                  <a:lnTo>
                    <a:pt x="0" y="57150"/>
                  </a:lnTo>
                  <a:lnTo>
                    <a:pt x="0" y="114300"/>
                  </a:lnTo>
                  <a:lnTo>
                    <a:pt x="514350" y="114300"/>
                  </a:lnTo>
                  <a:lnTo>
                    <a:pt x="514350" y="171450"/>
                  </a:lnTo>
                  <a:lnTo>
                    <a:pt x="628650" y="114300"/>
                  </a:lnTo>
                  <a:lnTo>
                    <a:pt x="685800" y="85725"/>
                  </a:lnTo>
                  <a:close/>
                </a:path>
              </a:pathLst>
            </a:custGeom>
            <a:solidFill>
              <a:srgbClr val="6D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479" y="2022348"/>
              <a:ext cx="17145" cy="2938780"/>
            </a:xfrm>
            <a:custGeom>
              <a:avLst/>
              <a:gdLst/>
              <a:ahLst/>
              <a:cxnLst/>
              <a:rect l="l" t="t" r="r" b="b"/>
              <a:pathLst>
                <a:path w="17145" h="2938779">
                  <a:moveTo>
                    <a:pt x="16764" y="0"/>
                  </a:moveTo>
                  <a:lnTo>
                    <a:pt x="0" y="2938272"/>
                  </a:lnTo>
                </a:path>
              </a:pathLst>
            </a:custGeom>
            <a:ln w="57150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43" y="4874895"/>
              <a:ext cx="649605" cy="171450"/>
            </a:xfrm>
            <a:custGeom>
              <a:avLst/>
              <a:gdLst/>
              <a:ahLst/>
              <a:cxnLst/>
              <a:rect l="l" t="t" r="r" b="b"/>
              <a:pathLst>
                <a:path w="649605" h="171450">
                  <a:moveTo>
                    <a:pt x="477774" y="0"/>
                  </a:moveTo>
                  <a:lnTo>
                    <a:pt x="477774" y="171449"/>
                  </a:lnTo>
                  <a:lnTo>
                    <a:pt x="592074" y="114299"/>
                  </a:lnTo>
                  <a:lnTo>
                    <a:pt x="506349" y="114299"/>
                  </a:lnTo>
                  <a:lnTo>
                    <a:pt x="506349" y="57149"/>
                  </a:lnTo>
                  <a:lnTo>
                    <a:pt x="592074" y="57149"/>
                  </a:lnTo>
                  <a:lnTo>
                    <a:pt x="477774" y="0"/>
                  </a:lnTo>
                  <a:close/>
                </a:path>
                <a:path w="649605" h="171450">
                  <a:moveTo>
                    <a:pt x="477774" y="57149"/>
                  </a:moveTo>
                  <a:lnTo>
                    <a:pt x="0" y="57149"/>
                  </a:lnTo>
                  <a:lnTo>
                    <a:pt x="0" y="114299"/>
                  </a:lnTo>
                  <a:lnTo>
                    <a:pt x="477774" y="114299"/>
                  </a:lnTo>
                  <a:lnTo>
                    <a:pt x="477774" y="57149"/>
                  </a:lnTo>
                  <a:close/>
                </a:path>
                <a:path w="649605" h="171450">
                  <a:moveTo>
                    <a:pt x="592074" y="57149"/>
                  </a:moveTo>
                  <a:lnTo>
                    <a:pt x="506349" y="57149"/>
                  </a:lnTo>
                  <a:lnTo>
                    <a:pt x="506349" y="114299"/>
                  </a:lnTo>
                  <a:lnTo>
                    <a:pt x="592074" y="114299"/>
                  </a:lnTo>
                  <a:lnTo>
                    <a:pt x="649224" y="85724"/>
                  </a:lnTo>
                  <a:lnTo>
                    <a:pt x="592074" y="57149"/>
                  </a:lnTo>
                  <a:close/>
                </a:path>
              </a:pathLst>
            </a:custGeom>
            <a:solidFill>
              <a:srgbClr val="6D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42641" y="270509"/>
            <a:ext cx="65100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DOENÇAS</a:t>
            </a:r>
            <a:r>
              <a:rPr sz="4400" u="none" spc="-50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DE</a:t>
            </a:r>
            <a:r>
              <a:rPr sz="4400" u="none" spc="-30" dirty="0">
                <a:solidFill>
                  <a:srgbClr val="0086A0"/>
                </a:solidFill>
              </a:rPr>
              <a:t> </a:t>
            </a:r>
            <a:r>
              <a:rPr sz="4400" u="none" spc="-45" dirty="0">
                <a:solidFill>
                  <a:srgbClr val="0086A0"/>
                </a:solidFill>
              </a:rPr>
              <a:t>PLANTAS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17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96374" y="1165097"/>
            <a:ext cx="1642110" cy="4495800"/>
          </a:xfrm>
          <a:custGeom>
            <a:avLst/>
            <a:gdLst/>
            <a:ahLst/>
            <a:cxnLst/>
            <a:rect l="l" t="t" r="r" b="b"/>
            <a:pathLst>
              <a:path w="1642109" h="4495800">
                <a:moveTo>
                  <a:pt x="127000" y="4368812"/>
                </a:moveTo>
                <a:lnTo>
                  <a:pt x="73025" y="4368812"/>
                </a:lnTo>
                <a:lnTo>
                  <a:pt x="74549" y="74676"/>
                </a:lnTo>
                <a:lnTo>
                  <a:pt x="55499" y="74676"/>
                </a:lnTo>
                <a:lnTo>
                  <a:pt x="53975" y="4368812"/>
                </a:lnTo>
                <a:lnTo>
                  <a:pt x="0" y="4368812"/>
                </a:lnTo>
                <a:lnTo>
                  <a:pt x="63500" y="4495800"/>
                </a:lnTo>
                <a:lnTo>
                  <a:pt x="120650" y="4381500"/>
                </a:lnTo>
                <a:lnTo>
                  <a:pt x="127000" y="4368812"/>
                </a:lnTo>
                <a:close/>
              </a:path>
              <a:path w="1642109" h="4495800">
                <a:moveTo>
                  <a:pt x="849376" y="127000"/>
                </a:moveTo>
                <a:lnTo>
                  <a:pt x="843026" y="114300"/>
                </a:lnTo>
                <a:lnTo>
                  <a:pt x="785876" y="0"/>
                </a:lnTo>
                <a:lnTo>
                  <a:pt x="722376" y="127000"/>
                </a:lnTo>
                <a:lnTo>
                  <a:pt x="776351" y="127000"/>
                </a:lnTo>
                <a:lnTo>
                  <a:pt x="776351" y="4436364"/>
                </a:lnTo>
                <a:lnTo>
                  <a:pt x="795401" y="4436364"/>
                </a:lnTo>
                <a:lnTo>
                  <a:pt x="795401" y="127000"/>
                </a:lnTo>
                <a:lnTo>
                  <a:pt x="849376" y="127000"/>
                </a:lnTo>
                <a:close/>
              </a:path>
              <a:path w="1642109" h="4495800">
                <a:moveTo>
                  <a:pt x="1641856" y="4368812"/>
                </a:moveTo>
                <a:lnTo>
                  <a:pt x="1587881" y="4368812"/>
                </a:lnTo>
                <a:lnTo>
                  <a:pt x="1587881" y="59436"/>
                </a:lnTo>
                <a:lnTo>
                  <a:pt x="1568831" y="59436"/>
                </a:lnTo>
                <a:lnTo>
                  <a:pt x="1568831" y="4368812"/>
                </a:lnTo>
                <a:lnTo>
                  <a:pt x="1514856" y="4368812"/>
                </a:lnTo>
                <a:lnTo>
                  <a:pt x="1578356" y="4495800"/>
                </a:lnTo>
                <a:lnTo>
                  <a:pt x="1635506" y="4381500"/>
                </a:lnTo>
                <a:lnTo>
                  <a:pt x="1641856" y="4368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1494133"/>
            <a:ext cx="8458835" cy="385952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500" b="1" spc="-5" dirty="0">
                <a:latin typeface="Arial"/>
                <a:cs typeface="Arial"/>
              </a:rPr>
              <a:t>Processos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fisiológicos</a:t>
            </a:r>
            <a:r>
              <a:rPr sz="2500" b="1" spc="3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interferidos</a:t>
            </a:r>
            <a:endParaRPr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69900" algn="l"/>
              </a:tabLst>
            </a:pPr>
            <a:r>
              <a:rPr sz="3600" dirty="0">
                <a:latin typeface="Arial MT"/>
                <a:cs typeface="Arial MT"/>
              </a:rPr>
              <a:t>Podridões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de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órgãos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de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reserva</a:t>
            </a:r>
            <a:endParaRPr sz="36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3600" spc="-5" dirty="0">
                <a:latin typeface="Arial MT"/>
                <a:cs typeface="Arial MT"/>
              </a:rPr>
              <a:t>Danos em</a:t>
            </a:r>
            <a:r>
              <a:rPr sz="360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plântulas</a:t>
            </a:r>
            <a:r>
              <a:rPr sz="3600" spc="-15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(“DAMPING-OFF”)</a:t>
            </a:r>
            <a:endParaRPr sz="36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3600" dirty="0">
                <a:latin typeface="Arial MT"/>
                <a:cs typeface="Arial MT"/>
              </a:rPr>
              <a:t>Podridões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de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raiz</a:t>
            </a:r>
            <a:r>
              <a:rPr sz="3600" spc="-15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e </a:t>
            </a:r>
            <a:r>
              <a:rPr sz="3600" dirty="0">
                <a:latin typeface="Arial MT"/>
                <a:cs typeface="Arial MT"/>
              </a:rPr>
              <a:t>colo</a:t>
            </a:r>
            <a:endParaRPr sz="36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3600" dirty="0">
                <a:latin typeface="Arial MT"/>
                <a:cs typeface="Arial MT"/>
              </a:rPr>
              <a:t>Doenças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vasculares</a:t>
            </a:r>
            <a:endParaRPr sz="36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3600" dirty="0">
                <a:latin typeface="Arial MT"/>
                <a:cs typeface="Arial MT"/>
              </a:rPr>
              <a:t>Manchas,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ferrugens,</a:t>
            </a:r>
            <a:r>
              <a:rPr sz="3600" spc="-5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oídios,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míldios</a:t>
            </a:r>
            <a:endParaRPr sz="36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3600" dirty="0">
                <a:latin typeface="Arial MT"/>
                <a:cs typeface="Arial MT"/>
              </a:rPr>
              <a:t>Carvões,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galhas,</a:t>
            </a:r>
            <a:r>
              <a:rPr sz="3600" spc="-2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viroses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0670" y="2461386"/>
            <a:ext cx="366395" cy="21170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18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ITISMO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96348" y="2227579"/>
            <a:ext cx="366395" cy="2545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AGRESSIVIDADE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1462" y="2227579"/>
            <a:ext cx="366395" cy="25793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ESPECIFICIDADE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39672" y="60147"/>
            <a:ext cx="7854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0086A0"/>
                </a:solidFill>
              </a:rPr>
              <a:t>Grupos</a:t>
            </a:r>
            <a:r>
              <a:rPr sz="4400" u="none" spc="-1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de</a:t>
            </a:r>
            <a:r>
              <a:rPr sz="4400" u="none" spc="-2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doenças</a:t>
            </a:r>
            <a:r>
              <a:rPr sz="4400" u="none" spc="-1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(Mc</a:t>
            </a:r>
            <a:r>
              <a:rPr sz="4400" u="none" spc="-10" dirty="0">
                <a:solidFill>
                  <a:srgbClr val="0086A0"/>
                </a:solidFill>
              </a:rPr>
              <a:t> </a:t>
            </a:r>
            <a:r>
              <a:rPr sz="4400" u="none" spc="-5" dirty="0">
                <a:solidFill>
                  <a:srgbClr val="0086A0"/>
                </a:solidFill>
              </a:rPr>
              <a:t>New)</a:t>
            </a:r>
            <a:endParaRPr sz="4400"/>
          </a:p>
        </p:txBody>
      </p:sp>
      <p:grpSp>
        <p:nvGrpSpPr>
          <p:cNvPr id="8" name="object 8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9" name="object 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18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6"/>
            <a:ext cx="12179935" cy="6840220"/>
            <a:chOff x="0" y="18286"/>
            <a:chExt cx="12179935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4343" y="18286"/>
              <a:ext cx="5138928" cy="68397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19616" y="2647188"/>
            <a:ext cx="1442085" cy="7791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latin typeface="Arial"/>
                <a:cs typeface="Arial"/>
              </a:rPr>
              <a:t>Tipos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Arial"/>
                <a:cs typeface="Arial"/>
              </a:rPr>
              <a:t>Doenças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19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89241"/>
            <a:ext cx="12179935" cy="6069330"/>
            <a:chOff x="0" y="789241"/>
            <a:chExt cx="12179935" cy="6069330"/>
          </a:xfrm>
        </p:grpSpPr>
        <p:sp>
          <p:nvSpPr>
            <p:cNvPr id="3" name="object 3"/>
            <p:cNvSpPr/>
            <p:nvPr/>
          </p:nvSpPr>
          <p:spPr>
            <a:xfrm>
              <a:off x="3081527" y="794004"/>
              <a:ext cx="8879205" cy="5140960"/>
            </a:xfrm>
            <a:custGeom>
              <a:avLst/>
              <a:gdLst/>
              <a:ahLst/>
              <a:cxnLst/>
              <a:rect l="l" t="t" r="r" b="b"/>
              <a:pathLst>
                <a:path w="8879205" h="5140960">
                  <a:moveTo>
                    <a:pt x="8878824" y="0"/>
                  </a:moveTo>
                  <a:lnTo>
                    <a:pt x="0" y="0"/>
                  </a:lnTo>
                  <a:lnTo>
                    <a:pt x="0" y="5140452"/>
                  </a:lnTo>
                  <a:lnTo>
                    <a:pt x="8878824" y="5140452"/>
                  </a:lnTo>
                  <a:lnTo>
                    <a:pt x="8878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81527" y="794004"/>
              <a:ext cx="8879205" cy="5140960"/>
            </a:xfrm>
            <a:custGeom>
              <a:avLst/>
              <a:gdLst/>
              <a:ahLst/>
              <a:cxnLst/>
              <a:rect l="l" t="t" r="r" b="b"/>
              <a:pathLst>
                <a:path w="8879205" h="5140960">
                  <a:moveTo>
                    <a:pt x="0" y="5140452"/>
                  </a:moveTo>
                  <a:lnTo>
                    <a:pt x="8878824" y="5140452"/>
                  </a:lnTo>
                  <a:lnTo>
                    <a:pt x="8878824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9525">
              <a:solidFill>
                <a:srgbClr val="4EB9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61157" y="838580"/>
            <a:ext cx="4253865" cy="742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95"/>
              </a:spcBef>
            </a:pPr>
            <a:r>
              <a:rPr sz="2800" spc="75" dirty="0">
                <a:latin typeface="Microsoft Sans Serif"/>
                <a:cs typeface="Microsoft Sans Serif"/>
              </a:rPr>
              <a:t>Prof.</a:t>
            </a:r>
            <a:r>
              <a:rPr sz="2800" spc="200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José</a:t>
            </a:r>
            <a:r>
              <a:rPr sz="2800" spc="195" dirty="0">
                <a:latin typeface="Microsoft Sans Serif"/>
                <a:cs typeface="Microsoft Sans Serif"/>
              </a:rPr>
              <a:t> </a:t>
            </a:r>
            <a:r>
              <a:rPr sz="2800" spc="40" dirty="0">
                <a:latin typeface="Microsoft Sans Serif"/>
                <a:cs typeface="Microsoft Sans Serif"/>
              </a:rPr>
              <a:t>Otavio</a:t>
            </a:r>
            <a:r>
              <a:rPr sz="2800" spc="180" dirty="0">
                <a:latin typeface="Microsoft Sans Serif"/>
                <a:cs typeface="Microsoft Sans Serif"/>
              </a:rPr>
              <a:t> </a:t>
            </a:r>
            <a:r>
              <a:rPr sz="2800" spc="35" dirty="0">
                <a:latin typeface="Microsoft Sans Serif"/>
                <a:cs typeface="Microsoft Sans Serif"/>
              </a:rPr>
              <a:t>Menten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2345"/>
              </a:lnSpc>
            </a:pPr>
            <a:r>
              <a:rPr sz="2000" spc="-25" dirty="0">
                <a:latin typeface="Verdana"/>
                <a:cs typeface="Verdana"/>
              </a:rPr>
              <a:t>Descrição: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1157" y="1553032"/>
            <a:ext cx="719264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20" dirty="0">
                <a:latin typeface="Verdana"/>
                <a:cs typeface="Verdana"/>
              </a:rPr>
              <a:t>Neto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f</a:t>
            </a:r>
            <a:r>
              <a:rPr sz="2000" spc="-114" dirty="0">
                <a:latin typeface="Verdana"/>
                <a:cs typeface="Verdana"/>
              </a:rPr>
              <a:t>i</a:t>
            </a:r>
            <a:r>
              <a:rPr sz="2000" spc="-150" dirty="0">
                <a:latin typeface="Verdana"/>
                <a:cs typeface="Verdana"/>
              </a:rPr>
              <a:t>l</a:t>
            </a:r>
            <a:r>
              <a:rPr sz="2000" spc="25" dirty="0">
                <a:latin typeface="Verdana"/>
                <a:cs typeface="Verdana"/>
              </a:rPr>
              <a:t>ho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pr</a:t>
            </a:r>
            <a:r>
              <a:rPr sz="2000" spc="-30" dirty="0">
                <a:latin typeface="Verdana"/>
                <a:cs typeface="Verdana"/>
              </a:rPr>
              <a:t>o</a:t>
            </a:r>
            <a:r>
              <a:rPr sz="2000" spc="114" dirty="0">
                <a:latin typeface="Verdana"/>
                <a:cs typeface="Verdana"/>
              </a:rPr>
              <a:t>d</a:t>
            </a:r>
            <a:r>
              <a:rPr sz="2000" spc="-95" dirty="0">
                <a:latin typeface="Verdana"/>
                <a:cs typeface="Verdana"/>
              </a:rPr>
              <a:t>u</a:t>
            </a:r>
            <a:r>
              <a:rPr sz="2000" spc="-45" dirty="0">
                <a:latin typeface="Verdana"/>
                <a:cs typeface="Verdana"/>
              </a:rPr>
              <a:t>t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-250" dirty="0">
                <a:latin typeface="Verdana"/>
                <a:cs typeface="Verdana"/>
              </a:rPr>
              <a:t>r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rur</a:t>
            </a:r>
            <a:r>
              <a:rPr sz="2000" spc="-120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l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/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e</a:t>
            </a:r>
            <a:r>
              <a:rPr sz="2000" spc="-60" dirty="0">
                <a:latin typeface="Verdana"/>
                <a:cs typeface="Verdana"/>
              </a:rPr>
              <a:t>x</a:t>
            </a:r>
            <a:r>
              <a:rPr sz="2000" spc="-254" dirty="0">
                <a:latin typeface="Verdana"/>
                <a:cs typeface="Verdana"/>
              </a:rPr>
              <a:t>-</a:t>
            </a:r>
            <a:r>
              <a:rPr sz="2000" spc="-15" dirty="0">
                <a:latin typeface="Verdana"/>
                <a:cs typeface="Verdana"/>
              </a:rPr>
              <a:t>pr</a:t>
            </a:r>
            <a:r>
              <a:rPr sz="2000" spc="-30" dirty="0">
                <a:latin typeface="Verdana"/>
                <a:cs typeface="Verdana"/>
              </a:rPr>
              <a:t>o</a:t>
            </a:r>
            <a:r>
              <a:rPr sz="2000" spc="114" dirty="0">
                <a:latin typeface="Verdana"/>
                <a:cs typeface="Verdana"/>
              </a:rPr>
              <a:t>d</a:t>
            </a:r>
            <a:r>
              <a:rPr sz="2000" spc="-95" dirty="0">
                <a:latin typeface="Verdana"/>
                <a:cs typeface="Verdana"/>
              </a:rPr>
              <a:t>u</a:t>
            </a:r>
            <a:r>
              <a:rPr sz="2000" spc="-45" dirty="0">
                <a:latin typeface="Verdana"/>
                <a:cs typeface="Verdana"/>
              </a:rPr>
              <a:t>t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-250" dirty="0">
                <a:latin typeface="Verdana"/>
                <a:cs typeface="Verdana"/>
              </a:rPr>
              <a:t>r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rur</a:t>
            </a:r>
            <a:r>
              <a:rPr sz="2000" spc="-120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25" dirty="0">
                <a:latin typeface="Verdana"/>
                <a:cs typeface="Verdana"/>
              </a:rPr>
              <a:t>E</a:t>
            </a:r>
            <a:r>
              <a:rPr sz="2000" spc="-114" dirty="0">
                <a:latin typeface="Verdana"/>
                <a:cs typeface="Verdana"/>
              </a:rPr>
              <a:t>n</a:t>
            </a:r>
            <a:r>
              <a:rPr sz="2000" spc="45" dirty="0">
                <a:latin typeface="Verdana"/>
                <a:cs typeface="Verdana"/>
              </a:rPr>
              <a:t>genh</a:t>
            </a:r>
            <a:r>
              <a:rPr sz="2000" spc="50" dirty="0">
                <a:latin typeface="Verdana"/>
                <a:cs typeface="Verdana"/>
              </a:rPr>
              <a:t>e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254" dirty="0">
                <a:latin typeface="Verdana"/>
                <a:cs typeface="Verdana"/>
              </a:rPr>
              <a:t>r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A</a:t>
            </a:r>
            <a:r>
              <a:rPr sz="2000" spc="-90" dirty="0">
                <a:latin typeface="Verdana"/>
                <a:cs typeface="Verdana"/>
              </a:rPr>
              <a:t>g</a:t>
            </a:r>
            <a:r>
              <a:rPr sz="2000" spc="-75" dirty="0">
                <a:latin typeface="Verdana"/>
                <a:cs typeface="Verdana"/>
              </a:rPr>
              <a:t>r</a:t>
            </a:r>
            <a:r>
              <a:rPr sz="2000" spc="50" dirty="0">
                <a:latin typeface="Verdana"/>
                <a:cs typeface="Verdana"/>
              </a:rPr>
              <a:t>ôn</a:t>
            </a:r>
            <a:r>
              <a:rPr sz="2000" spc="40" dirty="0">
                <a:latin typeface="Verdana"/>
                <a:cs typeface="Verdana"/>
              </a:rPr>
              <a:t>o</a:t>
            </a:r>
            <a:r>
              <a:rPr sz="2000" spc="15" dirty="0">
                <a:latin typeface="Verdana"/>
                <a:cs typeface="Verdana"/>
              </a:rPr>
              <a:t>mo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(</a:t>
            </a:r>
            <a:r>
              <a:rPr sz="2000" spc="-175" dirty="0">
                <a:latin typeface="Verdana"/>
                <a:cs typeface="Verdana"/>
              </a:rPr>
              <a:t>U</a:t>
            </a:r>
            <a:r>
              <a:rPr sz="2000" spc="-114" dirty="0">
                <a:latin typeface="Verdana"/>
                <a:cs typeface="Verdana"/>
              </a:rPr>
              <a:t>SP/ESAL</a:t>
            </a:r>
            <a:r>
              <a:rPr sz="2000" spc="-155" dirty="0">
                <a:latin typeface="Verdana"/>
                <a:cs typeface="Verdana"/>
              </a:rPr>
              <a:t>Q</a:t>
            </a:r>
            <a:r>
              <a:rPr sz="2000" spc="-170" dirty="0">
                <a:latin typeface="Verdana"/>
                <a:cs typeface="Verdana"/>
              </a:rPr>
              <a:t>)</a:t>
            </a:r>
            <a:endParaRPr sz="20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30" dirty="0">
                <a:latin typeface="Verdana"/>
                <a:cs typeface="Verdana"/>
              </a:rPr>
              <a:t>Mes</a:t>
            </a:r>
            <a:r>
              <a:rPr sz="2000" spc="-5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re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e</a:t>
            </a:r>
            <a:r>
              <a:rPr sz="2000" spc="25" dirty="0">
                <a:latin typeface="Verdana"/>
                <a:cs typeface="Verdana"/>
              </a:rPr>
              <a:t>m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Fi</a:t>
            </a:r>
            <a:r>
              <a:rPr sz="2000" spc="-130" dirty="0">
                <a:latin typeface="Verdana"/>
                <a:cs typeface="Verdana"/>
              </a:rPr>
              <a:t>t</a:t>
            </a:r>
            <a:r>
              <a:rPr sz="2000" spc="50" dirty="0">
                <a:latin typeface="Verdana"/>
                <a:cs typeface="Verdana"/>
              </a:rPr>
              <a:t>opatolog</a:t>
            </a:r>
            <a:r>
              <a:rPr sz="2000" spc="5" dirty="0">
                <a:latin typeface="Verdana"/>
                <a:cs typeface="Verdana"/>
              </a:rPr>
              <a:t>ia</a:t>
            </a:r>
            <a:endParaRPr sz="20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45" dirty="0">
                <a:latin typeface="Verdana"/>
                <a:cs typeface="Verdana"/>
              </a:rPr>
              <a:t>Doutor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em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Agronomia/Fitossanidade</a:t>
            </a:r>
            <a:endParaRPr sz="20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65" dirty="0">
                <a:latin typeface="Verdana"/>
                <a:cs typeface="Verdana"/>
              </a:rPr>
              <a:t>Pós</a:t>
            </a:r>
            <a:r>
              <a:rPr sz="2000" spc="-250" dirty="0">
                <a:latin typeface="Verdana"/>
                <a:cs typeface="Verdana"/>
              </a:rPr>
              <a:t>-</a:t>
            </a:r>
            <a:r>
              <a:rPr sz="2000" spc="20" dirty="0">
                <a:latin typeface="Verdana"/>
                <a:cs typeface="Verdana"/>
              </a:rPr>
              <a:t>D</a:t>
            </a:r>
            <a:r>
              <a:rPr sz="2000" spc="10" dirty="0">
                <a:latin typeface="Verdana"/>
                <a:cs typeface="Verdana"/>
              </a:rPr>
              <a:t>o</a:t>
            </a:r>
            <a:r>
              <a:rPr sz="2000" spc="-100" dirty="0">
                <a:latin typeface="Verdana"/>
                <a:cs typeface="Verdana"/>
              </a:rPr>
              <a:t>u</a:t>
            </a:r>
            <a:r>
              <a:rPr sz="2000" spc="-40" dirty="0">
                <a:latin typeface="Verdana"/>
                <a:cs typeface="Verdana"/>
              </a:rPr>
              <a:t>t</a:t>
            </a:r>
            <a:r>
              <a:rPr sz="2000" spc="-90" dirty="0">
                <a:latin typeface="Verdana"/>
                <a:cs typeface="Verdana"/>
              </a:rPr>
              <a:t>o</a:t>
            </a:r>
            <a:r>
              <a:rPr sz="2000" spc="-75" dirty="0">
                <a:latin typeface="Verdana"/>
                <a:cs typeface="Verdana"/>
              </a:rPr>
              <a:t>r</a:t>
            </a:r>
            <a:r>
              <a:rPr sz="2000" spc="125" dirty="0">
                <a:latin typeface="Verdana"/>
                <a:cs typeface="Verdana"/>
              </a:rPr>
              <a:t>ad</a:t>
            </a:r>
            <a:r>
              <a:rPr sz="2000" spc="114" dirty="0">
                <a:latin typeface="Verdana"/>
                <a:cs typeface="Verdana"/>
              </a:rPr>
              <a:t>o</a:t>
            </a:r>
            <a:r>
              <a:rPr sz="2000" spc="-265" dirty="0">
                <a:latin typeface="Verdana"/>
                <a:cs typeface="Verdana"/>
              </a:rPr>
              <a:t>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–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Holanda</a:t>
            </a:r>
            <a:r>
              <a:rPr sz="2000" spc="5" dirty="0">
                <a:latin typeface="Verdana"/>
                <a:cs typeface="Verdana"/>
              </a:rPr>
              <a:t>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55" dirty="0">
                <a:latin typeface="Verdana"/>
                <a:cs typeface="Verdana"/>
              </a:rPr>
              <a:t>D</a:t>
            </a:r>
            <a:r>
              <a:rPr sz="2000" spc="-65" dirty="0">
                <a:latin typeface="Verdana"/>
                <a:cs typeface="Verdana"/>
              </a:rPr>
              <a:t>i</a:t>
            </a:r>
            <a:r>
              <a:rPr sz="2000" spc="25" dirty="0">
                <a:latin typeface="Verdana"/>
                <a:cs typeface="Verdana"/>
              </a:rPr>
              <a:t>namarca,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380" dirty="0">
                <a:latin typeface="Verdana"/>
                <a:cs typeface="Verdana"/>
              </a:rPr>
              <a:t>I</a:t>
            </a:r>
            <a:r>
              <a:rPr sz="2000" spc="-10" dirty="0">
                <a:latin typeface="Verdana"/>
                <a:cs typeface="Verdana"/>
              </a:rPr>
              <a:t>ngla</a:t>
            </a:r>
            <a:r>
              <a:rPr sz="2000" dirty="0">
                <a:latin typeface="Verdana"/>
                <a:cs typeface="Verdana"/>
              </a:rPr>
              <a:t>t</a:t>
            </a:r>
            <a:r>
              <a:rPr sz="2000" spc="-60" dirty="0">
                <a:latin typeface="Verdana"/>
                <a:cs typeface="Verdana"/>
              </a:rPr>
              <a:t>erra</a:t>
            </a:r>
            <a:endParaRPr sz="20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375" dirty="0">
                <a:latin typeface="Verdana"/>
                <a:cs typeface="Verdana"/>
              </a:rPr>
              <a:t>T</a:t>
            </a:r>
            <a:r>
              <a:rPr sz="2000" spc="-270" dirty="0">
                <a:latin typeface="Verdana"/>
                <a:cs typeface="Verdana"/>
              </a:rPr>
              <a:t>r</a:t>
            </a:r>
            <a:r>
              <a:rPr sz="2000" spc="40" dirty="0">
                <a:latin typeface="Verdana"/>
                <a:cs typeface="Verdana"/>
              </a:rPr>
              <a:t>abalho</a:t>
            </a:r>
            <a:r>
              <a:rPr sz="2000" spc="50" dirty="0">
                <a:latin typeface="Verdana"/>
                <a:cs typeface="Verdana"/>
              </a:rPr>
              <a:t>u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no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380" dirty="0">
                <a:latin typeface="Verdana"/>
                <a:cs typeface="Verdana"/>
              </a:rPr>
              <a:t>I</a:t>
            </a:r>
            <a:r>
              <a:rPr sz="2000" spc="105" dirty="0">
                <a:latin typeface="Verdana"/>
                <a:cs typeface="Verdana"/>
              </a:rPr>
              <a:t>A</a:t>
            </a:r>
            <a:r>
              <a:rPr sz="2000" spc="30" dirty="0">
                <a:latin typeface="Verdana"/>
                <a:cs typeface="Verdana"/>
              </a:rPr>
              <a:t>C,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EMBR</a:t>
            </a:r>
            <a:r>
              <a:rPr sz="2000" spc="105" dirty="0">
                <a:latin typeface="Verdana"/>
                <a:cs typeface="Verdana"/>
              </a:rPr>
              <a:t>A</a:t>
            </a:r>
            <a:r>
              <a:rPr sz="2000" spc="45" dirty="0">
                <a:latin typeface="Verdana"/>
                <a:cs typeface="Verdana"/>
              </a:rPr>
              <a:t>P</a:t>
            </a:r>
            <a:r>
              <a:rPr sz="2000" spc="40" dirty="0">
                <a:latin typeface="Verdana"/>
                <a:cs typeface="Verdana"/>
              </a:rPr>
              <a:t>A</a:t>
            </a:r>
            <a:r>
              <a:rPr sz="2000" spc="-175" dirty="0">
                <a:latin typeface="Verdana"/>
                <a:cs typeface="Verdana"/>
              </a:rPr>
              <a:t>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75" dirty="0">
                <a:latin typeface="Verdana"/>
                <a:cs typeface="Verdana"/>
              </a:rPr>
              <a:t>U</a:t>
            </a:r>
            <a:r>
              <a:rPr sz="2000" spc="-45" dirty="0">
                <a:latin typeface="Verdana"/>
                <a:cs typeface="Verdana"/>
              </a:rPr>
              <a:t>SP/CENA</a:t>
            </a:r>
            <a:endParaRPr sz="20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80" dirty="0">
                <a:latin typeface="Verdana"/>
                <a:cs typeface="Verdana"/>
              </a:rPr>
              <a:t>Foi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coordenador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do</a:t>
            </a:r>
            <a:r>
              <a:rPr sz="2000" spc="3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curso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engenharia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agronômica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3821" y="3382771"/>
            <a:ext cx="1370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90" dirty="0">
                <a:latin typeface="Verdana"/>
                <a:cs typeface="Verdana"/>
              </a:rPr>
              <a:t>US</a:t>
            </a:r>
            <a:r>
              <a:rPr sz="2000" spc="-160" dirty="0">
                <a:latin typeface="Verdana"/>
                <a:cs typeface="Verdana"/>
              </a:rPr>
              <a:t>P</a:t>
            </a:r>
            <a:r>
              <a:rPr sz="2000" spc="-114" dirty="0">
                <a:latin typeface="Verdana"/>
                <a:cs typeface="Verdana"/>
              </a:rPr>
              <a:t>/E</a:t>
            </a:r>
            <a:r>
              <a:rPr sz="2000" spc="-135" dirty="0">
                <a:latin typeface="Verdana"/>
                <a:cs typeface="Verdana"/>
              </a:rPr>
              <a:t>S</a:t>
            </a:r>
            <a:r>
              <a:rPr sz="2000" spc="-140" dirty="0">
                <a:latin typeface="Verdana"/>
                <a:cs typeface="Verdana"/>
              </a:rPr>
              <a:t>A</a:t>
            </a:r>
            <a:r>
              <a:rPr sz="2000" spc="-204" dirty="0">
                <a:latin typeface="Verdana"/>
                <a:cs typeface="Verdana"/>
              </a:rPr>
              <a:t>L</a:t>
            </a:r>
            <a:r>
              <a:rPr sz="2000" spc="170" dirty="0">
                <a:latin typeface="Verdana"/>
                <a:cs typeface="Verdana"/>
              </a:rPr>
              <a:t>Q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1157" y="3687571"/>
            <a:ext cx="872299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2000" spc="110" dirty="0">
                <a:latin typeface="Verdana"/>
                <a:cs typeface="Verdana"/>
              </a:rPr>
              <a:t>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conselheiro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diretor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40" dirty="0">
                <a:latin typeface="Verdana"/>
                <a:cs typeface="Verdana"/>
              </a:rPr>
              <a:t>educação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do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CREA-SP</a:t>
            </a:r>
            <a:endParaRPr sz="20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80" dirty="0">
                <a:latin typeface="Verdana"/>
                <a:cs typeface="Verdana"/>
              </a:rPr>
              <a:t>Foi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secretário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Agricultura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do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Meio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Ambiente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Piracicaba-SP</a:t>
            </a:r>
            <a:endParaRPr sz="20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80" dirty="0">
                <a:latin typeface="Verdana"/>
                <a:cs typeface="Verdana"/>
              </a:rPr>
              <a:t>Foi</a:t>
            </a:r>
            <a:r>
              <a:rPr sz="2000" spc="29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diretor</a:t>
            </a:r>
            <a:r>
              <a:rPr sz="2000" spc="2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executivo</a:t>
            </a:r>
            <a:r>
              <a:rPr sz="2000" spc="295" dirty="0">
                <a:latin typeface="Verdana"/>
                <a:cs typeface="Verdana"/>
              </a:rPr>
              <a:t> </a:t>
            </a:r>
            <a:r>
              <a:rPr sz="2000" spc="140" dirty="0">
                <a:latin typeface="Verdana"/>
                <a:cs typeface="Verdana"/>
              </a:rPr>
              <a:t>da</a:t>
            </a:r>
            <a:r>
              <a:rPr sz="2000" spc="29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ANDEF</a:t>
            </a:r>
            <a:r>
              <a:rPr sz="2000" spc="30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(Associação</a:t>
            </a:r>
            <a:r>
              <a:rPr sz="2000" spc="29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Nacional</a:t>
            </a:r>
            <a:r>
              <a:rPr sz="2000" spc="30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3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Defesa</a:t>
            </a:r>
            <a:endParaRPr sz="20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2000" spc="5" dirty="0">
                <a:latin typeface="Verdana"/>
                <a:cs typeface="Verdana"/>
              </a:rPr>
              <a:t>Vegetal)</a:t>
            </a:r>
            <a:endParaRPr sz="20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5" dirty="0">
                <a:latin typeface="Verdana"/>
                <a:cs typeface="Verdana"/>
              </a:rPr>
              <a:t>Pr</a:t>
            </a:r>
            <a:r>
              <a:rPr sz="2000" spc="-75" dirty="0">
                <a:latin typeface="Verdana"/>
                <a:cs typeface="Verdana"/>
              </a:rPr>
              <a:t>o</a:t>
            </a:r>
            <a:r>
              <a:rPr sz="2000" spc="-110" dirty="0">
                <a:latin typeface="Verdana"/>
                <a:cs typeface="Verdana"/>
              </a:rPr>
              <a:t>fessor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Sênio</a:t>
            </a:r>
            <a:r>
              <a:rPr sz="2000" spc="-80" dirty="0">
                <a:latin typeface="Verdana"/>
                <a:cs typeface="Verdana"/>
              </a:rPr>
              <a:t>r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–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75" dirty="0">
                <a:latin typeface="Verdana"/>
                <a:cs typeface="Verdana"/>
              </a:rPr>
              <a:t>U</a:t>
            </a:r>
            <a:r>
              <a:rPr sz="2000" spc="-120" dirty="0">
                <a:latin typeface="Verdana"/>
                <a:cs typeface="Verdana"/>
              </a:rPr>
              <a:t>SP/ESALQ</a:t>
            </a:r>
            <a:endParaRPr sz="20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40" dirty="0">
                <a:latin typeface="Verdana"/>
                <a:cs typeface="Verdana"/>
              </a:rPr>
              <a:t>Presidente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do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CCAS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(Conselho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Científico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Agro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Sustentável)</a:t>
            </a:r>
            <a:endParaRPr sz="20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25" dirty="0">
                <a:latin typeface="Verdana"/>
                <a:cs typeface="Verdana"/>
              </a:rPr>
              <a:t>Membro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d</a:t>
            </a:r>
            <a:r>
              <a:rPr sz="2000" spc="110" dirty="0">
                <a:latin typeface="Verdana"/>
                <a:cs typeface="Verdana"/>
              </a:rPr>
              <a:t>o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COS</a:t>
            </a:r>
            <a:r>
              <a:rPr sz="2000" spc="25" dirty="0">
                <a:latin typeface="Verdana"/>
                <a:cs typeface="Verdana"/>
              </a:rPr>
              <a:t>A</a:t>
            </a:r>
            <a:r>
              <a:rPr sz="2000" spc="-114" dirty="0">
                <a:latin typeface="Verdana"/>
                <a:cs typeface="Verdana"/>
              </a:rPr>
              <a:t>G/F</a:t>
            </a:r>
            <a:r>
              <a:rPr sz="2000" spc="-65" dirty="0">
                <a:latin typeface="Verdana"/>
                <a:cs typeface="Verdana"/>
              </a:rPr>
              <a:t>I</a:t>
            </a:r>
            <a:r>
              <a:rPr sz="2000" spc="-204" dirty="0">
                <a:latin typeface="Verdana"/>
                <a:cs typeface="Verdana"/>
              </a:rPr>
              <a:t>ES</a:t>
            </a:r>
            <a:r>
              <a:rPr sz="2000" spc="-185" dirty="0">
                <a:latin typeface="Verdana"/>
                <a:cs typeface="Verdana"/>
              </a:rPr>
              <a:t>P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(</a:t>
            </a:r>
            <a:r>
              <a:rPr sz="2000" spc="25" dirty="0">
                <a:latin typeface="Verdana"/>
                <a:cs typeface="Verdana"/>
              </a:rPr>
              <a:t>Cons</a:t>
            </a:r>
            <a:r>
              <a:rPr sz="2000" spc="30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25" dirty="0">
                <a:latin typeface="Verdana"/>
                <a:cs typeface="Verdana"/>
              </a:rPr>
              <a:t>ho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Sup</a:t>
            </a:r>
            <a:r>
              <a:rPr sz="2000" spc="-40" dirty="0">
                <a:latin typeface="Verdana"/>
                <a:cs typeface="Verdana"/>
              </a:rPr>
              <a:t>e</a:t>
            </a:r>
            <a:r>
              <a:rPr sz="2000" spc="-245" dirty="0">
                <a:latin typeface="Verdana"/>
                <a:cs typeface="Verdana"/>
              </a:rPr>
              <a:t>r</a:t>
            </a:r>
            <a:r>
              <a:rPr sz="2000" spc="-170" dirty="0">
                <a:latin typeface="Verdana"/>
                <a:cs typeface="Verdana"/>
              </a:rPr>
              <a:t>i</a:t>
            </a:r>
            <a:r>
              <a:rPr sz="2000" spc="-80" dirty="0">
                <a:latin typeface="Verdana"/>
                <a:cs typeface="Verdana"/>
              </a:rPr>
              <a:t>or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d</a:t>
            </a:r>
            <a:r>
              <a:rPr sz="2000" spc="110" dirty="0">
                <a:latin typeface="Verdana"/>
                <a:cs typeface="Verdana"/>
              </a:rPr>
              <a:t>o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A</a:t>
            </a:r>
            <a:r>
              <a:rPr sz="2000" spc="-90" dirty="0">
                <a:latin typeface="Verdana"/>
                <a:cs typeface="Verdana"/>
              </a:rPr>
              <a:t>g</a:t>
            </a:r>
            <a:r>
              <a:rPr sz="2000" spc="-75" dirty="0">
                <a:latin typeface="Verdana"/>
                <a:cs typeface="Verdana"/>
              </a:rPr>
              <a:t>r</a:t>
            </a:r>
            <a:r>
              <a:rPr sz="2000" spc="70" dirty="0">
                <a:latin typeface="Verdana"/>
                <a:cs typeface="Verdana"/>
              </a:rPr>
              <a:t>oneg</a:t>
            </a:r>
            <a:r>
              <a:rPr sz="2000" spc="60" dirty="0">
                <a:latin typeface="Verdana"/>
                <a:cs typeface="Verdana"/>
              </a:rPr>
              <a:t>ó</a:t>
            </a:r>
            <a:r>
              <a:rPr sz="2000" spc="55" dirty="0">
                <a:latin typeface="Verdana"/>
                <a:cs typeface="Verdana"/>
              </a:rPr>
              <a:t>ci</a:t>
            </a:r>
            <a:r>
              <a:rPr sz="2000" spc="75" dirty="0">
                <a:latin typeface="Verdana"/>
                <a:cs typeface="Verdana"/>
              </a:rPr>
              <a:t>o</a:t>
            </a:r>
            <a:r>
              <a:rPr sz="2000" spc="-170" dirty="0">
                <a:latin typeface="Verdana"/>
                <a:cs typeface="Verdana"/>
              </a:rPr>
              <a:t>)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1705" y="0"/>
            <a:ext cx="6377940" cy="5501640"/>
            <a:chOff x="441705" y="0"/>
            <a:chExt cx="6377940" cy="5501640"/>
          </a:xfrm>
        </p:grpSpPr>
        <p:sp>
          <p:nvSpPr>
            <p:cNvPr id="10" name="object 10"/>
            <p:cNvSpPr/>
            <p:nvPr/>
          </p:nvSpPr>
          <p:spPr>
            <a:xfrm>
              <a:off x="448055" y="227075"/>
              <a:ext cx="2060575" cy="2269490"/>
            </a:xfrm>
            <a:custGeom>
              <a:avLst/>
              <a:gdLst/>
              <a:ahLst/>
              <a:cxnLst/>
              <a:rect l="l" t="t" r="r" b="b"/>
              <a:pathLst>
                <a:path w="2060575" h="2269490">
                  <a:moveTo>
                    <a:pt x="1464437" y="0"/>
                  </a:moveTo>
                  <a:lnTo>
                    <a:pt x="0" y="0"/>
                  </a:lnTo>
                  <a:lnTo>
                    <a:pt x="0" y="1673225"/>
                  </a:lnTo>
                  <a:lnTo>
                    <a:pt x="595985" y="2269236"/>
                  </a:lnTo>
                  <a:lnTo>
                    <a:pt x="2060448" y="2269236"/>
                  </a:lnTo>
                  <a:lnTo>
                    <a:pt x="2060448" y="596011"/>
                  </a:lnTo>
                  <a:lnTo>
                    <a:pt x="146443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8055" y="227075"/>
              <a:ext cx="2060575" cy="2269490"/>
            </a:xfrm>
            <a:custGeom>
              <a:avLst/>
              <a:gdLst/>
              <a:ahLst/>
              <a:cxnLst/>
              <a:rect l="l" t="t" r="r" b="b"/>
              <a:pathLst>
                <a:path w="2060575" h="2269490">
                  <a:moveTo>
                    <a:pt x="0" y="0"/>
                  </a:moveTo>
                  <a:lnTo>
                    <a:pt x="1464437" y="0"/>
                  </a:lnTo>
                  <a:lnTo>
                    <a:pt x="2060448" y="596011"/>
                  </a:lnTo>
                  <a:lnTo>
                    <a:pt x="2060448" y="2269236"/>
                  </a:lnTo>
                  <a:lnTo>
                    <a:pt x="595985" y="2269236"/>
                  </a:lnTo>
                  <a:lnTo>
                    <a:pt x="0" y="167322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835" y="361188"/>
              <a:ext cx="1844039" cy="19903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8073" y="356361"/>
              <a:ext cx="1853564" cy="2000250"/>
            </a:xfrm>
            <a:custGeom>
              <a:avLst/>
              <a:gdLst/>
              <a:ahLst/>
              <a:cxnLst/>
              <a:rect l="l" t="t" r="r" b="b"/>
              <a:pathLst>
                <a:path w="1853564" h="2000250">
                  <a:moveTo>
                    <a:pt x="0" y="1999869"/>
                  </a:moveTo>
                  <a:lnTo>
                    <a:pt x="1853564" y="1999869"/>
                  </a:lnTo>
                  <a:lnTo>
                    <a:pt x="1853564" y="0"/>
                  </a:lnTo>
                  <a:lnTo>
                    <a:pt x="0" y="0"/>
                  </a:lnTo>
                  <a:lnTo>
                    <a:pt x="0" y="1999869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127" y="3040379"/>
              <a:ext cx="1965960" cy="7772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851" y="4050791"/>
              <a:ext cx="1716024" cy="1450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9504" y="0"/>
              <a:ext cx="3929634" cy="945641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161157" y="59816"/>
            <a:ext cx="3356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390" dirty="0">
                <a:solidFill>
                  <a:srgbClr val="006FC0"/>
                </a:solidFill>
                <a:latin typeface="Microsoft Sans Serif"/>
                <a:cs typeface="Microsoft Sans Serif"/>
              </a:rPr>
              <a:t>APRES</a:t>
            </a:r>
            <a:r>
              <a:rPr b="0" u="none" spc="-395" dirty="0">
                <a:solidFill>
                  <a:srgbClr val="006FC0"/>
                </a:solidFill>
                <a:latin typeface="Microsoft Sans Serif"/>
                <a:cs typeface="Microsoft Sans Serif"/>
              </a:rPr>
              <a:t>E</a:t>
            </a:r>
            <a:r>
              <a:rPr b="0" u="none" spc="-180" dirty="0">
                <a:solidFill>
                  <a:srgbClr val="006FC0"/>
                </a:solidFill>
                <a:latin typeface="Microsoft Sans Serif"/>
                <a:cs typeface="Microsoft Sans Serif"/>
              </a:rPr>
              <a:t>NTAÇÃO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9" name="object 1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106911" y="643181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2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416793" cy="68579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96476" y="2047697"/>
            <a:ext cx="2822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0086A0"/>
                </a:solidFill>
              </a:rPr>
              <a:t>Grupos</a:t>
            </a:r>
            <a:r>
              <a:rPr sz="4400" u="none" spc="-80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567164" y="2718943"/>
            <a:ext cx="247840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86A0"/>
                </a:solidFill>
                <a:latin typeface="Arial"/>
                <a:cs typeface="Arial"/>
              </a:rPr>
              <a:t>doenças </a:t>
            </a:r>
            <a:r>
              <a:rPr sz="4400" b="1" spc="-1210" dirty="0">
                <a:solidFill>
                  <a:srgbClr val="0086A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86A0"/>
                </a:solidFill>
                <a:latin typeface="Arial"/>
                <a:cs typeface="Arial"/>
              </a:rPr>
              <a:t>(Mc</a:t>
            </a:r>
            <a:r>
              <a:rPr sz="4400" b="1" spc="-85" dirty="0">
                <a:solidFill>
                  <a:srgbClr val="0086A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86A0"/>
                </a:solidFill>
                <a:latin typeface="Arial"/>
                <a:cs typeface="Arial"/>
              </a:rPr>
              <a:t>New)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20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077" y="1767052"/>
            <a:ext cx="11811000" cy="424497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3200" spc="-10" dirty="0">
                <a:latin typeface="Arial MT"/>
                <a:cs typeface="Arial MT"/>
              </a:rPr>
              <a:t>ASPECTO: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CLÍNICO,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PRÁTICO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OU</a:t>
            </a:r>
            <a:r>
              <a:rPr sz="3200" spc="-19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APLICADO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DAS DOENÇAS</a:t>
            </a:r>
            <a:endParaRPr sz="3200">
              <a:latin typeface="Arial MT"/>
              <a:cs typeface="Arial MT"/>
            </a:endParaRPr>
          </a:p>
          <a:p>
            <a:pPr marL="1134110" indent="-247650">
              <a:lnSpc>
                <a:spcPct val="100000"/>
              </a:lnSpc>
              <a:spcBef>
                <a:spcPts val="1920"/>
              </a:spcBef>
              <a:buChar char="-"/>
              <a:tabLst>
                <a:tab pos="1134745" algn="l"/>
              </a:tabLst>
            </a:pPr>
            <a:r>
              <a:rPr sz="3200" spc="-5" dirty="0">
                <a:latin typeface="Arial MT"/>
                <a:cs typeface="Arial MT"/>
              </a:rPr>
              <a:t>SINTOMAS</a:t>
            </a:r>
            <a:endParaRPr sz="3200">
              <a:latin typeface="Arial MT"/>
              <a:cs typeface="Arial MT"/>
            </a:endParaRPr>
          </a:p>
          <a:p>
            <a:pPr marL="1134110" indent="-247650">
              <a:lnSpc>
                <a:spcPct val="100000"/>
              </a:lnSpc>
              <a:spcBef>
                <a:spcPts val="1920"/>
              </a:spcBef>
              <a:buChar char="-"/>
              <a:tabLst>
                <a:tab pos="1134745" algn="l"/>
              </a:tabLst>
            </a:pPr>
            <a:r>
              <a:rPr sz="3200" dirty="0">
                <a:latin typeface="Arial MT"/>
                <a:cs typeface="Arial MT"/>
              </a:rPr>
              <a:t>PERCEPTÍVEIS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PELOS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SENTIDOS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HUMANO</a:t>
            </a:r>
            <a:endParaRPr sz="3200">
              <a:latin typeface="Arial MT"/>
              <a:cs typeface="Arial MT"/>
            </a:endParaRPr>
          </a:p>
          <a:p>
            <a:pPr marL="1134110" indent="-247650">
              <a:lnSpc>
                <a:spcPct val="100000"/>
              </a:lnSpc>
              <a:spcBef>
                <a:spcPts val="1920"/>
              </a:spcBef>
              <a:buChar char="-"/>
              <a:tabLst>
                <a:tab pos="1134745" algn="l"/>
              </a:tabLst>
            </a:pPr>
            <a:r>
              <a:rPr sz="3200" dirty="0">
                <a:latin typeface="Arial MT"/>
                <a:cs typeface="Arial MT"/>
              </a:rPr>
              <a:t>CAUSAM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PREJUÍZOS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(DANOS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 PERDAS)</a:t>
            </a:r>
            <a:endParaRPr sz="3200">
              <a:latin typeface="Arial MT"/>
              <a:cs typeface="Arial MT"/>
            </a:endParaRPr>
          </a:p>
          <a:p>
            <a:pPr marL="2687320" marR="7197725">
              <a:lnSpc>
                <a:spcPct val="150000"/>
              </a:lnSpc>
              <a:spcBef>
                <a:spcPts val="105"/>
              </a:spcBef>
            </a:pPr>
            <a:r>
              <a:rPr sz="2800" spc="-5" dirty="0">
                <a:latin typeface="Arial MT"/>
                <a:cs typeface="Arial MT"/>
              </a:rPr>
              <a:t>Ren</a:t>
            </a:r>
            <a:r>
              <a:rPr sz="2800" spc="5" dirty="0">
                <a:latin typeface="Arial MT"/>
                <a:cs typeface="Arial MT"/>
              </a:rPr>
              <a:t>d</a:t>
            </a:r>
            <a:r>
              <a:rPr sz="2800" spc="-5" dirty="0">
                <a:latin typeface="Arial MT"/>
                <a:cs typeface="Arial MT"/>
              </a:rPr>
              <a:t>ime</a:t>
            </a:r>
            <a:r>
              <a:rPr sz="2800" spc="5" dirty="0">
                <a:latin typeface="Arial MT"/>
                <a:cs typeface="Arial MT"/>
              </a:rPr>
              <a:t>n</a:t>
            </a:r>
            <a:r>
              <a:rPr sz="2800" spc="-5" dirty="0">
                <a:latin typeface="Arial MT"/>
                <a:cs typeface="Arial MT"/>
              </a:rPr>
              <a:t>to  Qualidade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01976" y="4949952"/>
            <a:ext cx="9257030" cy="1776095"/>
            <a:chOff x="2101976" y="4949952"/>
            <a:chExt cx="9257030" cy="1776095"/>
          </a:xfrm>
        </p:grpSpPr>
        <p:sp>
          <p:nvSpPr>
            <p:cNvPr id="4" name="object 4"/>
            <p:cNvSpPr/>
            <p:nvPr/>
          </p:nvSpPr>
          <p:spPr>
            <a:xfrm>
              <a:off x="2130551" y="4949952"/>
              <a:ext cx="0" cy="939165"/>
            </a:xfrm>
            <a:custGeom>
              <a:avLst/>
              <a:gdLst/>
              <a:ahLst/>
              <a:cxnLst/>
              <a:rect l="l" t="t" r="r" b="b"/>
              <a:pathLst>
                <a:path h="939164">
                  <a:moveTo>
                    <a:pt x="0" y="0"/>
                  </a:moveTo>
                  <a:lnTo>
                    <a:pt x="0" y="938784"/>
                  </a:lnTo>
                </a:path>
              </a:pathLst>
            </a:custGeom>
            <a:ln w="57150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0552" y="5205603"/>
              <a:ext cx="685800" cy="768985"/>
            </a:xfrm>
            <a:custGeom>
              <a:avLst/>
              <a:gdLst/>
              <a:ahLst/>
              <a:cxnLst/>
              <a:rect l="l" t="t" r="r" b="b"/>
              <a:pathLst>
                <a:path w="685800" h="768985">
                  <a:moveTo>
                    <a:pt x="685800" y="683133"/>
                  </a:moveTo>
                  <a:lnTo>
                    <a:pt x="628650" y="654558"/>
                  </a:lnTo>
                  <a:lnTo>
                    <a:pt x="514350" y="597408"/>
                  </a:lnTo>
                  <a:lnTo>
                    <a:pt x="514350" y="654558"/>
                  </a:lnTo>
                  <a:lnTo>
                    <a:pt x="0" y="654558"/>
                  </a:lnTo>
                  <a:lnTo>
                    <a:pt x="0" y="711708"/>
                  </a:lnTo>
                  <a:lnTo>
                    <a:pt x="514350" y="711708"/>
                  </a:lnTo>
                  <a:lnTo>
                    <a:pt x="514350" y="768858"/>
                  </a:lnTo>
                  <a:lnTo>
                    <a:pt x="628650" y="711708"/>
                  </a:lnTo>
                  <a:lnTo>
                    <a:pt x="685800" y="683133"/>
                  </a:lnTo>
                  <a:close/>
                </a:path>
                <a:path w="685800" h="768985">
                  <a:moveTo>
                    <a:pt x="685800" y="85725"/>
                  </a:moveTo>
                  <a:lnTo>
                    <a:pt x="628650" y="57150"/>
                  </a:lnTo>
                  <a:lnTo>
                    <a:pt x="514350" y="0"/>
                  </a:lnTo>
                  <a:lnTo>
                    <a:pt x="514350" y="57150"/>
                  </a:lnTo>
                  <a:lnTo>
                    <a:pt x="0" y="57150"/>
                  </a:lnTo>
                  <a:lnTo>
                    <a:pt x="0" y="114300"/>
                  </a:lnTo>
                  <a:lnTo>
                    <a:pt x="514350" y="114300"/>
                  </a:lnTo>
                  <a:lnTo>
                    <a:pt x="514350" y="171450"/>
                  </a:lnTo>
                  <a:lnTo>
                    <a:pt x="628650" y="114300"/>
                  </a:lnTo>
                  <a:lnTo>
                    <a:pt x="685800" y="85725"/>
                  </a:lnTo>
                  <a:close/>
                </a:path>
              </a:pathLst>
            </a:custGeom>
            <a:solidFill>
              <a:srgbClr val="6D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88179" y="313943"/>
            <a:ext cx="3215640" cy="69532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480"/>
              </a:spcBef>
            </a:pPr>
            <a:r>
              <a:rPr u="none" dirty="0"/>
              <a:t>DIAGNOSE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03819" y="1214627"/>
            <a:ext cx="3188335" cy="7073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latin typeface="Arial"/>
                <a:cs typeface="Arial"/>
              </a:rPr>
              <a:t>FUN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AM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4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AL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5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ARA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MANEJO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0539" y="991616"/>
            <a:ext cx="1614805" cy="609600"/>
          </a:xfrm>
          <a:custGeom>
            <a:avLst/>
            <a:gdLst/>
            <a:ahLst/>
            <a:cxnLst/>
            <a:rect l="l" t="t" r="r" b="b"/>
            <a:pathLst>
              <a:path w="1614804" h="609600">
                <a:moveTo>
                  <a:pt x="1506139" y="559762"/>
                </a:moveTo>
                <a:lnTo>
                  <a:pt x="1445514" y="571626"/>
                </a:lnTo>
                <a:lnTo>
                  <a:pt x="1430401" y="593979"/>
                </a:lnTo>
                <a:lnTo>
                  <a:pt x="1433304" y="601019"/>
                </a:lnTo>
                <a:lnTo>
                  <a:pt x="1438481" y="606202"/>
                </a:lnTo>
                <a:lnTo>
                  <a:pt x="1445206" y="609052"/>
                </a:lnTo>
                <a:lnTo>
                  <a:pt x="1452753" y="609092"/>
                </a:lnTo>
                <a:lnTo>
                  <a:pt x="1586179" y="582930"/>
                </a:lnTo>
                <a:lnTo>
                  <a:pt x="1572767" y="582930"/>
                </a:lnTo>
                <a:lnTo>
                  <a:pt x="1506139" y="559762"/>
                </a:lnTo>
                <a:close/>
              </a:path>
              <a:path w="1614804" h="609600">
                <a:moveTo>
                  <a:pt x="1543247" y="552501"/>
                </a:moveTo>
                <a:lnTo>
                  <a:pt x="1506139" y="559762"/>
                </a:lnTo>
                <a:lnTo>
                  <a:pt x="1572767" y="582930"/>
                </a:lnTo>
                <a:lnTo>
                  <a:pt x="1574703" y="577342"/>
                </a:lnTo>
                <a:lnTo>
                  <a:pt x="1564513" y="577342"/>
                </a:lnTo>
                <a:lnTo>
                  <a:pt x="1543247" y="552501"/>
                </a:lnTo>
                <a:close/>
              </a:path>
              <a:path w="1614804" h="609600">
                <a:moveTo>
                  <a:pt x="1494393" y="445404"/>
                </a:moveTo>
                <a:lnTo>
                  <a:pt x="1487164" y="446260"/>
                </a:lnTo>
                <a:lnTo>
                  <a:pt x="1480565" y="449961"/>
                </a:lnTo>
                <a:lnTo>
                  <a:pt x="1475888" y="455916"/>
                </a:lnTo>
                <a:lnTo>
                  <a:pt x="1473914" y="462930"/>
                </a:lnTo>
                <a:lnTo>
                  <a:pt x="1474725" y="470159"/>
                </a:lnTo>
                <a:lnTo>
                  <a:pt x="1478407" y="476758"/>
                </a:lnTo>
                <a:lnTo>
                  <a:pt x="1518736" y="523869"/>
                </a:lnTo>
                <a:lnTo>
                  <a:pt x="1585214" y="546988"/>
                </a:lnTo>
                <a:lnTo>
                  <a:pt x="1572767" y="582930"/>
                </a:lnTo>
                <a:lnTo>
                  <a:pt x="1586179" y="582930"/>
                </a:lnTo>
                <a:lnTo>
                  <a:pt x="1614678" y="577342"/>
                </a:lnTo>
                <a:lnTo>
                  <a:pt x="1507363" y="451993"/>
                </a:lnTo>
                <a:lnTo>
                  <a:pt x="1501407" y="447335"/>
                </a:lnTo>
                <a:lnTo>
                  <a:pt x="1494393" y="445404"/>
                </a:lnTo>
                <a:close/>
              </a:path>
              <a:path w="1614804" h="609600">
                <a:moveTo>
                  <a:pt x="1575308" y="546226"/>
                </a:moveTo>
                <a:lnTo>
                  <a:pt x="1543247" y="552501"/>
                </a:lnTo>
                <a:lnTo>
                  <a:pt x="1564513" y="577342"/>
                </a:lnTo>
                <a:lnTo>
                  <a:pt x="1575308" y="546226"/>
                </a:lnTo>
                <a:close/>
              </a:path>
              <a:path w="1614804" h="609600">
                <a:moveTo>
                  <a:pt x="1583023" y="546226"/>
                </a:moveTo>
                <a:lnTo>
                  <a:pt x="1575308" y="546226"/>
                </a:lnTo>
                <a:lnTo>
                  <a:pt x="1564513" y="577342"/>
                </a:lnTo>
                <a:lnTo>
                  <a:pt x="1574703" y="577342"/>
                </a:lnTo>
                <a:lnTo>
                  <a:pt x="1585214" y="546988"/>
                </a:lnTo>
                <a:lnTo>
                  <a:pt x="1583023" y="546226"/>
                </a:lnTo>
                <a:close/>
              </a:path>
              <a:path w="1614804" h="609600">
                <a:moveTo>
                  <a:pt x="12446" y="0"/>
                </a:moveTo>
                <a:lnTo>
                  <a:pt x="0" y="36068"/>
                </a:lnTo>
                <a:lnTo>
                  <a:pt x="1506139" y="559762"/>
                </a:lnTo>
                <a:lnTo>
                  <a:pt x="1543247" y="552501"/>
                </a:lnTo>
                <a:lnTo>
                  <a:pt x="1518736" y="523869"/>
                </a:lnTo>
                <a:lnTo>
                  <a:pt x="12446" y="0"/>
                </a:lnTo>
                <a:close/>
              </a:path>
              <a:path w="1614804" h="609600">
                <a:moveTo>
                  <a:pt x="1518736" y="523869"/>
                </a:moveTo>
                <a:lnTo>
                  <a:pt x="1543247" y="552501"/>
                </a:lnTo>
                <a:lnTo>
                  <a:pt x="1575308" y="546226"/>
                </a:lnTo>
                <a:lnTo>
                  <a:pt x="1583023" y="546226"/>
                </a:lnTo>
                <a:lnTo>
                  <a:pt x="1518736" y="523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21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2717" y="477773"/>
            <a:ext cx="2405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dirty="0">
                <a:latin typeface="Arial MT"/>
                <a:cs typeface="Arial MT"/>
              </a:rPr>
              <a:t>SIN</a:t>
            </a:r>
            <a:r>
              <a:rPr b="0" u="none" spc="-65" dirty="0">
                <a:latin typeface="Arial MT"/>
                <a:cs typeface="Arial MT"/>
              </a:rPr>
              <a:t>T</a:t>
            </a:r>
            <a:r>
              <a:rPr b="0" u="none" dirty="0">
                <a:latin typeface="Arial MT"/>
                <a:cs typeface="Arial MT"/>
              </a:rPr>
              <a:t>OMAS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46316" y="477773"/>
            <a:ext cx="330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 MT"/>
                <a:cs typeface="Arial MT"/>
              </a:rPr>
              <a:t>X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2514" y="477773"/>
            <a:ext cx="1524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 MT"/>
                <a:cs typeface="Arial MT"/>
              </a:rPr>
              <a:t>SINAIS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72865" y="1128013"/>
            <a:ext cx="310515" cy="668655"/>
            <a:chOff x="3372865" y="1128013"/>
            <a:chExt cx="310515" cy="668655"/>
          </a:xfrm>
        </p:grpSpPr>
        <p:sp>
          <p:nvSpPr>
            <p:cNvPr id="6" name="object 6"/>
            <p:cNvSpPr/>
            <p:nvPr/>
          </p:nvSpPr>
          <p:spPr>
            <a:xfrm>
              <a:off x="3385565" y="1140713"/>
              <a:ext cx="285115" cy="643255"/>
            </a:xfrm>
            <a:custGeom>
              <a:avLst/>
              <a:gdLst/>
              <a:ahLst/>
              <a:cxnLst/>
              <a:rect l="l" t="t" r="r" b="b"/>
              <a:pathLst>
                <a:path w="285114" h="643255">
                  <a:moveTo>
                    <a:pt x="213741" y="0"/>
                  </a:moveTo>
                  <a:lnTo>
                    <a:pt x="71247" y="0"/>
                  </a:lnTo>
                  <a:lnTo>
                    <a:pt x="71247" y="500634"/>
                  </a:lnTo>
                  <a:lnTo>
                    <a:pt x="0" y="500634"/>
                  </a:lnTo>
                  <a:lnTo>
                    <a:pt x="142494" y="643127"/>
                  </a:lnTo>
                  <a:lnTo>
                    <a:pt x="284988" y="500634"/>
                  </a:lnTo>
                  <a:lnTo>
                    <a:pt x="213741" y="500634"/>
                  </a:lnTo>
                  <a:lnTo>
                    <a:pt x="213741" y="0"/>
                  </a:lnTo>
                  <a:close/>
                </a:path>
              </a:pathLst>
            </a:custGeom>
            <a:solidFill>
              <a:srgbClr val="6D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85565" y="1140713"/>
              <a:ext cx="285115" cy="643255"/>
            </a:xfrm>
            <a:custGeom>
              <a:avLst/>
              <a:gdLst/>
              <a:ahLst/>
              <a:cxnLst/>
              <a:rect l="l" t="t" r="r" b="b"/>
              <a:pathLst>
                <a:path w="285114" h="643255">
                  <a:moveTo>
                    <a:pt x="0" y="500634"/>
                  </a:moveTo>
                  <a:lnTo>
                    <a:pt x="71247" y="500634"/>
                  </a:lnTo>
                  <a:lnTo>
                    <a:pt x="71247" y="0"/>
                  </a:lnTo>
                  <a:lnTo>
                    <a:pt x="213741" y="0"/>
                  </a:lnTo>
                  <a:lnTo>
                    <a:pt x="213741" y="500634"/>
                  </a:lnTo>
                  <a:lnTo>
                    <a:pt x="284988" y="500634"/>
                  </a:lnTo>
                  <a:lnTo>
                    <a:pt x="142494" y="643127"/>
                  </a:lnTo>
                  <a:lnTo>
                    <a:pt x="0" y="50063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47164" y="1906346"/>
            <a:ext cx="31623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0110" marR="5080" indent="-86741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Exteriorização</a:t>
            </a:r>
            <a:r>
              <a:rPr sz="3200" spc="-1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Doença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9714" y="1863674"/>
            <a:ext cx="57810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3760" marR="5080" indent="-86106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 MT"/>
                <a:cs typeface="Arial MT"/>
              </a:rPr>
              <a:t>Estruturas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ou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Produtos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Patógeno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associados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aos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Sintomas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30070" y="2741295"/>
            <a:ext cx="9528810" cy="3984625"/>
            <a:chOff x="1830070" y="2741295"/>
            <a:chExt cx="9528810" cy="398462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6420" y="3118104"/>
              <a:ext cx="3096768" cy="27950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3245" y="3114929"/>
              <a:ext cx="3103245" cy="2801620"/>
            </a:xfrm>
            <a:custGeom>
              <a:avLst/>
              <a:gdLst/>
              <a:ahLst/>
              <a:cxnLst/>
              <a:rect l="l" t="t" r="r" b="b"/>
              <a:pathLst>
                <a:path w="3103245" h="2801620">
                  <a:moveTo>
                    <a:pt x="0" y="2801366"/>
                  </a:moveTo>
                  <a:lnTo>
                    <a:pt x="3103118" y="2801366"/>
                  </a:lnTo>
                  <a:lnTo>
                    <a:pt x="3103118" y="0"/>
                  </a:lnTo>
                  <a:lnTo>
                    <a:pt x="0" y="0"/>
                  </a:lnTo>
                  <a:lnTo>
                    <a:pt x="0" y="280136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4891" y="2750820"/>
              <a:ext cx="4428744" cy="31744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70066" y="2746057"/>
              <a:ext cx="4438650" cy="3184525"/>
            </a:xfrm>
            <a:custGeom>
              <a:avLst/>
              <a:gdLst/>
              <a:ahLst/>
              <a:cxnLst/>
              <a:rect l="l" t="t" r="r" b="b"/>
              <a:pathLst>
                <a:path w="4438650" h="3184525">
                  <a:moveTo>
                    <a:pt x="0" y="3184016"/>
                  </a:moveTo>
                  <a:lnTo>
                    <a:pt x="4438269" y="3184016"/>
                  </a:lnTo>
                  <a:lnTo>
                    <a:pt x="4438269" y="0"/>
                  </a:lnTo>
                  <a:lnTo>
                    <a:pt x="0" y="0"/>
                  </a:lnTo>
                  <a:lnTo>
                    <a:pt x="0" y="31840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577326" y="1092961"/>
            <a:ext cx="310515" cy="668655"/>
            <a:chOff x="8577326" y="1092961"/>
            <a:chExt cx="310515" cy="668655"/>
          </a:xfrm>
        </p:grpSpPr>
        <p:sp>
          <p:nvSpPr>
            <p:cNvPr id="18" name="object 18"/>
            <p:cNvSpPr/>
            <p:nvPr/>
          </p:nvSpPr>
          <p:spPr>
            <a:xfrm>
              <a:off x="8590026" y="1105661"/>
              <a:ext cx="285115" cy="643255"/>
            </a:xfrm>
            <a:custGeom>
              <a:avLst/>
              <a:gdLst/>
              <a:ahLst/>
              <a:cxnLst/>
              <a:rect l="l" t="t" r="r" b="b"/>
              <a:pathLst>
                <a:path w="285115" h="643255">
                  <a:moveTo>
                    <a:pt x="213741" y="0"/>
                  </a:moveTo>
                  <a:lnTo>
                    <a:pt x="71247" y="0"/>
                  </a:lnTo>
                  <a:lnTo>
                    <a:pt x="71247" y="500634"/>
                  </a:lnTo>
                  <a:lnTo>
                    <a:pt x="0" y="500634"/>
                  </a:lnTo>
                  <a:lnTo>
                    <a:pt x="142494" y="643127"/>
                  </a:lnTo>
                  <a:lnTo>
                    <a:pt x="284988" y="500634"/>
                  </a:lnTo>
                  <a:lnTo>
                    <a:pt x="213741" y="500634"/>
                  </a:lnTo>
                  <a:lnTo>
                    <a:pt x="213741" y="0"/>
                  </a:lnTo>
                  <a:close/>
                </a:path>
              </a:pathLst>
            </a:custGeom>
            <a:solidFill>
              <a:srgbClr val="6D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90026" y="1105661"/>
              <a:ext cx="285115" cy="643255"/>
            </a:xfrm>
            <a:custGeom>
              <a:avLst/>
              <a:gdLst/>
              <a:ahLst/>
              <a:cxnLst/>
              <a:rect l="l" t="t" r="r" b="b"/>
              <a:pathLst>
                <a:path w="285115" h="643255">
                  <a:moveTo>
                    <a:pt x="0" y="500634"/>
                  </a:moveTo>
                  <a:lnTo>
                    <a:pt x="71247" y="500634"/>
                  </a:lnTo>
                  <a:lnTo>
                    <a:pt x="71247" y="0"/>
                  </a:lnTo>
                  <a:lnTo>
                    <a:pt x="213741" y="0"/>
                  </a:lnTo>
                  <a:lnTo>
                    <a:pt x="213741" y="500634"/>
                  </a:lnTo>
                  <a:lnTo>
                    <a:pt x="284988" y="500634"/>
                  </a:lnTo>
                  <a:lnTo>
                    <a:pt x="142494" y="643127"/>
                  </a:lnTo>
                  <a:lnTo>
                    <a:pt x="0" y="50063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22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5713" y="1218691"/>
            <a:ext cx="10056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1.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RECONHECER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PROBLEMAS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FITOPATOLÓGICOS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713" y="2681986"/>
            <a:ext cx="936244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2.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RESOLVER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PROBLEMAS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FITOPATOLÓGICOS</a:t>
            </a:r>
            <a:endParaRPr sz="3200">
              <a:latin typeface="Arial"/>
              <a:cs typeface="Arial"/>
            </a:endParaRPr>
          </a:p>
          <a:p>
            <a:pPr marL="2756535">
              <a:lnSpc>
                <a:spcPct val="100000"/>
              </a:lnSpc>
            </a:pPr>
            <a:r>
              <a:rPr sz="3200" dirty="0">
                <a:latin typeface="Arial MT"/>
                <a:cs typeface="Arial MT"/>
              </a:rPr>
              <a:t>NECESSIDADE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CONTROLE</a:t>
            </a:r>
            <a:endParaRPr sz="3200">
              <a:latin typeface="Arial MT"/>
              <a:cs typeface="Arial MT"/>
            </a:endParaRPr>
          </a:p>
          <a:p>
            <a:pPr marL="2756535">
              <a:lnSpc>
                <a:spcPct val="100000"/>
              </a:lnSpc>
            </a:pPr>
            <a:r>
              <a:rPr sz="3200" dirty="0">
                <a:latin typeface="Arial MT"/>
                <a:cs typeface="Arial MT"/>
              </a:rPr>
              <a:t>-Quantificação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severidade</a:t>
            </a:r>
            <a:endParaRPr sz="3200">
              <a:latin typeface="Arial MT"/>
              <a:cs typeface="Arial MT"/>
            </a:endParaRPr>
          </a:p>
          <a:p>
            <a:pPr marL="2756535" marR="508000">
              <a:lnSpc>
                <a:spcPct val="100000"/>
              </a:lnSpc>
            </a:pPr>
            <a:r>
              <a:rPr sz="3200" spc="-5" dirty="0">
                <a:latin typeface="Arial MT"/>
                <a:cs typeface="Arial MT"/>
              </a:rPr>
              <a:t>-Quantificação de </a:t>
            </a:r>
            <a:r>
              <a:rPr sz="3200" spc="-10" dirty="0">
                <a:latin typeface="Arial MT"/>
                <a:cs typeface="Arial MT"/>
              </a:rPr>
              <a:t>danos </a:t>
            </a:r>
            <a:r>
              <a:rPr sz="3200" dirty="0">
                <a:latin typeface="Arial MT"/>
                <a:cs typeface="Arial MT"/>
              </a:rPr>
              <a:t>e </a:t>
            </a:r>
            <a:r>
              <a:rPr sz="3200" spc="-5" dirty="0">
                <a:latin typeface="Arial MT"/>
                <a:cs typeface="Arial MT"/>
              </a:rPr>
              <a:t>perdas </a:t>
            </a:r>
            <a:r>
              <a:rPr sz="3200" spc="-880" dirty="0">
                <a:latin typeface="Arial MT"/>
                <a:cs typeface="Arial MT"/>
              </a:rPr>
              <a:t> </a:t>
            </a:r>
            <a:r>
              <a:rPr sz="3200" spc="-60" dirty="0">
                <a:latin typeface="Arial MT"/>
                <a:cs typeface="Arial MT"/>
              </a:rPr>
              <a:t>ALTERNATIVAS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CONTROLE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70603" y="1917954"/>
            <a:ext cx="1162050" cy="514350"/>
            <a:chOff x="4070603" y="1917954"/>
            <a:chExt cx="1162050" cy="514350"/>
          </a:xfrm>
        </p:grpSpPr>
        <p:sp>
          <p:nvSpPr>
            <p:cNvPr id="8" name="object 8"/>
            <p:cNvSpPr/>
            <p:nvPr/>
          </p:nvSpPr>
          <p:spPr>
            <a:xfrm>
              <a:off x="4089653" y="1917954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38100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9653" y="2318004"/>
              <a:ext cx="1143000" cy="114300"/>
            </a:xfrm>
            <a:custGeom>
              <a:avLst/>
              <a:gdLst/>
              <a:ahLst/>
              <a:cxnLst/>
              <a:rect l="l" t="t" r="r" b="b"/>
              <a:pathLst>
                <a:path w="1143000" h="114300">
                  <a:moveTo>
                    <a:pt x="1028700" y="0"/>
                  </a:moveTo>
                  <a:lnTo>
                    <a:pt x="1028700" y="114300"/>
                  </a:lnTo>
                  <a:lnTo>
                    <a:pt x="1104900" y="76200"/>
                  </a:lnTo>
                  <a:lnTo>
                    <a:pt x="1047750" y="76200"/>
                  </a:lnTo>
                  <a:lnTo>
                    <a:pt x="1047750" y="38100"/>
                  </a:lnTo>
                  <a:lnTo>
                    <a:pt x="1104900" y="38100"/>
                  </a:lnTo>
                  <a:lnTo>
                    <a:pt x="1028700" y="0"/>
                  </a:lnTo>
                  <a:close/>
                </a:path>
                <a:path w="1143000" h="114300">
                  <a:moveTo>
                    <a:pt x="1028700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1028700" y="76200"/>
                  </a:lnTo>
                  <a:lnTo>
                    <a:pt x="1028700" y="38100"/>
                  </a:lnTo>
                  <a:close/>
                </a:path>
                <a:path w="1143000" h="114300">
                  <a:moveTo>
                    <a:pt x="1104900" y="38100"/>
                  </a:moveTo>
                  <a:lnTo>
                    <a:pt x="1047750" y="38100"/>
                  </a:lnTo>
                  <a:lnTo>
                    <a:pt x="1047750" y="76200"/>
                  </a:lnTo>
                  <a:lnTo>
                    <a:pt x="1104900" y="76200"/>
                  </a:lnTo>
                  <a:lnTo>
                    <a:pt x="1143000" y="57150"/>
                  </a:lnTo>
                  <a:lnTo>
                    <a:pt x="1104900" y="38100"/>
                  </a:lnTo>
                  <a:close/>
                </a:path>
              </a:pathLst>
            </a:custGeom>
            <a:solidFill>
              <a:srgbClr val="6D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749295" y="3246882"/>
            <a:ext cx="543560" cy="1723389"/>
            <a:chOff x="2749295" y="3246882"/>
            <a:chExt cx="543560" cy="1723389"/>
          </a:xfrm>
        </p:grpSpPr>
        <p:sp>
          <p:nvSpPr>
            <p:cNvPr id="11" name="object 11"/>
            <p:cNvSpPr/>
            <p:nvPr/>
          </p:nvSpPr>
          <p:spPr>
            <a:xfrm>
              <a:off x="2768345" y="3246882"/>
              <a:ext cx="0" cy="1666239"/>
            </a:xfrm>
            <a:custGeom>
              <a:avLst/>
              <a:gdLst/>
              <a:ahLst/>
              <a:cxnLst/>
              <a:rect l="l" t="t" r="r" b="b"/>
              <a:pathLst>
                <a:path h="1666239">
                  <a:moveTo>
                    <a:pt x="0" y="0"/>
                  </a:moveTo>
                  <a:lnTo>
                    <a:pt x="0" y="1665731"/>
                  </a:lnTo>
                </a:path>
              </a:pathLst>
            </a:custGeom>
            <a:ln w="38100">
              <a:solidFill>
                <a:srgbClr val="6DC5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8346" y="3438143"/>
              <a:ext cx="524510" cy="1531620"/>
            </a:xfrm>
            <a:custGeom>
              <a:avLst/>
              <a:gdLst/>
              <a:ahLst/>
              <a:cxnLst/>
              <a:rect l="l" t="t" r="r" b="b"/>
              <a:pathLst>
                <a:path w="524510" h="1531620">
                  <a:moveTo>
                    <a:pt x="519671" y="57150"/>
                  </a:moveTo>
                  <a:lnTo>
                    <a:pt x="481571" y="38100"/>
                  </a:lnTo>
                  <a:lnTo>
                    <a:pt x="405384" y="0"/>
                  </a:lnTo>
                  <a:lnTo>
                    <a:pt x="405384" y="381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405384" y="76200"/>
                  </a:lnTo>
                  <a:lnTo>
                    <a:pt x="405384" y="114312"/>
                  </a:lnTo>
                  <a:lnTo>
                    <a:pt x="481571" y="76200"/>
                  </a:lnTo>
                  <a:lnTo>
                    <a:pt x="519671" y="57150"/>
                  </a:lnTo>
                  <a:close/>
                </a:path>
                <a:path w="524510" h="1531620">
                  <a:moveTo>
                    <a:pt x="524256" y="1474470"/>
                  </a:moveTo>
                  <a:lnTo>
                    <a:pt x="486156" y="1455420"/>
                  </a:lnTo>
                  <a:lnTo>
                    <a:pt x="409956" y="1417320"/>
                  </a:lnTo>
                  <a:lnTo>
                    <a:pt x="409956" y="1455420"/>
                  </a:lnTo>
                  <a:lnTo>
                    <a:pt x="6096" y="1455420"/>
                  </a:lnTo>
                  <a:lnTo>
                    <a:pt x="6096" y="1493520"/>
                  </a:lnTo>
                  <a:lnTo>
                    <a:pt x="409956" y="1493520"/>
                  </a:lnTo>
                  <a:lnTo>
                    <a:pt x="409956" y="1531620"/>
                  </a:lnTo>
                  <a:lnTo>
                    <a:pt x="486156" y="1493520"/>
                  </a:lnTo>
                  <a:lnTo>
                    <a:pt x="524256" y="1474470"/>
                  </a:lnTo>
                  <a:close/>
                </a:path>
              </a:pathLst>
            </a:custGeom>
            <a:solidFill>
              <a:srgbClr val="6D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04484" y="2205608"/>
            <a:ext cx="1369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DIAGNOSE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23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9845" y="240614"/>
            <a:ext cx="8002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rgbClr val="0086A0"/>
                </a:solidFill>
              </a:rPr>
              <a:t>Objetivos</a:t>
            </a:r>
            <a:r>
              <a:rPr u="none" spc="-10" dirty="0">
                <a:solidFill>
                  <a:srgbClr val="0086A0"/>
                </a:solidFill>
              </a:rPr>
              <a:t> </a:t>
            </a:r>
            <a:r>
              <a:rPr u="none" dirty="0">
                <a:solidFill>
                  <a:srgbClr val="0086A0"/>
                </a:solidFill>
              </a:rPr>
              <a:t>da</a:t>
            </a:r>
            <a:r>
              <a:rPr u="none" spc="-5" dirty="0">
                <a:solidFill>
                  <a:srgbClr val="0086A0"/>
                </a:solidFill>
              </a:rPr>
              <a:t> Fitopatologia</a:t>
            </a:r>
            <a:r>
              <a:rPr u="none" spc="15" dirty="0">
                <a:solidFill>
                  <a:srgbClr val="0086A0"/>
                </a:solidFill>
              </a:rPr>
              <a:t> </a:t>
            </a:r>
            <a:r>
              <a:rPr u="none" dirty="0">
                <a:solidFill>
                  <a:srgbClr val="0086A0"/>
                </a:solidFill>
              </a:rPr>
              <a:t>(Práticos)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90648" y="1449146"/>
            <a:ext cx="7016750" cy="4123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 MT"/>
                <a:cs typeface="Arial MT"/>
              </a:rPr>
              <a:t>Reconhecimento/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Identificação</a:t>
            </a:r>
            <a:r>
              <a:rPr sz="2800" spc="-5" dirty="0">
                <a:latin typeface="Arial MT"/>
                <a:cs typeface="Arial MT"/>
              </a:rPr>
              <a:t> das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doenças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Arial"/>
                <a:cs typeface="Arial"/>
              </a:rPr>
              <a:t>Como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diagnosticar?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800" spc="-5" dirty="0">
                <a:latin typeface="Arial MT"/>
                <a:cs typeface="Arial MT"/>
              </a:rPr>
              <a:t>Doenças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conhecidas/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descritas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AutoNum type="arabicPeriod"/>
            </a:pPr>
            <a:endParaRPr sz="2950">
              <a:latin typeface="Arial MT"/>
              <a:cs typeface="Arial MT"/>
            </a:endParaRPr>
          </a:p>
          <a:p>
            <a:pPr marL="546100" indent="-533400">
              <a:lnSpc>
                <a:spcPct val="100000"/>
              </a:lnSpc>
              <a:buAutoNum type="arabicPeriod"/>
              <a:tabLst>
                <a:tab pos="545465" algn="l"/>
                <a:tab pos="546100" algn="l"/>
              </a:tabLst>
            </a:pPr>
            <a:r>
              <a:rPr sz="2800" dirty="0">
                <a:latin typeface="Arial MT"/>
                <a:cs typeface="Arial MT"/>
              </a:rPr>
              <a:t>Doenças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desconhecidas/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não</a:t>
            </a:r>
            <a:r>
              <a:rPr sz="2800" dirty="0">
                <a:latin typeface="Arial MT"/>
                <a:cs typeface="Arial MT"/>
              </a:rPr>
              <a:t> descritas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AutoNum type="arabicPeriod"/>
            </a:pPr>
            <a:endParaRPr sz="2600">
              <a:latin typeface="Arial MT"/>
              <a:cs typeface="Arial MT"/>
            </a:endParaRPr>
          </a:p>
          <a:p>
            <a:pPr marL="546100" indent="-533400">
              <a:lnSpc>
                <a:spcPct val="100000"/>
              </a:lnSpc>
              <a:buAutoNum type="arabicPeriod"/>
              <a:tabLst>
                <a:tab pos="545465" algn="l"/>
                <a:tab pos="546100" algn="l"/>
              </a:tabLst>
            </a:pPr>
            <a:r>
              <a:rPr sz="2800" spc="-5" dirty="0">
                <a:latin typeface="Arial MT"/>
                <a:cs typeface="Arial MT"/>
              </a:rPr>
              <a:t>Doenças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assintomáticas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24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6297" y="389636"/>
            <a:ext cx="8694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0086A0"/>
                </a:solidFill>
              </a:rPr>
              <a:t>Diagnose</a:t>
            </a:r>
            <a:r>
              <a:rPr sz="4400" u="none" spc="-5" dirty="0">
                <a:solidFill>
                  <a:srgbClr val="0086A0"/>
                </a:solidFill>
              </a:rPr>
              <a:t> </a:t>
            </a:r>
            <a:r>
              <a:rPr sz="4400" u="none" spc="-10" dirty="0">
                <a:solidFill>
                  <a:srgbClr val="0086A0"/>
                </a:solidFill>
              </a:rPr>
              <a:t>de</a:t>
            </a:r>
            <a:r>
              <a:rPr sz="4400" u="none" spc="-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doenças</a:t>
            </a:r>
            <a:r>
              <a:rPr sz="4400" u="none" spc="-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de</a:t>
            </a:r>
            <a:r>
              <a:rPr sz="4400" u="none" spc="-5" dirty="0">
                <a:solidFill>
                  <a:srgbClr val="0086A0"/>
                </a:solidFill>
              </a:rPr>
              <a:t> plantas</a:t>
            </a:r>
            <a:endParaRPr sz="4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4658" y="3623564"/>
            <a:ext cx="649478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504" indent="-218440">
              <a:lnSpc>
                <a:spcPct val="100000"/>
              </a:lnSpc>
              <a:spcBef>
                <a:spcPts val="95"/>
              </a:spcBef>
              <a:buChar char="-"/>
              <a:tabLst>
                <a:tab pos="231140" algn="l"/>
              </a:tabLst>
            </a:pPr>
            <a:r>
              <a:rPr sz="2800" spc="-5" dirty="0">
                <a:latin typeface="Arial MT"/>
                <a:cs typeface="Arial MT"/>
              </a:rPr>
              <a:t>Informações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sobre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condições</a:t>
            </a:r>
            <a:r>
              <a:rPr sz="2800" spc="-5" dirty="0">
                <a:latin typeface="Arial MT"/>
                <a:cs typeface="Arial MT"/>
              </a:rPr>
              <a:t> de</a:t>
            </a:r>
            <a:r>
              <a:rPr sz="2800" dirty="0">
                <a:latin typeface="Arial MT"/>
                <a:cs typeface="Arial MT"/>
              </a:rPr>
              <a:t> cultivo</a:t>
            </a:r>
            <a:endParaRPr sz="2800">
              <a:latin typeface="Arial MT"/>
              <a:cs typeface="Arial MT"/>
            </a:endParaRPr>
          </a:p>
          <a:p>
            <a:pPr marL="230504" indent="-218440">
              <a:lnSpc>
                <a:spcPct val="100000"/>
              </a:lnSpc>
              <a:buChar char="-"/>
              <a:tabLst>
                <a:tab pos="231140" algn="l"/>
              </a:tabLst>
            </a:pPr>
            <a:r>
              <a:rPr sz="2800" spc="-5" dirty="0">
                <a:latin typeface="Arial MT"/>
                <a:cs typeface="Arial MT"/>
              </a:rPr>
              <a:t>Exames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laboratoriais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(patógeno)</a:t>
            </a:r>
            <a:endParaRPr sz="2800">
              <a:latin typeface="Arial MT"/>
              <a:cs typeface="Arial MT"/>
            </a:endParaRPr>
          </a:p>
          <a:p>
            <a:pPr marL="1841500" marR="1005205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Isolamento/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inoculação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Serologia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(ELISA)</a:t>
            </a:r>
            <a:endParaRPr sz="2800">
              <a:latin typeface="Arial MT"/>
              <a:cs typeface="Arial MT"/>
            </a:endParaRPr>
          </a:p>
          <a:p>
            <a:pPr marL="1841500">
              <a:lnSpc>
                <a:spcPct val="100000"/>
              </a:lnSpc>
            </a:pPr>
            <a:r>
              <a:rPr sz="2800" spc="-5" dirty="0">
                <a:latin typeface="Arial MT"/>
                <a:cs typeface="Arial MT"/>
              </a:rPr>
              <a:t>Métodos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moleculares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(PCR)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829" y="894105"/>
            <a:ext cx="7005955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6095" indent="-494030">
              <a:lnSpc>
                <a:spcPts val="3800"/>
              </a:lnSpc>
              <a:buSzPct val="128571"/>
              <a:buAutoNum type="arabicPeriod"/>
              <a:tabLst>
                <a:tab pos="506730" algn="l"/>
              </a:tabLst>
            </a:pPr>
            <a:r>
              <a:rPr sz="2800" b="1" spc="-10" dirty="0">
                <a:latin typeface="Arial"/>
                <a:cs typeface="Arial"/>
              </a:rPr>
              <a:t>DOENÇAS</a:t>
            </a:r>
            <a:r>
              <a:rPr sz="2800" b="1" spc="-5" dirty="0">
                <a:latin typeface="Arial"/>
                <a:cs typeface="Arial"/>
              </a:rPr>
              <a:t> CONHECIDAS/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DESCRITAS</a:t>
            </a:r>
            <a:endParaRPr sz="2800">
              <a:latin typeface="Arial"/>
              <a:cs typeface="Arial"/>
            </a:endParaRPr>
          </a:p>
          <a:p>
            <a:pPr marL="1144905" lvl="1" indent="-218440">
              <a:lnSpc>
                <a:spcPct val="100000"/>
              </a:lnSpc>
              <a:spcBef>
                <a:spcPts val="20"/>
              </a:spcBef>
              <a:buChar char="-"/>
              <a:tabLst>
                <a:tab pos="1145540" algn="l"/>
              </a:tabLst>
            </a:pPr>
            <a:r>
              <a:rPr sz="2800" spc="-5" dirty="0">
                <a:latin typeface="Arial MT"/>
                <a:cs typeface="Arial MT"/>
              </a:rPr>
              <a:t>Observação</a:t>
            </a:r>
            <a:r>
              <a:rPr sz="2800" dirty="0">
                <a:latin typeface="Arial MT"/>
                <a:cs typeface="Arial MT"/>
              </a:rPr>
              <a:t> dos</a:t>
            </a:r>
            <a:r>
              <a:rPr sz="2800" spc="-5" dirty="0">
                <a:latin typeface="Arial MT"/>
                <a:cs typeface="Arial MT"/>
              </a:rPr>
              <a:t> sintomas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sinais</a:t>
            </a:r>
            <a:endParaRPr sz="2800">
              <a:latin typeface="Arial MT"/>
              <a:cs typeface="Arial MT"/>
            </a:endParaRPr>
          </a:p>
          <a:p>
            <a:pPr marL="1144905" lvl="1" indent="-218440">
              <a:lnSpc>
                <a:spcPct val="100000"/>
              </a:lnSpc>
              <a:buChar char="-"/>
              <a:tabLst>
                <a:tab pos="1145540" algn="l"/>
              </a:tabLst>
            </a:pPr>
            <a:r>
              <a:rPr sz="2800" spc="-5" dirty="0">
                <a:latin typeface="Arial MT"/>
                <a:cs typeface="Arial MT"/>
              </a:rPr>
              <a:t>Comparação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com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literatura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23015" y="2288603"/>
            <a:ext cx="996315" cy="1369695"/>
            <a:chOff x="4823015" y="2288603"/>
            <a:chExt cx="996315" cy="13696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2604" y="2298192"/>
              <a:ext cx="976884" cy="13502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27778" y="2293366"/>
              <a:ext cx="986790" cy="1360170"/>
            </a:xfrm>
            <a:custGeom>
              <a:avLst/>
              <a:gdLst/>
              <a:ahLst/>
              <a:cxnLst/>
              <a:rect l="l" t="t" r="r" b="b"/>
              <a:pathLst>
                <a:path w="986789" h="1360170">
                  <a:moveTo>
                    <a:pt x="0" y="1359788"/>
                  </a:moveTo>
                  <a:lnTo>
                    <a:pt x="986409" y="1359788"/>
                  </a:lnTo>
                  <a:lnTo>
                    <a:pt x="986409" y="0"/>
                  </a:lnTo>
                  <a:lnTo>
                    <a:pt x="0" y="0"/>
                  </a:lnTo>
                  <a:lnTo>
                    <a:pt x="0" y="135978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130095" y="2343467"/>
            <a:ext cx="979169" cy="1299210"/>
            <a:chOff x="8130095" y="2343467"/>
            <a:chExt cx="979169" cy="12992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9683" y="2353055"/>
              <a:ext cx="960120" cy="12801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34857" y="2348229"/>
              <a:ext cx="969644" cy="1289685"/>
            </a:xfrm>
            <a:custGeom>
              <a:avLst/>
              <a:gdLst/>
              <a:ahLst/>
              <a:cxnLst/>
              <a:rect l="l" t="t" r="r" b="b"/>
              <a:pathLst>
                <a:path w="969645" h="1289685">
                  <a:moveTo>
                    <a:pt x="0" y="1289685"/>
                  </a:moveTo>
                  <a:lnTo>
                    <a:pt x="969645" y="1289685"/>
                  </a:lnTo>
                  <a:lnTo>
                    <a:pt x="969645" y="0"/>
                  </a:lnTo>
                  <a:lnTo>
                    <a:pt x="0" y="0"/>
                  </a:lnTo>
                  <a:lnTo>
                    <a:pt x="0" y="12896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4733" y="67132"/>
            <a:ext cx="8694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0086A0"/>
                </a:solidFill>
              </a:rPr>
              <a:t>Diagnose</a:t>
            </a:r>
            <a:r>
              <a:rPr sz="4400" u="none" spc="-1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de</a:t>
            </a:r>
            <a:r>
              <a:rPr sz="4400" u="none" spc="-10" dirty="0">
                <a:solidFill>
                  <a:srgbClr val="0086A0"/>
                </a:solidFill>
              </a:rPr>
              <a:t> </a:t>
            </a:r>
            <a:r>
              <a:rPr sz="4400" u="none" spc="-5" dirty="0">
                <a:solidFill>
                  <a:srgbClr val="0086A0"/>
                </a:solidFill>
              </a:rPr>
              <a:t>doenças</a:t>
            </a:r>
            <a:r>
              <a:rPr sz="4400" u="none" spc="-10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de</a:t>
            </a:r>
            <a:r>
              <a:rPr sz="4400" u="none" spc="-10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plantas</a:t>
            </a:r>
            <a:endParaRPr sz="4400"/>
          </a:p>
        </p:txBody>
      </p:sp>
      <p:grpSp>
        <p:nvGrpSpPr>
          <p:cNvPr id="11" name="object 11"/>
          <p:cNvGrpSpPr/>
          <p:nvPr/>
        </p:nvGrpSpPr>
        <p:grpSpPr>
          <a:xfrm>
            <a:off x="2733611" y="2303843"/>
            <a:ext cx="921385" cy="1343660"/>
            <a:chOff x="2733611" y="2303843"/>
            <a:chExt cx="921385" cy="13436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199" y="2313431"/>
              <a:ext cx="902208" cy="13243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38373" y="2308605"/>
              <a:ext cx="911860" cy="1334135"/>
            </a:xfrm>
            <a:custGeom>
              <a:avLst/>
              <a:gdLst/>
              <a:ahLst/>
              <a:cxnLst/>
              <a:rect l="l" t="t" r="r" b="b"/>
              <a:pathLst>
                <a:path w="911860" h="1334135">
                  <a:moveTo>
                    <a:pt x="0" y="1333881"/>
                  </a:moveTo>
                  <a:lnTo>
                    <a:pt x="911733" y="1333881"/>
                  </a:lnTo>
                  <a:lnTo>
                    <a:pt x="911733" y="0"/>
                  </a:lnTo>
                  <a:lnTo>
                    <a:pt x="0" y="0"/>
                  </a:lnTo>
                  <a:lnTo>
                    <a:pt x="0" y="13338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766883" y="2288603"/>
            <a:ext cx="908050" cy="1354455"/>
            <a:chOff x="3766883" y="2288603"/>
            <a:chExt cx="908050" cy="135445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6472" y="2298192"/>
              <a:ext cx="888491" cy="133502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71646" y="2293366"/>
              <a:ext cx="898525" cy="1344930"/>
            </a:xfrm>
            <a:custGeom>
              <a:avLst/>
              <a:gdLst/>
              <a:ahLst/>
              <a:cxnLst/>
              <a:rect l="l" t="t" r="r" b="b"/>
              <a:pathLst>
                <a:path w="898525" h="1344929">
                  <a:moveTo>
                    <a:pt x="0" y="1344549"/>
                  </a:moveTo>
                  <a:lnTo>
                    <a:pt x="898016" y="1344549"/>
                  </a:lnTo>
                  <a:lnTo>
                    <a:pt x="898016" y="0"/>
                  </a:lnTo>
                  <a:lnTo>
                    <a:pt x="0" y="0"/>
                  </a:lnTo>
                  <a:lnTo>
                    <a:pt x="0" y="13445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891339" y="2390711"/>
            <a:ext cx="1035685" cy="1165225"/>
            <a:chOff x="5891339" y="2390711"/>
            <a:chExt cx="1035685" cy="116522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0928" y="2400299"/>
              <a:ext cx="1016507" cy="11460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896102" y="2395473"/>
              <a:ext cx="1026160" cy="1155700"/>
            </a:xfrm>
            <a:custGeom>
              <a:avLst/>
              <a:gdLst/>
              <a:ahLst/>
              <a:cxnLst/>
              <a:rect l="l" t="t" r="r" b="b"/>
              <a:pathLst>
                <a:path w="1026159" h="1155700">
                  <a:moveTo>
                    <a:pt x="0" y="1155573"/>
                  </a:moveTo>
                  <a:lnTo>
                    <a:pt x="1026032" y="1155573"/>
                  </a:lnTo>
                  <a:lnTo>
                    <a:pt x="1026032" y="0"/>
                  </a:lnTo>
                  <a:lnTo>
                    <a:pt x="0" y="0"/>
                  </a:lnTo>
                  <a:lnTo>
                    <a:pt x="0" y="11555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031291" y="2323655"/>
            <a:ext cx="1023619" cy="1319530"/>
            <a:chOff x="7031291" y="2323655"/>
            <a:chExt cx="1023619" cy="131953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0880" y="2333243"/>
              <a:ext cx="1004316" cy="129997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036054" y="2328417"/>
              <a:ext cx="1014094" cy="1310005"/>
            </a:xfrm>
            <a:custGeom>
              <a:avLst/>
              <a:gdLst/>
              <a:ahLst/>
              <a:cxnLst/>
              <a:rect l="l" t="t" r="r" b="b"/>
              <a:pathLst>
                <a:path w="1014095" h="1310004">
                  <a:moveTo>
                    <a:pt x="0" y="1309497"/>
                  </a:moveTo>
                  <a:lnTo>
                    <a:pt x="1013841" y="1309497"/>
                  </a:lnTo>
                  <a:lnTo>
                    <a:pt x="1013841" y="0"/>
                  </a:lnTo>
                  <a:lnTo>
                    <a:pt x="0" y="0"/>
                  </a:lnTo>
                  <a:lnTo>
                    <a:pt x="0" y="13094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395537" y="3945635"/>
            <a:ext cx="8963025" cy="2780030"/>
            <a:chOff x="2395537" y="3945635"/>
            <a:chExt cx="8963025" cy="2780030"/>
          </a:xfrm>
        </p:grpSpPr>
        <p:sp>
          <p:nvSpPr>
            <p:cNvPr id="24" name="object 24"/>
            <p:cNvSpPr/>
            <p:nvPr/>
          </p:nvSpPr>
          <p:spPr>
            <a:xfrm>
              <a:off x="2400300" y="4722875"/>
              <a:ext cx="685800" cy="908685"/>
            </a:xfrm>
            <a:custGeom>
              <a:avLst/>
              <a:gdLst/>
              <a:ahLst/>
              <a:cxnLst/>
              <a:rect l="l" t="t" r="r" b="b"/>
              <a:pathLst>
                <a:path w="685800" h="908685">
                  <a:moveTo>
                    <a:pt x="685800" y="870204"/>
                  </a:moveTo>
                  <a:lnTo>
                    <a:pt x="673100" y="863854"/>
                  </a:lnTo>
                  <a:lnTo>
                    <a:pt x="609600" y="832104"/>
                  </a:lnTo>
                  <a:lnTo>
                    <a:pt x="609600" y="863854"/>
                  </a:lnTo>
                  <a:lnTo>
                    <a:pt x="0" y="863854"/>
                  </a:lnTo>
                  <a:lnTo>
                    <a:pt x="0" y="876554"/>
                  </a:lnTo>
                  <a:lnTo>
                    <a:pt x="609600" y="876554"/>
                  </a:lnTo>
                  <a:lnTo>
                    <a:pt x="609600" y="908304"/>
                  </a:lnTo>
                  <a:lnTo>
                    <a:pt x="673100" y="876554"/>
                  </a:lnTo>
                  <a:lnTo>
                    <a:pt x="685800" y="870204"/>
                  </a:lnTo>
                  <a:close/>
                </a:path>
                <a:path w="685800" h="908685">
                  <a:moveTo>
                    <a:pt x="685800" y="426720"/>
                  </a:moveTo>
                  <a:lnTo>
                    <a:pt x="673100" y="420370"/>
                  </a:lnTo>
                  <a:lnTo>
                    <a:pt x="609600" y="388620"/>
                  </a:lnTo>
                  <a:lnTo>
                    <a:pt x="609600" y="420370"/>
                  </a:lnTo>
                  <a:lnTo>
                    <a:pt x="0" y="420370"/>
                  </a:lnTo>
                  <a:lnTo>
                    <a:pt x="0" y="433070"/>
                  </a:lnTo>
                  <a:lnTo>
                    <a:pt x="609600" y="433070"/>
                  </a:lnTo>
                  <a:lnTo>
                    <a:pt x="609600" y="464820"/>
                  </a:lnTo>
                  <a:lnTo>
                    <a:pt x="673100" y="433070"/>
                  </a:lnTo>
                  <a:lnTo>
                    <a:pt x="685800" y="426720"/>
                  </a:lnTo>
                  <a:close/>
                </a:path>
                <a:path w="685800" h="908685">
                  <a:moveTo>
                    <a:pt x="685800" y="38100"/>
                  </a:moveTo>
                  <a:lnTo>
                    <a:pt x="673100" y="31750"/>
                  </a:lnTo>
                  <a:lnTo>
                    <a:pt x="609600" y="0"/>
                  </a:lnTo>
                  <a:lnTo>
                    <a:pt x="6096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609600" y="44450"/>
                  </a:lnTo>
                  <a:lnTo>
                    <a:pt x="609600" y="76200"/>
                  </a:lnTo>
                  <a:lnTo>
                    <a:pt x="673100" y="44450"/>
                  </a:lnTo>
                  <a:lnTo>
                    <a:pt x="6858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00300" y="4538471"/>
              <a:ext cx="0" cy="1054735"/>
            </a:xfrm>
            <a:custGeom>
              <a:avLst/>
              <a:gdLst/>
              <a:ahLst/>
              <a:cxnLst/>
              <a:rect l="l" t="t" r="r" b="b"/>
              <a:pathLst>
                <a:path h="1054735">
                  <a:moveTo>
                    <a:pt x="0" y="0"/>
                  </a:moveTo>
                  <a:lnTo>
                    <a:pt x="0" y="105460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34628" y="5170931"/>
              <a:ext cx="1584959" cy="9555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9976" y="3945635"/>
              <a:ext cx="1584959" cy="11887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01428" y="4024883"/>
              <a:ext cx="1368552" cy="102565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263951" y="2316035"/>
            <a:ext cx="1026794" cy="1327150"/>
            <a:chOff x="9263951" y="2316035"/>
            <a:chExt cx="1026794" cy="132715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73540" y="2325624"/>
              <a:ext cx="1007363" cy="130759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268714" y="2320798"/>
              <a:ext cx="1017269" cy="1317625"/>
            </a:xfrm>
            <a:custGeom>
              <a:avLst/>
              <a:gdLst/>
              <a:ahLst/>
              <a:cxnLst/>
              <a:rect l="l" t="t" r="r" b="b"/>
              <a:pathLst>
                <a:path w="1017270" h="1317625">
                  <a:moveTo>
                    <a:pt x="0" y="1317116"/>
                  </a:moveTo>
                  <a:lnTo>
                    <a:pt x="1016889" y="1317116"/>
                  </a:lnTo>
                  <a:lnTo>
                    <a:pt x="1016889" y="0"/>
                  </a:lnTo>
                  <a:lnTo>
                    <a:pt x="0" y="0"/>
                  </a:lnTo>
                  <a:lnTo>
                    <a:pt x="0" y="131711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25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80" y="1251965"/>
            <a:ext cx="9838690" cy="406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6730" indent="-494665">
              <a:lnSpc>
                <a:spcPts val="4025"/>
              </a:lnSpc>
              <a:buSzPct val="112500"/>
              <a:buAutoNum type="arabicPeriod" startAt="2"/>
              <a:tabLst>
                <a:tab pos="507365" algn="l"/>
              </a:tabLst>
            </a:pPr>
            <a:r>
              <a:rPr sz="3200" dirty="0">
                <a:latin typeface="Arial MT"/>
                <a:cs typeface="Arial MT"/>
              </a:rPr>
              <a:t>DOENÇAS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DESCONHECIDAS/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NÃO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DESCRITAS</a:t>
            </a:r>
            <a:endParaRPr sz="3200">
              <a:latin typeface="Arial MT"/>
              <a:cs typeface="Arial MT"/>
            </a:endParaRPr>
          </a:p>
          <a:p>
            <a:pPr marL="1205865" lvl="1" indent="-279400">
              <a:lnSpc>
                <a:spcPct val="100000"/>
              </a:lnSpc>
              <a:buSzPct val="112500"/>
              <a:buChar char="-"/>
              <a:tabLst>
                <a:tab pos="1206500" algn="l"/>
              </a:tabLst>
            </a:pPr>
            <a:r>
              <a:rPr sz="3200" spc="-5" dirty="0">
                <a:latin typeface="Arial MT"/>
                <a:cs typeface="Arial MT"/>
              </a:rPr>
              <a:t>Postulados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Koch</a:t>
            </a:r>
            <a:endParaRPr sz="3200">
              <a:latin typeface="Arial MT"/>
              <a:cs typeface="Arial MT"/>
            </a:endParaRPr>
          </a:p>
          <a:p>
            <a:pPr marL="2856865" marR="2233295" indent="-2286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 MT"/>
                <a:cs typeface="Arial MT"/>
              </a:rPr>
              <a:t>Associação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constante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P-H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Isolamento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patógenos</a:t>
            </a:r>
            <a:endParaRPr sz="3200">
              <a:latin typeface="Arial MT"/>
              <a:cs typeface="Arial MT"/>
            </a:endParaRPr>
          </a:p>
          <a:p>
            <a:pPr marL="2856865" marR="5080">
              <a:lnSpc>
                <a:spcPct val="100000"/>
              </a:lnSpc>
            </a:pPr>
            <a:r>
              <a:rPr sz="3200" dirty="0">
                <a:latin typeface="Arial MT"/>
                <a:cs typeface="Arial MT"/>
              </a:rPr>
              <a:t>Inoculação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reprodução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dos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sintomas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Re-isolamento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patógeno</a:t>
            </a:r>
            <a:endParaRPr sz="3200">
              <a:latin typeface="Arial MT"/>
              <a:cs typeface="Arial MT"/>
            </a:endParaRPr>
          </a:p>
          <a:p>
            <a:pPr marL="506730" indent="-494665">
              <a:lnSpc>
                <a:spcPts val="4320"/>
              </a:lnSpc>
              <a:buSzPct val="112500"/>
              <a:buAutoNum type="arabicPeriod" startAt="3"/>
              <a:tabLst>
                <a:tab pos="507365" algn="l"/>
              </a:tabLst>
            </a:pPr>
            <a:r>
              <a:rPr sz="3200" dirty="0">
                <a:latin typeface="Arial MT"/>
                <a:cs typeface="Arial MT"/>
              </a:rPr>
              <a:t>DOENÇAS</a:t>
            </a:r>
            <a:r>
              <a:rPr sz="3200" spc="-2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ASSINTOMÁTICAS</a:t>
            </a:r>
            <a:endParaRPr sz="3200">
              <a:latin typeface="Arial MT"/>
              <a:cs typeface="Arial MT"/>
            </a:endParaRPr>
          </a:p>
          <a:p>
            <a:pPr marL="1174115" lvl="1" indent="-247650">
              <a:lnSpc>
                <a:spcPct val="100000"/>
              </a:lnSpc>
              <a:spcBef>
                <a:spcPts val="5"/>
              </a:spcBef>
              <a:buChar char="-"/>
              <a:tabLst>
                <a:tab pos="1174750" algn="l"/>
              </a:tabLst>
            </a:pPr>
            <a:r>
              <a:rPr sz="3200" spc="-5" dirty="0">
                <a:latin typeface="Arial MT"/>
                <a:cs typeface="Arial MT"/>
              </a:rPr>
              <a:t>Indexação/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plantas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indicadoras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54617" y="2363723"/>
            <a:ext cx="702945" cy="1751330"/>
            <a:chOff x="2654617" y="2363723"/>
            <a:chExt cx="702945" cy="1751330"/>
          </a:xfrm>
        </p:grpSpPr>
        <p:sp>
          <p:nvSpPr>
            <p:cNvPr id="4" name="object 4"/>
            <p:cNvSpPr/>
            <p:nvPr/>
          </p:nvSpPr>
          <p:spPr>
            <a:xfrm>
              <a:off x="2671572" y="2580131"/>
              <a:ext cx="685800" cy="1027430"/>
            </a:xfrm>
            <a:custGeom>
              <a:avLst/>
              <a:gdLst/>
              <a:ahLst/>
              <a:cxnLst/>
              <a:rect l="l" t="t" r="r" b="b"/>
              <a:pathLst>
                <a:path w="685800" h="1027429">
                  <a:moveTo>
                    <a:pt x="685800" y="989088"/>
                  </a:moveTo>
                  <a:lnTo>
                    <a:pt x="673100" y="982738"/>
                  </a:lnTo>
                  <a:lnTo>
                    <a:pt x="609600" y="950988"/>
                  </a:lnTo>
                  <a:lnTo>
                    <a:pt x="609600" y="982738"/>
                  </a:lnTo>
                  <a:lnTo>
                    <a:pt x="0" y="982738"/>
                  </a:lnTo>
                  <a:lnTo>
                    <a:pt x="0" y="995438"/>
                  </a:lnTo>
                  <a:lnTo>
                    <a:pt x="609600" y="995438"/>
                  </a:lnTo>
                  <a:lnTo>
                    <a:pt x="609600" y="1027176"/>
                  </a:lnTo>
                  <a:lnTo>
                    <a:pt x="673100" y="995438"/>
                  </a:lnTo>
                  <a:lnTo>
                    <a:pt x="685800" y="989088"/>
                  </a:lnTo>
                  <a:close/>
                </a:path>
                <a:path w="685800" h="1027429">
                  <a:moveTo>
                    <a:pt x="685800" y="481584"/>
                  </a:moveTo>
                  <a:lnTo>
                    <a:pt x="673100" y="475234"/>
                  </a:lnTo>
                  <a:lnTo>
                    <a:pt x="609600" y="443484"/>
                  </a:lnTo>
                  <a:lnTo>
                    <a:pt x="609600" y="475234"/>
                  </a:lnTo>
                  <a:lnTo>
                    <a:pt x="0" y="475234"/>
                  </a:lnTo>
                  <a:lnTo>
                    <a:pt x="0" y="487934"/>
                  </a:lnTo>
                  <a:lnTo>
                    <a:pt x="609600" y="487934"/>
                  </a:lnTo>
                  <a:lnTo>
                    <a:pt x="609600" y="519684"/>
                  </a:lnTo>
                  <a:lnTo>
                    <a:pt x="673100" y="487934"/>
                  </a:lnTo>
                  <a:lnTo>
                    <a:pt x="685800" y="481584"/>
                  </a:lnTo>
                  <a:close/>
                </a:path>
                <a:path w="685800" h="1027429">
                  <a:moveTo>
                    <a:pt x="685800" y="38100"/>
                  </a:moveTo>
                  <a:lnTo>
                    <a:pt x="673100" y="31750"/>
                  </a:lnTo>
                  <a:lnTo>
                    <a:pt x="609600" y="0"/>
                  </a:lnTo>
                  <a:lnTo>
                    <a:pt x="6096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609600" y="44450"/>
                  </a:lnTo>
                  <a:lnTo>
                    <a:pt x="609600" y="76200"/>
                  </a:lnTo>
                  <a:lnTo>
                    <a:pt x="673100" y="44450"/>
                  </a:lnTo>
                  <a:lnTo>
                    <a:pt x="6858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9379" y="2363723"/>
              <a:ext cx="0" cy="1713230"/>
            </a:xfrm>
            <a:custGeom>
              <a:avLst/>
              <a:gdLst/>
              <a:ahLst/>
              <a:cxnLst/>
              <a:rect l="l" t="t" r="r" b="b"/>
              <a:pathLst>
                <a:path h="1713229">
                  <a:moveTo>
                    <a:pt x="0" y="0"/>
                  </a:moveTo>
                  <a:lnTo>
                    <a:pt x="0" y="17129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71571" y="4038600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609600" y="0"/>
                  </a:moveTo>
                  <a:lnTo>
                    <a:pt x="609600" y="76200"/>
                  </a:lnTo>
                  <a:lnTo>
                    <a:pt x="673100" y="44450"/>
                  </a:lnTo>
                  <a:lnTo>
                    <a:pt x="622300" y="44450"/>
                  </a:lnTo>
                  <a:lnTo>
                    <a:pt x="622300" y="31750"/>
                  </a:lnTo>
                  <a:lnTo>
                    <a:pt x="673100" y="31750"/>
                  </a:lnTo>
                  <a:lnTo>
                    <a:pt x="609600" y="0"/>
                  </a:lnTo>
                  <a:close/>
                </a:path>
                <a:path w="685800" h="76200">
                  <a:moveTo>
                    <a:pt x="609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09600" y="44450"/>
                  </a:lnTo>
                  <a:lnTo>
                    <a:pt x="609600" y="31750"/>
                  </a:lnTo>
                  <a:close/>
                </a:path>
                <a:path w="685800" h="76200">
                  <a:moveTo>
                    <a:pt x="673100" y="31750"/>
                  </a:moveTo>
                  <a:lnTo>
                    <a:pt x="622300" y="31750"/>
                  </a:lnTo>
                  <a:lnTo>
                    <a:pt x="622300" y="44450"/>
                  </a:lnTo>
                  <a:lnTo>
                    <a:pt x="673100" y="44450"/>
                  </a:lnTo>
                  <a:lnTo>
                    <a:pt x="685800" y="38100"/>
                  </a:lnTo>
                  <a:lnTo>
                    <a:pt x="6731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210867" y="3936110"/>
            <a:ext cx="3147695" cy="2789555"/>
            <a:chOff x="8210867" y="3936110"/>
            <a:chExt cx="3147695" cy="27895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3945635"/>
              <a:ext cx="2660904" cy="19964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15630" y="3940873"/>
              <a:ext cx="2670810" cy="2005964"/>
            </a:xfrm>
            <a:custGeom>
              <a:avLst/>
              <a:gdLst/>
              <a:ahLst/>
              <a:cxnLst/>
              <a:rect l="l" t="t" r="r" b="b"/>
              <a:pathLst>
                <a:path w="2670809" h="2005964">
                  <a:moveTo>
                    <a:pt x="0" y="2005964"/>
                  </a:moveTo>
                  <a:lnTo>
                    <a:pt x="2670429" y="2005964"/>
                  </a:lnTo>
                  <a:lnTo>
                    <a:pt x="2670429" y="0"/>
                  </a:lnTo>
                  <a:lnTo>
                    <a:pt x="0" y="0"/>
                  </a:lnTo>
                  <a:lnTo>
                    <a:pt x="0" y="200596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3255" y="243027"/>
            <a:ext cx="8694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0086A0"/>
                </a:solidFill>
              </a:rPr>
              <a:t>Diagnose</a:t>
            </a:r>
            <a:r>
              <a:rPr sz="4400" u="none" spc="-1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de</a:t>
            </a:r>
            <a:r>
              <a:rPr sz="4400" u="none" spc="-10" dirty="0">
                <a:solidFill>
                  <a:srgbClr val="0086A0"/>
                </a:solidFill>
              </a:rPr>
              <a:t> </a:t>
            </a:r>
            <a:r>
              <a:rPr sz="4400" u="none" spc="-5" dirty="0">
                <a:solidFill>
                  <a:srgbClr val="0086A0"/>
                </a:solidFill>
              </a:rPr>
              <a:t>doenças</a:t>
            </a:r>
            <a:r>
              <a:rPr sz="4400" u="none" spc="-10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de</a:t>
            </a:r>
            <a:r>
              <a:rPr sz="4400" u="none" spc="-10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plantas</a:t>
            </a:r>
            <a:endParaRPr sz="4400"/>
          </a:p>
        </p:txBody>
      </p:sp>
      <p:sp>
        <p:nvSpPr>
          <p:cNvPr id="13" name="object 13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26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3167"/>
            <a:ext cx="12179935" cy="5895340"/>
            <a:chOff x="0" y="963167"/>
            <a:chExt cx="12179935" cy="5895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7871" y="963167"/>
              <a:ext cx="5096256" cy="5722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6709" y="156209"/>
            <a:ext cx="387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Câmara</a:t>
            </a:r>
            <a:r>
              <a:rPr sz="4400" u="none" spc="-7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úmida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27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8175" y="1053083"/>
            <a:ext cx="7957184" cy="5483860"/>
          </a:xfrm>
          <a:custGeom>
            <a:avLst/>
            <a:gdLst/>
            <a:ahLst/>
            <a:cxnLst/>
            <a:rect l="l" t="t" r="r" b="b"/>
            <a:pathLst>
              <a:path w="7957184" h="5483859">
                <a:moveTo>
                  <a:pt x="7956804" y="0"/>
                </a:moveTo>
                <a:lnTo>
                  <a:pt x="0" y="0"/>
                </a:lnTo>
                <a:lnTo>
                  <a:pt x="0" y="5483352"/>
                </a:lnTo>
                <a:lnTo>
                  <a:pt x="7956804" y="5483352"/>
                </a:lnTo>
                <a:lnTo>
                  <a:pt x="7956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7169" y="1246123"/>
            <a:ext cx="7188200" cy="519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252525"/>
                </a:solidFill>
                <a:latin typeface="Arial MT"/>
                <a:cs typeface="Arial MT"/>
              </a:rPr>
              <a:t>SINTOMAS</a:t>
            </a:r>
            <a:endParaRPr sz="3600">
              <a:latin typeface="Arial MT"/>
              <a:cs typeface="Arial MT"/>
            </a:endParaRPr>
          </a:p>
          <a:p>
            <a:pPr marL="292735" indent="-280670">
              <a:lnSpc>
                <a:spcPct val="100000"/>
              </a:lnSpc>
              <a:spcBef>
                <a:spcPts val="1600"/>
              </a:spcBef>
              <a:buAutoNum type="arabicPeriod"/>
              <a:tabLst>
                <a:tab pos="293370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LOCALIZAÇÃO</a:t>
            </a:r>
            <a:r>
              <a:rPr sz="20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Arial MT"/>
                <a:cs typeface="Arial MT"/>
              </a:rPr>
              <a:t>EM</a:t>
            </a:r>
            <a:r>
              <a:rPr sz="20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RELAÇÃO</a:t>
            </a:r>
            <a:r>
              <a:rPr sz="2000" spc="-1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Arial MT"/>
                <a:cs typeface="Arial MT"/>
              </a:rPr>
              <a:t>AO </a:t>
            </a:r>
            <a:r>
              <a:rPr sz="2000" spc="-40" dirty="0">
                <a:solidFill>
                  <a:srgbClr val="252525"/>
                </a:solidFill>
                <a:latin typeface="Arial MT"/>
                <a:cs typeface="Arial MT"/>
              </a:rPr>
              <a:t>PATÓGENO</a:t>
            </a:r>
            <a:endParaRPr sz="2000">
              <a:latin typeface="Arial MT"/>
              <a:cs typeface="Arial MT"/>
            </a:endParaRPr>
          </a:p>
          <a:p>
            <a:pPr marL="1416050" marR="2052320">
              <a:lnSpc>
                <a:spcPct val="150000"/>
              </a:lnSpc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Primários: mancha foliar </a:t>
            </a:r>
            <a:r>
              <a:rPr sz="20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Secundários</a:t>
            </a:r>
            <a:r>
              <a:rPr sz="20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ou</a:t>
            </a:r>
            <a:r>
              <a:rPr sz="20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reflexos:</a:t>
            </a:r>
            <a:r>
              <a:rPr sz="20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murcha</a:t>
            </a:r>
            <a:endParaRPr sz="200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280035" algn="l"/>
              </a:tabLst>
            </a:pPr>
            <a:r>
              <a:rPr sz="2000" spc="-15" dirty="0">
                <a:solidFill>
                  <a:srgbClr val="252525"/>
                </a:solidFill>
                <a:latin typeface="Arial MT"/>
                <a:cs typeface="Arial MT"/>
              </a:rPr>
              <a:t>ALTERAÇÕES</a:t>
            </a:r>
            <a:r>
              <a:rPr sz="20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PRODUZIDAS</a:t>
            </a:r>
            <a:endParaRPr sz="2000">
              <a:latin typeface="Arial MT"/>
              <a:cs typeface="Arial MT"/>
            </a:endParaRPr>
          </a:p>
          <a:p>
            <a:pPr marL="1416050" marR="1543685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Habituais:</a:t>
            </a:r>
            <a:r>
              <a:rPr sz="20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superbrotamento,</a:t>
            </a:r>
            <a:r>
              <a:rPr sz="2000" spc="-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nanismo </a:t>
            </a:r>
            <a:r>
              <a:rPr sz="2000" spc="-5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Lesionais:</a:t>
            </a:r>
            <a:r>
              <a:rPr sz="20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manchas,</a:t>
            </a:r>
            <a:r>
              <a:rPr sz="20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cancros</a:t>
            </a:r>
            <a:endParaRPr sz="2000">
              <a:latin typeface="Arial MT"/>
              <a:cs typeface="Arial MT"/>
            </a:endParaRPr>
          </a:p>
          <a:p>
            <a:pPr marL="293370" marR="1621155" indent="-293370">
              <a:lnSpc>
                <a:spcPts val="3600"/>
              </a:lnSpc>
              <a:spcBef>
                <a:spcPts val="320"/>
              </a:spcBef>
              <a:buAutoNum type="arabicPeriod" startAt="3"/>
              <a:tabLst>
                <a:tab pos="293370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ESTRUTURAS</a:t>
            </a:r>
            <a:r>
              <a:rPr sz="20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OU</a:t>
            </a:r>
            <a:r>
              <a:rPr sz="20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PROCESSOS</a:t>
            </a:r>
            <a:r>
              <a:rPr sz="2000" spc="-1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Arial MT"/>
                <a:cs typeface="Arial MT"/>
              </a:rPr>
              <a:t>AFETADOS </a:t>
            </a:r>
            <a:r>
              <a:rPr sz="2000" spc="-5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Histológicos:</a:t>
            </a:r>
            <a:r>
              <a:rPr sz="20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granulose,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plasmólise</a:t>
            </a:r>
            <a:endParaRPr sz="2000">
              <a:latin typeface="Arial MT"/>
              <a:cs typeface="Arial MT"/>
            </a:endParaRPr>
          </a:p>
          <a:p>
            <a:pPr marL="1346200" marR="5080">
              <a:lnSpc>
                <a:spcPts val="3600"/>
              </a:lnSpc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Fisiológicos:</a:t>
            </a:r>
            <a:r>
              <a:rPr sz="20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interferência</a:t>
            </a:r>
            <a:r>
              <a:rPr sz="20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em</a:t>
            </a:r>
            <a:r>
              <a:rPr sz="20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processos</a:t>
            </a:r>
            <a:r>
              <a:rPr sz="20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fisiológicos </a:t>
            </a:r>
            <a:r>
              <a:rPr sz="2000" spc="-5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Morfológicos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:</a:t>
            </a:r>
            <a:r>
              <a:rPr sz="2000" u="heavy" spc="-5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forma</a:t>
            </a:r>
            <a:r>
              <a:rPr sz="2000" u="heavy" spc="-3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ou anatomia</a:t>
            </a:r>
            <a:r>
              <a:rPr sz="2000" u="heavy" spc="-3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de</a:t>
            </a:r>
            <a:r>
              <a:rPr sz="2000" u="heavy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órgãos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8190" y="342138"/>
            <a:ext cx="86944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Diagnose</a:t>
            </a:r>
            <a:r>
              <a:rPr sz="4400" u="none" spc="-5" dirty="0">
                <a:solidFill>
                  <a:srgbClr val="0086A0"/>
                </a:solidFill>
              </a:rPr>
              <a:t> </a:t>
            </a:r>
            <a:r>
              <a:rPr sz="4400" u="none" spc="-10" dirty="0">
                <a:solidFill>
                  <a:srgbClr val="0086A0"/>
                </a:solidFill>
              </a:rPr>
              <a:t>de</a:t>
            </a:r>
            <a:r>
              <a:rPr sz="4400" u="none" spc="-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doenças</a:t>
            </a:r>
            <a:r>
              <a:rPr sz="4400" u="none" spc="-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de</a:t>
            </a:r>
            <a:r>
              <a:rPr sz="4400" u="none" spc="-5" dirty="0">
                <a:solidFill>
                  <a:srgbClr val="0086A0"/>
                </a:solidFill>
              </a:rPr>
              <a:t> plantas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28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47519"/>
            <a:ext cx="12179935" cy="4610735"/>
            <a:chOff x="0" y="2247519"/>
            <a:chExt cx="12179935" cy="4610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4367" y="2257044"/>
              <a:ext cx="2478024" cy="35631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49541" y="2252281"/>
              <a:ext cx="2487930" cy="3573145"/>
            </a:xfrm>
            <a:custGeom>
              <a:avLst/>
              <a:gdLst/>
              <a:ahLst/>
              <a:cxnLst/>
              <a:rect l="l" t="t" r="r" b="b"/>
              <a:pathLst>
                <a:path w="2487929" h="3573145">
                  <a:moveTo>
                    <a:pt x="0" y="3572636"/>
                  </a:moveTo>
                  <a:lnTo>
                    <a:pt x="2487549" y="3572636"/>
                  </a:lnTo>
                  <a:lnTo>
                    <a:pt x="2487549" y="0"/>
                  </a:lnTo>
                  <a:lnTo>
                    <a:pt x="0" y="0"/>
                  </a:lnTo>
                  <a:lnTo>
                    <a:pt x="0" y="35726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99" y="2348484"/>
              <a:ext cx="2674620" cy="3563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19174" y="2343721"/>
              <a:ext cx="2684145" cy="3573145"/>
            </a:xfrm>
            <a:custGeom>
              <a:avLst/>
              <a:gdLst/>
              <a:ahLst/>
              <a:cxnLst/>
              <a:rect l="l" t="t" r="r" b="b"/>
              <a:pathLst>
                <a:path w="2684145" h="3573145">
                  <a:moveTo>
                    <a:pt x="0" y="3572637"/>
                  </a:moveTo>
                  <a:lnTo>
                    <a:pt x="2684145" y="3572637"/>
                  </a:lnTo>
                  <a:lnTo>
                    <a:pt x="2684145" y="0"/>
                  </a:lnTo>
                  <a:lnTo>
                    <a:pt x="0" y="0"/>
                  </a:lnTo>
                  <a:lnTo>
                    <a:pt x="0" y="35726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32712" y="939241"/>
            <a:ext cx="9055735" cy="118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40"/>
              </a:lnSpc>
            </a:pPr>
            <a:r>
              <a:rPr sz="3200" spc="-10" dirty="0">
                <a:solidFill>
                  <a:srgbClr val="252525"/>
                </a:solidFill>
                <a:latin typeface="Arial MT"/>
                <a:cs typeface="Arial MT"/>
              </a:rPr>
              <a:t>1</a:t>
            </a:r>
            <a:r>
              <a:rPr sz="3200" dirty="0">
                <a:solidFill>
                  <a:srgbClr val="252525"/>
                </a:solidFill>
                <a:latin typeface="Arial MT"/>
                <a:cs typeface="Arial MT"/>
              </a:rPr>
              <a:t>.</a:t>
            </a:r>
            <a:r>
              <a:rPr sz="3200" spc="-2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LOCALIZA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Ç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ÃO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EM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E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LA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Ç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ÃO</a:t>
            </a:r>
            <a:r>
              <a:rPr sz="2400" spc="-114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AO </a:t>
            </a:r>
            <a:r>
              <a:rPr sz="2400" spc="-190" dirty="0">
                <a:solidFill>
                  <a:srgbClr val="252525"/>
                </a:solidFill>
                <a:latin typeface="Arial MT"/>
                <a:cs typeface="Arial MT"/>
              </a:rPr>
              <a:t>P</a:t>
            </a:r>
            <a:r>
              <a:rPr sz="2400" spc="-185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TÓ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G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N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O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200"/>
              </a:spcBef>
              <a:tabLst>
                <a:tab pos="4584700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Primários:</a:t>
            </a:r>
            <a:r>
              <a:rPr sz="24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mancha</a:t>
            </a:r>
            <a:r>
              <a:rPr sz="2400" spc="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foliar	Secundários</a:t>
            </a:r>
            <a:r>
              <a:rPr sz="2400" spc="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ou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reflexos: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murcha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29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25746" y="0"/>
            <a:ext cx="25431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Sintomas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2333"/>
            <a:ext cx="12179935" cy="6475730"/>
            <a:chOff x="0" y="382333"/>
            <a:chExt cx="12179935" cy="6475730"/>
          </a:xfrm>
        </p:grpSpPr>
        <p:sp>
          <p:nvSpPr>
            <p:cNvPr id="3" name="object 3"/>
            <p:cNvSpPr/>
            <p:nvPr/>
          </p:nvSpPr>
          <p:spPr>
            <a:xfrm>
              <a:off x="345948" y="387095"/>
              <a:ext cx="11500485" cy="5509260"/>
            </a:xfrm>
            <a:custGeom>
              <a:avLst/>
              <a:gdLst/>
              <a:ahLst/>
              <a:cxnLst/>
              <a:rect l="l" t="t" r="r" b="b"/>
              <a:pathLst>
                <a:path w="11500485" h="5509260">
                  <a:moveTo>
                    <a:pt x="11500104" y="0"/>
                  </a:moveTo>
                  <a:lnTo>
                    <a:pt x="0" y="0"/>
                  </a:lnTo>
                  <a:lnTo>
                    <a:pt x="0" y="5509259"/>
                  </a:lnTo>
                  <a:lnTo>
                    <a:pt x="11500104" y="5509259"/>
                  </a:lnTo>
                  <a:lnTo>
                    <a:pt x="11500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5948" y="387095"/>
              <a:ext cx="11500485" cy="5509260"/>
            </a:xfrm>
            <a:custGeom>
              <a:avLst/>
              <a:gdLst/>
              <a:ahLst/>
              <a:cxnLst/>
              <a:rect l="l" t="t" r="r" b="b"/>
              <a:pathLst>
                <a:path w="11500485" h="5509260">
                  <a:moveTo>
                    <a:pt x="0" y="5509259"/>
                  </a:moveTo>
                  <a:lnTo>
                    <a:pt x="11500104" y="5509259"/>
                  </a:lnTo>
                  <a:lnTo>
                    <a:pt x="11500104" y="0"/>
                  </a:lnTo>
                  <a:lnTo>
                    <a:pt x="0" y="0"/>
                  </a:lnTo>
                  <a:lnTo>
                    <a:pt x="0" y="5509259"/>
                  </a:lnTo>
                  <a:close/>
                </a:path>
              </a:pathLst>
            </a:custGeom>
            <a:ln w="9525">
              <a:solidFill>
                <a:srgbClr val="4EB9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32705" y="406146"/>
            <a:ext cx="2927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10" dirty="0"/>
              <a:t>CONTEÚDO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24383" y="1504950"/>
            <a:ext cx="1127887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200" spc="-5" dirty="0">
                <a:latin typeface="Arial MT"/>
                <a:cs typeface="Arial MT"/>
              </a:rPr>
              <a:t>CONCEITOS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BÁSICOS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FITOPATOLOGIA</a:t>
            </a:r>
            <a:endParaRPr sz="3200">
              <a:latin typeface="Arial MT"/>
              <a:cs typeface="Arial MT"/>
            </a:endParaRPr>
          </a:p>
          <a:p>
            <a:pPr marL="756285" indent="-744220">
              <a:lnSpc>
                <a:spcPct val="100000"/>
              </a:lnSpc>
              <a:buAutoNum type="arabicPeriod"/>
              <a:tabLst>
                <a:tab pos="756285" algn="l"/>
                <a:tab pos="756920" algn="l"/>
              </a:tabLst>
            </a:pPr>
            <a:r>
              <a:rPr sz="3200" dirty="0">
                <a:latin typeface="Arial MT"/>
                <a:cs typeface="Arial MT"/>
              </a:rPr>
              <a:t>DIAGNOSE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DOENÇAS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35" dirty="0">
                <a:latin typeface="Arial MT"/>
                <a:cs typeface="Arial MT"/>
              </a:rPr>
              <a:t>PLANTAS</a:t>
            </a:r>
            <a:endParaRPr sz="3200">
              <a:latin typeface="Arial MT"/>
              <a:cs typeface="Arial MT"/>
            </a:endParaRPr>
          </a:p>
          <a:p>
            <a:pPr marL="756285" indent="-744220">
              <a:lnSpc>
                <a:spcPct val="100000"/>
              </a:lnSpc>
              <a:buAutoNum type="arabicPeriod"/>
              <a:tabLst>
                <a:tab pos="756285" algn="l"/>
                <a:tab pos="756920" algn="l"/>
              </a:tabLst>
            </a:pPr>
            <a:r>
              <a:rPr sz="3200" dirty="0">
                <a:latin typeface="Arial MT"/>
                <a:cs typeface="Arial MT"/>
              </a:rPr>
              <a:t>QUANTIFICAÇÃO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DOENÇAS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 </a:t>
            </a:r>
            <a:r>
              <a:rPr sz="3200" spc="-35" dirty="0">
                <a:latin typeface="Arial MT"/>
                <a:cs typeface="Arial MT"/>
              </a:rPr>
              <a:t>PLANTAS</a:t>
            </a:r>
            <a:endParaRPr sz="3200">
              <a:latin typeface="Arial MT"/>
              <a:cs typeface="Arial MT"/>
            </a:endParaRPr>
          </a:p>
          <a:p>
            <a:pPr marL="756285" indent="-744220">
              <a:lnSpc>
                <a:spcPct val="100000"/>
              </a:lnSpc>
              <a:buAutoNum type="arabicPeriod"/>
              <a:tabLst>
                <a:tab pos="756285" algn="l"/>
                <a:tab pos="756920" algn="l"/>
              </a:tabLst>
            </a:pPr>
            <a:r>
              <a:rPr sz="3200" dirty="0">
                <a:latin typeface="Arial MT"/>
                <a:cs typeface="Arial MT"/>
              </a:rPr>
              <a:t>MANEJO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INTEGRADO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 DOENÇAS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 </a:t>
            </a:r>
            <a:r>
              <a:rPr sz="3200" spc="-35" dirty="0">
                <a:latin typeface="Arial MT"/>
                <a:cs typeface="Arial MT"/>
              </a:rPr>
              <a:t>PLANTAS</a:t>
            </a:r>
            <a:endParaRPr sz="3200">
              <a:latin typeface="Arial MT"/>
              <a:cs typeface="Arial MT"/>
            </a:endParaRPr>
          </a:p>
          <a:p>
            <a:pPr marL="756285" indent="-744220">
              <a:lnSpc>
                <a:spcPct val="100000"/>
              </a:lnSpc>
              <a:buAutoNum type="arabicPeriod"/>
              <a:tabLst>
                <a:tab pos="756285" algn="l"/>
                <a:tab pos="756920" algn="l"/>
              </a:tabLst>
            </a:pPr>
            <a:r>
              <a:rPr sz="3200" spc="-10" dirty="0">
                <a:latin typeface="Arial MT"/>
                <a:cs typeface="Arial MT"/>
              </a:rPr>
              <a:t>MÉTODOS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 CONTROLE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 DOENÇAS DE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35" dirty="0">
                <a:latin typeface="Arial MT"/>
                <a:cs typeface="Arial MT"/>
              </a:rPr>
              <a:t>PLANTAS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583" y="4309617"/>
            <a:ext cx="30549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0"/>
              </a:spcBef>
              <a:buChar char="•"/>
              <a:tabLst>
                <a:tab pos="756285" algn="l"/>
                <a:tab pos="756920" algn="l"/>
              </a:tabLst>
            </a:pPr>
            <a:r>
              <a:rPr sz="3200" dirty="0">
                <a:latin typeface="Arial MT"/>
                <a:cs typeface="Arial MT"/>
              </a:rPr>
              <a:t>GENÉTICO</a:t>
            </a:r>
            <a:endParaRPr sz="3200">
              <a:latin typeface="Arial MT"/>
              <a:cs typeface="Arial MT"/>
            </a:endParaRPr>
          </a:p>
          <a:p>
            <a:pPr marL="756285" indent="-7442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3200" dirty="0">
                <a:latin typeface="Arial MT"/>
                <a:cs typeface="Arial MT"/>
              </a:rPr>
              <a:t>QUÍMICO</a:t>
            </a:r>
            <a:endParaRPr sz="3200">
              <a:latin typeface="Arial MT"/>
              <a:cs typeface="Arial MT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3200" dirty="0">
                <a:latin typeface="Arial MT"/>
                <a:cs typeface="Arial MT"/>
              </a:rPr>
              <a:t>BIOLÓGICO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92777" y="4423409"/>
            <a:ext cx="28867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0"/>
              </a:spcBef>
              <a:buChar char="•"/>
              <a:tabLst>
                <a:tab pos="756285" algn="l"/>
                <a:tab pos="756920" algn="l"/>
              </a:tabLst>
            </a:pPr>
            <a:r>
              <a:rPr sz="3200" dirty="0">
                <a:latin typeface="Arial MT"/>
                <a:cs typeface="Arial MT"/>
              </a:rPr>
              <a:t>CU</a:t>
            </a:r>
            <a:r>
              <a:rPr sz="3200" spc="-245" dirty="0">
                <a:latin typeface="Arial MT"/>
                <a:cs typeface="Arial MT"/>
              </a:rPr>
              <a:t>L</a:t>
            </a:r>
            <a:r>
              <a:rPr sz="3200" dirty="0">
                <a:latin typeface="Arial MT"/>
                <a:cs typeface="Arial MT"/>
              </a:rPr>
              <a:t>TURAL</a:t>
            </a:r>
            <a:endParaRPr sz="3200">
              <a:latin typeface="Arial MT"/>
              <a:cs typeface="Arial MT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3200" dirty="0">
                <a:latin typeface="Arial MT"/>
                <a:cs typeface="Arial MT"/>
              </a:rPr>
              <a:t>FÍSICO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0" name="object 1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106911" y="643181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3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82051"/>
            <a:ext cx="12179935" cy="5176520"/>
            <a:chOff x="0" y="1682051"/>
            <a:chExt cx="12179935" cy="5176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251" y="4148328"/>
              <a:ext cx="2665476" cy="18928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30426" y="4143565"/>
              <a:ext cx="2675255" cy="1902460"/>
            </a:xfrm>
            <a:custGeom>
              <a:avLst/>
              <a:gdLst/>
              <a:ahLst/>
              <a:cxnLst/>
              <a:rect l="l" t="t" r="r" b="b"/>
              <a:pathLst>
                <a:path w="2675254" h="1902460">
                  <a:moveTo>
                    <a:pt x="0" y="1902333"/>
                  </a:moveTo>
                  <a:lnTo>
                    <a:pt x="2675001" y="1902333"/>
                  </a:lnTo>
                  <a:lnTo>
                    <a:pt x="2675001" y="0"/>
                  </a:lnTo>
                  <a:lnTo>
                    <a:pt x="0" y="0"/>
                  </a:lnTo>
                  <a:lnTo>
                    <a:pt x="0" y="19023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3824" y="4142232"/>
              <a:ext cx="2375916" cy="182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68998" y="4137469"/>
              <a:ext cx="2385695" cy="1830705"/>
            </a:xfrm>
            <a:custGeom>
              <a:avLst/>
              <a:gdLst/>
              <a:ahLst/>
              <a:cxnLst/>
              <a:rect l="l" t="t" r="r" b="b"/>
              <a:pathLst>
                <a:path w="2385695" h="1830704">
                  <a:moveTo>
                    <a:pt x="0" y="1830705"/>
                  </a:moveTo>
                  <a:lnTo>
                    <a:pt x="2385441" y="1830705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18307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0692" y="5742432"/>
              <a:ext cx="3200400" cy="370840"/>
            </a:xfrm>
            <a:custGeom>
              <a:avLst/>
              <a:gdLst/>
              <a:ahLst/>
              <a:cxnLst/>
              <a:rect l="l" t="t" r="r" b="b"/>
              <a:pathLst>
                <a:path w="3200400" h="370839">
                  <a:moveTo>
                    <a:pt x="320040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3200400" y="370332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50692" y="5742432"/>
              <a:ext cx="3200400" cy="370840"/>
            </a:xfrm>
            <a:custGeom>
              <a:avLst/>
              <a:gdLst/>
              <a:ahLst/>
              <a:cxnLst/>
              <a:rect l="l" t="t" r="r" b="b"/>
              <a:pathLst>
                <a:path w="3200400" h="370839">
                  <a:moveTo>
                    <a:pt x="0" y="370332"/>
                  </a:moveTo>
                  <a:lnTo>
                    <a:pt x="3200400" y="370332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1671" y="1691640"/>
              <a:ext cx="1594103" cy="23728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276845" y="1686814"/>
              <a:ext cx="1604010" cy="2382520"/>
            </a:xfrm>
            <a:custGeom>
              <a:avLst/>
              <a:gdLst/>
              <a:ahLst/>
              <a:cxnLst/>
              <a:rect l="l" t="t" r="r" b="b"/>
              <a:pathLst>
                <a:path w="1604009" h="2382520">
                  <a:moveTo>
                    <a:pt x="0" y="2382393"/>
                  </a:moveTo>
                  <a:lnTo>
                    <a:pt x="1603628" y="2382393"/>
                  </a:lnTo>
                  <a:lnTo>
                    <a:pt x="1603628" y="0"/>
                  </a:lnTo>
                  <a:lnTo>
                    <a:pt x="0" y="0"/>
                  </a:lnTo>
                  <a:lnTo>
                    <a:pt x="0" y="23823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1827" y="682243"/>
            <a:ext cx="528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6409" algn="l"/>
              </a:tabLst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2.	</a:t>
            </a:r>
            <a:r>
              <a:rPr sz="2800" spc="-30" dirty="0">
                <a:solidFill>
                  <a:srgbClr val="252525"/>
                </a:solidFill>
                <a:latin typeface="Arial MT"/>
                <a:cs typeface="Arial MT"/>
              </a:rPr>
              <a:t>ALTERAÇÕES</a:t>
            </a:r>
            <a:r>
              <a:rPr sz="2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PRODUZIDAS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827" y="1108963"/>
            <a:ext cx="5944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Habituais: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superbrotamento,</a:t>
            </a:r>
            <a:r>
              <a:rPr sz="2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nanismo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11451" y="1690116"/>
            <a:ext cx="3895725" cy="2217420"/>
            <a:chOff x="1711451" y="1690116"/>
            <a:chExt cx="3895725" cy="221742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1451" y="1690116"/>
              <a:ext cx="2304288" cy="21716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29355" y="3537204"/>
              <a:ext cx="2377440" cy="370840"/>
            </a:xfrm>
            <a:custGeom>
              <a:avLst/>
              <a:gdLst/>
              <a:ahLst/>
              <a:cxnLst/>
              <a:rect l="l" t="t" r="r" b="b"/>
              <a:pathLst>
                <a:path w="2377440" h="370839">
                  <a:moveTo>
                    <a:pt x="237744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2377440" y="37033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29355" y="3537203"/>
            <a:ext cx="2377440" cy="3708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320"/>
              </a:spcBef>
            </a:pP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Vassoura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bruxa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50692" y="5742432"/>
            <a:ext cx="3200400" cy="3708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Enfezamento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da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soja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044749" y="5630989"/>
            <a:ext cx="2466340" cy="378460"/>
            <a:chOff x="9044749" y="5630989"/>
            <a:chExt cx="2466340" cy="378460"/>
          </a:xfrm>
        </p:grpSpPr>
        <p:sp>
          <p:nvSpPr>
            <p:cNvPr id="19" name="object 19"/>
            <p:cNvSpPr/>
            <p:nvPr/>
          </p:nvSpPr>
          <p:spPr>
            <a:xfrm>
              <a:off x="9049511" y="5635752"/>
              <a:ext cx="2456815" cy="368935"/>
            </a:xfrm>
            <a:custGeom>
              <a:avLst/>
              <a:gdLst/>
              <a:ahLst/>
              <a:cxnLst/>
              <a:rect l="l" t="t" r="r" b="b"/>
              <a:pathLst>
                <a:path w="2456815" h="368935">
                  <a:moveTo>
                    <a:pt x="2456688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456688" y="368808"/>
                  </a:lnTo>
                  <a:lnTo>
                    <a:pt x="2456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49511" y="5635752"/>
              <a:ext cx="2456815" cy="368935"/>
            </a:xfrm>
            <a:custGeom>
              <a:avLst/>
              <a:gdLst/>
              <a:ahLst/>
              <a:cxnLst/>
              <a:rect l="l" t="t" r="r" b="b"/>
              <a:pathLst>
                <a:path w="2456815" h="368935">
                  <a:moveTo>
                    <a:pt x="0" y="368808"/>
                  </a:moveTo>
                  <a:lnTo>
                    <a:pt x="2456688" y="368808"/>
                  </a:lnTo>
                  <a:lnTo>
                    <a:pt x="2456688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054274" y="5640514"/>
            <a:ext cx="410209" cy="3416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194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284"/>
              </a:spcBef>
            </a:pP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Al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54439" y="5635752"/>
            <a:ext cx="2152015" cy="35115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ternaria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em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batata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552497" y="3741229"/>
            <a:ext cx="2005964" cy="378460"/>
            <a:chOff x="8552497" y="3741229"/>
            <a:chExt cx="2005964" cy="378460"/>
          </a:xfrm>
        </p:grpSpPr>
        <p:sp>
          <p:nvSpPr>
            <p:cNvPr id="24" name="object 24"/>
            <p:cNvSpPr/>
            <p:nvPr/>
          </p:nvSpPr>
          <p:spPr>
            <a:xfrm>
              <a:off x="8557259" y="3745991"/>
              <a:ext cx="1996439" cy="368935"/>
            </a:xfrm>
            <a:custGeom>
              <a:avLst/>
              <a:gdLst/>
              <a:ahLst/>
              <a:cxnLst/>
              <a:rect l="l" t="t" r="r" b="b"/>
              <a:pathLst>
                <a:path w="1996440" h="368935">
                  <a:moveTo>
                    <a:pt x="199644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996440" y="368807"/>
                  </a:lnTo>
                  <a:lnTo>
                    <a:pt x="1996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57259" y="3745991"/>
              <a:ext cx="1996439" cy="368935"/>
            </a:xfrm>
            <a:custGeom>
              <a:avLst/>
              <a:gdLst/>
              <a:ahLst/>
              <a:cxnLst/>
              <a:rect l="l" t="t" r="r" b="b"/>
              <a:pathLst>
                <a:path w="1996440" h="368935">
                  <a:moveTo>
                    <a:pt x="0" y="368807"/>
                  </a:moveTo>
                  <a:lnTo>
                    <a:pt x="1996440" y="368807"/>
                  </a:lnTo>
                  <a:lnTo>
                    <a:pt x="199644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562022" y="3773804"/>
            <a:ext cx="177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Arial"/>
                <a:cs typeface="Arial"/>
              </a:rPr>
              <a:t>Cancro</a:t>
            </a:r>
            <a:r>
              <a:rPr sz="1800" b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525"/>
                </a:solidFill>
                <a:latin typeface="Arial"/>
                <a:cs typeface="Arial"/>
              </a:rPr>
              <a:t>cítrico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825746" y="107442"/>
            <a:ext cx="25431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Sintomas</a:t>
            </a:r>
            <a:endParaRPr sz="4400"/>
          </a:p>
        </p:txBody>
      </p:sp>
      <p:sp>
        <p:nvSpPr>
          <p:cNvPr id="28" name="object 28"/>
          <p:cNvSpPr txBox="1"/>
          <p:nvPr/>
        </p:nvSpPr>
        <p:spPr>
          <a:xfrm>
            <a:off x="7223886" y="1123315"/>
            <a:ext cx="4615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Lesionais: manchas,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cancros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30" name="object 3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30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08778"/>
            <a:ext cx="12179935" cy="2149475"/>
            <a:chOff x="0" y="4708778"/>
            <a:chExt cx="12179935" cy="2149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0328" y="4718303"/>
              <a:ext cx="1453896" cy="13060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15502" y="4713541"/>
              <a:ext cx="1463675" cy="1315720"/>
            </a:xfrm>
            <a:custGeom>
              <a:avLst/>
              <a:gdLst/>
              <a:ahLst/>
              <a:cxnLst/>
              <a:rect l="l" t="t" r="r" b="b"/>
              <a:pathLst>
                <a:path w="1463675" h="1315720">
                  <a:moveTo>
                    <a:pt x="0" y="1315593"/>
                  </a:moveTo>
                  <a:lnTo>
                    <a:pt x="1463421" y="1315593"/>
                  </a:lnTo>
                  <a:lnTo>
                    <a:pt x="1463421" y="0"/>
                  </a:lnTo>
                  <a:lnTo>
                    <a:pt x="0" y="0"/>
                  </a:lnTo>
                  <a:lnTo>
                    <a:pt x="0" y="13155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57871" y="5501639"/>
              <a:ext cx="1717675" cy="548640"/>
            </a:xfrm>
            <a:custGeom>
              <a:avLst/>
              <a:gdLst/>
              <a:ahLst/>
              <a:cxnLst/>
              <a:rect l="l" t="t" r="r" b="b"/>
              <a:pathLst>
                <a:path w="1717675" h="548639">
                  <a:moveTo>
                    <a:pt x="1717548" y="0"/>
                  </a:moveTo>
                  <a:lnTo>
                    <a:pt x="0" y="0"/>
                  </a:lnTo>
                  <a:lnTo>
                    <a:pt x="0" y="548640"/>
                  </a:lnTo>
                  <a:lnTo>
                    <a:pt x="1717548" y="548640"/>
                  </a:lnTo>
                  <a:lnTo>
                    <a:pt x="1717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57871" y="5501639"/>
              <a:ext cx="1717675" cy="548640"/>
            </a:xfrm>
            <a:custGeom>
              <a:avLst/>
              <a:gdLst/>
              <a:ahLst/>
              <a:cxnLst/>
              <a:rect l="l" t="t" r="r" b="b"/>
              <a:pathLst>
                <a:path w="1717675" h="548639">
                  <a:moveTo>
                    <a:pt x="0" y="548640"/>
                  </a:moveTo>
                  <a:lnTo>
                    <a:pt x="1717548" y="548640"/>
                  </a:lnTo>
                  <a:lnTo>
                    <a:pt x="1717548" y="0"/>
                  </a:lnTo>
                  <a:lnTo>
                    <a:pt x="0" y="0"/>
                  </a:lnTo>
                  <a:lnTo>
                    <a:pt x="0" y="54864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56333" y="1174496"/>
            <a:ext cx="5014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3.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ESTRUTURAS</a:t>
            </a:r>
            <a:r>
              <a:rPr sz="18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OU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PROCESSOS</a:t>
            </a:r>
            <a:r>
              <a:rPr sz="1800" spc="-1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AFETADOS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1269" y="1623186"/>
            <a:ext cx="2448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 marR="5080" indent="-6737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Histológicos: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granulose, </a:t>
            </a:r>
            <a:r>
              <a:rPr sz="1800" spc="-484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plasmólise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0065" y="1685290"/>
            <a:ext cx="2625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Fisiológicos: interferência </a:t>
            </a:r>
            <a:r>
              <a:rPr sz="1800" spc="-484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em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processos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fisiológicos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7786" y="1640204"/>
            <a:ext cx="3007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Morfológicos: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forma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ou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anatomia</a:t>
            </a:r>
            <a:r>
              <a:rPr sz="1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órgãos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0264" y="5530088"/>
            <a:ext cx="3505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57871" y="5501640"/>
            <a:ext cx="1408430" cy="538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325"/>
              </a:spcBef>
            </a:pPr>
            <a:r>
              <a:rPr sz="1500" b="1" spc="-5" dirty="0">
                <a:solidFill>
                  <a:srgbClr val="252525"/>
                </a:solidFill>
                <a:latin typeface="Arial"/>
                <a:cs typeface="Arial"/>
              </a:rPr>
              <a:t>Encharcamen</a:t>
            </a:r>
            <a:endParaRPr sz="1500">
              <a:latin typeface="Arial"/>
              <a:cs typeface="Arial"/>
            </a:endParaRPr>
          </a:p>
          <a:p>
            <a:pPr marR="53975" algn="r">
              <a:lnSpc>
                <a:spcPct val="100000"/>
              </a:lnSpc>
            </a:pPr>
            <a:r>
              <a:rPr sz="1500" b="1" dirty="0">
                <a:solidFill>
                  <a:srgbClr val="252525"/>
                </a:solidFill>
                <a:latin typeface="Arial"/>
                <a:cs typeface="Arial"/>
              </a:rPr>
              <a:t>bacteriano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80971" y="2334323"/>
            <a:ext cx="2315845" cy="1913889"/>
            <a:chOff x="8280971" y="2334323"/>
            <a:chExt cx="2315845" cy="191388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559" y="2343911"/>
              <a:ext cx="2296668" cy="18943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85733" y="2339085"/>
              <a:ext cx="2306320" cy="1904364"/>
            </a:xfrm>
            <a:custGeom>
              <a:avLst/>
              <a:gdLst/>
              <a:ahLst/>
              <a:cxnLst/>
              <a:rect l="l" t="t" r="r" b="b"/>
              <a:pathLst>
                <a:path w="2306320" h="1904364">
                  <a:moveTo>
                    <a:pt x="0" y="1903857"/>
                  </a:moveTo>
                  <a:lnTo>
                    <a:pt x="2306193" y="1903857"/>
                  </a:lnTo>
                  <a:lnTo>
                    <a:pt x="2306193" y="0"/>
                  </a:lnTo>
                  <a:lnTo>
                    <a:pt x="0" y="0"/>
                  </a:lnTo>
                  <a:lnTo>
                    <a:pt x="0" y="19038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229600" y="4259643"/>
            <a:ext cx="2362835" cy="338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465"/>
              </a:spcBef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Encarquilhamento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78552" y="4718303"/>
            <a:ext cx="2376170" cy="3200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325"/>
              </a:spcBef>
            </a:pPr>
            <a:r>
              <a:rPr sz="1500" i="1" spc="-5" dirty="0">
                <a:solidFill>
                  <a:srgbClr val="252525"/>
                </a:solidFill>
                <a:latin typeface="Arial"/>
                <a:cs typeface="Arial"/>
              </a:rPr>
              <a:t>Xylella</a:t>
            </a:r>
            <a:r>
              <a:rPr sz="1500" i="1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fastidiosa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214683" y="2293175"/>
            <a:ext cx="2305050" cy="2305050"/>
            <a:chOff x="5214683" y="2293175"/>
            <a:chExt cx="2305050" cy="230505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4272" y="2302764"/>
              <a:ext cx="2286000" cy="22860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219446" y="2297938"/>
              <a:ext cx="2295525" cy="2295525"/>
            </a:xfrm>
            <a:custGeom>
              <a:avLst/>
              <a:gdLst/>
              <a:ahLst/>
              <a:cxnLst/>
              <a:rect l="l" t="t" r="r" b="b"/>
              <a:pathLst>
                <a:path w="2295525" h="2295525">
                  <a:moveTo>
                    <a:pt x="0" y="2295525"/>
                  </a:moveTo>
                  <a:lnTo>
                    <a:pt x="2295525" y="2295525"/>
                  </a:lnTo>
                  <a:lnTo>
                    <a:pt x="2295525" y="0"/>
                  </a:lnTo>
                  <a:lnTo>
                    <a:pt x="0" y="0"/>
                  </a:lnTo>
                  <a:lnTo>
                    <a:pt x="0" y="2295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15083" y="2310383"/>
            <a:ext cx="2362199" cy="159258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252727" y="4114800"/>
            <a:ext cx="10106025" cy="2611120"/>
            <a:chOff x="1252727" y="4114800"/>
            <a:chExt cx="10106025" cy="261112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727" y="4114800"/>
              <a:ext cx="3581400" cy="189280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825746" y="270509"/>
            <a:ext cx="25431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Sintomas</a:t>
            </a:r>
            <a:endParaRPr sz="4400"/>
          </a:p>
        </p:txBody>
      </p:sp>
      <p:sp>
        <p:nvSpPr>
          <p:cNvPr id="27" name="object 27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31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6441" y="847725"/>
            <a:ext cx="60991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1.	NECRÓTICOS:</a:t>
            </a:r>
            <a:r>
              <a:rPr sz="2000" b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Degeneração</a:t>
            </a:r>
            <a:r>
              <a:rPr sz="2000" b="1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morte</a:t>
            </a:r>
            <a:r>
              <a:rPr sz="2000" b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2000" b="1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células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9366" y="1267434"/>
            <a:ext cx="6023610" cy="21062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04825" lvl="1" indent="-492759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505459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Plesionecróticos:</a:t>
            </a:r>
            <a:r>
              <a:rPr sz="20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antes</a:t>
            </a:r>
            <a:r>
              <a:rPr sz="20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da</a:t>
            </a:r>
            <a:r>
              <a:rPr sz="20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morte</a:t>
            </a:r>
            <a:r>
              <a:rPr sz="20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do protoplasma</a:t>
            </a:r>
            <a:endParaRPr sz="2000">
              <a:latin typeface="Arial MT"/>
              <a:cs typeface="Arial MT"/>
            </a:endParaRPr>
          </a:p>
          <a:p>
            <a:pPr marL="737870" lvl="2" indent="-154305">
              <a:lnSpc>
                <a:spcPct val="100000"/>
              </a:lnSpc>
              <a:spcBef>
                <a:spcPts val="840"/>
              </a:spcBef>
              <a:buChar char="*"/>
              <a:tabLst>
                <a:tab pos="73850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Amarelecimento</a:t>
            </a:r>
            <a:endParaRPr sz="2000">
              <a:latin typeface="Arial MT"/>
              <a:cs typeface="Arial MT"/>
            </a:endParaRPr>
          </a:p>
          <a:p>
            <a:pPr marL="751840" lvl="2" indent="-168275">
              <a:lnSpc>
                <a:spcPct val="100000"/>
              </a:lnSpc>
              <a:spcBef>
                <a:spcPts val="480"/>
              </a:spcBef>
              <a:buChar char="*"/>
              <a:tabLst>
                <a:tab pos="7524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Encharcamento</a:t>
            </a:r>
            <a:endParaRPr sz="2000">
              <a:latin typeface="Arial MT"/>
              <a:cs typeface="Arial MT"/>
            </a:endParaRPr>
          </a:p>
          <a:p>
            <a:pPr marL="751840" lvl="2" indent="-168275">
              <a:lnSpc>
                <a:spcPct val="100000"/>
              </a:lnSpc>
              <a:spcBef>
                <a:spcPts val="480"/>
              </a:spcBef>
              <a:buChar char="*"/>
              <a:tabLst>
                <a:tab pos="7524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Murcha</a:t>
            </a:r>
            <a:endParaRPr sz="2000">
              <a:latin typeface="Arial MT"/>
              <a:cs typeface="Arial MT"/>
            </a:endParaRPr>
          </a:p>
          <a:p>
            <a:pPr marL="504825" lvl="1" indent="-492759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505459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Holonecróticos: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após</a:t>
            </a:r>
            <a:r>
              <a:rPr sz="20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20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morte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do</a:t>
            </a:r>
            <a:r>
              <a:rPr sz="20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protoplasma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6502" y="3195958"/>
            <a:ext cx="3392804" cy="28003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80340" indent="-168275">
              <a:lnSpc>
                <a:spcPct val="100000"/>
              </a:lnSpc>
              <a:spcBef>
                <a:spcPts val="819"/>
              </a:spcBef>
              <a:buChar char="*"/>
              <a:tabLst>
                <a:tab pos="1809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Cancro</a:t>
            </a:r>
            <a:endParaRPr sz="200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25"/>
              </a:spcBef>
              <a:buChar char="*"/>
              <a:tabLst>
                <a:tab pos="1809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Crestamento</a:t>
            </a:r>
            <a:r>
              <a:rPr sz="2000" spc="-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(requeima)</a:t>
            </a:r>
            <a:endParaRPr sz="200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20"/>
              </a:spcBef>
              <a:buChar char="*"/>
              <a:tabLst>
                <a:tab pos="180975" algn="l"/>
              </a:tabLst>
            </a:pPr>
            <a:r>
              <a:rPr sz="2000" spc="-5" dirty="0">
                <a:solidFill>
                  <a:srgbClr val="252525"/>
                </a:solidFill>
                <a:latin typeface="Arial MT"/>
                <a:cs typeface="Arial MT"/>
              </a:rPr>
              <a:t>“Damping-off”</a:t>
            </a:r>
            <a:r>
              <a:rPr sz="2000" spc="-114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(tombamento)</a:t>
            </a:r>
            <a:endParaRPr sz="200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20"/>
              </a:spcBef>
              <a:buChar char="*"/>
              <a:tabLst>
                <a:tab pos="1809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Escaldadura</a:t>
            </a:r>
            <a:endParaRPr sz="200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20"/>
              </a:spcBef>
              <a:buChar char="*"/>
              <a:tabLst>
                <a:tab pos="1809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Estria</a:t>
            </a:r>
            <a:endParaRPr sz="2000">
              <a:latin typeface="Arial MT"/>
              <a:cs typeface="Arial MT"/>
            </a:endParaRPr>
          </a:p>
          <a:p>
            <a:pPr marL="180340" indent="-167640">
              <a:lnSpc>
                <a:spcPct val="100000"/>
              </a:lnSpc>
              <a:spcBef>
                <a:spcPts val="720"/>
              </a:spcBef>
              <a:buChar char="*"/>
              <a:tabLst>
                <a:tab pos="180340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Gomose</a:t>
            </a:r>
            <a:endParaRPr sz="200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20"/>
              </a:spcBef>
              <a:buChar char="*"/>
              <a:tabLst>
                <a:tab pos="1809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Mancha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5910" y="3168243"/>
            <a:ext cx="2438400" cy="28003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80340" indent="-168275">
              <a:lnSpc>
                <a:spcPct val="100000"/>
              </a:lnSpc>
              <a:spcBef>
                <a:spcPts val="819"/>
              </a:spcBef>
              <a:buChar char="*"/>
              <a:tabLst>
                <a:tab pos="1809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Morte</a:t>
            </a:r>
            <a:r>
              <a:rPr sz="20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dos</a:t>
            </a:r>
            <a:r>
              <a:rPr sz="20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ponteiros</a:t>
            </a:r>
            <a:endParaRPr sz="200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20"/>
              </a:spcBef>
              <a:buChar char="*"/>
              <a:tabLst>
                <a:tab pos="1809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Mumificação</a:t>
            </a:r>
            <a:endParaRPr sz="200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20"/>
              </a:spcBef>
              <a:buChar char="*"/>
              <a:tabLst>
                <a:tab pos="1809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Perfuração</a:t>
            </a:r>
            <a:endParaRPr sz="200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20"/>
              </a:spcBef>
              <a:buChar char="*"/>
              <a:tabLst>
                <a:tab pos="1809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Podridão</a:t>
            </a:r>
            <a:endParaRPr sz="200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20"/>
              </a:spcBef>
              <a:buChar char="*"/>
              <a:tabLst>
                <a:tab pos="1809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Pústula</a:t>
            </a:r>
            <a:endParaRPr sz="2000">
              <a:latin typeface="Arial MT"/>
              <a:cs typeface="Arial MT"/>
            </a:endParaRPr>
          </a:p>
          <a:p>
            <a:pPr marL="180340" indent="-167640">
              <a:lnSpc>
                <a:spcPct val="100000"/>
              </a:lnSpc>
              <a:spcBef>
                <a:spcPts val="725"/>
              </a:spcBef>
              <a:buChar char="*"/>
              <a:tabLst>
                <a:tab pos="180340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Resinose</a:t>
            </a:r>
            <a:endParaRPr sz="200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20"/>
              </a:spcBef>
              <a:buChar char="*"/>
              <a:tabLst>
                <a:tab pos="1809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Seca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77133" y="270509"/>
            <a:ext cx="6238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Sintomas</a:t>
            </a:r>
            <a:r>
              <a:rPr sz="4400" u="none" spc="-25" dirty="0">
                <a:solidFill>
                  <a:srgbClr val="0086A0"/>
                </a:solidFill>
              </a:rPr>
              <a:t> </a:t>
            </a:r>
            <a:r>
              <a:rPr sz="4400" u="none" spc="-5" dirty="0">
                <a:solidFill>
                  <a:srgbClr val="0086A0"/>
                </a:solidFill>
              </a:rPr>
              <a:t>morfológicos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007852" y="643181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32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7039" y="736853"/>
            <a:ext cx="6718300" cy="3742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5280" indent="-323215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335915" algn="l"/>
              </a:tabLst>
            </a:pPr>
            <a:r>
              <a:rPr sz="2300" b="1" dirty="0">
                <a:solidFill>
                  <a:srgbClr val="252525"/>
                </a:solidFill>
                <a:latin typeface="Arial"/>
                <a:cs typeface="Arial"/>
              </a:rPr>
              <a:t>PLÁSTICOS:</a:t>
            </a:r>
            <a:r>
              <a:rPr sz="2300" b="1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52525"/>
                </a:solidFill>
                <a:latin typeface="Arial"/>
                <a:cs typeface="Arial"/>
              </a:rPr>
              <a:t>Distorções</a:t>
            </a:r>
            <a:r>
              <a:rPr sz="2300" b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252525"/>
                </a:solidFill>
                <a:latin typeface="Arial"/>
                <a:cs typeface="Arial"/>
              </a:rPr>
              <a:t>nos</a:t>
            </a:r>
            <a:r>
              <a:rPr sz="2300" b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52525"/>
                </a:solidFill>
                <a:latin typeface="Arial"/>
                <a:cs typeface="Arial"/>
              </a:rPr>
              <a:t>órgãos</a:t>
            </a:r>
            <a:r>
              <a:rPr sz="2300" b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52525"/>
                </a:solidFill>
                <a:latin typeface="Arial"/>
                <a:cs typeface="Arial"/>
              </a:rPr>
              <a:t>da</a:t>
            </a:r>
            <a:r>
              <a:rPr sz="2300" b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52525"/>
                </a:solidFill>
                <a:latin typeface="Arial"/>
                <a:cs typeface="Arial"/>
              </a:rPr>
              <a:t>planta</a:t>
            </a:r>
            <a:endParaRPr sz="2300">
              <a:latin typeface="Arial"/>
              <a:cs typeface="Arial"/>
            </a:endParaRPr>
          </a:p>
          <a:p>
            <a:pPr marL="922655" lvl="1" indent="-567690">
              <a:lnSpc>
                <a:spcPct val="100000"/>
              </a:lnSpc>
              <a:spcBef>
                <a:spcPts val="2005"/>
              </a:spcBef>
              <a:buAutoNum type="arabicPeriod"/>
              <a:tabLst>
                <a:tab pos="923290" algn="l"/>
              </a:tabLst>
            </a:pPr>
            <a:r>
              <a:rPr sz="2300" dirty="0">
                <a:solidFill>
                  <a:srgbClr val="252525"/>
                </a:solidFill>
                <a:latin typeface="Arial MT"/>
                <a:cs typeface="Arial MT"/>
              </a:rPr>
              <a:t>Hipoplásticos:</a:t>
            </a:r>
            <a:r>
              <a:rPr sz="23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300" spc="-5" dirty="0">
                <a:solidFill>
                  <a:srgbClr val="252525"/>
                </a:solidFill>
                <a:latin typeface="Arial MT"/>
                <a:cs typeface="Arial MT"/>
              </a:rPr>
              <a:t>subdesenvolvimento/</a:t>
            </a:r>
            <a:r>
              <a:rPr sz="23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252525"/>
                </a:solidFill>
                <a:latin typeface="Arial MT"/>
                <a:cs typeface="Arial MT"/>
              </a:rPr>
              <a:t>redução</a:t>
            </a:r>
            <a:endParaRPr sz="2300">
              <a:latin typeface="Arial MT"/>
              <a:cs typeface="Arial MT"/>
            </a:endParaRPr>
          </a:p>
          <a:p>
            <a:pPr marL="1106805" lvl="2" indent="-180340">
              <a:lnSpc>
                <a:spcPct val="100000"/>
              </a:lnSpc>
              <a:spcBef>
                <a:spcPts val="960"/>
              </a:spcBef>
              <a:buChar char="*"/>
              <a:tabLst>
                <a:tab pos="1107440" algn="l"/>
              </a:tabLst>
            </a:pPr>
            <a:r>
              <a:rPr sz="2300" dirty="0">
                <a:solidFill>
                  <a:srgbClr val="252525"/>
                </a:solidFill>
                <a:latin typeface="Arial MT"/>
                <a:cs typeface="Arial MT"/>
              </a:rPr>
              <a:t>Albinismo</a:t>
            </a:r>
            <a:endParaRPr sz="2300">
              <a:latin typeface="Arial MT"/>
              <a:cs typeface="Arial MT"/>
            </a:endParaRPr>
          </a:p>
          <a:p>
            <a:pPr marL="1122045" lvl="2" indent="-195580">
              <a:lnSpc>
                <a:spcPct val="100000"/>
              </a:lnSpc>
              <a:spcBef>
                <a:spcPts val="550"/>
              </a:spcBef>
              <a:buChar char="*"/>
              <a:tabLst>
                <a:tab pos="1122680" algn="l"/>
              </a:tabLst>
            </a:pPr>
            <a:r>
              <a:rPr sz="2300" dirty="0">
                <a:solidFill>
                  <a:srgbClr val="252525"/>
                </a:solidFill>
                <a:latin typeface="Arial MT"/>
                <a:cs typeface="Arial MT"/>
              </a:rPr>
              <a:t>Clorose/</a:t>
            </a:r>
            <a:r>
              <a:rPr sz="23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252525"/>
                </a:solidFill>
                <a:latin typeface="Arial MT"/>
                <a:cs typeface="Arial MT"/>
              </a:rPr>
              <a:t>Mosaico</a:t>
            </a:r>
            <a:endParaRPr sz="2300">
              <a:latin typeface="Arial MT"/>
              <a:cs typeface="Arial MT"/>
            </a:endParaRPr>
          </a:p>
          <a:p>
            <a:pPr marL="1122045" lvl="2" indent="-195580">
              <a:lnSpc>
                <a:spcPct val="100000"/>
              </a:lnSpc>
              <a:spcBef>
                <a:spcPts val="555"/>
              </a:spcBef>
              <a:buChar char="*"/>
              <a:tabLst>
                <a:tab pos="1122680" algn="l"/>
              </a:tabLst>
            </a:pPr>
            <a:r>
              <a:rPr sz="2300" dirty="0">
                <a:solidFill>
                  <a:srgbClr val="252525"/>
                </a:solidFill>
                <a:latin typeface="Arial MT"/>
                <a:cs typeface="Arial MT"/>
              </a:rPr>
              <a:t>Estiolamento</a:t>
            </a:r>
            <a:endParaRPr sz="2300">
              <a:latin typeface="Arial MT"/>
              <a:cs typeface="Arial MT"/>
            </a:endParaRPr>
          </a:p>
          <a:p>
            <a:pPr marL="1122045" lvl="2" indent="-195580">
              <a:lnSpc>
                <a:spcPct val="100000"/>
              </a:lnSpc>
              <a:spcBef>
                <a:spcPts val="550"/>
              </a:spcBef>
              <a:buChar char="*"/>
              <a:tabLst>
                <a:tab pos="1122680" algn="l"/>
              </a:tabLst>
            </a:pPr>
            <a:r>
              <a:rPr sz="2300" dirty="0">
                <a:solidFill>
                  <a:srgbClr val="252525"/>
                </a:solidFill>
                <a:latin typeface="Arial MT"/>
                <a:cs typeface="Arial MT"/>
              </a:rPr>
              <a:t>Enfezamento</a:t>
            </a:r>
            <a:r>
              <a:rPr sz="2300" spc="-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252525"/>
                </a:solidFill>
                <a:latin typeface="Arial MT"/>
                <a:cs typeface="Arial MT"/>
              </a:rPr>
              <a:t>(nanismo)</a:t>
            </a:r>
            <a:endParaRPr sz="2300">
              <a:latin typeface="Arial MT"/>
              <a:cs typeface="Arial MT"/>
            </a:endParaRPr>
          </a:p>
          <a:p>
            <a:pPr marL="1122045" lvl="2" indent="-195580">
              <a:lnSpc>
                <a:spcPct val="100000"/>
              </a:lnSpc>
              <a:spcBef>
                <a:spcPts val="555"/>
              </a:spcBef>
              <a:buChar char="*"/>
              <a:tabLst>
                <a:tab pos="1122680" algn="l"/>
              </a:tabLst>
            </a:pPr>
            <a:r>
              <a:rPr sz="2300" dirty="0">
                <a:solidFill>
                  <a:srgbClr val="252525"/>
                </a:solidFill>
                <a:latin typeface="Arial MT"/>
                <a:cs typeface="Arial MT"/>
              </a:rPr>
              <a:t>Roseta</a:t>
            </a:r>
            <a:endParaRPr sz="2300">
              <a:latin typeface="Arial MT"/>
              <a:cs typeface="Arial MT"/>
            </a:endParaRPr>
          </a:p>
          <a:p>
            <a:pPr marL="922655" lvl="1" indent="-567690">
              <a:lnSpc>
                <a:spcPct val="100000"/>
              </a:lnSpc>
              <a:spcBef>
                <a:spcPts val="2000"/>
              </a:spcBef>
              <a:buAutoNum type="arabicPeriod"/>
              <a:tabLst>
                <a:tab pos="923290" algn="l"/>
              </a:tabLst>
            </a:pPr>
            <a:r>
              <a:rPr sz="2300" dirty="0">
                <a:solidFill>
                  <a:srgbClr val="252525"/>
                </a:solidFill>
                <a:latin typeface="Arial MT"/>
                <a:cs typeface="Arial MT"/>
              </a:rPr>
              <a:t>Hiperplásticos:</a:t>
            </a:r>
            <a:r>
              <a:rPr sz="23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300" spc="-5" dirty="0">
                <a:solidFill>
                  <a:srgbClr val="252525"/>
                </a:solidFill>
                <a:latin typeface="Arial MT"/>
                <a:cs typeface="Arial MT"/>
              </a:rPr>
              <a:t>superdesenvolvimento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8300" y="4468367"/>
            <a:ext cx="4249420" cy="2388235"/>
          </a:xfrm>
          <a:custGeom>
            <a:avLst/>
            <a:gdLst/>
            <a:ahLst/>
            <a:cxnLst/>
            <a:rect l="l" t="t" r="r" b="b"/>
            <a:pathLst>
              <a:path w="4249420" h="2388234">
                <a:moveTo>
                  <a:pt x="4248912" y="0"/>
                </a:moveTo>
                <a:lnTo>
                  <a:pt x="0" y="0"/>
                </a:lnTo>
                <a:lnTo>
                  <a:pt x="0" y="2388108"/>
                </a:lnTo>
                <a:lnTo>
                  <a:pt x="4248912" y="2388108"/>
                </a:lnTo>
                <a:lnTo>
                  <a:pt x="4248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17039" y="4390136"/>
            <a:ext cx="2682240" cy="240347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60"/>
              </a:spcBef>
              <a:buChar char="*"/>
              <a:tabLst>
                <a:tab pos="216535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Bronzeamento</a:t>
            </a:r>
            <a:endParaRPr sz="2400">
              <a:latin typeface="Arial MT"/>
              <a:cs typeface="Arial MT"/>
            </a:endParaRPr>
          </a:p>
          <a:p>
            <a:pPr marL="215900" indent="-203835">
              <a:lnSpc>
                <a:spcPct val="100000"/>
              </a:lnSpc>
              <a:spcBef>
                <a:spcPts val="865"/>
              </a:spcBef>
              <a:buChar char="*"/>
              <a:tabLst>
                <a:tab pos="216535" algn="l"/>
              </a:tabLst>
            </a:pP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Calo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cicatricial</a:t>
            </a:r>
            <a:endParaRPr sz="2400">
              <a:latin typeface="Arial MT"/>
              <a:cs typeface="Arial MT"/>
            </a:endParaRPr>
          </a:p>
          <a:p>
            <a:pPr marL="215900" indent="-203835">
              <a:lnSpc>
                <a:spcPct val="100000"/>
              </a:lnSpc>
              <a:spcBef>
                <a:spcPts val="865"/>
              </a:spcBef>
              <a:buChar char="*"/>
              <a:tabLst>
                <a:tab pos="216535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Enação</a:t>
            </a:r>
            <a:endParaRPr sz="2400">
              <a:latin typeface="Arial MT"/>
              <a:cs typeface="Arial MT"/>
            </a:endParaRPr>
          </a:p>
          <a:p>
            <a:pPr marL="215265" indent="-203200">
              <a:lnSpc>
                <a:spcPct val="100000"/>
              </a:lnSpc>
              <a:spcBef>
                <a:spcPts val="865"/>
              </a:spcBef>
              <a:buChar char="*"/>
              <a:tabLst>
                <a:tab pos="215900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Encarquilhamento</a:t>
            </a:r>
            <a:endParaRPr sz="2400">
              <a:latin typeface="Arial MT"/>
              <a:cs typeface="Arial MT"/>
            </a:endParaRPr>
          </a:p>
          <a:p>
            <a:pPr marL="215900" indent="-203835">
              <a:lnSpc>
                <a:spcPct val="100000"/>
              </a:lnSpc>
              <a:spcBef>
                <a:spcPts val="865"/>
              </a:spcBef>
              <a:buChar char="*"/>
              <a:tabLst>
                <a:tab pos="216535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Epinastia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15940" y="4547615"/>
            <a:ext cx="2895600" cy="1908175"/>
          </a:xfrm>
          <a:custGeom>
            <a:avLst/>
            <a:gdLst/>
            <a:ahLst/>
            <a:cxnLst/>
            <a:rect l="l" t="t" r="r" b="b"/>
            <a:pathLst>
              <a:path w="2895600" h="1908175">
                <a:moveTo>
                  <a:pt x="2895600" y="0"/>
                </a:moveTo>
                <a:lnTo>
                  <a:pt x="0" y="0"/>
                </a:lnTo>
                <a:lnTo>
                  <a:pt x="0" y="1908048"/>
                </a:lnTo>
                <a:lnTo>
                  <a:pt x="2895600" y="1908048"/>
                </a:lnTo>
                <a:lnTo>
                  <a:pt x="2895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95950" y="4469798"/>
            <a:ext cx="2583180" cy="19278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960"/>
              </a:spcBef>
              <a:buChar char="*"/>
              <a:tabLst>
                <a:tab pos="215900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Fasciação</a:t>
            </a:r>
            <a:endParaRPr sz="2400">
              <a:latin typeface="Arial MT"/>
              <a:cs typeface="Arial MT"/>
            </a:endParaRPr>
          </a:p>
          <a:p>
            <a:pPr marL="215900" indent="-203835">
              <a:lnSpc>
                <a:spcPct val="100000"/>
              </a:lnSpc>
              <a:spcBef>
                <a:spcPts val="865"/>
              </a:spcBef>
              <a:buChar char="*"/>
              <a:tabLst>
                <a:tab pos="216535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Galha</a:t>
            </a:r>
            <a:endParaRPr sz="2400">
              <a:latin typeface="Arial MT"/>
              <a:cs typeface="Arial MT"/>
            </a:endParaRPr>
          </a:p>
          <a:p>
            <a:pPr marL="215265" indent="-203200">
              <a:lnSpc>
                <a:spcPct val="100000"/>
              </a:lnSpc>
              <a:spcBef>
                <a:spcPts val="865"/>
              </a:spcBef>
              <a:buChar char="*"/>
              <a:tabLst>
                <a:tab pos="215900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Superbrotamento</a:t>
            </a:r>
            <a:endParaRPr sz="2400">
              <a:latin typeface="Arial MT"/>
              <a:cs typeface="Arial MT"/>
            </a:endParaRPr>
          </a:p>
          <a:p>
            <a:pPr marL="215265" indent="-203200">
              <a:lnSpc>
                <a:spcPct val="100000"/>
              </a:lnSpc>
              <a:spcBef>
                <a:spcPts val="865"/>
              </a:spcBef>
              <a:buChar char="*"/>
              <a:tabLst>
                <a:tab pos="215900" algn="l"/>
              </a:tabLst>
            </a:pP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Verrugose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7327" y="98501"/>
            <a:ext cx="6238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0086A0"/>
                </a:solidFill>
              </a:rPr>
              <a:t>Sintomas</a:t>
            </a:r>
            <a:r>
              <a:rPr sz="4400" u="none" spc="-7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morfológicos</a:t>
            </a:r>
            <a:endParaRPr sz="4400"/>
          </a:p>
        </p:txBody>
      </p:sp>
      <p:grpSp>
        <p:nvGrpSpPr>
          <p:cNvPr id="8" name="object 8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9" name="object 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033252" y="641492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33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33252" y="641492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34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0308" y="575000"/>
            <a:ext cx="3023870" cy="170053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Estruturas</a:t>
            </a:r>
            <a:r>
              <a:rPr sz="2000" b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2000" b="1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patógenos</a:t>
            </a:r>
            <a:endParaRPr sz="2000">
              <a:latin typeface="Arial"/>
              <a:cs typeface="Arial"/>
            </a:endParaRPr>
          </a:p>
          <a:p>
            <a:pPr marL="997585">
              <a:lnSpc>
                <a:spcPct val="100000"/>
              </a:lnSpc>
              <a:spcBef>
                <a:spcPts val="1480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Fungos: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80"/>
              </a:spcBef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Esporos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0308" y="3598290"/>
            <a:ext cx="2500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252525"/>
                </a:solidFill>
                <a:latin typeface="Arial MT"/>
                <a:cs typeface="Arial MT"/>
              </a:rPr>
              <a:t>Corpos</a:t>
            </a:r>
            <a:r>
              <a:rPr sz="20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0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frutificação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0308" y="5663285"/>
            <a:ext cx="8191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Mic</a:t>
            </a:r>
            <a:r>
              <a:rPr sz="2000" spc="5" dirty="0">
                <a:solidFill>
                  <a:srgbClr val="252525"/>
                </a:solidFill>
                <a:latin typeface="Arial MT"/>
                <a:cs typeface="Arial MT"/>
              </a:rPr>
              <a:t>é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lio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7813" y="5663285"/>
            <a:ext cx="28251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Estruturas</a:t>
            </a:r>
            <a:r>
              <a:rPr sz="20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resistência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683" y="1775460"/>
            <a:ext cx="1822704" cy="13670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2811" y="1796795"/>
            <a:ext cx="1795272" cy="13456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0440" y="1810511"/>
            <a:ext cx="1853183" cy="133807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813304" y="3974591"/>
            <a:ext cx="6512559" cy="1066800"/>
            <a:chOff x="2813304" y="3974591"/>
            <a:chExt cx="6512559" cy="10668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3304" y="3974591"/>
              <a:ext cx="1600199" cy="1066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2356" y="3974591"/>
              <a:ext cx="4953000" cy="106680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91383" y="5205984"/>
            <a:ext cx="1752599" cy="1266443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806188" y="120522"/>
            <a:ext cx="16732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Sinais</a:t>
            </a:r>
            <a:endParaRPr sz="4400"/>
          </a:p>
        </p:txBody>
      </p:sp>
      <p:sp>
        <p:nvSpPr>
          <p:cNvPr id="18" name="object 18"/>
          <p:cNvSpPr txBox="1"/>
          <p:nvPr/>
        </p:nvSpPr>
        <p:spPr>
          <a:xfrm>
            <a:off x="3128772" y="2994660"/>
            <a:ext cx="1175385" cy="3079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064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32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Ascósporo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3078479"/>
            <a:ext cx="2275840" cy="3079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064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320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Teliósporo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uredósporo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48143" y="3080004"/>
            <a:ext cx="2025650" cy="3079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Conídio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conídióforo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5411" y="4887467"/>
            <a:ext cx="1396365" cy="3079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Basidiocarpo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84191" y="4864608"/>
            <a:ext cx="1175385" cy="3079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Picnídio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54852" y="4860035"/>
            <a:ext cx="1173480" cy="3079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33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Acérvulo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53171" y="4860035"/>
            <a:ext cx="1175385" cy="3079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33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Peritécio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8119" y="5245608"/>
            <a:ext cx="1600200" cy="120091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972043" y="6356603"/>
            <a:ext cx="1379220" cy="3079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Escleródios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76816" y="4806696"/>
            <a:ext cx="1549907" cy="133197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9669780" y="5984747"/>
            <a:ext cx="1377950" cy="3079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Clamidósporo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7336" y="2982467"/>
            <a:ext cx="4552188" cy="26563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4355" y="2796539"/>
            <a:ext cx="3607308" cy="27294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02789" y="5666333"/>
            <a:ext cx="172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Xylella</a:t>
            </a:r>
            <a:r>
              <a:rPr sz="1800" i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fastidiosa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3350" y="444982"/>
            <a:ext cx="8538210" cy="249047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3200" b="1" dirty="0">
                <a:solidFill>
                  <a:srgbClr val="252525"/>
                </a:solidFill>
                <a:latin typeface="Arial"/>
                <a:cs typeface="Arial"/>
              </a:rPr>
              <a:t>1.</a:t>
            </a:r>
            <a:r>
              <a:rPr sz="3200" b="1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52525"/>
                </a:solidFill>
                <a:latin typeface="Arial"/>
                <a:cs typeface="Arial"/>
              </a:rPr>
              <a:t>Estruturas</a:t>
            </a:r>
            <a:r>
              <a:rPr sz="3200" b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3200" b="1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52525"/>
                </a:solidFill>
                <a:latin typeface="Arial"/>
                <a:cs typeface="Arial"/>
              </a:rPr>
              <a:t>patógenos</a:t>
            </a:r>
            <a:endParaRPr sz="3200">
              <a:latin typeface="Arial"/>
              <a:cs typeface="Arial"/>
            </a:endParaRPr>
          </a:p>
          <a:p>
            <a:pPr marL="1490980">
              <a:lnSpc>
                <a:spcPct val="100000"/>
              </a:lnSpc>
              <a:spcBef>
                <a:spcPts val="1925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1.2.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Bactérias: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365"/>
              </a:lnSpc>
              <a:spcBef>
                <a:spcPts val="1630"/>
              </a:spcBef>
            </a:pPr>
            <a:r>
              <a:rPr sz="3200" dirty="0">
                <a:solidFill>
                  <a:srgbClr val="252525"/>
                </a:solidFill>
                <a:latin typeface="Arial MT"/>
                <a:cs typeface="Arial MT"/>
              </a:rPr>
              <a:t>Células</a:t>
            </a:r>
            <a:r>
              <a:rPr sz="32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52525"/>
                </a:solidFill>
                <a:latin typeface="Arial MT"/>
                <a:cs typeface="Arial MT"/>
              </a:rPr>
              <a:t>bacterianas</a:t>
            </a:r>
            <a:endParaRPr sz="3200">
              <a:latin typeface="Arial MT"/>
              <a:cs typeface="Arial MT"/>
            </a:endParaRPr>
          </a:p>
          <a:p>
            <a:pPr marL="5183505">
              <a:lnSpc>
                <a:spcPts val="2885"/>
              </a:lnSpc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Pus/Fluxo</a:t>
            </a:r>
            <a:r>
              <a:rPr sz="28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bacteriano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65014" y="85166"/>
            <a:ext cx="1674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0086A0"/>
                </a:solidFill>
              </a:rPr>
              <a:t>Sinais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35</a:t>
            </a:fld>
            <a:endParaRPr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44827" y="996312"/>
            <a:ext cx="4299585" cy="9652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1.</a:t>
            </a:r>
            <a:r>
              <a:rPr sz="2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Estruturas de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patógenos</a:t>
            </a:r>
            <a:endParaRPr sz="2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340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1.3.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Vírus: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2411" y="2805683"/>
            <a:ext cx="2159508" cy="17602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50860" y="2839339"/>
            <a:ext cx="31007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solidFill>
                  <a:srgbClr val="252525"/>
                </a:solidFill>
                <a:latin typeface="Arial"/>
                <a:cs typeface="Arial"/>
              </a:rPr>
              <a:t>Sugarcane</a:t>
            </a:r>
            <a:r>
              <a:rPr sz="1500" i="1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252525"/>
                </a:solidFill>
                <a:latin typeface="Arial"/>
                <a:cs typeface="Arial"/>
              </a:rPr>
              <a:t>yellow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leaf</a:t>
            </a:r>
            <a:r>
              <a:rPr sz="1500" i="1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virus</a:t>
            </a:r>
            <a:r>
              <a:rPr sz="1500" i="1" spc="-15" dirty="0">
                <a:solidFill>
                  <a:srgbClr val="252525"/>
                </a:solidFill>
                <a:latin typeface="Arial"/>
                <a:cs typeface="Arial"/>
              </a:rPr>
              <a:t> (ScYLV)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0860" y="3671087"/>
            <a:ext cx="3479165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Micrografia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 eletrônica</a:t>
            </a:r>
            <a:r>
              <a:rPr sz="13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 transmissão</a:t>
            </a:r>
            <a:r>
              <a:rPr sz="1300" spc="3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252525"/>
                </a:solidFill>
                <a:latin typeface="Arial MT"/>
                <a:cs typeface="Arial MT"/>
              </a:rPr>
              <a:t>de 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 cortes 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ultrafinos de 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folhas de 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cana-de-açúcar </a:t>
            </a:r>
            <a:r>
              <a:rPr sz="13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apresentando</a:t>
            </a:r>
            <a:r>
              <a:rPr sz="1300" spc="3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inclusões</a:t>
            </a:r>
            <a:r>
              <a:rPr sz="1300" spc="2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citoplasmáticas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0860" y="4384319"/>
            <a:ext cx="3479800" cy="80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897890" algn="l"/>
                <a:tab pos="1388745" algn="l"/>
                <a:tab pos="2368550" algn="l"/>
                <a:tab pos="3071495" algn="l"/>
              </a:tabLst>
            </a:pP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cau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s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ad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s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	</a:t>
            </a:r>
            <a:r>
              <a:rPr sz="1300" spc="5" dirty="0">
                <a:solidFill>
                  <a:srgbClr val="252525"/>
                </a:solidFill>
                <a:latin typeface="Arial MT"/>
                <a:cs typeface="Arial MT"/>
              </a:rPr>
              <a:t>p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elo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	</a:t>
            </a:r>
            <a:r>
              <a:rPr sz="1300" spc="5" dirty="0">
                <a:solidFill>
                  <a:srgbClr val="252525"/>
                </a:solidFill>
                <a:latin typeface="Arial MT"/>
                <a:cs typeface="Arial MT"/>
              </a:rPr>
              <a:t>S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ug</a:t>
            </a:r>
            <a:r>
              <a:rPr sz="1300" spc="1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rc</a:t>
            </a:r>
            <a:r>
              <a:rPr sz="1300" spc="1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ne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	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mo</a:t>
            </a:r>
            <a:r>
              <a:rPr sz="1300" spc="5" dirty="0">
                <a:solidFill>
                  <a:srgbClr val="252525"/>
                </a:solidFill>
                <a:latin typeface="Arial MT"/>
                <a:cs typeface="Arial MT"/>
              </a:rPr>
              <a:t>s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aic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	</a:t>
            </a:r>
            <a:r>
              <a:rPr sz="1300" spc="-20" dirty="0">
                <a:solidFill>
                  <a:srgbClr val="252525"/>
                </a:solidFill>
                <a:latin typeface="Arial MT"/>
                <a:cs typeface="Arial MT"/>
              </a:rPr>
              <a:t>v</a:t>
            </a:r>
            <a:r>
              <a:rPr sz="1300" spc="5" dirty="0">
                <a:solidFill>
                  <a:srgbClr val="252525"/>
                </a:solidFill>
                <a:latin typeface="Arial MT"/>
                <a:cs typeface="Arial MT"/>
              </a:rPr>
              <a:t>i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ru</a:t>
            </a:r>
            <a:r>
              <a:rPr sz="1300" spc="5" dirty="0">
                <a:solidFill>
                  <a:srgbClr val="252525"/>
                </a:solidFill>
                <a:latin typeface="Arial MT"/>
                <a:cs typeface="Arial MT"/>
              </a:rPr>
              <a:t>s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:  cataventos</a:t>
            </a:r>
            <a:r>
              <a:rPr sz="1300" spc="10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(CT),</a:t>
            </a:r>
            <a:r>
              <a:rPr sz="1300" spc="1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agregados</a:t>
            </a:r>
            <a:r>
              <a:rPr sz="1300" spc="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laminares</a:t>
            </a:r>
            <a:r>
              <a:rPr sz="1300" spc="1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252525"/>
                </a:solidFill>
                <a:latin typeface="Arial MT"/>
                <a:cs typeface="Arial MT"/>
              </a:rPr>
              <a:t>(AL).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“scrolls”</a:t>
            </a:r>
            <a:r>
              <a:rPr sz="13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(S).</a:t>
            </a:r>
            <a:r>
              <a:rPr sz="13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252525"/>
                </a:solidFill>
                <a:latin typeface="Arial MT"/>
                <a:cs typeface="Arial MT"/>
              </a:rPr>
              <a:t>Barra</a:t>
            </a:r>
            <a:r>
              <a:rPr sz="13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3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252525"/>
                </a:solidFill>
                <a:latin typeface="Arial MT"/>
                <a:cs typeface="Arial MT"/>
              </a:rPr>
              <a:t>escala</a:t>
            </a:r>
            <a:r>
              <a:rPr sz="13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=</a:t>
            </a:r>
            <a:r>
              <a:rPr sz="13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252525"/>
                </a:solidFill>
                <a:latin typeface="Arial MT"/>
                <a:cs typeface="Arial MT"/>
              </a:rPr>
              <a:t>300</a:t>
            </a:r>
            <a:r>
              <a:rPr sz="13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Arial MT"/>
                <a:cs typeface="Arial MT"/>
              </a:rPr>
              <a:t>nm.</a:t>
            </a:r>
            <a:endParaRPr sz="13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7447" y="2724911"/>
            <a:ext cx="2808731" cy="231800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18589" y="4594605"/>
            <a:ext cx="29152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Barley</a:t>
            </a:r>
            <a:r>
              <a:rPr sz="1500" i="1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stripe</a:t>
            </a:r>
            <a:r>
              <a:rPr sz="1500" i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252525"/>
                </a:solidFill>
                <a:latin typeface="Arial"/>
                <a:cs typeface="Arial"/>
              </a:rPr>
              <a:t>mosaic</a:t>
            </a:r>
            <a:r>
              <a:rPr sz="1500" i="1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virus</a:t>
            </a:r>
            <a:r>
              <a:rPr sz="1500" i="1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252525"/>
                </a:solidFill>
                <a:latin typeface="Arial"/>
                <a:cs typeface="Arial"/>
              </a:rPr>
              <a:t>(BSMV)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36</a:t>
            </a:fld>
            <a:endParaRPr sz="1400"/>
          </a:p>
        </p:txBody>
      </p:sp>
      <p:sp>
        <p:nvSpPr>
          <p:cNvPr id="12" name="object 12"/>
          <p:cNvSpPr txBox="1"/>
          <p:nvPr/>
        </p:nvSpPr>
        <p:spPr>
          <a:xfrm>
            <a:off x="4662678" y="2325751"/>
            <a:ext cx="2968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Inclusões</a:t>
            </a:r>
            <a:r>
              <a:rPr sz="20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Citoplasmáticas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0354" y="2472893"/>
            <a:ext cx="1637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Partículas</a:t>
            </a:r>
            <a:r>
              <a:rPr sz="18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virais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792217" y="229057"/>
            <a:ext cx="1674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0086A0"/>
                </a:solidFill>
              </a:rPr>
              <a:t>Sinais</a:t>
            </a:r>
            <a:endParaRPr sz="4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05884"/>
            <a:ext cx="12179935" cy="2452370"/>
            <a:chOff x="0" y="4405884"/>
            <a:chExt cx="12179935" cy="2452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2316" y="4477512"/>
              <a:ext cx="1752600" cy="11673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6388" y="4471416"/>
              <a:ext cx="1153668" cy="10134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7836" y="4405884"/>
              <a:ext cx="1223771" cy="11262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4375" y="4852416"/>
              <a:ext cx="1464564" cy="10988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87139" y="5629656"/>
              <a:ext cx="3529965" cy="320040"/>
            </a:xfrm>
            <a:custGeom>
              <a:avLst/>
              <a:gdLst/>
              <a:ahLst/>
              <a:cxnLst/>
              <a:rect l="l" t="t" r="r" b="b"/>
              <a:pathLst>
                <a:path w="3529965" h="320039">
                  <a:moveTo>
                    <a:pt x="3529584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3529584" y="320040"/>
                  </a:lnTo>
                  <a:lnTo>
                    <a:pt x="3529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91233" y="948596"/>
            <a:ext cx="4168140" cy="13881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1.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 Estruturas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patógenos</a:t>
            </a:r>
            <a:endParaRPr sz="2400">
              <a:latin typeface="Arial MT"/>
              <a:cs typeface="Arial MT"/>
            </a:endParaRPr>
          </a:p>
          <a:p>
            <a:pPr marL="926465">
              <a:lnSpc>
                <a:spcPct val="100000"/>
              </a:lnSpc>
              <a:spcBef>
                <a:spcPts val="280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1.4.</a:t>
            </a:r>
            <a:r>
              <a:rPr sz="3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Nematoides: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Formas</a:t>
            </a:r>
            <a:r>
              <a:rPr sz="20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adultas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7609" y="2740533"/>
            <a:ext cx="23856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Meloidogyne</a:t>
            </a:r>
            <a:r>
              <a:rPr sz="1500" i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incognita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500" spc="-5" dirty="0">
                <a:solidFill>
                  <a:srgbClr val="252525"/>
                </a:solidFill>
                <a:latin typeface="Arial MT"/>
                <a:cs typeface="Arial MT"/>
              </a:rPr>
              <a:t>macho	f</a:t>
            </a:r>
            <a:r>
              <a:rPr sz="1500" spc="5" dirty="0">
                <a:solidFill>
                  <a:srgbClr val="252525"/>
                </a:solidFill>
                <a:latin typeface="Arial MT"/>
                <a:cs typeface="Arial MT"/>
              </a:rPr>
              <a:t>ê</a:t>
            </a:r>
            <a:r>
              <a:rPr sz="1500" spc="-5" dirty="0">
                <a:solidFill>
                  <a:srgbClr val="252525"/>
                </a:solidFill>
                <a:latin typeface="Arial MT"/>
                <a:cs typeface="Arial MT"/>
              </a:rPr>
              <a:t>mea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7424" y="2471927"/>
            <a:ext cx="1943100" cy="12954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66769" y="5659018"/>
            <a:ext cx="19272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Meloidogyne</a:t>
            </a:r>
            <a:r>
              <a:rPr sz="1500" i="1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incognita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36208" y="5484876"/>
            <a:ext cx="2809240" cy="323215"/>
          </a:xfrm>
          <a:custGeom>
            <a:avLst/>
            <a:gdLst/>
            <a:ahLst/>
            <a:cxnLst/>
            <a:rect l="l" t="t" r="r" b="b"/>
            <a:pathLst>
              <a:path w="2809240" h="323214">
                <a:moveTo>
                  <a:pt x="2808732" y="0"/>
                </a:moveTo>
                <a:lnTo>
                  <a:pt x="0" y="0"/>
                </a:lnTo>
                <a:lnTo>
                  <a:pt x="0" y="323088"/>
                </a:lnTo>
                <a:lnTo>
                  <a:pt x="2808732" y="323088"/>
                </a:lnTo>
                <a:lnTo>
                  <a:pt x="2808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16471" y="5514543"/>
            <a:ext cx="172338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Heterodera</a:t>
            </a:r>
            <a:r>
              <a:rPr sz="1500" i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glycines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8691" y="2441448"/>
            <a:ext cx="1595628" cy="120548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564005" y="3906139"/>
            <a:ext cx="3743960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66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Ovos/</a:t>
            </a:r>
            <a:r>
              <a:rPr sz="1800" spc="-9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cistos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Jovens/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larvas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936363" y="354583"/>
            <a:ext cx="16732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Sinais</a:t>
            </a:r>
            <a:endParaRPr sz="4400"/>
          </a:p>
        </p:txBody>
      </p:sp>
      <p:grpSp>
        <p:nvGrpSpPr>
          <p:cNvPr id="17" name="object 17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8" name="object 1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37</a:t>
            </a:fld>
            <a:endParaRPr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75179"/>
            <a:ext cx="12179935" cy="4283075"/>
            <a:chOff x="0" y="2575179"/>
            <a:chExt cx="12179935" cy="4283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1636" y="2638044"/>
              <a:ext cx="2502408" cy="32400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16810" y="2633281"/>
              <a:ext cx="2512060" cy="3249930"/>
            </a:xfrm>
            <a:custGeom>
              <a:avLst/>
              <a:gdLst/>
              <a:ahLst/>
              <a:cxnLst/>
              <a:rect l="l" t="t" r="r" b="b"/>
              <a:pathLst>
                <a:path w="2512060" h="3249929">
                  <a:moveTo>
                    <a:pt x="0" y="3249548"/>
                  </a:moveTo>
                  <a:lnTo>
                    <a:pt x="2511933" y="3249548"/>
                  </a:lnTo>
                  <a:lnTo>
                    <a:pt x="2511933" y="0"/>
                  </a:lnTo>
                  <a:lnTo>
                    <a:pt x="0" y="0"/>
                  </a:lnTo>
                  <a:lnTo>
                    <a:pt x="0" y="32495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8300" y="2584704"/>
              <a:ext cx="4390644" cy="32933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43474" y="2579941"/>
              <a:ext cx="4400550" cy="3303270"/>
            </a:xfrm>
            <a:custGeom>
              <a:avLst/>
              <a:gdLst/>
              <a:ahLst/>
              <a:cxnLst/>
              <a:rect l="l" t="t" r="r" b="b"/>
              <a:pathLst>
                <a:path w="4400550" h="3303270">
                  <a:moveTo>
                    <a:pt x="0" y="3302889"/>
                  </a:moveTo>
                  <a:lnTo>
                    <a:pt x="4400169" y="3302889"/>
                  </a:lnTo>
                  <a:lnTo>
                    <a:pt x="4400169" y="0"/>
                  </a:lnTo>
                  <a:lnTo>
                    <a:pt x="0" y="0"/>
                  </a:lnTo>
                  <a:lnTo>
                    <a:pt x="0" y="33028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23085" y="1458213"/>
            <a:ext cx="1540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52525"/>
                </a:solidFill>
                <a:latin typeface="Arial MT"/>
                <a:cs typeface="Arial MT"/>
              </a:rPr>
              <a:t>Carvões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38</a:t>
            </a:fld>
            <a:endParaRPr sz="1400"/>
          </a:p>
        </p:txBody>
      </p:sp>
      <p:sp>
        <p:nvSpPr>
          <p:cNvPr id="10" name="object 10"/>
          <p:cNvSpPr txBox="1"/>
          <p:nvPr/>
        </p:nvSpPr>
        <p:spPr>
          <a:xfrm>
            <a:off x="3559555" y="615441"/>
            <a:ext cx="48126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86A0"/>
                </a:solidFill>
                <a:latin typeface="Arial"/>
                <a:cs typeface="Arial"/>
              </a:rPr>
              <a:t>Sinais</a:t>
            </a:r>
            <a:r>
              <a:rPr sz="4400" b="1" spc="-35" dirty="0">
                <a:solidFill>
                  <a:srgbClr val="0086A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86A0"/>
                </a:solidFill>
                <a:latin typeface="Arial"/>
                <a:cs typeface="Arial"/>
              </a:rPr>
              <a:t>x</a:t>
            </a:r>
            <a:r>
              <a:rPr sz="4400" b="1" spc="-30" dirty="0">
                <a:solidFill>
                  <a:srgbClr val="0086A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86A0"/>
                </a:solidFill>
                <a:latin typeface="Arial"/>
                <a:cs typeface="Arial"/>
              </a:rPr>
              <a:t>Sintomas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8456" y="5013959"/>
            <a:ext cx="3455035" cy="1463040"/>
          </a:xfrm>
          <a:custGeom>
            <a:avLst/>
            <a:gdLst/>
            <a:ahLst/>
            <a:cxnLst/>
            <a:rect l="l" t="t" r="r" b="b"/>
            <a:pathLst>
              <a:path w="3455034" h="1463039">
                <a:moveTo>
                  <a:pt x="3454907" y="0"/>
                </a:moveTo>
                <a:lnTo>
                  <a:pt x="0" y="0"/>
                </a:lnTo>
                <a:lnTo>
                  <a:pt x="0" y="1463039"/>
                </a:lnTo>
                <a:lnTo>
                  <a:pt x="3454907" y="1463039"/>
                </a:lnTo>
                <a:lnTo>
                  <a:pt x="3454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06395" y="1898904"/>
            <a:ext cx="2394585" cy="757555"/>
            <a:chOff x="2406395" y="1898904"/>
            <a:chExt cx="2394585" cy="757555"/>
          </a:xfrm>
        </p:grpSpPr>
        <p:sp>
          <p:nvSpPr>
            <p:cNvPr id="4" name="object 4"/>
            <p:cNvSpPr/>
            <p:nvPr/>
          </p:nvSpPr>
          <p:spPr>
            <a:xfrm>
              <a:off x="2425445" y="1917954"/>
              <a:ext cx="2016760" cy="719455"/>
            </a:xfrm>
            <a:custGeom>
              <a:avLst/>
              <a:gdLst/>
              <a:ahLst/>
              <a:cxnLst/>
              <a:rect l="l" t="t" r="r" b="b"/>
              <a:pathLst>
                <a:path w="2016760" h="719455">
                  <a:moveTo>
                    <a:pt x="0" y="359663"/>
                  </a:moveTo>
                  <a:lnTo>
                    <a:pt x="9203" y="310861"/>
                  </a:lnTo>
                  <a:lnTo>
                    <a:pt x="36011" y="264054"/>
                  </a:lnTo>
                  <a:lnTo>
                    <a:pt x="79224" y="219670"/>
                  </a:lnTo>
                  <a:lnTo>
                    <a:pt x="137639" y="178138"/>
                  </a:lnTo>
                  <a:lnTo>
                    <a:pt x="172173" y="158576"/>
                  </a:lnTo>
                  <a:lnTo>
                    <a:pt x="210057" y="139887"/>
                  </a:lnTo>
                  <a:lnTo>
                    <a:pt x="251141" y="122126"/>
                  </a:lnTo>
                  <a:lnTo>
                    <a:pt x="295275" y="105346"/>
                  </a:lnTo>
                  <a:lnTo>
                    <a:pt x="342308" y="89600"/>
                  </a:lnTo>
                  <a:lnTo>
                    <a:pt x="392092" y="74943"/>
                  </a:lnTo>
                  <a:lnTo>
                    <a:pt x="444475" y="61427"/>
                  </a:lnTo>
                  <a:lnTo>
                    <a:pt x="499307" y="49106"/>
                  </a:lnTo>
                  <a:lnTo>
                    <a:pt x="556439" y="38034"/>
                  </a:lnTo>
                  <a:lnTo>
                    <a:pt x="615719" y="28265"/>
                  </a:lnTo>
                  <a:lnTo>
                    <a:pt x="676999" y="19852"/>
                  </a:lnTo>
                  <a:lnTo>
                    <a:pt x="740127" y="12848"/>
                  </a:lnTo>
                  <a:lnTo>
                    <a:pt x="804954" y="7307"/>
                  </a:lnTo>
                  <a:lnTo>
                    <a:pt x="871330" y="3283"/>
                  </a:lnTo>
                  <a:lnTo>
                    <a:pt x="939104" y="829"/>
                  </a:lnTo>
                  <a:lnTo>
                    <a:pt x="1008126" y="0"/>
                  </a:lnTo>
                  <a:lnTo>
                    <a:pt x="1077147" y="829"/>
                  </a:lnTo>
                  <a:lnTo>
                    <a:pt x="1144921" y="3283"/>
                  </a:lnTo>
                  <a:lnTo>
                    <a:pt x="1211297" y="7307"/>
                  </a:lnTo>
                  <a:lnTo>
                    <a:pt x="1276124" y="12848"/>
                  </a:lnTo>
                  <a:lnTo>
                    <a:pt x="1339252" y="19852"/>
                  </a:lnTo>
                  <a:lnTo>
                    <a:pt x="1400532" y="28265"/>
                  </a:lnTo>
                  <a:lnTo>
                    <a:pt x="1459812" y="38034"/>
                  </a:lnTo>
                  <a:lnTo>
                    <a:pt x="1516944" y="49106"/>
                  </a:lnTo>
                  <a:lnTo>
                    <a:pt x="1571776" y="61427"/>
                  </a:lnTo>
                  <a:lnTo>
                    <a:pt x="1624159" y="74943"/>
                  </a:lnTo>
                  <a:lnTo>
                    <a:pt x="1673943" y="89600"/>
                  </a:lnTo>
                  <a:lnTo>
                    <a:pt x="1720977" y="105346"/>
                  </a:lnTo>
                  <a:lnTo>
                    <a:pt x="1765110" y="122126"/>
                  </a:lnTo>
                  <a:lnTo>
                    <a:pt x="1806194" y="139887"/>
                  </a:lnTo>
                  <a:lnTo>
                    <a:pt x="1844078" y="158576"/>
                  </a:lnTo>
                  <a:lnTo>
                    <a:pt x="1878612" y="178138"/>
                  </a:lnTo>
                  <a:lnTo>
                    <a:pt x="1937027" y="219670"/>
                  </a:lnTo>
                  <a:lnTo>
                    <a:pt x="1980240" y="264054"/>
                  </a:lnTo>
                  <a:lnTo>
                    <a:pt x="2007048" y="310861"/>
                  </a:lnTo>
                  <a:lnTo>
                    <a:pt x="2016252" y="359663"/>
                  </a:lnTo>
                  <a:lnTo>
                    <a:pt x="2013926" y="384287"/>
                  </a:lnTo>
                  <a:lnTo>
                    <a:pt x="1995770" y="432146"/>
                  </a:lnTo>
                  <a:lnTo>
                    <a:pt x="1960609" y="477795"/>
                  </a:lnTo>
                  <a:lnTo>
                    <a:pt x="1909645" y="520806"/>
                  </a:lnTo>
                  <a:lnTo>
                    <a:pt x="1844078" y="560751"/>
                  </a:lnTo>
                  <a:lnTo>
                    <a:pt x="1806194" y="579440"/>
                  </a:lnTo>
                  <a:lnTo>
                    <a:pt x="1765110" y="597201"/>
                  </a:lnTo>
                  <a:lnTo>
                    <a:pt x="1720977" y="613981"/>
                  </a:lnTo>
                  <a:lnTo>
                    <a:pt x="1673943" y="629727"/>
                  </a:lnTo>
                  <a:lnTo>
                    <a:pt x="1624159" y="644384"/>
                  </a:lnTo>
                  <a:lnTo>
                    <a:pt x="1571776" y="657900"/>
                  </a:lnTo>
                  <a:lnTo>
                    <a:pt x="1516944" y="670221"/>
                  </a:lnTo>
                  <a:lnTo>
                    <a:pt x="1459812" y="681293"/>
                  </a:lnTo>
                  <a:lnTo>
                    <a:pt x="1400532" y="691062"/>
                  </a:lnTo>
                  <a:lnTo>
                    <a:pt x="1339252" y="699475"/>
                  </a:lnTo>
                  <a:lnTo>
                    <a:pt x="1276124" y="706479"/>
                  </a:lnTo>
                  <a:lnTo>
                    <a:pt x="1211297" y="712020"/>
                  </a:lnTo>
                  <a:lnTo>
                    <a:pt x="1144921" y="716044"/>
                  </a:lnTo>
                  <a:lnTo>
                    <a:pt x="1077147" y="718498"/>
                  </a:lnTo>
                  <a:lnTo>
                    <a:pt x="1008126" y="719328"/>
                  </a:lnTo>
                  <a:lnTo>
                    <a:pt x="939104" y="718498"/>
                  </a:lnTo>
                  <a:lnTo>
                    <a:pt x="871330" y="716044"/>
                  </a:lnTo>
                  <a:lnTo>
                    <a:pt x="804954" y="712020"/>
                  </a:lnTo>
                  <a:lnTo>
                    <a:pt x="740127" y="706479"/>
                  </a:lnTo>
                  <a:lnTo>
                    <a:pt x="676999" y="699475"/>
                  </a:lnTo>
                  <a:lnTo>
                    <a:pt x="615719" y="691062"/>
                  </a:lnTo>
                  <a:lnTo>
                    <a:pt x="556439" y="681293"/>
                  </a:lnTo>
                  <a:lnTo>
                    <a:pt x="499307" y="670221"/>
                  </a:lnTo>
                  <a:lnTo>
                    <a:pt x="444475" y="657900"/>
                  </a:lnTo>
                  <a:lnTo>
                    <a:pt x="392092" y="644384"/>
                  </a:lnTo>
                  <a:lnTo>
                    <a:pt x="342308" y="629727"/>
                  </a:lnTo>
                  <a:lnTo>
                    <a:pt x="295275" y="613981"/>
                  </a:lnTo>
                  <a:lnTo>
                    <a:pt x="251141" y="597201"/>
                  </a:lnTo>
                  <a:lnTo>
                    <a:pt x="210057" y="579440"/>
                  </a:lnTo>
                  <a:lnTo>
                    <a:pt x="172173" y="560751"/>
                  </a:lnTo>
                  <a:lnTo>
                    <a:pt x="137639" y="541189"/>
                  </a:lnTo>
                  <a:lnTo>
                    <a:pt x="79224" y="499657"/>
                  </a:lnTo>
                  <a:lnTo>
                    <a:pt x="36011" y="455273"/>
                  </a:lnTo>
                  <a:lnTo>
                    <a:pt x="9203" y="408466"/>
                  </a:lnTo>
                  <a:lnTo>
                    <a:pt x="0" y="359663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2091" y="2167890"/>
              <a:ext cx="508634" cy="170180"/>
            </a:xfrm>
            <a:custGeom>
              <a:avLst/>
              <a:gdLst/>
              <a:ahLst/>
              <a:cxnLst/>
              <a:rect l="l" t="t" r="r" b="b"/>
              <a:pathLst>
                <a:path w="508635" h="170180">
                  <a:moveTo>
                    <a:pt x="334677" y="113185"/>
                  </a:moveTo>
                  <a:lnTo>
                    <a:pt x="326644" y="169672"/>
                  </a:lnTo>
                  <a:lnTo>
                    <a:pt x="483777" y="117221"/>
                  </a:lnTo>
                  <a:lnTo>
                    <a:pt x="363093" y="117221"/>
                  </a:lnTo>
                  <a:lnTo>
                    <a:pt x="334677" y="113185"/>
                  </a:lnTo>
                  <a:close/>
                </a:path>
                <a:path w="508635" h="170180">
                  <a:moveTo>
                    <a:pt x="342731" y="56549"/>
                  </a:moveTo>
                  <a:lnTo>
                    <a:pt x="334677" y="113185"/>
                  </a:lnTo>
                  <a:lnTo>
                    <a:pt x="363093" y="117221"/>
                  </a:lnTo>
                  <a:lnTo>
                    <a:pt x="371094" y="60579"/>
                  </a:lnTo>
                  <a:lnTo>
                    <a:pt x="342731" y="56549"/>
                  </a:lnTo>
                  <a:close/>
                </a:path>
                <a:path w="508635" h="170180">
                  <a:moveTo>
                    <a:pt x="350774" y="0"/>
                  </a:moveTo>
                  <a:lnTo>
                    <a:pt x="342731" y="56549"/>
                  </a:lnTo>
                  <a:lnTo>
                    <a:pt x="371094" y="60579"/>
                  </a:lnTo>
                  <a:lnTo>
                    <a:pt x="363093" y="117221"/>
                  </a:lnTo>
                  <a:lnTo>
                    <a:pt x="483777" y="117221"/>
                  </a:lnTo>
                  <a:lnTo>
                    <a:pt x="508508" y="108965"/>
                  </a:lnTo>
                  <a:lnTo>
                    <a:pt x="350774" y="0"/>
                  </a:lnTo>
                  <a:close/>
                </a:path>
                <a:path w="508635" h="170180">
                  <a:moveTo>
                    <a:pt x="8128" y="9017"/>
                  </a:moveTo>
                  <a:lnTo>
                    <a:pt x="0" y="65659"/>
                  </a:lnTo>
                  <a:lnTo>
                    <a:pt x="334677" y="113185"/>
                  </a:lnTo>
                  <a:lnTo>
                    <a:pt x="342731" y="56549"/>
                  </a:lnTo>
                  <a:lnTo>
                    <a:pt x="8128" y="90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448300" y="4422266"/>
            <a:ext cx="647700" cy="171450"/>
          </a:xfrm>
          <a:custGeom>
            <a:avLst/>
            <a:gdLst/>
            <a:ahLst/>
            <a:cxnLst/>
            <a:rect l="l" t="t" r="r" b="b"/>
            <a:pathLst>
              <a:path w="647700" h="171450">
                <a:moveTo>
                  <a:pt x="476250" y="0"/>
                </a:moveTo>
                <a:lnTo>
                  <a:pt x="476250" y="171449"/>
                </a:lnTo>
                <a:lnTo>
                  <a:pt x="590550" y="114299"/>
                </a:lnTo>
                <a:lnTo>
                  <a:pt x="504825" y="114299"/>
                </a:lnTo>
                <a:lnTo>
                  <a:pt x="504825" y="57149"/>
                </a:lnTo>
                <a:lnTo>
                  <a:pt x="590550" y="57149"/>
                </a:lnTo>
                <a:lnTo>
                  <a:pt x="476250" y="0"/>
                </a:lnTo>
                <a:close/>
              </a:path>
              <a:path w="647700" h="171450">
                <a:moveTo>
                  <a:pt x="476250" y="57149"/>
                </a:moveTo>
                <a:lnTo>
                  <a:pt x="0" y="57149"/>
                </a:lnTo>
                <a:lnTo>
                  <a:pt x="0" y="114299"/>
                </a:lnTo>
                <a:lnTo>
                  <a:pt x="476250" y="114299"/>
                </a:lnTo>
                <a:lnTo>
                  <a:pt x="476250" y="57149"/>
                </a:lnTo>
                <a:close/>
              </a:path>
              <a:path w="647700" h="171450">
                <a:moveTo>
                  <a:pt x="590550" y="57149"/>
                </a:moveTo>
                <a:lnTo>
                  <a:pt x="504825" y="57149"/>
                </a:lnTo>
                <a:lnTo>
                  <a:pt x="504825" y="114299"/>
                </a:lnTo>
                <a:lnTo>
                  <a:pt x="590550" y="114299"/>
                </a:lnTo>
                <a:lnTo>
                  <a:pt x="647700" y="85724"/>
                </a:lnTo>
                <a:lnTo>
                  <a:pt x="590550" y="5714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1424762"/>
            <a:ext cx="8287384" cy="4966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Princípio:</a:t>
            </a:r>
            <a:r>
              <a:rPr sz="28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reação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específica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antígeno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 -</a:t>
            </a:r>
            <a:r>
              <a:rPr sz="28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anticorpo</a:t>
            </a:r>
            <a:endParaRPr sz="2800">
              <a:latin typeface="Calibri"/>
              <a:cs typeface="Calibri"/>
            </a:endParaRPr>
          </a:p>
          <a:p>
            <a:pPr marL="2765425">
              <a:lnSpc>
                <a:spcPct val="100000"/>
              </a:lnSpc>
              <a:spcBef>
                <a:spcPts val="2135"/>
              </a:spcBef>
              <a:tabLst>
                <a:tab pos="4956175" algn="l"/>
              </a:tabLst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Antígenos	Estruturas</a:t>
            </a:r>
            <a:r>
              <a:rPr sz="2000" spc="-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dos</a:t>
            </a:r>
            <a:r>
              <a:rPr sz="20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Fitopatógenos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 marL="3006725" indent="-426720">
              <a:lnSpc>
                <a:spcPct val="100000"/>
              </a:lnSpc>
              <a:spcBef>
                <a:spcPts val="1575"/>
              </a:spcBef>
              <a:buAutoNum type="arabicPeriod"/>
              <a:tabLst>
                <a:tab pos="3006090" algn="l"/>
                <a:tab pos="3006725" algn="l"/>
              </a:tabLst>
            </a:pP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Injeção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em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coelho</a:t>
            </a:r>
            <a:endParaRPr sz="2400">
              <a:latin typeface="Arial MT"/>
              <a:cs typeface="Arial MT"/>
            </a:endParaRPr>
          </a:p>
          <a:p>
            <a:pPr marL="3006725" indent="-4267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006090" algn="l"/>
                <a:tab pos="3006725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Produção</a:t>
            </a:r>
            <a:r>
              <a:rPr sz="24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anticorpos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específicos</a:t>
            </a:r>
            <a:endParaRPr sz="2400">
              <a:latin typeface="Arial MT"/>
              <a:cs typeface="Arial MT"/>
            </a:endParaRPr>
          </a:p>
          <a:p>
            <a:pPr marL="3006725" indent="-4267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006090" algn="l"/>
                <a:tab pos="3006725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Obtenção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antissoro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específico</a:t>
            </a:r>
            <a:endParaRPr sz="2400">
              <a:latin typeface="Arial MT"/>
              <a:cs typeface="Arial MT"/>
            </a:endParaRPr>
          </a:p>
          <a:p>
            <a:pPr marL="3006725" indent="-42672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3006090" algn="l"/>
                <a:tab pos="3006725" algn="l"/>
                <a:tab pos="6288405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Reações</a:t>
            </a:r>
            <a:r>
              <a:rPr sz="2400" spc="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in</a:t>
            </a:r>
            <a:r>
              <a:rPr sz="2400" u="heavy" spc="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vitro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	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serologia</a:t>
            </a:r>
            <a:endParaRPr sz="2400">
              <a:latin typeface="Arial MT"/>
              <a:cs typeface="Arial MT"/>
            </a:endParaRPr>
          </a:p>
          <a:p>
            <a:pPr marL="4332605" marR="2017395" indent="64135" algn="ctr">
              <a:lnSpc>
                <a:spcPct val="125000"/>
              </a:lnSpc>
              <a:spcBef>
                <a:spcPts val="2425"/>
              </a:spcBef>
            </a:pPr>
            <a:r>
              <a:rPr sz="2400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Detecção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Identificação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F</a:t>
            </a:r>
            <a:r>
              <a:rPr sz="2400" u="heavy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i</a:t>
            </a:r>
            <a:r>
              <a:rPr sz="2400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topatógen</a:t>
            </a:r>
            <a:r>
              <a:rPr sz="2400" u="heavy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o</a:t>
            </a:r>
            <a:r>
              <a:rPr sz="24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 MT"/>
                <a:cs typeface="Arial MT"/>
              </a:rPr>
              <a:t>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51813" y="329006"/>
            <a:ext cx="77933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0086A0"/>
                </a:solidFill>
              </a:rPr>
              <a:t>Métodos</a:t>
            </a:r>
            <a:r>
              <a:rPr sz="4400" u="none" spc="-3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sorológicos</a:t>
            </a:r>
            <a:r>
              <a:rPr sz="4400" u="none" spc="-1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-</a:t>
            </a:r>
            <a:r>
              <a:rPr sz="4400" u="none" spc="-1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ELISA</a:t>
            </a:r>
            <a:endParaRPr sz="4400"/>
          </a:p>
        </p:txBody>
      </p:sp>
      <p:grpSp>
        <p:nvGrpSpPr>
          <p:cNvPr id="9" name="object 9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0" name="object 1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39</a:t>
            </a:fld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521" y="1565859"/>
            <a:ext cx="955802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600" b="0" u="none" spc="-15" dirty="0">
                <a:latin typeface="Arial MT"/>
                <a:cs typeface="Arial MT"/>
              </a:rPr>
              <a:t>IMPORTÂNCIA </a:t>
            </a:r>
            <a:r>
              <a:rPr sz="6600" b="0" u="none" dirty="0">
                <a:latin typeface="Arial MT"/>
                <a:cs typeface="Arial MT"/>
              </a:rPr>
              <a:t>DAS </a:t>
            </a:r>
            <a:r>
              <a:rPr sz="6600" b="0" u="none" spc="5" dirty="0">
                <a:latin typeface="Arial MT"/>
                <a:cs typeface="Arial MT"/>
              </a:rPr>
              <a:t> </a:t>
            </a:r>
            <a:r>
              <a:rPr sz="6600" b="0" u="none" spc="-5" dirty="0">
                <a:latin typeface="Arial MT"/>
                <a:cs typeface="Arial MT"/>
              </a:rPr>
              <a:t>DOENÇAS</a:t>
            </a:r>
            <a:r>
              <a:rPr sz="6600" b="0" u="none" spc="-15" dirty="0">
                <a:latin typeface="Arial MT"/>
                <a:cs typeface="Arial MT"/>
              </a:rPr>
              <a:t> </a:t>
            </a:r>
            <a:r>
              <a:rPr sz="6600" b="0" u="none" spc="-5" dirty="0">
                <a:latin typeface="Arial MT"/>
                <a:cs typeface="Arial MT"/>
              </a:rPr>
              <a:t>DE</a:t>
            </a:r>
            <a:r>
              <a:rPr sz="6600" b="0" u="none" spc="-15" dirty="0">
                <a:latin typeface="Arial MT"/>
                <a:cs typeface="Arial MT"/>
              </a:rPr>
              <a:t> </a:t>
            </a:r>
            <a:r>
              <a:rPr sz="6600" b="0" u="none" spc="-75" dirty="0">
                <a:latin typeface="Arial MT"/>
                <a:cs typeface="Arial MT"/>
              </a:rPr>
              <a:t>PLANTAS </a:t>
            </a:r>
            <a:r>
              <a:rPr sz="6600" b="0" u="none" spc="-1820" dirty="0">
                <a:latin typeface="Arial MT"/>
                <a:cs typeface="Arial MT"/>
              </a:rPr>
              <a:t> </a:t>
            </a:r>
            <a:r>
              <a:rPr sz="6600" b="0" u="none" spc="-100" dirty="0">
                <a:latin typeface="Arial MT"/>
                <a:cs typeface="Arial MT"/>
              </a:rPr>
              <a:t>CULTIVADAS</a:t>
            </a:r>
            <a:endParaRPr sz="66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2689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25723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923032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721864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523744"/>
            <a:ext cx="995680" cy="111760"/>
          </a:xfrm>
          <a:custGeom>
            <a:avLst/>
            <a:gdLst/>
            <a:ahLst/>
            <a:cxnLst/>
            <a:rect l="l" t="t" r="r" b="b"/>
            <a:pathLst>
              <a:path w="995680" h="111760">
                <a:moveTo>
                  <a:pt x="995172" y="0"/>
                </a:moveTo>
                <a:lnTo>
                  <a:pt x="0" y="0"/>
                </a:lnTo>
                <a:lnTo>
                  <a:pt x="0" y="111251"/>
                </a:lnTo>
                <a:lnTo>
                  <a:pt x="995172" y="111251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06911" y="643181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4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3936" y="5166359"/>
            <a:ext cx="1821180" cy="1033780"/>
          </a:xfrm>
          <a:custGeom>
            <a:avLst/>
            <a:gdLst/>
            <a:ahLst/>
            <a:cxnLst/>
            <a:rect l="l" t="t" r="r" b="b"/>
            <a:pathLst>
              <a:path w="1821179" h="1033779">
                <a:moveTo>
                  <a:pt x="1821180" y="0"/>
                </a:moveTo>
                <a:lnTo>
                  <a:pt x="0" y="0"/>
                </a:lnTo>
                <a:lnTo>
                  <a:pt x="0" y="1033271"/>
                </a:lnTo>
                <a:lnTo>
                  <a:pt x="1821180" y="1033271"/>
                </a:lnTo>
                <a:lnTo>
                  <a:pt x="1821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867029"/>
            <a:ext cx="7031990" cy="214312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8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Detecção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Material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Genético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típico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patógeno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Primers específicos </a:t>
            </a:r>
            <a:r>
              <a:rPr sz="2400" spc="-5" dirty="0">
                <a:latin typeface="Arial MT"/>
                <a:cs typeface="Arial MT"/>
              </a:rPr>
              <a:t>para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determinado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patógeno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29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Amplificação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material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genético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patógeno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Eletroforese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em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gel: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bandas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específicas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8526" y="3578199"/>
            <a:ext cx="1564640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355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Dot Blot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Southern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Blot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9596" y="3578199"/>
            <a:ext cx="1520190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380" marR="5080" indent="-361315">
              <a:lnSpc>
                <a:spcPct val="1355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Northern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Blot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RT-PCR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5004" y="3924300"/>
            <a:ext cx="878205" cy="368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Outros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44901" y="4427982"/>
            <a:ext cx="5718175" cy="0"/>
          </a:xfrm>
          <a:custGeom>
            <a:avLst/>
            <a:gdLst/>
            <a:ahLst/>
            <a:cxnLst/>
            <a:rect l="l" t="t" r="r" b="b"/>
            <a:pathLst>
              <a:path w="5718175">
                <a:moveTo>
                  <a:pt x="0" y="0"/>
                </a:moveTo>
                <a:lnTo>
                  <a:pt x="571804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31382" y="4594986"/>
            <a:ext cx="4910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SEQUENCIAMENTO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</a:t>
            </a:r>
            <a:r>
              <a:rPr sz="1800" dirty="0">
                <a:latin typeface="Arial MT"/>
                <a:cs typeface="Arial MT"/>
              </a:rPr>
              <a:t>GENOMA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(16S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rDNA)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7780" y="5056784"/>
            <a:ext cx="1256030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3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Viroses </a:t>
            </a:r>
            <a:r>
              <a:rPr sz="1800" spc="-5" dirty="0">
                <a:latin typeface="Arial MT"/>
                <a:cs typeface="Arial MT"/>
              </a:rPr>
              <a:t> Bacterioses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Fito</a:t>
            </a:r>
            <a:r>
              <a:rPr sz="1800" spc="-15" dirty="0">
                <a:latin typeface="Arial MT"/>
                <a:cs typeface="Arial MT"/>
              </a:rPr>
              <a:t>p</a:t>
            </a:r>
            <a:r>
              <a:rPr sz="1800" spc="-5" dirty="0">
                <a:latin typeface="Arial MT"/>
                <a:cs typeface="Arial MT"/>
              </a:rPr>
              <a:t>l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smas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7670" y="4452620"/>
            <a:ext cx="3758565" cy="141668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800" spc="-5" dirty="0">
                <a:latin typeface="Arial MT"/>
                <a:cs typeface="Arial MT"/>
              </a:rPr>
              <a:t>Identificação/Caracterização</a:t>
            </a:r>
            <a:endParaRPr sz="1800">
              <a:latin typeface="Arial MT"/>
              <a:cs typeface="Arial MT"/>
            </a:endParaRPr>
          </a:p>
          <a:p>
            <a:pPr marL="1080770">
              <a:lnSpc>
                <a:spcPct val="100000"/>
              </a:lnSpc>
              <a:spcBef>
                <a:spcPts val="925"/>
              </a:spcBef>
            </a:pPr>
            <a:r>
              <a:rPr sz="1800" spc="-5" dirty="0">
                <a:latin typeface="Arial MT"/>
                <a:cs typeface="Arial MT"/>
              </a:rPr>
              <a:t>RFLP</a:t>
            </a:r>
            <a:endParaRPr sz="18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430"/>
              </a:spcBef>
            </a:pPr>
            <a:r>
              <a:rPr sz="2800" b="1" spc="-5" dirty="0">
                <a:latin typeface="Arial"/>
                <a:cs typeface="Arial"/>
              </a:rPr>
              <a:t>USOS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68170" y="145795"/>
            <a:ext cx="72644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Métodos</a:t>
            </a:r>
            <a:r>
              <a:rPr sz="4400" u="none" spc="-5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moleculares:</a:t>
            </a:r>
            <a:r>
              <a:rPr sz="4400" u="none" spc="-25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PCR</a:t>
            </a:r>
            <a:endParaRPr sz="4400"/>
          </a:p>
        </p:txBody>
      </p:sp>
      <p:sp>
        <p:nvSpPr>
          <p:cNvPr id="12" name="object 12"/>
          <p:cNvSpPr/>
          <p:nvPr/>
        </p:nvSpPr>
        <p:spPr>
          <a:xfrm>
            <a:off x="2644901" y="3662934"/>
            <a:ext cx="5732145" cy="0"/>
          </a:xfrm>
          <a:custGeom>
            <a:avLst/>
            <a:gdLst/>
            <a:ahLst/>
            <a:cxnLst/>
            <a:rect l="l" t="t" r="r" b="b"/>
            <a:pathLst>
              <a:path w="5732145">
                <a:moveTo>
                  <a:pt x="0" y="0"/>
                </a:moveTo>
                <a:lnTo>
                  <a:pt x="573176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4" name="object 14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40</a:t>
            </a:fld>
            <a:endParaRPr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07439"/>
            <a:ext cx="7759700" cy="266763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Plantas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que</a:t>
            </a:r>
            <a:r>
              <a:rPr sz="24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mostram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 sintomas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típicos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em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pouco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tempo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Inoculação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nas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plantas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indicadoras</a:t>
            </a:r>
            <a:endParaRPr sz="2400">
              <a:latin typeface="Arial MT"/>
              <a:cs typeface="Arial MT"/>
            </a:endParaRPr>
          </a:p>
          <a:p>
            <a:pPr marL="1460500" lvl="1" indent="-186690">
              <a:lnSpc>
                <a:spcPct val="100000"/>
              </a:lnSpc>
              <a:spcBef>
                <a:spcPts val="710"/>
              </a:spcBef>
              <a:buChar char="-"/>
              <a:tabLst>
                <a:tab pos="1461135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Presença de sintomas</a:t>
            </a:r>
            <a:endParaRPr sz="2400">
              <a:latin typeface="Arial MT"/>
              <a:cs typeface="Arial MT"/>
            </a:endParaRPr>
          </a:p>
          <a:p>
            <a:pPr marL="1454150" lvl="1" indent="-180340">
              <a:lnSpc>
                <a:spcPct val="100000"/>
              </a:lnSpc>
              <a:spcBef>
                <a:spcPts val="720"/>
              </a:spcBef>
              <a:buChar char="-"/>
              <a:tabLst>
                <a:tab pos="1454785" algn="l"/>
              </a:tabLst>
            </a:pPr>
            <a:r>
              <a:rPr sz="2400" spc="-30" dirty="0">
                <a:solidFill>
                  <a:srgbClr val="252525"/>
                </a:solidFill>
                <a:latin typeface="Arial MT"/>
                <a:cs typeface="Arial MT"/>
              </a:rPr>
              <a:t>Tipo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 de</a:t>
            </a:r>
            <a:r>
              <a:rPr sz="24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sintoma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Arial MT"/>
              <a:cs typeface="Arial MT"/>
            </a:endParaRPr>
          </a:p>
          <a:p>
            <a:pPr marR="614045" algn="ctr">
              <a:lnSpc>
                <a:spcPct val="100000"/>
              </a:lnSpc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Indicadores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4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Vírus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2847" y="3650996"/>
            <a:ext cx="144272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Capsicum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m  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Datura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2081" y="3731132"/>
            <a:ext cx="875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ysa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is  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Vigna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1544" y="5164073"/>
            <a:ext cx="720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Usos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2879" y="4917947"/>
            <a:ext cx="5184775" cy="1191895"/>
          </a:xfrm>
          <a:custGeom>
            <a:avLst/>
            <a:gdLst/>
            <a:ahLst/>
            <a:cxnLst/>
            <a:rect l="l" t="t" r="r" b="b"/>
            <a:pathLst>
              <a:path w="5184775" h="1191895">
                <a:moveTo>
                  <a:pt x="5184648" y="0"/>
                </a:moveTo>
                <a:lnTo>
                  <a:pt x="0" y="0"/>
                </a:lnTo>
                <a:lnTo>
                  <a:pt x="0" y="1191767"/>
                </a:lnTo>
                <a:lnTo>
                  <a:pt x="5184648" y="1191767"/>
                </a:lnTo>
                <a:lnTo>
                  <a:pt x="5184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71873" y="4807610"/>
            <a:ext cx="4557395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44545">
              <a:lnSpc>
                <a:spcPct val="150100"/>
              </a:lnSpc>
              <a:spcBef>
                <a:spcPts val="100"/>
              </a:spcBef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Viroses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B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cteri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o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ses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Fungos: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Genótipos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Diferenciadores</a:t>
            </a:r>
            <a:r>
              <a:rPr sz="1800" spc="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raças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10027" y="5059679"/>
            <a:ext cx="8848725" cy="1666239"/>
            <a:chOff x="2510027" y="5059679"/>
            <a:chExt cx="8848725" cy="1666239"/>
          </a:xfrm>
        </p:grpSpPr>
        <p:sp>
          <p:nvSpPr>
            <p:cNvPr id="9" name="object 9"/>
            <p:cNvSpPr/>
            <p:nvPr/>
          </p:nvSpPr>
          <p:spPr>
            <a:xfrm>
              <a:off x="2529077" y="5078729"/>
              <a:ext cx="1152525" cy="574675"/>
            </a:xfrm>
            <a:custGeom>
              <a:avLst/>
              <a:gdLst/>
              <a:ahLst/>
              <a:cxnLst/>
              <a:rect l="l" t="t" r="r" b="b"/>
              <a:pathLst>
                <a:path w="1152525" h="574675">
                  <a:moveTo>
                    <a:pt x="0" y="287274"/>
                  </a:moveTo>
                  <a:lnTo>
                    <a:pt x="13287" y="225657"/>
                  </a:lnTo>
                  <a:lnTo>
                    <a:pt x="51276" y="168640"/>
                  </a:lnTo>
                  <a:lnTo>
                    <a:pt x="111154" y="117628"/>
                  </a:lnTo>
                  <a:lnTo>
                    <a:pt x="148422" y="94812"/>
                  </a:lnTo>
                  <a:lnTo>
                    <a:pt x="190108" y="74023"/>
                  </a:lnTo>
                  <a:lnTo>
                    <a:pt x="235860" y="55437"/>
                  </a:lnTo>
                  <a:lnTo>
                    <a:pt x="285326" y="39228"/>
                  </a:lnTo>
                  <a:lnTo>
                    <a:pt x="338155" y="25574"/>
                  </a:lnTo>
                  <a:lnTo>
                    <a:pt x="393996" y="14648"/>
                  </a:lnTo>
                  <a:lnTo>
                    <a:pt x="452497" y="6627"/>
                  </a:lnTo>
                  <a:lnTo>
                    <a:pt x="513306" y="1686"/>
                  </a:lnTo>
                  <a:lnTo>
                    <a:pt x="576072" y="0"/>
                  </a:lnTo>
                  <a:lnTo>
                    <a:pt x="638837" y="1686"/>
                  </a:lnTo>
                  <a:lnTo>
                    <a:pt x="699646" y="6627"/>
                  </a:lnTo>
                  <a:lnTo>
                    <a:pt x="758147" y="14648"/>
                  </a:lnTo>
                  <a:lnTo>
                    <a:pt x="813988" y="25574"/>
                  </a:lnTo>
                  <a:lnTo>
                    <a:pt x="866817" y="39228"/>
                  </a:lnTo>
                  <a:lnTo>
                    <a:pt x="916283" y="55437"/>
                  </a:lnTo>
                  <a:lnTo>
                    <a:pt x="962035" y="74023"/>
                  </a:lnTo>
                  <a:lnTo>
                    <a:pt x="1003721" y="94812"/>
                  </a:lnTo>
                  <a:lnTo>
                    <a:pt x="1040989" y="117628"/>
                  </a:lnTo>
                  <a:lnTo>
                    <a:pt x="1073488" y="142296"/>
                  </a:lnTo>
                  <a:lnTo>
                    <a:pt x="1122773" y="196486"/>
                  </a:lnTo>
                  <a:lnTo>
                    <a:pt x="1148763" y="255978"/>
                  </a:lnTo>
                  <a:lnTo>
                    <a:pt x="1152144" y="287274"/>
                  </a:lnTo>
                  <a:lnTo>
                    <a:pt x="1148763" y="318569"/>
                  </a:lnTo>
                  <a:lnTo>
                    <a:pt x="1122773" y="378061"/>
                  </a:lnTo>
                  <a:lnTo>
                    <a:pt x="1073488" y="432251"/>
                  </a:lnTo>
                  <a:lnTo>
                    <a:pt x="1040989" y="456919"/>
                  </a:lnTo>
                  <a:lnTo>
                    <a:pt x="1003721" y="479735"/>
                  </a:lnTo>
                  <a:lnTo>
                    <a:pt x="962035" y="500524"/>
                  </a:lnTo>
                  <a:lnTo>
                    <a:pt x="916283" y="519110"/>
                  </a:lnTo>
                  <a:lnTo>
                    <a:pt x="866817" y="535319"/>
                  </a:lnTo>
                  <a:lnTo>
                    <a:pt x="813988" y="548973"/>
                  </a:lnTo>
                  <a:lnTo>
                    <a:pt x="758147" y="559899"/>
                  </a:lnTo>
                  <a:lnTo>
                    <a:pt x="699646" y="567920"/>
                  </a:lnTo>
                  <a:lnTo>
                    <a:pt x="638837" y="572861"/>
                  </a:lnTo>
                  <a:lnTo>
                    <a:pt x="576072" y="574548"/>
                  </a:lnTo>
                  <a:lnTo>
                    <a:pt x="513306" y="572861"/>
                  </a:lnTo>
                  <a:lnTo>
                    <a:pt x="452497" y="567920"/>
                  </a:lnTo>
                  <a:lnTo>
                    <a:pt x="393996" y="559899"/>
                  </a:lnTo>
                  <a:lnTo>
                    <a:pt x="338155" y="548973"/>
                  </a:lnTo>
                  <a:lnTo>
                    <a:pt x="285326" y="535319"/>
                  </a:lnTo>
                  <a:lnTo>
                    <a:pt x="235860" y="519110"/>
                  </a:lnTo>
                  <a:lnTo>
                    <a:pt x="190108" y="500524"/>
                  </a:lnTo>
                  <a:lnTo>
                    <a:pt x="148422" y="479735"/>
                  </a:lnTo>
                  <a:lnTo>
                    <a:pt x="111154" y="456919"/>
                  </a:lnTo>
                  <a:lnTo>
                    <a:pt x="78655" y="432251"/>
                  </a:lnTo>
                  <a:lnTo>
                    <a:pt x="29370" y="378061"/>
                  </a:lnTo>
                  <a:lnTo>
                    <a:pt x="3380" y="318569"/>
                  </a:lnTo>
                  <a:lnTo>
                    <a:pt x="0" y="287274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49127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49127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07077" y="3706776"/>
            <a:ext cx="1166495" cy="1096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5"/>
              </a:spcBef>
            </a:pP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Go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ph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a  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Nicotiana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Phaseolus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41</a:t>
            </a:fld>
            <a:endParaRPr sz="140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64891" y="144271"/>
            <a:ext cx="53079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Plantas</a:t>
            </a:r>
            <a:r>
              <a:rPr sz="4400" u="none" spc="-80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indicadoras</a:t>
            </a:r>
            <a:endParaRPr sz="4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1352803"/>
            <a:ext cx="772731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Substrato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contém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fatores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seletividade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que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permitem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 </a:t>
            </a:r>
            <a:r>
              <a:rPr sz="2400" spc="-5" dirty="0">
                <a:latin typeface="Arial MT"/>
                <a:cs typeface="Arial MT"/>
              </a:rPr>
              <a:t>desenvolvimento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uma ou </a:t>
            </a:r>
            <a:r>
              <a:rPr sz="2400" spc="-5" dirty="0">
                <a:latin typeface="Arial MT"/>
                <a:cs typeface="Arial MT"/>
              </a:rPr>
              <a:t>poucas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espécies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40785"/>
            <a:ext cx="3763645" cy="199326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655"/>
              </a:spcBef>
            </a:pPr>
            <a:r>
              <a:rPr sz="2400" spc="-5" dirty="0">
                <a:latin typeface="Arial MT"/>
                <a:cs typeface="Arial MT"/>
              </a:rPr>
              <a:t>(Patógeno)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spc="-5" dirty="0">
                <a:latin typeface="Arial MT"/>
                <a:cs typeface="Arial MT"/>
              </a:rPr>
              <a:t>Fatores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Seletividade</a:t>
            </a:r>
            <a:endParaRPr sz="2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 MT"/>
                <a:cs typeface="Arial MT"/>
              </a:rPr>
              <a:t>Antibióticos</a:t>
            </a:r>
            <a:endParaRPr sz="2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 MT"/>
                <a:cs typeface="Arial MT"/>
              </a:rPr>
              <a:t>Fungicidas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907431"/>
            <a:ext cx="1875789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 MT"/>
                <a:cs typeface="Arial MT"/>
              </a:rPr>
              <a:t>Nut</a:t>
            </a:r>
            <a:r>
              <a:rPr sz="2800" dirty="0">
                <a:latin typeface="Arial MT"/>
                <a:cs typeface="Arial MT"/>
              </a:rPr>
              <a:t>r</a:t>
            </a:r>
            <a:r>
              <a:rPr sz="2800" spc="-5" dirty="0">
                <a:latin typeface="Arial MT"/>
                <a:cs typeface="Arial MT"/>
              </a:rPr>
              <a:t>i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5" dirty="0">
                <a:latin typeface="Arial MT"/>
                <a:cs typeface="Arial MT"/>
              </a:rPr>
              <a:t>nt</a:t>
            </a:r>
            <a:r>
              <a:rPr sz="2800" spc="5" dirty="0">
                <a:latin typeface="Arial MT"/>
                <a:cs typeface="Arial MT"/>
              </a:rPr>
              <a:t>e</a:t>
            </a:r>
            <a:r>
              <a:rPr sz="2800" spc="-5" dirty="0">
                <a:latin typeface="Arial MT"/>
                <a:cs typeface="Arial MT"/>
              </a:rPr>
              <a:t>s</a:t>
            </a:r>
            <a:endParaRPr sz="2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 MT"/>
                <a:cs typeface="Arial MT"/>
              </a:rPr>
              <a:t>pH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5034" y="4550257"/>
            <a:ext cx="5843905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1300"/>
              </a:spcBef>
              <a:buChar char="•"/>
              <a:tabLst>
                <a:tab pos="171450" algn="l"/>
              </a:tabLst>
            </a:pPr>
            <a:r>
              <a:rPr sz="2000" dirty="0">
                <a:latin typeface="Arial MT"/>
                <a:cs typeface="Arial MT"/>
              </a:rPr>
              <a:t>Permitem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desenvolvimento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ou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espécies</a:t>
            </a:r>
            <a:endParaRPr sz="20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1200"/>
              </a:spcBef>
              <a:buChar char="•"/>
              <a:tabLst>
                <a:tab pos="171450" algn="l"/>
              </a:tabLst>
            </a:pPr>
            <a:r>
              <a:rPr sz="2000" dirty="0">
                <a:latin typeface="Arial MT"/>
                <a:cs typeface="Arial MT"/>
              </a:rPr>
              <a:t>Com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características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culturais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diferentes.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7967" y="3723894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USOS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53906" y="3617214"/>
            <a:ext cx="1150620" cy="502920"/>
          </a:xfrm>
          <a:custGeom>
            <a:avLst/>
            <a:gdLst/>
            <a:ahLst/>
            <a:cxnLst/>
            <a:rect l="l" t="t" r="r" b="b"/>
            <a:pathLst>
              <a:path w="1150620" h="502920">
                <a:moveTo>
                  <a:pt x="0" y="251460"/>
                </a:moveTo>
                <a:lnTo>
                  <a:pt x="13268" y="197497"/>
                </a:lnTo>
                <a:lnTo>
                  <a:pt x="51202" y="147577"/>
                </a:lnTo>
                <a:lnTo>
                  <a:pt x="110995" y="102924"/>
                </a:lnTo>
                <a:lnTo>
                  <a:pt x="148212" y="82956"/>
                </a:lnTo>
                <a:lnTo>
                  <a:pt x="189841" y="64763"/>
                </a:lnTo>
                <a:lnTo>
                  <a:pt x="235531" y="48499"/>
                </a:lnTo>
                <a:lnTo>
                  <a:pt x="284931" y="34318"/>
                </a:lnTo>
                <a:lnTo>
                  <a:pt x="337691" y="22371"/>
                </a:lnTo>
                <a:lnTo>
                  <a:pt x="393460" y="12813"/>
                </a:lnTo>
                <a:lnTo>
                  <a:pt x="451886" y="5797"/>
                </a:lnTo>
                <a:lnTo>
                  <a:pt x="512620" y="1474"/>
                </a:lnTo>
                <a:lnTo>
                  <a:pt x="575310" y="0"/>
                </a:lnTo>
                <a:lnTo>
                  <a:pt x="637999" y="1474"/>
                </a:lnTo>
                <a:lnTo>
                  <a:pt x="698733" y="5797"/>
                </a:lnTo>
                <a:lnTo>
                  <a:pt x="757159" y="12813"/>
                </a:lnTo>
                <a:lnTo>
                  <a:pt x="812928" y="22371"/>
                </a:lnTo>
                <a:lnTo>
                  <a:pt x="865688" y="34318"/>
                </a:lnTo>
                <a:lnTo>
                  <a:pt x="915088" y="48499"/>
                </a:lnTo>
                <a:lnTo>
                  <a:pt x="960778" y="64763"/>
                </a:lnTo>
                <a:lnTo>
                  <a:pt x="1002407" y="82956"/>
                </a:lnTo>
                <a:lnTo>
                  <a:pt x="1039624" y="102924"/>
                </a:lnTo>
                <a:lnTo>
                  <a:pt x="1072077" y="124516"/>
                </a:lnTo>
                <a:lnTo>
                  <a:pt x="1121292" y="171955"/>
                </a:lnTo>
                <a:lnTo>
                  <a:pt x="1147244" y="224050"/>
                </a:lnTo>
                <a:lnTo>
                  <a:pt x="1150620" y="251460"/>
                </a:lnTo>
                <a:lnTo>
                  <a:pt x="1147244" y="278869"/>
                </a:lnTo>
                <a:lnTo>
                  <a:pt x="1121292" y="330964"/>
                </a:lnTo>
                <a:lnTo>
                  <a:pt x="1072077" y="378403"/>
                </a:lnTo>
                <a:lnTo>
                  <a:pt x="1039624" y="399995"/>
                </a:lnTo>
                <a:lnTo>
                  <a:pt x="1002407" y="419963"/>
                </a:lnTo>
                <a:lnTo>
                  <a:pt x="960778" y="438156"/>
                </a:lnTo>
                <a:lnTo>
                  <a:pt x="915088" y="454420"/>
                </a:lnTo>
                <a:lnTo>
                  <a:pt x="865688" y="468601"/>
                </a:lnTo>
                <a:lnTo>
                  <a:pt x="812928" y="480548"/>
                </a:lnTo>
                <a:lnTo>
                  <a:pt x="757159" y="490106"/>
                </a:lnTo>
                <a:lnTo>
                  <a:pt x="698733" y="497122"/>
                </a:lnTo>
                <a:lnTo>
                  <a:pt x="637999" y="501445"/>
                </a:lnTo>
                <a:lnTo>
                  <a:pt x="575310" y="502919"/>
                </a:lnTo>
                <a:lnTo>
                  <a:pt x="512620" y="501445"/>
                </a:lnTo>
                <a:lnTo>
                  <a:pt x="451886" y="497122"/>
                </a:lnTo>
                <a:lnTo>
                  <a:pt x="393460" y="490106"/>
                </a:lnTo>
                <a:lnTo>
                  <a:pt x="337691" y="480548"/>
                </a:lnTo>
                <a:lnTo>
                  <a:pt x="284931" y="468601"/>
                </a:lnTo>
                <a:lnTo>
                  <a:pt x="235531" y="454420"/>
                </a:lnTo>
                <a:lnTo>
                  <a:pt x="189841" y="438156"/>
                </a:lnTo>
                <a:lnTo>
                  <a:pt x="148212" y="419963"/>
                </a:lnTo>
                <a:lnTo>
                  <a:pt x="110995" y="399995"/>
                </a:lnTo>
                <a:lnTo>
                  <a:pt x="78542" y="378403"/>
                </a:lnTo>
                <a:lnTo>
                  <a:pt x="29327" y="330964"/>
                </a:lnTo>
                <a:lnTo>
                  <a:pt x="3375" y="278869"/>
                </a:lnTo>
                <a:lnTo>
                  <a:pt x="0" y="25146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495915" y="3723894"/>
            <a:ext cx="1192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bacterioses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42</a:t>
            </a:fld>
            <a:endParaRPr sz="1400"/>
          </a:p>
        </p:txBody>
      </p:sp>
      <p:sp>
        <p:nvSpPr>
          <p:cNvPr id="12" name="object 12"/>
          <p:cNvSpPr txBox="1"/>
          <p:nvPr/>
        </p:nvSpPr>
        <p:spPr>
          <a:xfrm>
            <a:off x="7581900" y="2308860"/>
            <a:ext cx="2592705" cy="70866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latin typeface="Arial MT"/>
                <a:cs typeface="Arial MT"/>
              </a:rPr>
              <a:t>Obs: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Temperatura</a:t>
            </a:r>
            <a:endParaRPr sz="2000">
              <a:latin typeface="Arial MT"/>
              <a:cs typeface="Arial MT"/>
            </a:endParaRPr>
          </a:p>
          <a:p>
            <a:pPr marL="109982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Umidade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4428" y="4207764"/>
            <a:ext cx="2825750" cy="399415"/>
          </a:xfrm>
          <a:prstGeom prst="rect">
            <a:avLst/>
          </a:prstGeom>
          <a:ln w="9525">
            <a:solidFill>
              <a:srgbClr val="00FF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 MT"/>
                <a:cs typeface="Arial MT"/>
              </a:rPr>
              <a:t>Meios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diferenciais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39795" y="295782"/>
            <a:ext cx="56203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/>
              <a:t>Meios</a:t>
            </a:r>
            <a:r>
              <a:rPr sz="4400" u="none" spc="-70" dirty="0"/>
              <a:t> </a:t>
            </a:r>
            <a:r>
              <a:rPr sz="4400" u="none" dirty="0"/>
              <a:t>semi-seletivos</a:t>
            </a:r>
            <a:endParaRPr sz="4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1607566"/>
            <a:ext cx="8505825" cy="316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6580" indent="-564515">
              <a:lnSpc>
                <a:spcPts val="4680"/>
              </a:lnSpc>
              <a:spcBef>
                <a:spcPts val="95"/>
              </a:spcBef>
              <a:buAutoNum type="arabicPeriod"/>
              <a:tabLst>
                <a:tab pos="577215" algn="l"/>
              </a:tabLst>
            </a:pPr>
            <a:r>
              <a:rPr sz="4000" b="1" spc="-10" dirty="0">
                <a:latin typeface="Arial"/>
                <a:cs typeface="Arial"/>
              </a:rPr>
              <a:t>QUANTIFICAÇÃO</a:t>
            </a:r>
            <a:r>
              <a:rPr sz="4000" b="1" spc="3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DE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sz="4000" b="1" spc="-15" dirty="0">
                <a:latin typeface="Arial"/>
                <a:cs typeface="Arial"/>
              </a:rPr>
              <a:t>SINTOMAS</a:t>
            </a:r>
            <a:endParaRPr sz="4000">
              <a:latin typeface="Arial"/>
              <a:cs typeface="Arial"/>
            </a:endParaRPr>
          </a:p>
          <a:p>
            <a:pPr marL="698500" lvl="1" indent="-228600">
              <a:lnSpc>
                <a:spcPts val="3690"/>
              </a:lnSpc>
              <a:buChar char="•"/>
              <a:tabLst>
                <a:tab pos="698500" algn="l"/>
              </a:tabLst>
            </a:pPr>
            <a:r>
              <a:rPr sz="3200" dirty="0">
                <a:latin typeface="Arial MT"/>
                <a:cs typeface="Arial MT"/>
              </a:rPr>
              <a:t>INCIDÊNCIA</a:t>
            </a:r>
            <a:endParaRPr sz="3200">
              <a:latin typeface="Arial MT"/>
              <a:cs typeface="Arial MT"/>
            </a:endParaRPr>
          </a:p>
          <a:p>
            <a:pPr marL="1155700" lvl="2" indent="-229235">
              <a:lnSpc>
                <a:spcPts val="2820"/>
              </a:lnSpc>
              <a:buChar char="•"/>
              <a:tabLst>
                <a:tab pos="1156335" algn="l"/>
              </a:tabLst>
            </a:pPr>
            <a:r>
              <a:rPr sz="2400" dirty="0">
                <a:latin typeface="Arial MT"/>
                <a:cs typeface="Arial MT"/>
              </a:rPr>
              <a:t>%</a:t>
            </a:r>
            <a:r>
              <a:rPr sz="2400" spc="-30" dirty="0">
                <a:latin typeface="Arial MT"/>
                <a:cs typeface="Arial MT"/>
              </a:rPr>
              <a:t> PLANTAS</a:t>
            </a:r>
            <a:r>
              <a:rPr sz="2400" spc="-5" dirty="0">
                <a:latin typeface="Arial MT"/>
                <a:cs typeface="Arial MT"/>
              </a:rPr>
              <a:t> DOENTES</a:t>
            </a:r>
            <a:endParaRPr sz="2400">
              <a:latin typeface="Arial MT"/>
              <a:cs typeface="Arial MT"/>
            </a:endParaRPr>
          </a:p>
          <a:p>
            <a:pPr marL="1155700" lvl="2" indent="-229235">
              <a:lnSpc>
                <a:spcPts val="2845"/>
              </a:lnSpc>
              <a:buChar char="•"/>
              <a:tabLst>
                <a:tab pos="1156335" algn="l"/>
              </a:tabLst>
            </a:pPr>
            <a:r>
              <a:rPr sz="2400" spc="-5" dirty="0">
                <a:latin typeface="Arial MT"/>
                <a:cs typeface="Arial MT"/>
              </a:rPr>
              <a:t>%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ORGÃOS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SINTOMAS</a:t>
            </a:r>
            <a:endParaRPr sz="2400">
              <a:latin typeface="Arial MT"/>
              <a:cs typeface="Arial MT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500">
              <a:latin typeface="Arial MT"/>
              <a:cs typeface="Arial MT"/>
            </a:endParaRPr>
          </a:p>
          <a:p>
            <a:pPr marL="698500" lvl="1" indent="-228600">
              <a:lnSpc>
                <a:spcPts val="3815"/>
              </a:lnSpc>
              <a:spcBef>
                <a:spcPts val="5"/>
              </a:spcBef>
              <a:buChar char="•"/>
              <a:tabLst>
                <a:tab pos="698500" algn="l"/>
              </a:tabLst>
            </a:pPr>
            <a:r>
              <a:rPr sz="3200" dirty="0">
                <a:latin typeface="Arial MT"/>
                <a:cs typeface="Arial MT"/>
              </a:rPr>
              <a:t>SEVERIDADE</a:t>
            </a:r>
            <a:endParaRPr sz="3200">
              <a:latin typeface="Arial MT"/>
              <a:cs typeface="Arial MT"/>
            </a:endParaRPr>
          </a:p>
          <a:p>
            <a:pPr marL="1155700" lvl="2" indent="-229235">
              <a:lnSpc>
                <a:spcPts val="2855"/>
              </a:lnSpc>
              <a:buChar char="•"/>
              <a:tabLst>
                <a:tab pos="1156335" algn="l"/>
              </a:tabLst>
            </a:pPr>
            <a:r>
              <a:rPr sz="2400" spc="-5" dirty="0">
                <a:latin typeface="Arial MT"/>
                <a:cs typeface="Arial MT"/>
              </a:rPr>
              <a:t>ESCALAS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DIAGRAMÁTICAS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-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%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TECIDO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AFETADO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4740020"/>
            <a:ext cx="3279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400" spc="-5" dirty="0">
                <a:latin typeface="Arial MT"/>
                <a:cs typeface="Arial MT"/>
              </a:rPr>
              <a:t>ESCALAS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-40" dirty="0">
                <a:latin typeface="Arial MT"/>
                <a:cs typeface="Arial MT"/>
              </a:rPr>
              <a:t> NOTAS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231647"/>
            <a:ext cx="6852284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3200" b="0" u="none" dirty="0">
                <a:latin typeface="Arial MT"/>
                <a:cs typeface="Arial MT"/>
              </a:rPr>
              <a:t>Quantificação</a:t>
            </a:r>
            <a:r>
              <a:rPr sz="3200" b="0" u="none" spc="-65" dirty="0">
                <a:latin typeface="Arial MT"/>
                <a:cs typeface="Arial MT"/>
              </a:rPr>
              <a:t> </a:t>
            </a:r>
            <a:r>
              <a:rPr sz="3200" b="0" u="none" dirty="0">
                <a:latin typeface="Arial MT"/>
                <a:cs typeface="Arial MT"/>
              </a:rPr>
              <a:t>de</a:t>
            </a:r>
            <a:r>
              <a:rPr sz="3200" b="0" u="none" spc="-35" dirty="0">
                <a:latin typeface="Arial MT"/>
                <a:cs typeface="Arial MT"/>
              </a:rPr>
              <a:t> </a:t>
            </a:r>
            <a:r>
              <a:rPr sz="3200" b="0" u="none" spc="-5" dirty="0">
                <a:latin typeface="Arial MT"/>
                <a:cs typeface="Arial MT"/>
              </a:rPr>
              <a:t>doença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87517" y="4886705"/>
            <a:ext cx="295910" cy="524510"/>
          </a:xfrm>
          <a:custGeom>
            <a:avLst/>
            <a:gdLst/>
            <a:ahLst/>
            <a:cxnLst/>
            <a:rect l="l" t="t" r="r" b="b"/>
            <a:pathLst>
              <a:path w="295910" h="524510">
                <a:moveTo>
                  <a:pt x="295656" y="524256"/>
                </a:moveTo>
                <a:lnTo>
                  <a:pt x="248924" y="517965"/>
                </a:lnTo>
                <a:lnTo>
                  <a:pt x="208342" y="500453"/>
                </a:lnTo>
                <a:lnTo>
                  <a:pt x="176345" y="473753"/>
                </a:lnTo>
                <a:lnTo>
                  <a:pt x="155362" y="439903"/>
                </a:lnTo>
                <a:lnTo>
                  <a:pt x="147828" y="400939"/>
                </a:lnTo>
                <a:lnTo>
                  <a:pt x="147828" y="385445"/>
                </a:lnTo>
                <a:lnTo>
                  <a:pt x="140293" y="346480"/>
                </a:lnTo>
                <a:lnTo>
                  <a:pt x="119310" y="312630"/>
                </a:lnTo>
                <a:lnTo>
                  <a:pt x="87313" y="285930"/>
                </a:lnTo>
                <a:lnTo>
                  <a:pt x="46731" y="268418"/>
                </a:lnTo>
                <a:lnTo>
                  <a:pt x="0" y="262128"/>
                </a:lnTo>
                <a:lnTo>
                  <a:pt x="46731" y="255837"/>
                </a:lnTo>
                <a:lnTo>
                  <a:pt x="87313" y="238325"/>
                </a:lnTo>
                <a:lnTo>
                  <a:pt x="119310" y="211625"/>
                </a:lnTo>
                <a:lnTo>
                  <a:pt x="140293" y="177775"/>
                </a:lnTo>
                <a:lnTo>
                  <a:pt x="147828" y="138811"/>
                </a:lnTo>
                <a:lnTo>
                  <a:pt x="147828" y="123317"/>
                </a:lnTo>
                <a:lnTo>
                  <a:pt x="155362" y="84352"/>
                </a:lnTo>
                <a:lnTo>
                  <a:pt x="176345" y="50502"/>
                </a:lnTo>
                <a:lnTo>
                  <a:pt x="208342" y="23802"/>
                </a:lnTo>
                <a:lnTo>
                  <a:pt x="248924" y="6290"/>
                </a:lnTo>
                <a:lnTo>
                  <a:pt x="295656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28208" y="4851653"/>
            <a:ext cx="15519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Arial MT"/>
                <a:cs typeface="Arial MT"/>
              </a:rPr>
              <a:t>DESCRITIVA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ARB</a:t>
            </a:r>
            <a:r>
              <a:rPr sz="2000" spc="-10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TRÁRIA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43</a:t>
            </a:fld>
            <a:endParaRPr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245" y="0"/>
            <a:ext cx="6986905" cy="175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3860" marR="5080" indent="-1661795">
              <a:lnSpc>
                <a:spcPct val="100000"/>
              </a:lnSpc>
              <a:spcBef>
                <a:spcPts val="100"/>
              </a:spcBef>
            </a:pPr>
            <a:r>
              <a:rPr sz="4400" u="none" dirty="0"/>
              <a:t>Quantificação</a:t>
            </a:r>
            <a:r>
              <a:rPr sz="4400" u="none" spc="-20" dirty="0"/>
              <a:t> </a:t>
            </a:r>
            <a:r>
              <a:rPr sz="4400" u="none" dirty="0"/>
              <a:t>de</a:t>
            </a:r>
            <a:r>
              <a:rPr sz="4400" u="none" spc="-15" dirty="0"/>
              <a:t> </a:t>
            </a:r>
            <a:r>
              <a:rPr sz="4400" u="none" dirty="0"/>
              <a:t>doença</a:t>
            </a:r>
            <a:r>
              <a:rPr sz="4400" u="none" spc="-30" dirty="0"/>
              <a:t> </a:t>
            </a:r>
            <a:r>
              <a:rPr sz="4400" u="none" dirty="0"/>
              <a:t>- </a:t>
            </a:r>
            <a:r>
              <a:rPr sz="4400" u="none" spc="-1205" dirty="0"/>
              <a:t> </a:t>
            </a:r>
            <a:r>
              <a:rPr sz="4400" u="none" dirty="0"/>
              <a:t>SEVERIDADE</a:t>
            </a:r>
            <a:endParaRPr sz="4400"/>
          </a:p>
          <a:p>
            <a:pPr marR="108585" algn="ctr">
              <a:lnSpc>
                <a:spcPct val="100000"/>
              </a:lnSpc>
              <a:spcBef>
                <a:spcPts val="175"/>
              </a:spcBef>
            </a:pPr>
            <a:r>
              <a:rPr sz="2400" b="0" u="none" spc="-5" dirty="0">
                <a:latin typeface="Arial MT"/>
                <a:cs typeface="Arial MT"/>
              </a:rPr>
              <a:t>ESCALAS DIAGRAMÁTICAS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3" y="1517903"/>
            <a:ext cx="2342353" cy="36046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4395" y="5045709"/>
            <a:ext cx="2771775" cy="83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266065" algn="ctr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Xanthomonas </a:t>
            </a:r>
            <a:r>
              <a:rPr sz="1800" spc="-5" dirty="0">
                <a:latin typeface="Arial MT"/>
                <a:cs typeface="Arial MT"/>
              </a:rPr>
              <a:t>spp.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tomateiro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latin typeface="Arial MT"/>
                <a:cs typeface="Arial MT"/>
              </a:rPr>
              <a:t>(MELLO;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TAKATSU;LOPES,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1997)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532" y="2842260"/>
            <a:ext cx="52324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4683" y="2842260"/>
            <a:ext cx="52324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Arial"/>
                <a:cs typeface="Arial"/>
              </a:rPr>
              <a:t>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3811" y="3806952"/>
            <a:ext cx="57658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latin typeface="Arial"/>
                <a:cs typeface="Arial"/>
              </a:rPr>
              <a:t>15%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300" y="4710684"/>
            <a:ext cx="57785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Arial"/>
                <a:cs typeface="Arial"/>
              </a:rPr>
              <a:t>25%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9611" y="4710684"/>
            <a:ext cx="57658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Arial"/>
                <a:cs typeface="Arial"/>
              </a:rPr>
              <a:t>50%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5408" y="1943130"/>
            <a:ext cx="3657599" cy="184858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34992" y="3884803"/>
            <a:ext cx="2641600" cy="83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Streptomyces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scabies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tubérculos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batata</a:t>
            </a:r>
            <a:endParaRPr sz="1800">
              <a:latin typeface="Arial MT"/>
              <a:cs typeface="Arial MT"/>
            </a:endParaRPr>
          </a:p>
          <a:p>
            <a:pPr marL="62865" algn="ctr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latin typeface="Arial MT"/>
                <a:cs typeface="Arial MT"/>
              </a:rPr>
              <a:t>(James,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1971)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82711" y="1819655"/>
            <a:ext cx="4114055" cy="199035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098663" y="3731295"/>
            <a:ext cx="3873500" cy="62992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800" i="1" spc="-5" dirty="0">
                <a:latin typeface="Arial"/>
                <a:cs typeface="Arial"/>
              </a:rPr>
              <a:t>Ralstonia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solanacearum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tomateiro</a:t>
            </a:r>
            <a:endParaRPr sz="1800">
              <a:latin typeface="Arial MT"/>
              <a:cs typeface="Arial MT"/>
            </a:endParaRPr>
          </a:p>
          <a:p>
            <a:pPr marL="61594" algn="ctr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latin typeface="Arial MT"/>
                <a:cs typeface="Arial MT"/>
              </a:rPr>
              <a:t>(Gomes,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1997)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35296" y="4849367"/>
            <a:ext cx="6318885" cy="1880870"/>
            <a:chOff x="5035296" y="4849367"/>
            <a:chExt cx="6318885" cy="188087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5296" y="4849367"/>
              <a:ext cx="3048000" cy="18806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37576" y="5512307"/>
              <a:ext cx="3316604" cy="647700"/>
            </a:xfrm>
            <a:custGeom>
              <a:avLst/>
              <a:gdLst/>
              <a:ahLst/>
              <a:cxnLst/>
              <a:rect l="l" t="t" r="r" b="b"/>
              <a:pathLst>
                <a:path w="3316604" h="647700">
                  <a:moveTo>
                    <a:pt x="3316224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3316224" y="647700"/>
                  </a:lnTo>
                  <a:lnTo>
                    <a:pt x="3316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415273" y="5475880"/>
            <a:ext cx="2564765" cy="62992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800" i="1" spc="-5" dirty="0">
                <a:latin typeface="Arial"/>
                <a:cs typeface="Arial"/>
              </a:rPr>
              <a:t>Cercospora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melancia</a:t>
            </a:r>
            <a:endParaRPr sz="1800">
              <a:latin typeface="Arial MT"/>
              <a:cs typeface="Arial MT"/>
            </a:endParaRPr>
          </a:p>
          <a:p>
            <a:pPr marL="96520">
              <a:lnSpc>
                <a:spcPct val="100000"/>
              </a:lnSpc>
              <a:spcBef>
                <a:spcPts val="405"/>
              </a:spcBef>
            </a:pPr>
            <a:r>
              <a:rPr sz="1400" spc="-5" dirty="0">
                <a:latin typeface="Arial MT"/>
                <a:cs typeface="Arial MT"/>
              </a:rPr>
              <a:t>(Halfeld-Vieira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Nechet,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2006)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9" name="object 1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44</a:t>
            </a:fld>
            <a:endParaRPr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4552" y="1899030"/>
            <a:ext cx="1053528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7034" indent="-39497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407670" algn="l"/>
              </a:tabLst>
            </a:pPr>
            <a:r>
              <a:rPr sz="2800" b="1" spc="-5" dirty="0">
                <a:latin typeface="Arial"/>
                <a:cs typeface="Arial"/>
              </a:rPr>
              <a:t>QUANTIFICAÇÃO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PATÓGENO</a:t>
            </a:r>
            <a:endParaRPr sz="2800">
              <a:latin typeface="Arial"/>
              <a:cs typeface="Arial"/>
            </a:endParaRPr>
          </a:p>
          <a:p>
            <a:pPr marL="827405" lvl="1" indent="-457834">
              <a:lnSpc>
                <a:spcPct val="100000"/>
              </a:lnSpc>
              <a:buChar char="•"/>
              <a:tabLst>
                <a:tab pos="827405" algn="l"/>
                <a:tab pos="828040" algn="l"/>
              </a:tabLst>
            </a:pPr>
            <a:r>
              <a:rPr sz="2800" spc="-15" dirty="0">
                <a:latin typeface="Arial MT"/>
                <a:cs typeface="Arial MT"/>
              </a:rPr>
              <a:t>MÉTODOS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SEROLÓGICOS</a:t>
            </a:r>
            <a:endParaRPr sz="2800">
              <a:latin typeface="Arial MT"/>
              <a:cs typeface="Arial MT"/>
            </a:endParaRPr>
          </a:p>
          <a:p>
            <a:pPr marL="1284605" lvl="2" indent="-457834">
              <a:lnSpc>
                <a:spcPct val="100000"/>
              </a:lnSpc>
              <a:buChar char="•"/>
              <a:tabLst>
                <a:tab pos="1284605" algn="l"/>
                <a:tab pos="1285240" algn="l"/>
              </a:tabLst>
            </a:pPr>
            <a:r>
              <a:rPr sz="2800" spc="-5" dirty="0">
                <a:latin typeface="Arial MT"/>
                <a:cs typeface="Arial MT"/>
              </a:rPr>
              <a:t>ELISA</a:t>
            </a:r>
            <a:endParaRPr sz="2800">
              <a:latin typeface="Arial MT"/>
              <a:cs typeface="Arial MT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>
              <a:latin typeface="Arial MT"/>
              <a:cs typeface="Arial MT"/>
            </a:endParaRPr>
          </a:p>
          <a:p>
            <a:pPr marL="827405" lvl="1" indent="-457834">
              <a:lnSpc>
                <a:spcPct val="100000"/>
              </a:lnSpc>
              <a:buChar char="•"/>
              <a:tabLst>
                <a:tab pos="827405" algn="l"/>
                <a:tab pos="828040" algn="l"/>
              </a:tabLst>
            </a:pPr>
            <a:r>
              <a:rPr sz="2800" spc="-15" dirty="0">
                <a:latin typeface="Arial MT"/>
                <a:cs typeface="Arial MT"/>
              </a:rPr>
              <a:t>MÉTODOS</a:t>
            </a:r>
            <a:r>
              <a:rPr sz="2800" spc="-5" dirty="0">
                <a:latin typeface="Arial MT"/>
                <a:cs typeface="Arial MT"/>
              </a:rPr>
              <a:t> QUÍMICOS</a:t>
            </a:r>
            <a:endParaRPr sz="2800">
              <a:latin typeface="Arial MT"/>
              <a:cs typeface="Arial MT"/>
            </a:endParaRPr>
          </a:p>
          <a:p>
            <a:pPr marL="827405" lvl="1" indent="-457834">
              <a:lnSpc>
                <a:spcPct val="100000"/>
              </a:lnSpc>
              <a:spcBef>
                <a:spcPts val="5"/>
              </a:spcBef>
              <a:buChar char="•"/>
              <a:tabLst>
                <a:tab pos="827405" algn="l"/>
                <a:tab pos="828040" algn="l"/>
              </a:tabLst>
            </a:pPr>
            <a:r>
              <a:rPr sz="2800" spc="-15" dirty="0">
                <a:latin typeface="Arial MT"/>
                <a:cs typeface="Arial MT"/>
              </a:rPr>
              <a:t>MÉTODOS</a:t>
            </a:r>
            <a:r>
              <a:rPr sz="2800" spc="-5" dirty="0">
                <a:latin typeface="Arial MT"/>
                <a:cs typeface="Arial MT"/>
              </a:rPr>
              <a:t> MOLECULARES</a:t>
            </a:r>
            <a:endParaRPr sz="2800">
              <a:latin typeface="Arial MT"/>
              <a:cs typeface="Arial MT"/>
            </a:endParaRPr>
          </a:p>
          <a:p>
            <a:pPr marL="1284605" lvl="2" indent="-457834">
              <a:lnSpc>
                <a:spcPct val="100000"/>
              </a:lnSpc>
              <a:buChar char="•"/>
              <a:tabLst>
                <a:tab pos="1284605" algn="l"/>
                <a:tab pos="1285240" algn="l"/>
              </a:tabLst>
            </a:pPr>
            <a:r>
              <a:rPr sz="2800" spc="-10" dirty="0">
                <a:latin typeface="Arial MT"/>
                <a:cs typeface="Arial MT"/>
              </a:rPr>
              <a:t>QUANTIDADE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DOENÇA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X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QUANTIDADE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 DANOS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45</a:t>
            </a:fld>
            <a:endParaRPr sz="1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70048" y="231647"/>
            <a:ext cx="6852284" cy="792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15"/>
              </a:spcBef>
            </a:pPr>
            <a:r>
              <a:rPr sz="3200" b="0" u="none" dirty="0">
                <a:latin typeface="Arial MT"/>
                <a:cs typeface="Arial MT"/>
              </a:rPr>
              <a:t>Quantificação</a:t>
            </a:r>
            <a:r>
              <a:rPr sz="3200" b="0" u="none" spc="-65" dirty="0">
                <a:latin typeface="Arial MT"/>
                <a:cs typeface="Arial MT"/>
              </a:rPr>
              <a:t> </a:t>
            </a:r>
            <a:r>
              <a:rPr sz="3200" b="0" u="none" dirty="0">
                <a:latin typeface="Arial MT"/>
                <a:cs typeface="Arial MT"/>
              </a:rPr>
              <a:t>de</a:t>
            </a:r>
            <a:r>
              <a:rPr sz="3200" b="0" u="none" spc="-35" dirty="0">
                <a:latin typeface="Arial MT"/>
                <a:cs typeface="Arial MT"/>
              </a:rPr>
              <a:t> </a:t>
            </a:r>
            <a:r>
              <a:rPr sz="3200" b="0" u="none" spc="-5" dirty="0">
                <a:latin typeface="Arial MT"/>
                <a:cs typeface="Arial MT"/>
              </a:rPr>
              <a:t>doença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833" y="0"/>
            <a:ext cx="7760334" cy="1562735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95"/>
              </a:spcBef>
            </a:pPr>
            <a:r>
              <a:rPr sz="5400" u="none" dirty="0"/>
              <a:t>Quantificação</a:t>
            </a:r>
            <a:r>
              <a:rPr sz="5400" u="none" spc="-45" dirty="0"/>
              <a:t> </a:t>
            </a:r>
            <a:r>
              <a:rPr sz="5400" u="none" dirty="0"/>
              <a:t>de</a:t>
            </a:r>
            <a:r>
              <a:rPr sz="5400" u="none" spc="-45" dirty="0"/>
              <a:t> </a:t>
            </a:r>
            <a:r>
              <a:rPr sz="5400" u="none" spc="-5" dirty="0"/>
              <a:t>danos</a:t>
            </a:r>
            <a:endParaRPr sz="5400"/>
          </a:p>
          <a:p>
            <a:pPr algn="ctr">
              <a:lnSpc>
                <a:spcPct val="100000"/>
              </a:lnSpc>
              <a:spcBef>
                <a:spcPts val="844"/>
              </a:spcBef>
            </a:pPr>
            <a:r>
              <a:rPr sz="2400" b="0" u="none" dirty="0">
                <a:latin typeface="Arial MT"/>
                <a:cs typeface="Arial MT"/>
              </a:rPr>
              <a:t>OBT</a:t>
            </a:r>
            <a:r>
              <a:rPr sz="2400" b="0" u="none" spc="-10" dirty="0">
                <a:latin typeface="Arial MT"/>
                <a:cs typeface="Arial MT"/>
              </a:rPr>
              <a:t>E</a:t>
            </a:r>
            <a:r>
              <a:rPr sz="2400" b="0" u="none" spc="-5" dirty="0">
                <a:latin typeface="Arial MT"/>
                <a:cs typeface="Arial MT"/>
              </a:rPr>
              <a:t>N</a:t>
            </a:r>
            <a:r>
              <a:rPr sz="2400" b="0" u="none" spc="-15" dirty="0">
                <a:latin typeface="Arial MT"/>
                <a:cs typeface="Arial MT"/>
              </a:rPr>
              <a:t>Ç</a:t>
            </a:r>
            <a:r>
              <a:rPr sz="2400" b="0" u="none" dirty="0">
                <a:latin typeface="Arial MT"/>
                <a:cs typeface="Arial MT"/>
              </a:rPr>
              <a:t>ÃO </a:t>
            </a:r>
            <a:r>
              <a:rPr sz="2400" b="0" u="none" spc="-5" dirty="0">
                <a:latin typeface="Arial MT"/>
                <a:cs typeface="Arial MT"/>
              </a:rPr>
              <a:t>DE</a:t>
            </a:r>
            <a:r>
              <a:rPr sz="2400" b="0" u="none" dirty="0">
                <a:latin typeface="Arial MT"/>
                <a:cs typeface="Arial MT"/>
              </a:rPr>
              <a:t> </a:t>
            </a:r>
            <a:r>
              <a:rPr sz="2400" b="0" u="none" spc="-5" dirty="0">
                <a:latin typeface="Arial MT"/>
                <a:cs typeface="Arial MT"/>
              </a:rPr>
              <a:t>D</a:t>
            </a:r>
            <a:r>
              <a:rPr sz="2400" b="0" u="none" spc="-15" dirty="0">
                <a:latin typeface="Arial MT"/>
                <a:cs typeface="Arial MT"/>
              </a:rPr>
              <a:t>A</a:t>
            </a:r>
            <a:r>
              <a:rPr sz="2400" b="0" u="none" dirty="0">
                <a:latin typeface="Arial MT"/>
                <a:cs typeface="Arial MT"/>
              </a:rPr>
              <a:t>DOS</a:t>
            </a:r>
            <a:r>
              <a:rPr sz="2400" b="0" u="none" spc="10" dirty="0">
                <a:latin typeface="Arial MT"/>
                <a:cs typeface="Arial MT"/>
              </a:rPr>
              <a:t> </a:t>
            </a:r>
            <a:r>
              <a:rPr sz="2400" b="0" u="none" spc="-185" dirty="0">
                <a:latin typeface="Arial MT"/>
                <a:cs typeface="Arial MT"/>
              </a:rPr>
              <a:t>P</a:t>
            </a:r>
            <a:r>
              <a:rPr sz="2400" b="0" u="none" spc="-5" dirty="0">
                <a:latin typeface="Arial MT"/>
                <a:cs typeface="Arial MT"/>
              </a:rPr>
              <a:t>A</a:t>
            </a:r>
            <a:r>
              <a:rPr sz="2400" b="0" u="none" spc="-15" dirty="0">
                <a:latin typeface="Arial MT"/>
                <a:cs typeface="Arial MT"/>
              </a:rPr>
              <a:t>R</a:t>
            </a:r>
            <a:r>
              <a:rPr sz="2400" b="0" u="none" dirty="0">
                <a:latin typeface="Arial MT"/>
                <a:cs typeface="Arial MT"/>
              </a:rPr>
              <a:t>A</a:t>
            </a:r>
            <a:r>
              <a:rPr sz="2400" b="0" u="none" spc="-125" dirty="0">
                <a:latin typeface="Arial MT"/>
                <a:cs typeface="Arial MT"/>
              </a:rPr>
              <a:t> </a:t>
            </a:r>
            <a:r>
              <a:rPr sz="2400" b="0" u="none" dirty="0">
                <a:latin typeface="Arial MT"/>
                <a:cs typeface="Arial MT"/>
              </a:rPr>
              <a:t>E</a:t>
            </a:r>
            <a:r>
              <a:rPr sz="2400" b="0" u="none" spc="-10" dirty="0">
                <a:latin typeface="Arial MT"/>
                <a:cs typeface="Arial MT"/>
              </a:rPr>
              <a:t>S</a:t>
            </a:r>
            <a:r>
              <a:rPr sz="2400" b="0" u="none" dirty="0">
                <a:latin typeface="Arial MT"/>
                <a:cs typeface="Arial MT"/>
              </a:rPr>
              <a:t>TIM</a:t>
            </a:r>
            <a:r>
              <a:rPr sz="2400" b="0" u="none" spc="-5" dirty="0">
                <a:latin typeface="Arial MT"/>
                <a:cs typeface="Arial MT"/>
              </a:rPr>
              <a:t>AR</a:t>
            </a:r>
            <a:r>
              <a:rPr sz="2400" b="0" u="none" spc="-10" dirty="0">
                <a:latin typeface="Arial MT"/>
                <a:cs typeface="Arial MT"/>
              </a:rPr>
              <a:t> </a:t>
            </a:r>
            <a:r>
              <a:rPr sz="2400" b="0" u="none" spc="-5" dirty="0">
                <a:latin typeface="Arial MT"/>
                <a:cs typeface="Arial MT"/>
              </a:rPr>
              <a:t>DA</a:t>
            </a:r>
            <a:r>
              <a:rPr sz="2400" b="0" u="none" spc="-15" dirty="0">
                <a:latin typeface="Arial MT"/>
                <a:cs typeface="Arial MT"/>
              </a:rPr>
              <a:t>N</a:t>
            </a:r>
            <a:r>
              <a:rPr sz="2400" b="0" u="none" dirty="0">
                <a:latin typeface="Arial MT"/>
                <a:cs typeface="Arial MT"/>
              </a:rPr>
              <a:t>OS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40653" y="2974594"/>
            <a:ext cx="374015" cy="374015"/>
            <a:chOff x="5740653" y="2974594"/>
            <a:chExt cx="374015" cy="374015"/>
          </a:xfrm>
        </p:grpSpPr>
        <p:sp>
          <p:nvSpPr>
            <p:cNvPr id="4" name="object 4"/>
            <p:cNvSpPr/>
            <p:nvPr/>
          </p:nvSpPr>
          <p:spPr>
            <a:xfrm>
              <a:off x="5747003" y="2980944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>
                  <a:moveTo>
                    <a:pt x="270891" y="0"/>
                  </a:moveTo>
                  <a:lnTo>
                    <a:pt x="90297" y="0"/>
                  </a:lnTo>
                  <a:lnTo>
                    <a:pt x="90297" y="180593"/>
                  </a:lnTo>
                  <a:lnTo>
                    <a:pt x="0" y="180593"/>
                  </a:lnTo>
                  <a:lnTo>
                    <a:pt x="180594" y="361188"/>
                  </a:lnTo>
                  <a:lnTo>
                    <a:pt x="361188" y="180593"/>
                  </a:lnTo>
                  <a:lnTo>
                    <a:pt x="270891" y="180593"/>
                  </a:lnTo>
                  <a:lnTo>
                    <a:pt x="27089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47003" y="2980944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>
                  <a:moveTo>
                    <a:pt x="0" y="180593"/>
                  </a:moveTo>
                  <a:lnTo>
                    <a:pt x="90297" y="180593"/>
                  </a:lnTo>
                  <a:lnTo>
                    <a:pt x="90297" y="0"/>
                  </a:lnTo>
                  <a:lnTo>
                    <a:pt x="270891" y="0"/>
                  </a:lnTo>
                  <a:lnTo>
                    <a:pt x="270891" y="180593"/>
                  </a:lnTo>
                  <a:lnTo>
                    <a:pt x="361188" y="180593"/>
                  </a:lnTo>
                  <a:lnTo>
                    <a:pt x="180594" y="361188"/>
                  </a:lnTo>
                  <a:lnTo>
                    <a:pt x="0" y="18059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08785" y="3723589"/>
            <a:ext cx="2676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Arial"/>
                <a:cs typeface="Arial"/>
              </a:rPr>
              <a:t>PLANTAS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SADIAS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6997" y="3723589"/>
            <a:ext cx="229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812" y="1725629"/>
            <a:ext cx="9832975" cy="202628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439420" indent="-426720">
              <a:lnSpc>
                <a:spcPct val="100000"/>
              </a:lnSpc>
              <a:spcBef>
                <a:spcPts val="1545"/>
              </a:spcBef>
              <a:buChar char="•"/>
              <a:tabLst>
                <a:tab pos="438784" algn="l"/>
                <a:tab pos="439420" algn="l"/>
              </a:tabLst>
            </a:pPr>
            <a:r>
              <a:rPr sz="2400" spc="-25" dirty="0">
                <a:latin typeface="Arial MT"/>
                <a:cs typeface="Arial MT"/>
              </a:rPr>
              <a:t>ESTABELECER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FUNÇÃO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-10" dirty="0">
                <a:latin typeface="Arial MT"/>
                <a:cs typeface="Arial MT"/>
              </a:rPr>
              <a:t> DANO</a:t>
            </a:r>
            <a:endParaRPr sz="2400">
              <a:latin typeface="Arial MT"/>
              <a:cs typeface="Arial MT"/>
            </a:endParaRPr>
          </a:p>
          <a:p>
            <a:pPr marL="439420" indent="-426720">
              <a:lnSpc>
                <a:spcPct val="100000"/>
              </a:lnSpc>
              <a:spcBef>
                <a:spcPts val="1445"/>
              </a:spcBef>
              <a:buChar char="•"/>
              <a:tabLst>
                <a:tab pos="438784" algn="l"/>
                <a:tab pos="439420" algn="l"/>
              </a:tabLst>
            </a:pPr>
            <a:r>
              <a:rPr sz="2400" spc="-10" dirty="0">
                <a:latin typeface="Arial MT"/>
                <a:cs typeface="Arial MT"/>
              </a:rPr>
              <a:t>EXPERIMENTO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QUANTIFICAÇÃO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 </a:t>
            </a:r>
            <a:r>
              <a:rPr sz="2400" spc="-10" dirty="0">
                <a:latin typeface="Arial MT"/>
                <a:cs typeface="Arial MT"/>
              </a:rPr>
              <a:t>RENDIMENTO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50">
              <a:latin typeface="Arial MT"/>
              <a:cs typeface="Arial MT"/>
            </a:endParaRPr>
          </a:p>
          <a:p>
            <a:pPr marL="5595620">
              <a:lnSpc>
                <a:spcPct val="100000"/>
              </a:lnSpc>
            </a:pPr>
            <a:r>
              <a:rPr sz="2400" b="1" spc="-30" dirty="0">
                <a:latin typeface="Arial"/>
                <a:cs typeface="Arial"/>
              </a:rPr>
              <a:t>PLANTAS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COM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DIFERENTES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8908" y="4091762"/>
            <a:ext cx="8569960" cy="1786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062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QUANTIDADES</a:t>
            </a:r>
            <a:r>
              <a:rPr sz="2400" b="1" dirty="0">
                <a:latin typeface="Arial"/>
                <a:cs typeface="Arial"/>
              </a:rPr>
              <a:t> DE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DOENÇAS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"/>
              <a:cs typeface="Arial"/>
            </a:endParaRPr>
          </a:p>
          <a:p>
            <a:pPr marL="316865" marR="254000" indent="-304800">
              <a:lnSpc>
                <a:spcPct val="141400"/>
              </a:lnSpc>
            </a:pPr>
            <a:r>
              <a:rPr sz="2400" spc="-25" dirty="0">
                <a:latin typeface="Arial MT"/>
                <a:cs typeface="Arial MT"/>
              </a:rPr>
              <a:t>VARIÁVEL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INDEPENDENTE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QUANTIDADE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DOENÇA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VARIÁVEL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DEPENDENTE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QUANTIDADE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DANO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1" name="object 1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46</a:t>
            </a:fld>
            <a:endParaRPr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521" y="1966086"/>
            <a:ext cx="92106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b="0" u="none" dirty="0">
                <a:latin typeface="Arial MT"/>
                <a:cs typeface="Arial MT"/>
              </a:rPr>
              <a:t>MANEJO</a:t>
            </a:r>
            <a:r>
              <a:rPr sz="6000" b="0" u="none" spc="-35" dirty="0">
                <a:latin typeface="Arial MT"/>
                <a:cs typeface="Arial MT"/>
              </a:rPr>
              <a:t> </a:t>
            </a:r>
            <a:r>
              <a:rPr sz="6000" b="0" u="none" spc="-5" dirty="0">
                <a:latin typeface="Arial MT"/>
                <a:cs typeface="Arial MT"/>
              </a:rPr>
              <a:t>INTEGRADO</a:t>
            </a:r>
            <a:r>
              <a:rPr sz="6000" b="0" u="none" spc="-35" dirty="0">
                <a:latin typeface="Arial MT"/>
                <a:cs typeface="Arial MT"/>
              </a:rPr>
              <a:t> </a:t>
            </a:r>
            <a:r>
              <a:rPr sz="6000" b="0" u="none" spc="-5" dirty="0">
                <a:latin typeface="Arial MT"/>
                <a:cs typeface="Arial MT"/>
              </a:rPr>
              <a:t>DE </a:t>
            </a:r>
            <a:r>
              <a:rPr sz="6000" b="0" u="none" spc="-1650" dirty="0">
                <a:latin typeface="Arial MT"/>
                <a:cs typeface="Arial MT"/>
              </a:rPr>
              <a:t> </a:t>
            </a:r>
            <a:r>
              <a:rPr sz="6000" b="0" u="none" spc="-5" dirty="0">
                <a:latin typeface="Arial MT"/>
                <a:cs typeface="Arial MT"/>
              </a:rPr>
              <a:t>DOENÇAS</a:t>
            </a:r>
            <a:r>
              <a:rPr sz="6000" b="0" u="none" spc="-20" dirty="0">
                <a:latin typeface="Arial MT"/>
                <a:cs typeface="Arial MT"/>
              </a:rPr>
              <a:t> </a:t>
            </a:r>
            <a:r>
              <a:rPr sz="6000" b="0" u="none" dirty="0">
                <a:latin typeface="Arial MT"/>
                <a:cs typeface="Arial MT"/>
              </a:rPr>
              <a:t>DE</a:t>
            </a:r>
            <a:r>
              <a:rPr sz="6000" b="0" u="none" spc="-15" dirty="0">
                <a:latin typeface="Arial MT"/>
                <a:cs typeface="Arial MT"/>
              </a:rPr>
              <a:t> </a:t>
            </a:r>
            <a:r>
              <a:rPr sz="6000" b="0" u="none" spc="-65" dirty="0">
                <a:latin typeface="Arial MT"/>
                <a:cs typeface="Arial MT"/>
              </a:rPr>
              <a:t>PLANTAS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2689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25723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923032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721864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523744"/>
            <a:ext cx="995680" cy="111760"/>
          </a:xfrm>
          <a:custGeom>
            <a:avLst/>
            <a:gdLst/>
            <a:ahLst/>
            <a:cxnLst/>
            <a:rect l="l" t="t" r="r" b="b"/>
            <a:pathLst>
              <a:path w="995680" h="111760">
                <a:moveTo>
                  <a:pt x="995172" y="0"/>
                </a:moveTo>
                <a:lnTo>
                  <a:pt x="0" y="0"/>
                </a:lnTo>
                <a:lnTo>
                  <a:pt x="0" y="111251"/>
                </a:lnTo>
                <a:lnTo>
                  <a:pt x="995172" y="111251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47</a:t>
            </a:fld>
            <a:endParaRPr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4649" y="2440000"/>
            <a:ext cx="1027176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527685" algn="l"/>
                <a:tab pos="528320" algn="l"/>
              </a:tabLst>
            </a:pPr>
            <a:r>
              <a:rPr sz="3600" dirty="0">
                <a:latin typeface="Arial MT"/>
                <a:cs typeface="Arial MT"/>
              </a:rPr>
              <a:t>Princípios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Gerais</a:t>
            </a:r>
            <a:r>
              <a:rPr sz="3600" spc="-1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De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Controle/Manejo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Integrado</a:t>
            </a:r>
            <a:endParaRPr sz="36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3365"/>
              </a:spcBef>
              <a:buAutoNum type="romanUcPeriod"/>
              <a:tabLst>
                <a:tab pos="528320" algn="l"/>
              </a:tabLst>
            </a:pPr>
            <a:r>
              <a:rPr sz="3600" spc="-5" dirty="0">
                <a:latin typeface="Arial MT"/>
                <a:cs typeface="Arial MT"/>
              </a:rPr>
              <a:t>Métodos</a:t>
            </a:r>
            <a:r>
              <a:rPr sz="360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De</a:t>
            </a:r>
            <a:r>
              <a:rPr sz="3600" spc="5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Manejo</a:t>
            </a:r>
            <a:r>
              <a:rPr sz="360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De</a:t>
            </a:r>
            <a:r>
              <a:rPr sz="3600" spc="-1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Doenças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De</a:t>
            </a:r>
            <a:r>
              <a:rPr sz="360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Plantas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48</a:t>
            </a:fld>
            <a:endParaRPr sz="1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9176" y="342900"/>
            <a:ext cx="9144000" cy="69659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3400">
              <a:lnSpc>
                <a:spcPts val="5265"/>
              </a:lnSpc>
            </a:pPr>
            <a:r>
              <a:rPr sz="4400" u="none" dirty="0"/>
              <a:t>Manejo</a:t>
            </a:r>
            <a:r>
              <a:rPr sz="4400" u="none" spc="-10" dirty="0"/>
              <a:t> de</a:t>
            </a:r>
            <a:r>
              <a:rPr sz="4400" u="none" spc="-5" dirty="0"/>
              <a:t> </a:t>
            </a:r>
            <a:r>
              <a:rPr sz="4400" u="none" dirty="0"/>
              <a:t>doenças</a:t>
            </a:r>
            <a:r>
              <a:rPr sz="4400" u="none" spc="-5" dirty="0"/>
              <a:t> </a:t>
            </a:r>
            <a:r>
              <a:rPr sz="4400" u="none" spc="-10" dirty="0"/>
              <a:t>de</a:t>
            </a:r>
            <a:r>
              <a:rPr sz="4400" u="none" spc="-5" dirty="0"/>
              <a:t> </a:t>
            </a:r>
            <a:r>
              <a:rPr sz="4400" u="none" dirty="0"/>
              <a:t>plantas</a:t>
            </a:r>
            <a:endParaRPr sz="4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9077" y="1807210"/>
            <a:ext cx="240728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Arial MT"/>
                <a:cs typeface="Arial MT"/>
              </a:rPr>
              <a:t>EXCLUSÃO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AutoNum type="arabicPeriod"/>
            </a:pPr>
            <a:endParaRPr sz="205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RR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DICAÇ</a:t>
            </a:r>
            <a:r>
              <a:rPr sz="2000" spc="-10" dirty="0">
                <a:latin typeface="Arial MT"/>
                <a:cs typeface="Arial MT"/>
              </a:rPr>
              <a:t>Ã</a:t>
            </a:r>
            <a:r>
              <a:rPr sz="2000" spc="5" dirty="0">
                <a:latin typeface="Arial MT"/>
                <a:cs typeface="Arial MT"/>
              </a:rPr>
              <a:t>O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AutoNum type="arabicPeriod"/>
            </a:pPr>
            <a:endParaRPr sz="205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Arial MT"/>
                <a:cs typeface="Arial MT"/>
              </a:rPr>
              <a:t>PROTEÇÃO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AutoNum type="arabicPeriod"/>
            </a:pPr>
            <a:endParaRPr sz="205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Arial MT"/>
                <a:cs typeface="Arial MT"/>
              </a:rPr>
              <a:t>IMUNIZAÇÃO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AutoNum type="arabicPeriod"/>
            </a:pPr>
            <a:endParaRPr sz="205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Arial MT"/>
                <a:cs typeface="Arial MT"/>
              </a:rPr>
              <a:t>TERAPIA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AutoNum type="arabicPeriod"/>
            </a:pPr>
            <a:endParaRPr sz="205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Arial MT"/>
                <a:cs typeface="Arial MT"/>
              </a:rPr>
              <a:t>REGULAÇÃO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AutoNum type="arabicPeriod"/>
            </a:pPr>
            <a:endParaRPr sz="205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000" spc="-25" dirty="0">
                <a:latin typeface="Arial MT"/>
                <a:cs typeface="Arial MT"/>
              </a:rPr>
              <a:t>EVASÃO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2714" y="1953514"/>
            <a:ext cx="2538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(WHETZEL,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1925,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1929)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9464" y="4681728"/>
            <a:ext cx="2016125" cy="0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6125" y="0"/>
                </a:lnTo>
              </a:path>
            </a:pathLst>
          </a:custGeom>
          <a:ln w="6350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858702" y="4739830"/>
            <a:ext cx="6499860" cy="1986280"/>
            <a:chOff x="4858702" y="4739830"/>
            <a:chExt cx="6499860" cy="1986280"/>
          </a:xfrm>
        </p:grpSpPr>
        <p:sp>
          <p:nvSpPr>
            <p:cNvPr id="6" name="object 6"/>
            <p:cNvSpPr/>
            <p:nvPr/>
          </p:nvSpPr>
          <p:spPr>
            <a:xfrm>
              <a:off x="4872990" y="4754117"/>
              <a:ext cx="361315" cy="1080770"/>
            </a:xfrm>
            <a:custGeom>
              <a:avLst/>
              <a:gdLst/>
              <a:ahLst/>
              <a:cxnLst/>
              <a:rect l="l" t="t" r="r" b="b"/>
              <a:pathLst>
                <a:path w="361314" h="1080770">
                  <a:moveTo>
                    <a:pt x="0" y="0"/>
                  </a:moveTo>
                  <a:lnTo>
                    <a:pt x="70276" y="21222"/>
                  </a:lnTo>
                  <a:lnTo>
                    <a:pt x="100952" y="46124"/>
                  </a:lnTo>
                  <a:lnTo>
                    <a:pt x="127682" y="79105"/>
                  </a:lnTo>
                  <a:lnTo>
                    <a:pt x="149739" y="119081"/>
                  </a:lnTo>
                  <a:lnTo>
                    <a:pt x="166395" y="164967"/>
                  </a:lnTo>
                  <a:lnTo>
                    <a:pt x="176923" y="215677"/>
                  </a:lnTo>
                  <a:lnTo>
                    <a:pt x="180594" y="270128"/>
                  </a:lnTo>
                  <a:lnTo>
                    <a:pt x="184264" y="324580"/>
                  </a:lnTo>
                  <a:lnTo>
                    <a:pt x="194792" y="375290"/>
                  </a:lnTo>
                  <a:lnTo>
                    <a:pt x="211448" y="421176"/>
                  </a:lnTo>
                  <a:lnTo>
                    <a:pt x="233505" y="461152"/>
                  </a:lnTo>
                  <a:lnTo>
                    <a:pt x="260235" y="494133"/>
                  </a:lnTo>
                  <a:lnTo>
                    <a:pt x="290911" y="519035"/>
                  </a:lnTo>
                  <a:lnTo>
                    <a:pt x="361188" y="540257"/>
                  </a:lnTo>
                  <a:lnTo>
                    <a:pt x="324804" y="545744"/>
                  </a:lnTo>
                  <a:lnTo>
                    <a:pt x="260235" y="586382"/>
                  </a:lnTo>
                  <a:lnTo>
                    <a:pt x="233505" y="619363"/>
                  </a:lnTo>
                  <a:lnTo>
                    <a:pt x="211448" y="659339"/>
                  </a:lnTo>
                  <a:lnTo>
                    <a:pt x="194792" y="705225"/>
                  </a:lnTo>
                  <a:lnTo>
                    <a:pt x="184264" y="755935"/>
                  </a:lnTo>
                  <a:lnTo>
                    <a:pt x="180594" y="810386"/>
                  </a:lnTo>
                  <a:lnTo>
                    <a:pt x="176923" y="864827"/>
                  </a:lnTo>
                  <a:lnTo>
                    <a:pt x="166395" y="915532"/>
                  </a:lnTo>
                  <a:lnTo>
                    <a:pt x="149739" y="961418"/>
                  </a:lnTo>
                  <a:lnTo>
                    <a:pt x="127682" y="1001396"/>
                  </a:lnTo>
                  <a:lnTo>
                    <a:pt x="100952" y="1034381"/>
                  </a:lnTo>
                  <a:lnTo>
                    <a:pt x="70276" y="1059287"/>
                  </a:lnTo>
                  <a:lnTo>
                    <a:pt x="36383" y="1075027"/>
                  </a:lnTo>
                  <a:lnTo>
                    <a:pt x="0" y="1080515"/>
                  </a:lnTo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39485" y="4991227"/>
            <a:ext cx="197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Marchionatto,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1949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49</a:t>
            </a:fld>
            <a:endParaRPr sz="140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09" rIns="0" bIns="0" rtlCol="0">
            <a:spAutoFit/>
          </a:bodyPr>
          <a:lstStyle/>
          <a:p>
            <a:pPr marL="2435860" marR="5080" indent="-1973580">
              <a:lnSpc>
                <a:spcPct val="100000"/>
              </a:lnSpc>
              <a:spcBef>
                <a:spcPts val="105"/>
              </a:spcBef>
            </a:pPr>
            <a:r>
              <a:rPr sz="4400" u="none" dirty="0"/>
              <a:t>I</a:t>
            </a:r>
            <a:r>
              <a:rPr sz="4400" u="none" spc="-10" dirty="0"/>
              <a:t> </a:t>
            </a:r>
            <a:r>
              <a:rPr sz="4400" u="none" dirty="0"/>
              <a:t>-</a:t>
            </a:r>
            <a:r>
              <a:rPr sz="4400" u="none" spc="-10" dirty="0"/>
              <a:t> </a:t>
            </a:r>
            <a:r>
              <a:rPr sz="4400" u="none" dirty="0"/>
              <a:t>Princípios</a:t>
            </a:r>
            <a:r>
              <a:rPr sz="4400" u="none" spc="-5" dirty="0"/>
              <a:t> </a:t>
            </a:r>
            <a:r>
              <a:rPr sz="4400" u="none" dirty="0"/>
              <a:t>gerais</a:t>
            </a:r>
            <a:r>
              <a:rPr sz="4400" u="none" spc="-5" dirty="0"/>
              <a:t> </a:t>
            </a:r>
            <a:r>
              <a:rPr sz="4400" u="none" dirty="0"/>
              <a:t>de</a:t>
            </a:r>
            <a:r>
              <a:rPr sz="4400" u="none" spc="-5" dirty="0"/>
              <a:t> </a:t>
            </a:r>
            <a:r>
              <a:rPr sz="4400" u="none" dirty="0"/>
              <a:t>controle</a:t>
            </a:r>
            <a:r>
              <a:rPr sz="4400" u="none" spc="-20" dirty="0"/>
              <a:t> </a:t>
            </a:r>
            <a:r>
              <a:rPr sz="4400" u="none" dirty="0"/>
              <a:t>de </a:t>
            </a:r>
            <a:r>
              <a:rPr sz="4400" u="none" spc="-1210" dirty="0"/>
              <a:t> </a:t>
            </a:r>
            <a:r>
              <a:rPr sz="4400" u="none" dirty="0"/>
              <a:t>doenças</a:t>
            </a:r>
            <a:r>
              <a:rPr sz="4400" u="none" spc="10" dirty="0"/>
              <a:t> </a:t>
            </a:r>
            <a:r>
              <a:rPr sz="4400" u="none" dirty="0"/>
              <a:t>de</a:t>
            </a:r>
            <a:r>
              <a:rPr sz="4400" u="none" spc="-5" dirty="0"/>
              <a:t> </a:t>
            </a:r>
            <a:r>
              <a:rPr sz="4400" u="none" dirty="0"/>
              <a:t>plantas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2641" y="270509"/>
            <a:ext cx="65100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0086A0"/>
                </a:solidFill>
              </a:rPr>
              <a:t>DOENÇAS</a:t>
            </a:r>
            <a:r>
              <a:rPr sz="4400" u="none" spc="-50" dirty="0">
                <a:solidFill>
                  <a:srgbClr val="0086A0"/>
                </a:solidFill>
              </a:rPr>
              <a:t> </a:t>
            </a:r>
            <a:r>
              <a:rPr sz="4400" u="none" dirty="0">
                <a:solidFill>
                  <a:srgbClr val="0086A0"/>
                </a:solidFill>
              </a:rPr>
              <a:t>DE</a:t>
            </a:r>
            <a:r>
              <a:rPr sz="4400" u="none" spc="-30" dirty="0">
                <a:solidFill>
                  <a:srgbClr val="0086A0"/>
                </a:solidFill>
              </a:rPr>
              <a:t> </a:t>
            </a:r>
            <a:r>
              <a:rPr sz="4400" u="none" spc="-45" dirty="0">
                <a:solidFill>
                  <a:srgbClr val="0086A0"/>
                </a:solidFill>
              </a:rPr>
              <a:t>PLANTAS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28775" y="1133347"/>
            <a:ext cx="9546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Planta</a:t>
            </a:r>
            <a:r>
              <a:rPr sz="2400" b="1" spc="-5" dirty="0">
                <a:latin typeface="Arial"/>
                <a:cs typeface="Arial"/>
              </a:rPr>
              <a:t> Doente</a:t>
            </a:r>
            <a:r>
              <a:rPr sz="2400" spc="-5" dirty="0">
                <a:latin typeface="Arial MT"/>
                <a:cs typeface="Arial MT"/>
              </a:rPr>
              <a:t>: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não é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capaz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manter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 competência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funcional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plena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8775" y="1707895"/>
            <a:ext cx="46983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84480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Interferência</a:t>
            </a:r>
            <a:r>
              <a:rPr sz="20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negativa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em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processos </a:t>
            </a:r>
            <a:r>
              <a:rPr sz="2000" b="1" spc="-5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fisiológicos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52918" y="2467546"/>
            <a:ext cx="466725" cy="953135"/>
            <a:chOff x="1252918" y="2467546"/>
            <a:chExt cx="466725" cy="953135"/>
          </a:xfrm>
        </p:grpSpPr>
        <p:sp>
          <p:nvSpPr>
            <p:cNvPr id="6" name="object 6"/>
            <p:cNvSpPr/>
            <p:nvPr/>
          </p:nvSpPr>
          <p:spPr>
            <a:xfrm>
              <a:off x="1267205" y="2481833"/>
              <a:ext cx="2540" cy="878840"/>
            </a:xfrm>
            <a:custGeom>
              <a:avLst/>
              <a:gdLst/>
              <a:ahLst/>
              <a:cxnLst/>
              <a:rect l="l" t="t" r="r" b="b"/>
              <a:pathLst>
                <a:path w="2540" h="878839">
                  <a:moveTo>
                    <a:pt x="2006" y="0"/>
                  </a:moveTo>
                  <a:lnTo>
                    <a:pt x="0" y="87833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7129" y="3249368"/>
              <a:ext cx="452755" cy="171450"/>
            </a:xfrm>
            <a:custGeom>
              <a:avLst/>
              <a:gdLst/>
              <a:ahLst/>
              <a:cxnLst/>
              <a:rect l="l" t="t" r="r" b="b"/>
              <a:pathLst>
                <a:path w="452755" h="171450">
                  <a:moveTo>
                    <a:pt x="344001" y="104801"/>
                  </a:moveTo>
                  <a:lnTo>
                    <a:pt x="290525" y="135689"/>
                  </a:lnTo>
                  <a:lnTo>
                    <a:pt x="284899" y="140739"/>
                  </a:lnTo>
                  <a:lnTo>
                    <a:pt x="281714" y="147325"/>
                  </a:lnTo>
                  <a:lnTo>
                    <a:pt x="281220" y="154602"/>
                  </a:lnTo>
                  <a:lnTo>
                    <a:pt x="283667" y="161724"/>
                  </a:lnTo>
                  <a:lnTo>
                    <a:pt x="288644" y="167423"/>
                  </a:lnTo>
                  <a:lnTo>
                    <a:pt x="295192" y="170646"/>
                  </a:lnTo>
                  <a:lnTo>
                    <a:pt x="302455" y="171154"/>
                  </a:lnTo>
                  <a:lnTo>
                    <a:pt x="309575" y="168709"/>
                  </a:lnTo>
                  <a:lnTo>
                    <a:pt x="419698" y="105082"/>
                  </a:lnTo>
                  <a:lnTo>
                    <a:pt x="414604" y="105082"/>
                  </a:lnTo>
                  <a:lnTo>
                    <a:pt x="344001" y="104801"/>
                  </a:lnTo>
                  <a:close/>
                </a:path>
                <a:path w="452755" h="171450">
                  <a:moveTo>
                    <a:pt x="376794" y="85859"/>
                  </a:moveTo>
                  <a:lnTo>
                    <a:pt x="344001" y="104801"/>
                  </a:lnTo>
                  <a:lnTo>
                    <a:pt x="414604" y="105082"/>
                  </a:lnTo>
                  <a:lnTo>
                    <a:pt x="414613" y="102415"/>
                  </a:lnTo>
                  <a:lnTo>
                    <a:pt x="404952" y="102415"/>
                  </a:lnTo>
                  <a:lnTo>
                    <a:pt x="376794" y="85859"/>
                  </a:lnTo>
                  <a:close/>
                </a:path>
                <a:path w="452755" h="171450">
                  <a:moveTo>
                    <a:pt x="303141" y="0"/>
                  </a:moveTo>
                  <a:lnTo>
                    <a:pt x="295827" y="450"/>
                  </a:lnTo>
                  <a:lnTo>
                    <a:pt x="289227" y="3591"/>
                  </a:lnTo>
                  <a:lnTo>
                    <a:pt x="284175" y="9197"/>
                  </a:lnTo>
                  <a:lnTo>
                    <a:pt x="281708" y="16392"/>
                  </a:lnTo>
                  <a:lnTo>
                    <a:pt x="282159" y="23707"/>
                  </a:lnTo>
                  <a:lnTo>
                    <a:pt x="285300" y="30307"/>
                  </a:lnTo>
                  <a:lnTo>
                    <a:pt x="290906" y="35359"/>
                  </a:lnTo>
                  <a:lnTo>
                    <a:pt x="344211" y="66701"/>
                  </a:lnTo>
                  <a:lnTo>
                    <a:pt x="414731" y="66982"/>
                  </a:lnTo>
                  <a:lnTo>
                    <a:pt x="414604" y="105082"/>
                  </a:lnTo>
                  <a:lnTo>
                    <a:pt x="419698" y="105082"/>
                  </a:lnTo>
                  <a:lnTo>
                    <a:pt x="452450" y="86159"/>
                  </a:lnTo>
                  <a:lnTo>
                    <a:pt x="310337" y="2466"/>
                  </a:lnTo>
                  <a:lnTo>
                    <a:pt x="303141" y="0"/>
                  </a:lnTo>
                  <a:close/>
                </a:path>
                <a:path w="452755" h="171450">
                  <a:moveTo>
                    <a:pt x="152" y="65331"/>
                  </a:moveTo>
                  <a:lnTo>
                    <a:pt x="0" y="103431"/>
                  </a:lnTo>
                  <a:lnTo>
                    <a:pt x="344001" y="104801"/>
                  </a:lnTo>
                  <a:lnTo>
                    <a:pt x="376794" y="85859"/>
                  </a:lnTo>
                  <a:lnTo>
                    <a:pt x="344211" y="66701"/>
                  </a:lnTo>
                  <a:lnTo>
                    <a:pt x="152" y="65331"/>
                  </a:lnTo>
                  <a:close/>
                </a:path>
                <a:path w="452755" h="171450">
                  <a:moveTo>
                    <a:pt x="405079" y="69522"/>
                  </a:moveTo>
                  <a:lnTo>
                    <a:pt x="376794" y="85859"/>
                  </a:lnTo>
                  <a:lnTo>
                    <a:pt x="404952" y="102415"/>
                  </a:lnTo>
                  <a:lnTo>
                    <a:pt x="405079" y="69522"/>
                  </a:lnTo>
                  <a:close/>
                </a:path>
                <a:path w="452755" h="171450">
                  <a:moveTo>
                    <a:pt x="414722" y="69522"/>
                  </a:moveTo>
                  <a:lnTo>
                    <a:pt x="405079" y="69522"/>
                  </a:lnTo>
                  <a:lnTo>
                    <a:pt x="404952" y="102415"/>
                  </a:lnTo>
                  <a:lnTo>
                    <a:pt x="414613" y="102415"/>
                  </a:lnTo>
                  <a:lnTo>
                    <a:pt x="414722" y="69522"/>
                  </a:lnTo>
                  <a:close/>
                </a:path>
                <a:path w="452755" h="171450">
                  <a:moveTo>
                    <a:pt x="344211" y="66701"/>
                  </a:moveTo>
                  <a:lnTo>
                    <a:pt x="376794" y="85859"/>
                  </a:lnTo>
                  <a:lnTo>
                    <a:pt x="405079" y="69522"/>
                  </a:lnTo>
                  <a:lnTo>
                    <a:pt x="414722" y="69522"/>
                  </a:lnTo>
                  <a:lnTo>
                    <a:pt x="414731" y="66982"/>
                  </a:lnTo>
                  <a:lnTo>
                    <a:pt x="344211" y="66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92554" y="2473579"/>
            <a:ext cx="37820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105"/>
              </a:spcBef>
              <a:buChar char="•"/>
              <a:tabLst>
                <a:tab pos="226060" algn="l"/>
              </a:tabLst>
            </a:pPr>
            <a:r>
              <a:rPr sz="2000" dirty="0">
                <a:latin typeface="Arial MT"/>
                <a:cs typeface="Arial MT"/>
              </a:rPr>
              <a:t>Absorção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água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nutrientes</a:t>
            </a:r>
            <a:endParaRPr sz="2000">
              <a:latin typeface="Arial MT"/>
              <a:cs typeface="Arial MT"/>
            </a:endParaRPr>
          </a:p>
          <a:p>
            <a:pPr marL="166370" indent="-154305">
              <a:lnSpc>
                <a:spcPct val="100000"/>
              </a:lnSpc>
              <a:buChar char="•"/>
              <a:tabLst>
                <a:tab pos="167005" algn="l"/>
              </a:tabLst>
            </a:pPr>
            <a:r>
              <a:rPr sz="2000" spc="-10" dirty="0">
                <a:latin typeface="Arial MT"/>
                <a:cs typeface="Arial MT"/>
              </a:rPr>
              <a:t>Transporte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água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nutrientes</a:t>
            </a:r>
            <a:endParaRPr sz="20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spc="-5" dirty="0">
                <a:latin typeface="Arial MT"/>
                <a:cs typeface="Arial MT"/>
              </a:rPr>
              <a:t>Síntese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alimento</a:t>
            </a:r>
            <a:endParaRPr sz="20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 MT"/>
                <a:cs typeface="Arial MT"/>
              </a:rPr>
              <a:t>Utilização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alimento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8589" y="1741424"/>
            <a:ext cx="2628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indent="-27178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84480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Processo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Contínuo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2300" y="4433773"/>
            <a:ext cx="25025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105"/>
              </a:spcBef>
              <a:buChar char="•"/>
              <a:tabLst>
                <a:tab pos="226060" algn="l"/>
              </a:tabLst>
            </a:pPr>
            <a:r>
              <a:rPr sz="2000" dirty="0">
                <a:latin typeface="Arial MT"/>
                <a:cs typeface="Arial MT"/>
              </a:rPr>
              <a:t>Agentes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infecciosos</a:t>
            </a:r>
            <a:endParaRPr sz="20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 MT"/>
                <a:cs typeface="Arial MT"/>
              </a:rPr>
              <a:t>Nutrição</a:t>
            </a:r>
            <a:endParaRPr sz="20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 MT"/>
                <a:cs typeface="Arial MT"/>
              </a:rPr>
              <a:t>Fatores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ambientais</a:t>
            </a:r>
            <a:endParaRPr sz="20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 MT"/>
                <a:cs typeface="Arial MT"/>
              </a:rPr>
              <a:t>Insetos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0955" y="4009390"/>
            <a:ext cx="24491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indent="-2717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84480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Cono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ação</a:t>
            </a:r>
            <a:r>
              <a:rPr sz="2000" b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Ampla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7202" y="3957954"/>
            <a:ext cx="22256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indent="-26225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74955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Aspecto</a:t>
            </a:r>
            <a:r>
              <a:rPr sz="20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Prático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0093" y="4560189"/>
            <a:ext cx="21215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Sintoma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Visível</a:t>
            </a:r>
            <a:endParaRPr sz="20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 MT"/>
                <a:cs typeface="Arial MT"/>
              </a:rPr>
              <a:t>Dano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Econômico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52918" y="4399978"/>
            <a:ext cx="372110" cy="862965"/>
            <a:chOff x="1252918" y="4399978"/>
            <a:chExt cx="372110" cy="862965"/>
          </a:xfrm>
        </p:grpSpPr>
        <p:sp>
          <p:nvSpPr>
            <p:cNvPr id="15" name="object 15"/>
            <p:cNvSpPr/>
            <p:nvPr/>
          </p:nvSpPr>
          <p:spPr>
            <a:xfrm>
              <a:off x="1267205" y="4414265"/>
              <a:ext cx="1905" cy="786130"/>
            </a:xfrm>
            <a:custGeom>
              <a:avLst/>
              <a:gdLst/>
              <a:ahLst/>
              <a:cxnLst/>
              <a:rect l="l" t="t" r="r" b="b"/>
              <a:pathLst>
                <a:path w="1905" h="786129">
                  <a:moveTo>
                    <a:pt x="1587" y="0"/>
                  </a:moveTo>
                  <a:lnTo>
                    <a:pt x="0" y="78574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67117" y="5091630"/>
              <a:ext cx="357505" cy="171450"/>
            </a:xfrm>
            <a:custGeom>
              <a:avLst/>
              <a:gdLst/>
              <a:ahLst/>
              <a:cxnLst/>
              <a:rect l="l" t="t" r="r" b="b"/>
              <a:pathLst>
                <a:path w="357505" h="171450">
                  <a:moveTo>
                    <a:pt x="248938" y="104774"/>
                  </a:moveTo>
                  <a:lnTo>
                    <a:pt x="195414" y="135689"/>
                  </a:lnTo>
                  <a:lnTo>
                    <a:pt x="189733" y="140721"/>
                  </a:lnTo>
                  <a:lnTo>
                    <a:pt x="186540" y="147278"/>
                  </a:lnTo>
                  <a:lnTo>
                    <a:pt x="186038" y="154549"/>
                  </a:lnTo>
                  <a:lnTo>
                    <a:pt x="188429" y="161724"/>
                  </a:lnTo>
                  <a:lnTo>
                    <a:pt x="193462" y="167405"/>
                  </a:lnTo>
                  <a:lnTo>
                    <a:pt x="200018" y="170598"/>
                  </a:lnTo>
                  <a:lnTo>
                    <a:pt x="207289" y="171100"/>
                  </a:lnTo>
                  <a:lnTo>
                    <a:pt x="214464" y="168709"/>
                  </a:lnTo>
                  <a:lnTo>
                    <a:pt x="324588" y="105082"/>
                  </a:lnTo>
                  <a:lnTo>
                    <a:pt x="319493" y="105082"/>
                  </a:lnTo>
                  <a:lnTo>
                    <a:pt x="248938" y="104774"/>
                  </a:lnTo>
                  <a:close/>
                </a:path>
                <a:path w="357505" h="171450">
                  <a:moveTo>
                    <a:pt x="281727" y="85835"/>
                  </a:moveTo>
                  <a:lnTo>
                    <a:pt x="248938" y="104774"/>
                  </a:lnTo>
                  <a:lnTo>
                    <a:pt x="319493" y="105082"/>
                  </a:lnTo>
                  <a:lnTo>
                    <a:pt x="319502" y="102415"/>
                  </a:lnTo>
                  <a:lnTo>
                    <a:pt x="309841" y="102415"/>
                  </a:lnTo>
                  <a:lnTo>
                    <a:pt x="281727" y="85835"/>
                  </a:lnTo>
                  <a:close/>
                </a:path>
                <a:path w="357505" h="171450">
                  <a:moveTo>
                    <a:pt x="208104" y="0"/>
                  </a:moveTo>
                  <a:lnTo>
                    <a:pt x="200828" y="450"/>
                  </a:lnTo>
                  <a:lnTo>
                    <a:pt x="194242" y="3591"/>
                  </a:lnTo>
                  <a:lnTo>
                    <a:pt x="189191" y="9197"/>
                  </a:lnTo>
                  <a:lnTo>
                    <a:pt x="186707" y="16319"/>
                  </a:lnTo>
                  <a:lnTo>
                    <a:pt x="187128" y="23596"/>
                  </a:lnTo>
                  <a:lnTo>
                    <a:pt x="190263" y="30182"/>
                  </a:lnTo>
                  <a:lnTo>
                    <a:pt x="195922" y="35232"/>
                  </a:lnTo>
                  <a:lnTo>
                    <a:pt x="249237" y="66674"/>
                  </a:lnTo>
                  <a:lnTo>
                    <a:pt x="319620" y="66982"/>
                  </a:lnTo>
                  <a:lnTo>
                    <a:pt x="319493" y="105082"/>
                  </a:lnTo>
                  <a:lnTo>
                    <a:pt x="324588" y="105082"/>
                  </a:lnTo>
                  <a:lnTo>
                    <a:pt x="357339" y="86159"/>
                  </a:lnTo>
                  <a:lnTo>
                    <a:pt x="215226" y="2466"/>
                  </a:lnTo>
                  <a:lnTo>
                    <a:pt x="208104" y="0"/>
                  </a:lnTo>
                  <a:close/>
                </a:path>
                <a:path w="357505" h="171450">
                  <a:moveTo>
                    <a:pt x="177" y="65585"/>
                  </a:moveTo>
                  <a:lnTo>
                    <a:pt x="0" y="103685"/>
                  </a:lnTo>
                  <a:lnTo>
                    <a:pt x="248938" y="104774"/>
                  </a:lnTo>
                  <a:lnTo>
                    <a:pt x="281727" y="85835"/>
                  </a:lnTo>
                  <a:lnTo>
                    <a:pt x="249237" y="66674"/>
                  </a:lnTo>
                  <a:lnTo>
                    <a:pt x="177" y="65585"/>
                  </a:lnTo>
                  <a:close/>
                </a:path>
                <a:path w="357505" h="171450">
                  <a:moveTo>
                    <a:pt x="309968" y="69522"/>
                  </a:moveTo>
                  <a:lnTo>
                    <a:pt x="281727" y="85835"/>
                  </a:lnTo>
                  <a:lnTo>
                    <a:pt x="309841" y="102415"/>
                  </a:lnTo>
                  <a:lnTo>
                    <a:pt x="309968" y="69522"/>
                  </a:lnTo>
                  <a:close/>
                </a:path>
                <a:path w="357505" h="171450">
                  <a:moveTo>
                    <a:pt x="319612" y="69522"/>
                  </a:moveTo>
                  <a:lnTo>
                    <a:pt x="309968" y="69522"/>
                  </a:lnTo>
                  <a:lnTo>
                    <a:pt x="309841" y="102415"/>
                  </a:lnTo>
                  <a:lnTo>
                    <a:pt x="319502" y="102415"/>
                  </a:lnTo>
                  <a:lnTo>
                    <a:pt x="319612" y="69522"/>
                  </a:lnTo>
                  <a:close/>
                </a:path>
                <a:path w="357505" h="171450">
                  <a:moveTo>
                    <a:pt x="249237" y="66674"/>
                  </a:moveTo>
                  <a:lnTo>
                    <a:pt x="281727" y="85835"/>
                  </a:lnTo>
                  <a:lnTo>
                    <a:pt x="309968" y="69522"/>
                  </a:lnTo>
                  <a:lnTo>
                    <a:pt x="319612" y="69522"/>
                  </a:lnTo>
                  <a:lnTo>
                    <a:pt x="319620" y="66982"/>
                  </a:lnTo>
                  <a:lnTo>
                    <a:pt x="249237" y="666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095934" y="4293298"/>
            <a:ext cx="359410" cy="636270"/>
            <a:chOff x="7095934" y="4293298"/>
            <a:chExt cx="359410" cy="636270"/>
          </a:xfrm>
        </p:grpSpPr>
        <p:sp>
          <p:nvSpPr>
            <p:cNvPr id="18" name="object 18"/>
            <p:cNvSpPr/>
            <p:nvPr/>
          </p:nvSpPr>
          <p:spPr>
            <a:xfrm>
              <a:off x="7110221" y="4307585"/>
              <a:ext cx="1905" cy="540385"/>
            </a:xfrm>
            <a:custGeom>
              <a:avLst/>
              <a:gdLst/>
              <a:ahLst/>
              <a:cxnLst/>
              <a:rect l="l" t="t" r="r" b="b"/>
              <a:pathLst>
                <a:path w="1904" h="540385">
                  <a:moveTo>
                    <a:pt x="1524" y="0"/>
                  </a:moveTo>
                  <a:lnTo>
                    <a:pt x="0" y="54000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97902" y="4757874"/>
              <a:ext cx="357505" cy="171450"/>
            </a:xfrm>
            <a:custGeom>
              <a:avLst/>
              <a:gdLst/>
              <a:ahLst/>
              <a:cxnLst/>
              <a:rect l="l" t="t" r="r" b="b"/>
              <a:pathLst>
                <a:path w="357504" h="171450">
                  <a:moveTo>
                    <a:pt x="248976" y="104774"/>
                  </a:moveTo>
                  <a:lnTo>
                    <a:pt x="195452" y="135689"/>
                  </a:lnTo>
                  <a:lnTo>
                    <a:pt x="189771" y="140721"/>
                  </a:lnTo>
                  <a:lnTo>
                    <a:pt x="186578" y="147278"/>
                  </a:lnTo>
                  <a:lnTo>
                    <a:pt x="186076" y="154549"/>
                  </a:lnTo>
                  <a:lnTo>
                    <a:pt x="188468" y="161724"/>
                  </a:lnTo>
                  <a:lnTo>
                    <a:pt x="193500" y="167405"/>
                  </a:lnTo>
                  <a:lnTo>
                    <a:pt x="200056" y="170598"/>
                  </a:lnTo>
                  <a:lnTo>
                    <a:pt x="207327" y="171100"/>
                  </a:lnTo>
                  <a:lnTo>
                    <a:pt x="214502" y="168709"/>
                  </a:lnTo>
                  <a:lnTo>
                    <a:pt x="324626" y="105082"/>
                  </a:lnTo>
                  <a:lnTo>
                    <a:pt x="319531" y="105082"/>
                  </a:lnTo>
                  <a:lnTo>
                    <a:pt x="248976" y="104774"/>
                  </a:lnTo>
                  <a:close/>
                </a:path>
                <a:path w="357504" h="171450">
                  <a:moveTo>
                    <a:pt x="281765" y="85835"/>
                  </a:moveTo>
                  <a:lnTo>
                    <a:pt x="248976" y="104774"/>
                  </a:lnTo>
                  <a:lnTo>
                    <a:pt x="319531" y="105082"/>
                  </a:lnTo>
                  <a:lnTo>
                    <a:pt x="319540" y="102415"/>
                  </a:lnTo>
                  <a:lnTo>
                    <a:pt x="309879" y="102415"/>
                  </a:lnTo>
                  <a:lnTo>
                    <a:pt x="281765" y="85835"/>
                  </a:lnTo>
                  <a:close/>
                </a:path>
                <a:path w="357504" h="171450">
                  <a:moveTo>
                    <a:pt x="208143" y="0"/>
                  </a:moveTo>
                  <a:lnTo>
                    <a:pt x="200866" y="450"/>
                  </a:lnTo>
                  <a:lnTo>
                    <a:pt x="194280" y="3591"/>
                  </a:lnTo>
                  <a:lnTo>
                    <a:pt x="189229" y="9197"/>
                  </a:lnTo>
                  <a:lnTo>
                    <a:pt x="186745" y="16319"/>
                  </a:lnTo>
                  <a:lnTo>
                    <a:pt x="187166" y="23596"/>
                  </a:lnTo>
                  <a:lnTo>
                    <a:pt x="190301" y="30182"/>
                  </a:lnTo>
                  <a:lnTo>
                    <a:pt x="195961" y="35232"/>
                  </a:lnTo>
                  <a:lnTo>
                    <a:pt x="249275" y="66674"/>
                  </a:lnTo>
                  <a:lnTo>
                    <a:pt x="319658" y="66982"/>
                  </a:lnTo>
                  <a:lnTo>
                    <a:pt x="319531" y="105082"/>
                  </a:lnTo>
                  <a:lnTo>
                    <a:pt x="324626" y="105082"/>
                  </a:lnTo>
                  <a:lnTo>
                    <a:pt x="357377" y="86159"/>
                  </a:lnTo>
                  <a:lnTo>
                    <a:pt x="215265" y="2466"/>
                  </a:lnTo>
                  <a:lnTo>
                    <a:pt x="208143" y="0"/>
                  </a:lnTo>
                  <a:close/>
                </a:path>
                <a:path w="357504" h="171450">
                  <a:moveTo>
                    <a:pt x="253" y="65585"/>
                  </a:moveTo>
                  <a:lnTo>
                    <a:pt x="0" y="103685"/>
                  </a:lnTo>
                  <a:lnTo>
                    <a:pt x="248976" y="104774"/>
                  </a:lnTo>
                  <a:lnTo>
                    <a:pt x="281765" y="85835"/>
                  </a:lnTo>
                  <a:lnTo>
                    <a:pt x="249275" y="66674"/>
                  </a:lnTo>
                  <a:lnTo>
                    <a:pt x="253" y="65585"/>
                  </a:lnTo>
                  <a:close/>
                </a:path>
                <a:path w="357504" h="171450">
                  <a:moveTo>
                    <a:pt x="310006" y="69522"/>
                  </a:moveTo>
                  <a:lnTo>
                    <a:pt x="281765" y="85835"/>
                  </a:lnTo>
                  <a:lnTo>
                    <a:pt x="309879" y="102415"/>
                  </a:lnTo>
                  <a:lnTo>
                    <a:pt x="310006" y="69522"/>
                  </a:lnTo>
                  <a:close/>
                </a:path>
                <a:path w="357504" h="171450">
                  <a:moveTo>
                    <a:pt x="319650" y="69522"/>
                  </a:moveTo>
                  <a:lnTo>
                    <a:pt x="310006" y="69522"/>
                  </a:lnTo>
                  <a:lnTo>
                    <a:pt x="309879" y="102415"/>
                  </a:lnTo>
                  <a:lnTo>
                    <a:pt x="319540" y="102415"/>
                  </a:lnTo>
                  <a:lnTo>
                    <a:pt x="319650" y="69522"/>
                  </a:lnTo>
                  <a:close/>
                </a:path>
                <a:path w="357504" h="171450">
                  <a:moveTo>
                    <a:pt x="249275" y="66674"/>
                  </a:moveTo>
                  <a:lnTo>
                    <a:pt x="281765" y="85835"/>
                  </a:lnTo>
                  <a:lnTo>
                    <a:pt x="310006" y="69522"/>
                  </a:lnTo>
                  <a:lnTo>
                    <a:pt x="319650" y="69522"/>
                  </a:lnTo>
                  <a:lnTo>
                    <a:pt x="319658" y="66982"/>
                  </a:lnTo>
                  <a:lnTo>
                    <a:pt x="249275" y="666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21" name="object 2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106911" y="643181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2347"/>
            <a:ext cx="12179935" cy="5605780"/>
            <a:chOff x="0" y="1252347"/>
            <a:chExt cx="12179935" cy="5605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6587" y="1842352"/>
              <a:ext cx="4745893" cy="36376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68652" y="1257109"/>
              <a:ext cx="6002020" cy="4344035"/>
            </a:xfrm>
            <a:custGeom>
              <a:avLst/>
              <a:gdLst/>
              <a:ahLst/>
              <a:cxnLst/>
              <a:rect l="l" t="t" r="r" b="b"/>
              <a:pathLst>
                <a:path w="6002020" h="4344035">
                  <a:moveTo>
                    <a:pt x="0" y="4343781"/>
                  </a:moveTo>
                  <a:lnTo>
                    <a:pt x="6001893" y="4343781"/>
                  </a:lnTo>
                  <a:lnTo>
                    <a:pt x="6001893" y="0"/>
                  </a:lnTo>
                  <a:lnTo>
                    <a:pt x="0" y="0"/>
                  </a:lnTo>
                  <a:lnTo>
                    <a:pt x="0" y="434378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8879" y="222504"/>
            <a:ext cx="6823075" cy="69659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b="0" u="none" spc="-15" dirty="0">
                <a:latin typeface="Arial MT"/>
                <a:cs typeface="Arial MT"/>
              </a:rPr>
              <a:t>Triângulo</a:t>
            </a:r>
            <a:r>
              <a:rPr b="0" u="none" spc="-55" dirty="0">
                <a:latin typeface="Arial MT"/>
                <a:cs typeface="Arial MT"/>
              </a:rPr>
              <a:t> </a:t>
            </a:r>
            <a:r>
              <a:rPr b="0" u="none" dirty="0">
                <a:latin typeface="Arial MT"/>
                <a:cs typeface="Arial MT"/>
              </a:rPr>
              <a:t>da</a:t>
            </a:r>
            <a:r>
              <a:rPr b="0" u="none" spc="-30" dirty="0">
                <a:latin typeface="Arial MT"/>
                <a:cs typeface="Arial MT"/>
              </a:rPr>
              <a:t> </a:t>
            </a:r>
            <a:r>
              <a:rPr b="0" u="none" dirty="0">
                <a:latin typeface="Arial MT"/>
                <a:cs typeface="Arial MT"/>
              </a:rPr>
              <a:t>doença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05800" y="5198364"/>
            <a:ext cx="3383279" cy="508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1000"/>
              </a:spcBef>
            </a:pPr>
            <a:r>
              <a:rPr sz="1800" b="1" spc="-5" dirty="0">
                <a:latin typeface="Arial"/>
                <a:cs typeface="Arial"/>
              </a:rPr>
              <a:t>(Whetzel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táticas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fuga)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16433" y="2194369"/>
            <a:ext cx="1452880" cy="655955"/>
            <a:chOff x="6516433" y="2194369"/>
            <a:chExt cx="1452880" cy="655955"/>
          </a:xfrm>
        </p:grpSpPr>
        <p:sp>
          <p:nvSpPr>
            <p:cNvPr id="8" name="object 8"/>
            <p:cNvSpPr/>
            <p:nvPr/>
          </p:nvSpPr>
          <p:spPr>
            <a:xfrm>
              <a:off x="6521195" y="2199132"/>
              <a:ext cx="1443355" cy="646430"/>
            </a:xfrm>
            <a:custGeom>
              <a:avLst/>
              <a:gdLst/>
              <a:ahLst/>
              <a:cxnLst/>
              <a:rect l="l" t="t" r="r" b="b"/>
              <a:pathLst>
                <a:path w="1443354" h="646430">
                  <a:moveTo>
                    <a:pt x="1443227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443227" y="646176"/>
                  </a:lnTo>
                  <a:lnTo>
                    <a:pt x="1443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21195" y="2199132"/>
              <a:ext cx="1443355" cy="646430"/>
            </a:xfrm>
            <a:custGeom>
              <a:avLst/>
              <a:gdLst/>
              <a:ahLst/>
              <a:cxnLst/>
              <a:rect l="l" t="t" r="r" b="b"/>
              <a:pathLst>
                <a:path w="1443354" h="646430">
                  <a:moveTo>
                    <a:pt x="0" y="646176"/>
                  </a:moveTo>
                  <a:lnTo>
                    <a:pt x="1443227" y="646176"/>
                  </a:lnTo>
                  <a:lnTo>
                    <a:pt x="1443227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25958" y="2226309"/>
            <a:ext cx="1295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indent="18097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Evasão </a:t>
            </a:r>
            <a:r>
              <a:rPr sz="1800" b="1" spc="-5" dirty="0">
                <a:latin typeface="Arial"/>
                <a:cs typeface="Arial"/>
              </a:rPr>
              <a:t> 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5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la</a:t>
            </a:r>
            <a:r>
              <a:rPr sz="1800" b="1" spc="-15" dirty="0">
                <a:latin typeface="Arial"/>
                <a:cs typeface="Arial"/>
              </a:rPr>
              <a:t>ç</a:t>
            </a:r>
            <a:r>
              <a:rPr sz="1800" b="1" dirty="0">
                <a:latin typeface="Arial"/>
                <a:cs typeface="Arial"/>
              </a:rPr>
              <a:t>ão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42397" y="5550217"/>
            <a:ext cx="1454785" cy="933450"/>
            <a:chOff x="3942397" y="5550217"/>
            <a:chExt cx="1454785" cy="933450"/>
          </a:xfrm>
        </p:grpSpPr>
        <p:sp>
          <p:nvSpPr>
            <p:cNvPr id="12" name="object 12"/>
            <p:cNvSpPr/>
            <p:nvPr/>
          </p:nvSpPr>
          <p:spPr>
            <a:xfrm>
              <a:off x="3947159" y="5554979"/>
              <a:ext cx="1445260" cy="923925"/>
            </a:xfrm>
            <a:custGeom>
              <a:avLst/>
              <a:gdLst/>
              <a:ahLst/>
              <a:cxnLst/>
              <a:rect l="l" t="t" r="r" b="b"/>
              <a:pathLst>
                <a:path w="1445260" h="923925">
                  <a:moveTo>
                    <a:pt x="1444752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1444752" y="923544"/>
                  </a:lnTo>
                  <a:lnTo>
                    <a:pt x="1444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7159" y="5554979"/>
              <a:ext cx="1445260" cy="923925"/>
            </a:xfrm>
            <a:custGeom>
              <a:avLst/>
              <a:gdLst/>
              <a:ahLst/>
              <a:cxnLst/>
              <a:rect l="l" t="t" r="r" b="b"/>
              <a:pathLst>
                <a:path w="1445260" h="923925">
                  <a:moveTo>
                    <a:pt x="0" y="923544"/>
                  </a:moveTo>
                  <a:lnTo>
                    <a:pt x="1444752" y="923544"/>
                  </a:lnTo>
                  <a:lnTo>
                    <a:pt x="1444752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47159" y="5600890"/>
            <a:ext cx="1445260" cy="878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234315" marR="225425" indent="-1905" algn="ctr">
              <a:lnSpc>
                <a:spcPts val="2160"/>
              </a:lnSpc>
              <a:spcBef>
                <a:spcPts val="30"/>
              </a:spcBef>
            </a:pPr>
            <a:r>
              <a:rPr sz="1800" b="1" spc="-20" dirty="0">
                <a:latin typeface="Arial"/>
                <a:cs typeface="Arial"/>
              </a:rPr>
              <a:t>Terapia 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Prote</a:t>
            </a:r>
            <a:r>
              <a:rPr sz="1800" b="1" spc="-15" dirty="0">
                <a:latin typeface="Arial"/>
                <a:cs typeface="Arial"/>
              </a:rPr>
              <a:t>ç</a:t>
            </a:r>
            <a:r>
              <a:rPr sz="1800" b="1" dirty="0">
                <a:latin typeface="Arial"/>
                <a:cs typeface="Arial"/>
              </a:rPr>
              <a:t>ão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ts val="2090"/>
              </a:lnSpc>
            </a:pPr>
            <a:r>
              <a:rPr sz="1800" b="1" spc="-5" dirty="0">
                <a:latin typeface="Arial"/>
                <a:cs typeface="Arial"/>
              </a:rPr>
              <a:t>Imunização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2225" y="1728025"/>
            <a:ext cx="1647825" cy="933450"/>
            <a:chOff x="1042225" y="1728025"/>
            <a:chExt cx="1647825" cy="933450"/>
          </a:xfrm>
        </p:grpSpPr>
        <p:sp>
          <p:nvSpPr>
            <p:cNvPr id="16" name="object 16"/>
            <p:cNvSpPr/>
            <p:nvPr/>
          </p:nvSpPr>
          <p:spPr>
            <a:xfrm>
              <a:off x="1046988" y="1732788"/>
              <a:ext cx="1638300" cy="923925"/>
            </a:xfrm>
            <a:custGeom>
              <a:avLst/>
              <a:gdLst/>
              <a:ahLst/>
              <a:cxnLst/>
              <a:rect l="l" t="t" r="r" b="b"/>
              <a:pathLst>
                <a:path w="1638300" h="923925">
                  <a:moveTo>
                    <a:pt x="1638300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1638300" y="923543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6988" y="1732788"/>
              <a:ext cx="1638300" cy="923925"/>
            </a:xfrm>
            <a:custGeom>
              <a:avLst/>
              <a:gdLst/>
              <a:ahLst/>
              <a:cxnLst/>
              <a:rect l="l" t="t" r="r" b="b"/>
              <a:pathLst>
                <a:path w="1638300" h="923925">
                  <a:moveTo>
                    <a:pt x="0" y="923543"/>
                  </a:moveTo>
                  <a:lnTo>
                    <a:pt x="1638300" y="923543"/>
                  </a:lnTo>
                  <a:lnTo>
                    <a:pt x="1638300" y="0"/>
                  </a:lnTo>
                  <a:lnTo>
                    <a:pt x="0" y="0"/>
                  </a:lnTo>
                  <a:lnTo>
                    <a:pt x="0" y="9235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99489" y="1759965"/>
            <a:ext cx="13309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Evasão </a:t>
            </a:r>
            <a:r>
              <a:rPr sz="1800" b="1" spc="-5" dirty="0">
                <a:latin typeface="Arial"/>
                <a:cs typeface="Arial"/>
              </a:rPr>
              <a:t> Exclusão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Er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ic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ç</a:t>
            </a:r>
            <a:r>
              <a:rPr sz="1800" b="1" spc="-15" dirty="0">
                <a:latin typeface="Arial"/>
                <a:cs typeface="Arial"/>
              </a:rPr>
              <a:t>ã</a:t>
            </a:r>
            <a:r>
              <a:rPr sz="1800" b="1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20" name="object 2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50</a:t>
            </a:fld>
            <a:endParaRPr sz="1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0795" y="2462783"/>
            <a:ext cx="5605272" cy="38298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09288" y="2750820"/>
            <a:ext cx="1583690" cy="303530"/>
          </a:xfrm>
          <a:prstGeom prst="rect">
            <a:avLst/>
          </a:prstGeom>
          <a:solidFill>
            <a:srgbClr val="FF3300">
              <a:alpha val="32940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latin typeface="Arial"/>
                <a:cs typeface="Arial"/>
              </a:rPr>
              <a:t>EXCLUSÃO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7240" y="2874264"/>
            <a:ext cx="236220" cy="2567940"/>
          </a:xfrm>
          <a:prstGeom prst="rect">
            <a:avLst/>
          </a:prstGeom>
          <a:solidFill>
            <a:srgbClr val="FF3300">
              <a:alpha val="32940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75565" marR="3810">
              <a:lnSpc>
                <a:spcPct val="108600"/>
              </a:lnSpc>
              <a:spcBef>
                <a:spcPts val="975"/>
              </a:spcBef>
            </a:pPr>
            <a:r>
              <a:rPr sz="1400" b="1" dirty="0">
                <a:latin typeface="Arial"/>
                <a:cs typeface="Arial"/>
              </a:rPr>
              <a:t>I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  U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Z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Ç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Ã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7023" y="3166872"/>
            <a:ext cx="234950" cy="1758950"/>
          </a:xfrm>
          <a:prstGeom prst="rect">
            <a:avLst/>
          </a:prstGeom>
          <a:solidFill>
            <a:srgbClr val="FF3300">
              <a:alpha val="32940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65404" rIns="0" bIns="0" rtlCol="0">
            <a:spAutoFit/>
          </a:bodyPr>
          <a:lstStyle/>
          <a:p>
            <a:pPr marL="78105" marR="19050">
              <a:lnSpc>
                <a:spcPct val="108600"/>
              </a:lnSpc>
              <a:spcBef>
                <a:spcPts val="515"/>
              </a:spcBef>
            </a:pPr>
            <a:r>
              <a:rPr sz="1400" b="1" dirty="0">
                <a:latin typeface="Arial"/>
                <a:cs typeface="Arial"/>
              </a:rPr>
              <a:t>T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  R  A  P   I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7688" y="5001767"/>
            <a:ext cx="1493520" cy="303530"/>
          </a:xfrm>
          <a:prstGeom prst="rect">
            <a:avLst/>
          </a:prstGeom>
          <a:solidFill>
            <a:srgbClr val="FF3300">
              <a:alpha val="32940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325"/>
              </a:spcBef>
            </a:pPr>
            <a:r>
              <a:rPr sz="1400" b="1" spc="-10" dirty="0">
                <a:latin typeface="Arial"/>
                <a:cs typeface="Arial"/>
              </a:rPr>
              <a:t>ERRADICAÇÃO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2823" y="2328672"/>
            <a:ext cx="1125220" cy="303530"/>
          </a:xfrm>
          <a:prstGeom prst="rect">
            <a:avLst/>
          </a:prstGeom>
          <a:solidFill>
            <a:srgbClr val="FF3300">
              <a:alpha val="32940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latin typeface="Arial"/>
                <a:cs typeface="Arial"/>
              </a:rPr>
              <a:t>PROTEÇÃO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8496" y="102870"/>
            <a:ext cx="101358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835" marR="5080" indent="-425577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I</a:t>
            </a:r>
            <a:r>
              <a:rPr u="none" spc="-5" dirty="0"/>
              <a:t> </a:t>
            </a:r>
            <a:r>
              <a:rPr u="none" dirty="0"/>
              <a:t>-</a:t>
            </a:r>
            <a:r>
              <a:rPr u="none" spc="-10" dirty="0"/>
              <a:t> </a:t>
            </a:r>
            <a:r>
              <a:rPr u="none" spc="-5" dirty="0"/>
              <a:t>Princípios </a:t>
            </a:r>
            <a:r>
              <a:rPr u="none" dirty="0"/>
              <a:t>gerais</a:t>
            </a:r>
            <a:r>
              <a:rPr u="none" spc="-5" dirty="0"/>
              <a:t> </a:t>
            </a:r>
            <a:r>
              <a:rPr u="none" dirty="0"/>
              <a:t>de</a:t>
            </a:r>
            <a:r>
              <a:rPr u="none" spc="-5" dirty="0"/>
              <a:t> controle </a:t>
            </a:r>
            <a:r>
              <a:rPr u="none" dirty="0"/>
              <a:t>de</a:t>
            </a:r>
            <a:r>
              <a:rPr u="none" spc="-5" dirty="0"/>
              <a:t> </a:t>
            </a:r>
            <a:r>
              <a:rPr u="none" dirty="0"/>
              <a:t>doenças</a:t>
            </a:r>
            <a:r>
              <a:rPr u="none" spc="-5" dirty="0"/>
              <a:t> </a:t>
            </a:r>
            <a:r>
              <a:rPr u="none" dirty="0"/>
              <a:t>de </a:t>
            </a:r>
            <a:r>
              <a:rPr u="none" spc="-985" dirty="0"/>
              <a:t> </a:t>
            </a:r>
            <a:r>
              <a:rPr u="none" spc="-5" dirty="0"/>
              <a:t>plantas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70404" y="1487424"/>
            <a:ext cx="6823075" cy="69532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1235"/>
              </a:spcBef>
            </a:pPr>
            <a:r>
              <a:rPr sz="2400" b="1" dirty="0">
                <a:latin typeface="Arial"/>
                <a:cs typeface="Arial"/>
              </a:rPr>
              <a:t>Ciclo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relações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patógeno-hospedeiro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1" name="object 11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51</a:t>
            </a:fld>
            <a:endParaRPr sz="1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6251" y="673353"/>
            <a:ext cx="10191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II</a:t>
            </a:r>
            <a:r>
              <a:rPr u="none" spc="-10" dirty="0"/>
              <a:t> </a:t>
            </a:r>
            <a:r>
              <a:rPr u="none" dirty="0"/>
              <a:t>-</a:t>
            </a:r>
            <a:r>
              <a:rPr u="none" spc="-10" dirty="0"/>
              <a:t> </a:t>
            </a:r>
            <a:r>
              <a:rPr u="none" dirty="0"/>
              <a:t>Métodos De</a:t>
            </a:r>
            <a:r>
              <a:rPr u="none" spc="-10" dirty="0"/>
              <a:t> </a:t>
            </a:r>
            <a:r>
              <a:rPr u="none" dirty="0"/>
              <a:t>Manejo</a:t>
            </a:r>
            <a:r>
              <a:rPr u="none" spc="-20" dirty="0"/>
              <a:t> </a:t>
            </a:r>
            <a:r>
              <a:rPr u="none" spc="-5" dirty="0"/>
              <a:t>De</a:t>
            </a:r>
            <a:r>
              <a:rPr u="none" dirty="0"/>
              <a:t> Doenças</a:t>
            </a:r>
            <a:r>
              <a:rPr u="none" spc="-20" dirty="0"/>
              <a:t> </a:t>
            </a:r>
            <a:r>
              <a:rPr u="none" spc="-5" dirty="0"/>
              <a:t>De </a:t>
            </a:r>
            <a:r>
              <a:rPr u="none" dirty="0"/>
              <a:t>Plantas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52</a:t>
            </a:fld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1203452" y="1613357"/>
            <a:ext cx="1983739" cy="3622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 MT"/>
                <a:cs typeface="Arial MT"/>
              </a:rPr>
              <a:t>Genético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AutoNum type="arabicPeriod"/>
            </a:pPr>
            <a:endParaRPr sz="25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 MT"/>
                <a:cs typeface="Arial MT"/>
              </a:rPr>
              <a:t>Químico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AutoNum type="arabicPeriod"/>
            </a:pPr>
            <a:endParaRPr sz="25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 MT"/>
                <a:cs typeface="Arial MT"/>
              </a:rPr>
              <a:t>Biológico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AutoNum type="arabicPeriod"/>
            </a:pPr>
            <a:endParaRPr sz="25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 MT"/>
                <a:cs typeface="Arial MT"/>
              </a:rPr>
              <a:t>Cultural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AutoNum type="arabicPeriod"/>
            </a:pPr>
            <a:endParaRPr sz="25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Arial MT"/>
                <a:cs typeface="Arial MT"/>
              </a:rPr>
              <a:t>Físico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120134" y="2781827"/>
            <a:ext cx="704215" cy="171450"/>
          </a:xfrm>
          <a:custGeom>
            <a:avLst/>
            <a:gdLst/>
            <a:ahLst/>
            <a:cxnLst/>
            <a:rect l="l" t="t" r="r" b="b"/>
            <a:pathLst>
              <a:path w="704214" h="171450">
                <a:moveTo>
                  <a:pt x="628033" y="85578"/>
                </a:moveTo>
                <a:lnTo>
                  <a:pt x="542036" y="135743"/>
                </a:lnTo>
                <a:lnTo>
                  <a:pt x="536356" y="140795"/>
                </a:lnTo>
                <a:lnTo>
                  <a:pt x="533177" y="147395"/>
                </a:lnTo>
                <a:lnTo>
                  <a:pt x="532713" y="154709"/>
                </a:lnTo>
                <a:lnTo>
                  <a:pt x="535177" y="161905"/>
                </a:lnTo>
                <a:lnTo>
                  <a:pt x="540156" y="167512"/>
                </a:lnTo>
                <a:lnTo>
                  <a:pt x="546719" y="170668"/>
                </a:lnTo>
                <a:lnTo>
                  <a:pt x="554019" y="171156"/>
                </a:lnTo>
                <a:lnTo>
                  <a:pt x="561213" y="168763"/>
                </a:lnTo>
                <a:lnTo>
                  <a:pt x="671074" y="104628"/>
                </a:lnTo>
                <a:lnTo>
                  <a:pt x="665861" y="104628"/>
                </a:lnTo>
                <a:lnTo>
                  <a:pt x="665861" y="102088"/>
                </a:lnTo>
                <a:lnTo>
                  <a:pt x="656336" y="102088"/>
                </a:lnTo>
                <a:lnTo>
                  <a:pt x="628033" y="85578"/>
                </a:lnTo>
                <a:close/>
              </a:path>
              <a:path w="704214" h="171450">
                <a:moveTo>
                  <a:pt x="595376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595376" y="104628"/>
                </a:lnTo>
                <a:lnTo>
                  <a:pt x="628033" y="85578"/>
                </a:lnTo>
                <a:lnTo>
                  <a:pt x="595376" y="66528"/>
                </a:lnTo>
                <a:close/>
              </a:path>
              <a:path w="704214" h="171450">
                <a:moveTo>
                  <a:pt x="671074" y="66528"/>
                </a:moveTo>
                <a:lnTo>
                  <a:pt x="665861" y="66528"/>
                </a:lnTo>
                <a:lnTo>
                  <a:pt x="665861" y="104628"/>
                </a:lnTo>
                <a:lnTo>
                  <a:pt x="671074" y="104628"/>
                </a:lnTo>
                <a:lnTo>
                  <a:pt x="703706" y="85578"/>
                </a:lnTo>
                <a:lnTo>
                  <a:pt x="671074" y="66528"/>
                </a:lnTo>
                <a:close/>
              </a:path>
              <a:path w="704214" h="171450">
                <a:moveTo>
                  <a:pt x="656336" y="69068"/>
                </a:moveTo>
                <a:lnTo>
                  <a:pt x="628033" y="85578"/>
                </a:lnTo>
                <a:lnTo>
                  <a:pt x="656336" y="102088"/>
                </a:lnTo>
                <a:lnTo>
                  <a:pt x="656336" y="69068"/>
                </a:lnTo>
                <a:close/>
              </a:path>
              <a:path w="704214" h="171450">
                <a:moveTo>
                  <a:pt x="665861" y="69068"/>
                </a:moveTo>
                <a:lnTo>
                  <a:pt x="656336" y="69068"/>
                </a:lnTo>
                <a:lnTo>
                  <a:pt x="656336" y="102088"/>
                </a:lnTo>
                <a:lnTo>
                  <a:pt x="665861" y="102088"/>
                </a:lnTo>
                <a:lnTo>
                  <a:pt x="665861" y="69068"/>
                </a:lnTo>
                <a:close/>
              </a:path>
              <a:path w="704214" h="171450">
                <a:moveTo>
                  <a:pt x="554019" y="0"/>
                </a:moveTo>
                <a:lnTo>
                  <a:pt x="546719" y="488"/>
                </a:lnTo>
                <a:lnTo>
                  <a:pt x="540156" y="3643"/>
                </a:lnTo>
                <a:lnTo>
                  <a:pt x="535177" y="9251"/>
                </a:lnTo>
                <a:lnTo>
                  <a:pt x="532713" y="16446"/>
                </a:lnTo>
                <a:lnTo>
                  <a:pt x="533177" y="23760"/>
                </a:lnTo>
                <a:lnTo>
                  <a:pt x="536356" y="30360"/>
                </a:lnTo>
                <a:lnTo>
                  <a:pt x="542036" y="35413"/>
                </a:lnTo>
                <a:lnTo>
                  <a:pt x="628033" y="85578"/>
                </a:lnTo>
                <a:lnTo>
                  <a:pt x="656336" y="69068"/>
                </a:lnTo>
                <a:lnTo>
                  <a:pt x="665861" y="69068"/>
                </a:lnTo>
                <a:lnTo>
                  <a:pt x="665861" y="66528"/>
                </a:lnTo>
                <a:lnTo>
                  <a:pt x="671074" y="66528"/>
                </a:lnTo>
                <a:lnTo>
                  <a:pt x="561213" y="2393"/>
                </a:lnTo>
                <a:lnTo>
                  <a:pt x="55401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8551" y="3585209"/>
            <a:ext cx="171450" cy="317500"/>
          </a:xfrm>
          <a:custGeom>
            <a:avLst/>
            <a:gdLst/>
            <a:ahLst/>
            <a:cxnLst/>
            <a:rect l="l" t="t" r="r" b="b"/>
            <a:pathLst>
              <a:path w="171450" h="317500">
                <a:moveTo>
                  <a:pt x="16446" y="146143"/>
                </a:moveTo>
                <a:lnTo>
                  <a:pt x="9251" y="148589"/>
                </a:lnTo>
                <a:lnTo>
                  <a:pt x="3643" y="153640"/>
                </a:lnTo>
                <a:lnTo>
                  <a:pt x="488" y="160226"/>
                </a:lnTo>
                <a:lnTo>
                  <a:pt x="0" y="167503"/>
                </a:lnTo>
                <a:lnTo>
                  <a:pt x="2393" y="174625"/>
                </a:lnTo>
                <a:lnTo>
                  <a:pt x="85578" y="317119"/>
                </a:lnTo>
                <a:lnTo>
                  <a:pt x="107597" y="279400"/>
                </a:lnTo>
                <a:lnTo>
                  <a:pt x="66528" y="279400"/>
                </a:lnTo>
                <a:lnTo>
                  <a:pt x="66528" y="208787"/>
                </a:lnTo>
                <a:lnTo>
                  <a:pt x="35413" y="155447"/>
                </a:lnTo>
                <a:lnTo>
                  <a:pt x="30360" y="149822"/>
                </a:lnTo>
                <a:lnTo>
                  <a:pt x="23760" y="146637"/>
                </a:lnTo>
                <a:lnTo>
                  <a:pt x="16446" y="146143"/>
                </a:lnTo>
                <a:close/>
              </a:path>
              <a:path w="171450" h="317500">
                <a:moveTo>
                  <a:pt x="66528" y="208787"/>
                </a:moveTo>
                <a:lnTo>
                  <a:pt x="66528" y="279400"/>
                </a:lnTo>
                <a:lnTo>
                  <a:pt x="104628" y="279400"/>
                </a:lnTo>
                <a:lnTo>
                  <a:pt x="104628" y="269747"/>
                </a:lnTo>
                <a:lnTo>
                  <a:pt x="69068" y="269747"/>
                </a:lnTo>
                <a:lnTo>
                  <a:pt x="85578" y="241445"/>
                </a:lnTo>
                <a:lnTo>
                  <a:pt x="66528" y="208787"/>
                </a:lnTo>
                <a:close/>
              </a:path>
              <a:path w="171450" h="317500">
                <a:moveTo>
                  <a:pt x="154709" y="146143"/>
                </a:moveTo>
                <a:lnTo>
                  <a:pt x="147395" y="146637"/>
                </a:lnTo>
                <a:lnTo>
                  <a:pt x="140795" y="149822"/>
                </a:lnTo>
                <a:lnTo>
                  <a:pt x="135743" y="155447"/>
                </a:lnTo>
                <a:lnTo>
                  <a:pt x="104628" y="208787"/>
                </a:lnTo>
                <a:lnTo>
                  <a:pt x="104628" y="279400"/>
                </a:lnTo>
                <a:lnTo>
                  <a:pt x="107597" y="279400"/>
                </a:lnTo>
                <a:lnTo>
                  <a:pt x="168763" y="174625"/>
                </a:lnTo>
                <a:lnTo>
                  <a:pt x="171156" y="167503"/>
                </a:lnTo>
                <a:lnTo>
                  <a:pt x="170668" y="160226"/>
                </a:lnTo>
                <a:lnTo>
                  <a:pt x="167512" y="153640"/>
                </a:lnTo>
                <a:lnTo>
                  <a:pt x="161905" y="148589"/>
                </a:lnTo>
                <a:lnTo>
                  <a:pt x="154709" y="146143"/>
                </a:lnTo>
                <a:close/>
              </a:path>
              <a:path w="171450" h="317500">
                <a:moveTo>
                  <a:pt x="85578" y="241445"/>
                </a:moveTo>
                <a:lnTo>
                  <a:pt x="69068" y="269747"/>
                </a:lnTo>
                <a:lnTo>
                  <a:pt x="102088" y="269747"/>
                </a:lnTo>
                <a:lnTo>
                  <a:pt x="85578" y="241445"/>
                </a:lnTo>
                <a:close/>
              </a:path>
              <a:path w="171450" h="317500">
                <a:moveTo>
                  <a:pt x="104628" y="208787"/>
                </a:moveTo>
                <a:lnTo>
                  <a:pt x="85578" y="241445"/>
                </a:lnTo>
                <a:lnTo>
                  <a:pt x="102088" y="269747"/>
                </a:lnTo>
                <a:lnTo>
                  <a:pt x="104628" y="269747"/>
                </a:lnTo>
                <a:lnTo>
                  <a:pt x="104628" y="208787"/>
                </a:lnTo>
                <a:close/>
              </a:path>
              <a:path w="171450" h="317500">
                <a:moveTo>
                  <a:pt x="104628" y="0"/>
                </a:moveTo>
                <a:lnTo>
                  <a:pt x="66528" y="0"/>
                </a:lnTo>
                <a:lnTo>
                  <a:pt x="66528" y="208787"/>
                </a:lnTo>
                <a:lnTo>
                  <a:pt x="85578" y="241445"/>
                </a:lnTo>
                <a:lnTo>
                  <a:pt x="104628" y="208787"/>
                </a:lnTo>
                <a:lnTo>
                  <a:pt x="10462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697226" y="1420113"/>
            <a:ext cx="6386195" cy="589280"/>
            <a:chOff x="2697226" y="1420113"/>
            <a:chExt cx="6386195" cy="589280"/>
          </a:xfrm>
        </p:grpSpPr>
        <p:sp>
          <p:nvSpPr>
            <p:cNvPr id="8" name="object 8"/>
            <p:cNvSpPr/>
            <p:nvPr/>
          </p:nvSpPr>
          <p:spPr>
            <a:xfrm>
              <a:off x="2703576" y="1426463"/>
              <a:ext cx="6373495" cy="576580"/>
            </a:xfrm>
            <a:custGeom>
              <a:avLst/>
              <a:gdLst/>
              <a:ahLst/>
              <a:cxnLst/>
              <a:rect l="l" t="t" r="r" b="b"/>
              <a:pathLst>
                <a:path w="6373495" h="576580">
                  <a:moveTo>
                    <a:pt x="6373368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6373368" y="576072"/>
                  </a:lnTo>
                  <a:lnTo>
                    <a:pt x="6373368" y="0"/>
                  </a:lnTo>
                  <a:close/>
                </a:path>
              </a:pathLst>
            </a:custGeom>
            <a:solidFill>
              <a:srgbClr val="0086A0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3576" y="1426463"/>
              <a:ext cx="6373495" cy="576580"/>
            </a:xfrm>
            <a:custGeom>
              <a:avLst/>
              <a:gdLst/>
              <a:ahLst/>
              <a:cxnLst/>
              <a:rect l="l" t="t" r="r" b="b"/>
              <a:pathLst>
                <a:path w="6373495" h="576580">
                  <a:moveTo>
                    <a:pt x="0" y="576072"/>
                  </a:moveTo>
                  <a:lnTo>
                    <a:pt x="6373368" y="576072"/>
                  </a:lnTo>
                  <a:lnTo>
                    <a:pt x="6373368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84147" y="1432001"/>
            <a:ext cx="8232140" cy="3412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6530" algn="ctr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Objetivo </a:t>
            </a:r>
            <a:r>
              <a:rPr sz="3200" spc="-20" dirty="0">
                <a:latin typeface="Calibri"/>
                <a:cs typeface="Calibri"/>
              </a:rPr>
              <a:t>prático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fitopatologia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buChar char="•"/>
              <a:tabLst>
                <a:tab pos="269240" algn="l"/>
                <a:tab pos="3156585" algn="l"/>
              </a:tabLst>
            </a:pPr>
            <a:r>
              <a:rPr sz="3200" dirty="0">
                <a:latin typeface="Arial MT"/>
                <a:cs typeface="Arial MT"/>
              </a:rPr>
              <a:t>DOENÇAS	</a:t>
            </a:r>
            <a:r>
              <a:rPr sz="3200" spc="-5" dirty="0">
                <a:latin typeface="Arial MT"/>
                <a:cs typeface="Arial MT"/>
              </a:rPr>
              <a:t>15%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DANOS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/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PERDAS</a:t>
            </a:r>
            <a:endParaRPr sz="3200">
              <a:latin typeface="Arial MT"/>
              <a:cs typeface="Arial MT"/>
            </a:endParaRPr>
          </a:p>
          <a:p>
            <a:pPr marL="1064260" lvl="1" indent="-594360">
              <a:lnSpc>
                <a:spcPct val="100000"/>
              </a:lnSpc>
              <a:spcBef>
                <a:spcPts val="3120"/>
              </a:spcBef>
              <a:buChar char="•"/>
              <a:tabLst>
                <a:tab pos="1063625" algn="l"/>
                <a:tab pos="1064260" algn="l"/>
              </a:tabLst>
            </a:pPr>
            <a:r>
              <a:rPr sz="3200" spc="-5" dirty="0">
                <a:latin typeface="Arial MT"/>
                <a:cs typeface="Arial MT"/>
              </a:rPr>
              <a:t>RENDIMENTO</a:t>
            </a:r>
            <a:endParaRPr sz="3200">
              <a:latin typeface="Arial MT"/>
              <a:cs typeface="Arial MT"/>
            </a:endParaRPr>
          </a:p>
          <a:p>
            <a:pPr marL="1064260" lvl="1" indent="-594360">
              <a:lnSpc>
                <a:spcPct val="100000"/>
              </a:lnSpc>
              <a:spcBef>
                <a:spcPts val="3125"/>
              </a:spcBef>
              <a:buChar char="•"/>
              <a:tabLst>
                <a:tab pos="1063625" algn="l"/>
                <a:tab pos="1064260" algn="l"/>
              </a:tabLst>
            </a:pPr>
            <a:r>
              <a:rPr sz="3200" dirty="0">
                <a:latin typeface="Arial MT"/>
                <a:cs typeface="Arial MT"/>
              </a:rPr>
              <a:t>QUALIDADE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73732" y="200101"/>
            <a:ext cx="88436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5" dirty="0"/>
              <a:t>Manejo</a:t>
            </a:r>
            <a:r>
              <a:rPr sz="4800" u="none" spc="25" dirty="0"/>
              <a:t> </a:t>
            </a:r>
            <a:r>
              <a:rPr sz="4800" u="none" dirty="0"/>
              <a:t>de</a:t>
            </a:r>
            <a:r>
              <a:rPr sz="4800" u="none" spc="-5" dirty="0"/>
              <a:t> doenças</a:t>
            </a:r>
            <a:r>
              <a:rPr sz="4800" u="none" spc="35" dirty="0"/>
              <a:t> </a:t>
            </a:r>
            <a:r>
              <a:rPr sz="4800" u="none" dirty="0"/>
              <a:t>de</a:t>
            </a:r>
            <a:r>
              <a:rPr sz="4800" u="none" spc="10" dirty="0"/>
              <a:t> </a:t>
            </a:r>
            <a:r>
              <a:rPr sz="4800" u="none" spc="-5" dirty="0"/>
              <a:t>plantas</a:t>
            </a:r>
            <a:endParaRPr sz="4800"/>
          </a:p>
        </p:txBody>
      </p:sp>
      <p:sp>
        <p:nvSpPr>
          <p:cNvPr id="12" name="object 12"/>
          <p:cNvSpPr/>
          <p:nvPr/>
        </p:nvSpPr>
        <p:spPr>
          <a:xfrm>
            <a:off x="2504459" y="4458461"/>
            <a:ext cx="171450" cy="317500"/>
          </a:xfrm>
          <a:custGeom>
            <a:avLst/>
            <a:gdLst/>
            <a:ahLst/>
            <a:cxnLst/>
            <a:rect l="l" t="t" r="r" b="b"/>
            <a:pathLst>
              <a:path w="171450" h="317500">
                <a:moveTo>
                  <a:pt x="16446" y="146143"/>
                </a:moveTo>
                <a:lnTo>
                  <a:pt x="9251" y="148589"/>
                </a:lnTo>
                <a:lnTo>
                  <a:pt x="3643" y="153640"/>
                </a:lnTo>
                <a:lnTo>
                  <a:pt x="488" y="160226"/>
                </a:lnTo>
                <a:lnTo>
                  <a:pt x="0" y="167503"/>
                </a:lnTo>
                <a:lnTo>
                  <a:pt x="2393" y="174625"/>
                </a:lnTo>
                <a:lnTo>
                  <a:pt x="85578" y="317119"/>
                </a:lnTo>
                <a:lnTo>
                  <a:pt x="107597" y="279400"/>
                </a:lnTo>
                <a:lnTo>
                  <a:pt x="66528" y="279400"/>
                </a:lnTo>
                <a:lnTo>
                  <a:pt x="66528" y="208787"/>
                </a:lnTo>
                <a:lnTo>
                  <a:pt x="35413" y="155448"/>
                </a:lnTo>
                <a:lnTo>
                  <a:pt x="30360" y="149822"/>
                </a:lnTo>
                <a:lnTo>
                  <a:pt x="23760" y="146637"/>
                </a:lnTo>
                <a:lnTo>
                  <a:pt x="16446" y="146143"/>
                </a:lnTo>
                <a:close/>
              </a:path>
              <a:path w="171450" h="317500">
                <a:moveTo>
                  <a:pt x="66528" y="208787"/>
                </a:moveTo>
                <a:lnTo>
                  <a:pt x="66528" y="279400"/>
                </a:lnTo>
                <a:lnTo>
                  <a:pt x="104628" y="279400"/>
                </a:lnTo>
                <a:lnTo>
                  <a:pt x="104628" y="269748"/>
                </a:lnTo>
                <a:lnTo>
                  <a:pt x="69068" y="269748"/>
                </a:lnTo>
                <a:lnTo>
                  <a:pt x="85578" y="241445"/>
                </a:lnTo>
                <a:lnTo>
                  <a:pt x="66528" y="208787"/>
                </a:lnTo>
                <a:close/>
              </a:path>
              <a:path w="171450" h="317500">
                <a:moveTo>
                  <a:pt x="154709" y="146143"/>
                </a:moveTo>
                <a:lnTo>
                  <a:pt x="147395" y="146637"/>
                </a:lnTo>
                <a:lnTo>
                  <a:pt x="140795" y="149822"/>
                </a:lnTo>
                <a:lnTo>
                  <a:pt x="135743" y="155448"/>
                </a:lnTo>
                <a:lnTo>
                  <a:pt x="104628" y="208787"/>
                </a:lnTo>
                <a:lnTo>
                  <a:pt x="104628" y="279400"/>
                </a:lnTo>
                <a:lnTo>
                  <a:pt x="107597" y="279400"/>
                </a:lnTo>
                <a:lnTo>
                  <a:pt x="168763" y="174625"/>
                </a:lnTo>
                <a:lnTo>
                  <a:pt x="171156" y="167503"/>
                </a:lnTo>
                <a:lnTo>
                  <a:pt x="170668" y="160226"/>
                </a:lnTo>
                <a:lnTo>
                  <a:pt x="167512" y="153640"/>
                </a:lnTo>
                <a:lnTo>
                  <a:pt x="161905" y="148589"/>
                </a:lnTo>
                <a:lnTo>
                  <a:pt x="154709" y="146143"/>
                </a:lnTo>
                <a:close/>
              </a:path>
              <a:path w="171450" h="317500">
                <a:moveTo>
                  <a:pt x="85578" y="241445"/>
                </a:moveTo>
                <a:lnTo>
                  <a:pt x="69068" y="269748"/>
                </a:lnTo>
                <a:lnTo>
                  <a:pt x="102088" y="269748"/>
                </a:lnTo>
                <a:lnTo>
                  <a:pt x="85578" y="241445"/>
                </a:lnTo>
                <a:close/>
              </a:path>
              <a:path w="171450" h="317500">
                <a:moveTo>
                  <a:pt x="104628" y="208787"/>
                </a:moveTo>
                <a:lnTo>
                  <a:pt x="85578" y="241445"/>
                </a:lnTo>
                <a:lnTo>
                  <a:pt x="102088" y="269748"/>
                </a:lnTo>
                <a:lnTo>
                  <a:pt x="104628" y="269748"/>
                </a:lnTo>
                <a:lnTo>
                  <a:pt x="104628" y="208787"/>
                </a:lnTo>
                <a:close/>
              </a:path>
              <a:path w="171450" h="317500">
                <a:moveTo>
                  <a:pt x="104628" y="0"/>
                </a:moveTo>
                <a:lnTo>
                  <a:pt x="66528" y="0"/>
                </a:lnTo>
                <a:lnTo>
                  <a:pt x="66528" y="208787"/>
                </a:lnTo>
                <a:lnTo>
                  <a:pt x="85578" y="241445"/>
                </a:lnTo>
                <a:lnTo>
                  <a:pt x="104628" y="208787"/>
                </a:lnTo>
                <a:lnTo>
                  <a:pt x="10462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25414" y="897382"/>
            <a:ext cx="551180" cy="629920"/>
            <a:chOff x="5725414" y="897382"/>
            <a:chExt cx="551180" cy="629920"/>
          </a:xfrm>
        </p:grpSpPr>
        <p:sp>
          <p:nvSpPr>
            <p:cNvPr id="14" name="object 14"/>
            <p:cNvSpPr/>
            <p:nvPr/>
          </p:nvSpPr>
          <p:spPr>
            <a:xfrm>
              <a:off x="5731764" y="903732"/>
              <a:ext cx="538480" cy="617220"/>
            </a:xfrm>
            <a:custGeom>
              <a:avLst/>
              <a:gdLst/>
              <a:ahLst/>
              <a:cxnLst/>
              <a:rect l="l" t="t" r="r" b="b"/>
              <a:pathLst>
                <a:path w="538479" h="617219">
                  <a:moveTo>
                    <a:pt x="403478" y="0"/>
                  </a:moveTo>
                  <a:lnTo>
                    <a:pt x="134493" y="0"/>
                  </a:lnTo>
                  <a:lnTo>
                    <a:pt x="134493" y="348233"/>
                  </a:lnTo>
                  <a:lnTo>
                    <a:pt x="0" y="348233"/>
                  </a:lnTo>
                  <a:lnTo>
                    <a:pt x="268986" y="617219"/>
                  </a:lnTo>
                  <a:lnTo>
                    <a:pt x="537972" y="348233"/>
                  </a:lnTo>
                  <a:lnTo>
                    <a:pt x="403478" y="348233"/>
                  </a:lnTo>
                  <a:lnTo>
                    <a:pt x="403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1764" y="903732"/>
              <a:ext cx="538480" cy="617220"/>
            </a:xfrm>
            <a:custGeom>
              <a:avLst/>
              <a:gdLst/>
              <a:ahLst/>
              <a:cxnLst/>
              <a:rect l="l" t="t" r="r" b="b"/>
              <a:pathLst>
                <a:path w="538479" h="617219">
                  <a:moveTo>
                    <a:pt x="403478" y="0"/>
                  </a:moveTo>
                  <a:lnTo>
                    <a:pt x="403478" y="348233"/>
                  </a:lnTo>
                  <a:lnTo>
                    <a:pt x="537972" y="348233"/>
                  </a:lnTo>
                  <a:lnTo>
                    <a:pt x="268986" y="617219"/>
                  </a:lnTo>
                  <a:lnTo>
                    <a:pt x="0" y="348233"/>
                  </a:lnTo>
                  <a:lnTo>
                    <a:pt x="134493" y="348233"/>
                  </a:lnTo>
                  <a:lnTo>
                    <a:pt x="134493" y="0"/>
                  </a:lnTo>
                  <a:lnTo>
                    <a:pt x="403478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53</a:t>
            </a:fld>
            <a:endParaRPr sz="1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2943" y="2050542"/>
            <a:ext cx="42754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latin typeface="Arial"/>
                <a:cs typeface="Arial"/>
              </a:rPr>
              <a:t>MANEJO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DOENÇAS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1617" y="2102357"/>
            <a:ext cx="6279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UM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70" dirty="0">
                <a:latin typeface="Arial MT"/>
                <a:cs typeface="Arial MT"/>
              </a:rPr>
              <a:t>FATORES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15" dirty="0">
                <a:latin typeface="Arial MT"/>
                <a:cs typeface="Arial MT"/>
              </a:rPr>
              <a:t>RENDIMENTO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23053" y="2231663"/>
            <a:ext cx="337185" cy="171450"/>
          </a:xfrm>
          <a:custGeom>
            <a:avLst/>
            <a:gdLst/>
            <a:ahLst/>
            <a:cxnLst/>
            <a:rect l="l" t="t" r="r" b="b"/>
            <a:pathLst>
              <a:path w="337185" h="171450">
                <a:moveTo>
                  <a:pt x="261003" y="85578"/>
                </a:moveTo>
                <a:lnTo>
                  <a:pt x="175006" y="135743"/>
                </a:lnTo>
                <a:lnTo>
                  <a:pt x="169326" y="140795"/>
                </a:lnTo>
                <a:lnTo>
                  <a:pt x="166147" y="147395"/>
                </a:lnTo>
                <a:lnTo>
                  <a:pt x="165683" y="154709"/>
                </a:lnTo>
                <a:lnTo>
                  <a:pt x="168148" y="161905"/>
                </a:lnTo>
                <a:lnTo>
                  <a:pt x="173126" y="167513"/>
                </a:lnTo>
                <a:lnTo>
                  <a:pt x="179689" y="170668"/>
                </a:lnTo>
                <a:lnTo>
                  <a:pt x="186989" y="171156"/>
                </a:lnTo>
                <a:lnTo>
                  <a:pt x="194183" y="168763"/>
                </a:lnTo>
                <a:lnTo>
                  <a:pt x="304044" y="104628"/>
                </a:lnTo>
                <a:lnTo>
                  <a:pt x="298831" y="104628"/>
                </a:lnTo>
                <a:lnTo>
                  <a:pt x="298831" y="102088"/>
                </a:lnTo>
                <a:lnTo>
                  <a:pt x="289306" y="102088"/>
                </a:lnTo>
                <a:lnTo>
                  <a:pt x="261003" y="85578"/>
                </a:lnTo>
                <a:close/>
              </a:path>
              <a:path w="337185" h="171450">
                <a:moveTo>
                  <a:pt x="228346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228346" y="104628"/>
                </a:lnTo>
                <a:lnTo>
                  <a:pt x="261003" y="85578"/>
                </a:lnTo>
                <a:lnTo>
                  <a:pt x="228346" y="66528"/>
                </a:lnTo>
                <a:close/>
              </a:path>
              <a:path w="337185" h="171450">
                <a:moveTo>
                  <a:pt x="304044" y="66528"/>
                </a:moveTo>
                <a:lnTo>
                  <a:pt x="298831" y="66528"/>
                </a:lnTo>
                <a:lnTo>
                  <a:pt x="298831" y="104628"/>
                </a:lnTo>
                <a:lnTo>
                  <a:pt x="304044" y="104628"/>
                </a:lnTo>
                <a:lnTo>
                  <a:pt x="336676" y="85578"/>
                </a:lnTo>
                <a:lnTo>
                  <a:pt x="304044" y="66528"/>
                </a:lnTo>
                <a:close/>
              </a:path>
              <a:path w="337185" h="171450">
                <a:moveTo>
                  <a:pt x="289306" y="69068"/>
                </a:moveTo>
                <a:lnTo>
                  <a:pt x="261003" y="85578"/>
                </a:lnTo>
                <a:lnTo>
                  <a:pt x="289306" y="102088"/>
                </a:lnTo>
                <a:lnTo>
                  <a:pt x="289306" y="69068"/>
                </a:lnTo>
                <a:close/>
              </a:path>
              <a:path w="337185" h="171450">
                <a:moveTo>
                  <a:pt x="298831" y="69068"/>
                </a:moveTo>
                <a:lnTo>
                  <a:pt x="289306" y="69068"/>
                </a:lnTo>
                <a:lnTo>
                  <a:pt x="289306" y="102088"/>
                </a:lnTo>
                <a:lnTo>
                  <a:pt x="298831" y="102088"/>
                </a:lnTo>
                <a:lnTo>
                  <a:pt x="298831" y="69068"/>
                </a:lnTo>
                <a:close/>
              </a:path>
              <a:path w="337185" h="171450">
                <a:moveTo>
                  <a:pt x="186989" y="0"/>
                </a:moveTo>
                <a:lnTo>
                  <a:pt x="179689" y="488"/>
                </a:lnTo>
                <a:lnTo>
                  <a:pt x="173126" y="3643"/>
                </a:lnTo>
                <a:lnTo>
                  <a:pt x="168148" y="9251"/>
                </a:lnTo>
                <a:lnTo>
                  <a:pt x="165683" y="16446"/>
                </a:lnTo>
                <a:lnTo>
                  <a:pt x="166147" y="23760"/>
                </a:lnTo>
                <a:lnTo>
                  <a:pt x="169326" y="30360"/>
                </a:lnTo>
                <a:lnTo>
                  <a:pt x="175006" y="35413"/>
                </a:lnTo>
                <a:lnTo>
                  <a:pt x="261003" y="85578"/>
                </a:lnTo>
                <a:lnTo>
                  <a:pt x="289306" y="69068"/>
                </a:lnTo>
                <a:lnTo>
                  <a:pt x="298831" y="69068"/>
                </a:lnTo>
                <a:lnTo>
                  <a:pt x="298831" y="66528"/>
                </a:lnTo>
                <a:lnTo>
                  <a:pt x="304044" y="66528"/>
                </a:lnTo>
                <a:lnTo>
                  <a:pt x="194183" y="2393"/>
                </a:lnTo>
                <a:lnTo>
                  <a:pt x="18698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5126" y="3410458"/>
            <a:ext cx="864743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R = F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(SOLO,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CLI</a:t>
            </a:r>
            <a:r>
              <a:rPr sz="3200" spc="-10" dirty="0">
                <a:latin typeface="Arial MT"/>
                <a:cs typeface="Arial MT"/>
              </a:rPr>
              <a:t>M</a:t>
            </a:r>
            <a:r>
              <a:rPr sz="3200" dirty="0">
                <a:latin typeface="Arial MT"/>
                <a:cs typeface="Arial MT"/>
              </a:rPr>
              <a:t>A, CU</a:t>
            </a:r>
            <a:r>
              <a:rPr sz="3200" spc="-250" dirty="0">
                <a:latin typeface="Arial MT"/>
                <a:cs typeface="Arial MT"/>
              </a:rPr>
              <a:t>L</a:t>
            </a:r>
            <a:r>
              <a:rPr sz="3200" dirty="0">
                <a:latin typeface="Arial MT"/>
                <a:cs typeface="Arial MT"/>
              </a:rPr>
              <a:t>TI</a:t>
            </a:r>
            <a:r>
              <a:rPr sz="3200" spc="-250" dirty="0">
                <a:latin typeface="Arial MT"/>
                <a:cs typeface="Arial MT"/>
              </a:rPr>
              <a:t>V</a:t>
            </a:r>
            <a:r>
              <a:rPr sz="3200" dirty="0">
                <a:latin typeface="Arial MT"/>
                <a:cs typeface="Arial MT"/>
              </a:rPr>
              <a:t>AR,</a:t>
            </a:r>
            <a:r>
              <a:rPr sz="3200" spc="-19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ADUBAÇÃO, 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DOENÇAS</a:t>
            </a:r>
            <a:r>
              <a:rPr sz="3200" dirty="0">
                <a:latin typeface="Arial MT"/>
                <a:cs typeface="Arial MT"/>
              </a:rPr>
              <a:t>, </a:t>
            </a:r>
            <a:r>
              <a:rPr sz="3200" spc="-10" dirty="0">
                <a:latin typeface="Arial MT"/>
                <a:cs typeface="Arial MT"/>
              </a:rPr>
              <a:t>INSETOS, </a:t>
            </a:r>
            <a:r>
              <a:rPr sz="3200" dirty="0">
                <a:latin typeface="Arial MT"/>
                <a:cs typeface="Arial MT"/>
              </a:rPr>
              <a:t>ÁCAROS, </a:t>
            </a:r>
            <a:r>
              <a:rPr sz="3200" spc="-35" dirty="0">
                <a:latin typeface="Arial MT"/>
                <a:cs typeface="Arial MT"/>
              </a:rPr>
              <a:t>PLANTAS 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DANINHAS,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TRATOS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CULTURAIS...)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54</a:t>
            </a:fld>
            <a:endParaRPr sz="140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86329" y="64719"/>
            <a:ext cx="8105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/>
              <a:t>Manejo</a:t>
            </a:r>
            <a:r>
              <a:rPr sz="4400" u="none" spc="-10" dirty="0"/>
              <a:t> de</a:t>
            </a:r>
            <a:r>
              <a:rPr sz="4400" u="none" spc="-5" dirty="0"/>
              <a:t> </a:t>
            </a:r>
            <a:r>
              <a:rPr sz="4400" u="none" dirty="0"/>
              <a:t>doenças</a:t>
            </a:r>
            <a:r>
              <a:rPr sz="4400" u="none" spc="-10" dirty="0"/>
              <a:t> de</a:t>
            </a:r>
            <a:r>
              <a:rPr sz="4400" u="none" spc="-5" dirty="0"/>
              <a:t> </a:t>
            </a:r>
            <a:r>
              <a:rPr sz="4400" u="none" dirty="0"/>
              <a:t>plantas</a:t>
            </a:r>
            <a:endParaRPr sz="4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8632" y="1280287"/>
            <a:ext cx="56261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 MT"/>
                <a:cs typeface="Arial MT"/>
              </a:rPr>
              <a:t>L</a:t>
            </a:r>
            <a:r>
              <a:rPr sz="2550" spc="-5" dirty="0">
                <a:latin typeface="Arial MT"/>
                <a:cs typeface="Arial MT"/>
              </a:rPr>
              <a:t>EI</a:t>
            </a:r>
            <a:r>
              <a:rPr sz="2550" spc="175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DOS</a:t>
            </a:r>
            <a:r>
              <a:rPr sz="2550" spc="1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</a:t>
            </a:r>
            <a:r>
              <a:rPr sz="2550" dirty="0">
                <a:latin typeface="Arial MT"/>
                <a:cs typeface="Arial MT"/>
              </a:rPr>
              <a:t>ÍNIMOS</a:t>
            </a:r>
            <a:r>
              <a:rPr sz="2550" spc="2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/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</a:t>
            </a:r>
            <a:r>
              <a:rPr sz="2550" spc="-5" dirty="0">
                <a:latin typeface="Arial MT"/>
                <a:cs typeface="Arial MT"/>
              </a:rPr>
              <a:t>EI</a:t>
            </a:r>
            <a:r>
              <a:rPr sz="2550" spc="180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DE</a:t>
            </a:r>
            <a:r>
              <a:rPr sz="2550" spc="1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</a:t>
            </a:r>
            <a:r>
              <a:rPr sz="2550" dirty="0">
                <a:latin typeface="Arial MT"/>
                <a:cs typeface="Arial MT"/>
              </a:rPr>
              <a:t>IEBIG</a:t>
            </a:r>
            <a:endParaRPr sz="255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74226" y="2845054"/>
            <a:ext cx="157480" cy="300990"/>
            <a:chOff x="9174226" y="2845054"/>
            <a:chExt cx="157480" cy="300990"/>
          </a:xfrm>
        </p:grpSpPr>
        <p:sp>
          <p:nvSpPr>
            <p:cNvPr id="4" name="object 4"/>
            <p:cNvSpPr/>
            <p:nvPr/>
          </p:nvSpPr>
          <p:spPr>
            <a:xfrm>
              <a:off x="9180576" y="2851404"/>
              <a:ext cx="144780" cy="288290"/>
            </a:xfrm>
            <a:custGeom>
              <a:avLst/>
              <a:gdLst/>
              <a:ahLst/>
              <a:cxnLst/>
              <a:rect l="l" t="t" r="r" b="b"/>
              <a:pathLst>
                <a:path w="144779" h="288289">
                  <a:moveTo>
                    <a:pt x="108584" y="0"/>
                  </a:moveTo>
                  <a:lnTo>
                    <a:pt x="36195" y="0"/>
                  </a:lnTo>
                  <a:lnTo>
                    <a:pt x="36195" y="215646"/>
                  </a:lnTo>
                  <a:lnTo>
                    <a:pt x="0" y="215646"/>
                  </a:lnTo>
                  <a:lnTo>
                    <a:pt x="72390" y="288036"/>
                  </a:lnTo>
                  <a:lnTo>
                    <a:pt x="144779" y="215646"/>
                  </a:lnTo>
                  <a:lnTo>
                    <a:pt x="108584" y="215646"/>
                  </a:lnTo>
                  <a:lnTo>
                    <a:pt x="1085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0576" y="2851404"/>
              <a:ext cx="144780" cy="288290"/>
            </a:xfrm>
            <a:custGeom>
              <a:avLst/>
              <a:gdLst/>
              <a:ahLst/>
              <a:cxnLst/>
              <a:rect l="l" t="t" r="r" b="b"/>
              <a:pathLst>
                <a:path w="144779" h="288289">
                  <a:moveTo>
                    <a:pt x="0" y="215646"/>
                  </a:moveTo>
                  <a:lnTo>
                    <a:pt x="36195" y="215646"/>
                  </a:lnTo>
                  <a:lnTo>
                    <a:pt x="36195" y="0"/>
                  </a:lnTo>
                  <a:lnTo>
                    <a:pt x="108584" y="0"/>
                  </a:lnTo>
                  <a:lnTo>
                    <a:pt x="108584" y="215646"/>
                  </a:lnTo>
                  <a:lnTo>
                    <a:pt x="144779" y="215646"/>
                  </a:lnTo>
                  <a:lnTo>
                    <a:pt x="72390" y="288036"/>
                  </a:lnTo>
                  <a:lnTo>
                    <a:pt x="0" y="21564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219693" y="2710433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>
                <a:moveTo>
                  <a:pt x="0" y="0"/>
                </a:moveTo>
                <a:lnTo>
                  <a:pt x="1799844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98929" y="2180589"/>
            <a:ext cx="7995284" cy="1242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IMPORTÂNCIA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RELATIVA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DAS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VARIÁVEIS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INDEPENDENTES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(FATORES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RENDIMENTO)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=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RENDIMENTO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MÁXIMO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DEPENDE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 </a:t>
            </a:r>
            <a:r>
              <a:rPr sz="1400" spc="-45" dirty="0">
                <a:latin typeface="Arial MT"/>
                <a:cs typeface="Arial MT"/>
              </a:rPr>
              <a:t>FATOR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 </a:t>
            </a:r>
            <a:r>
              <a:rPr sz="1400" dirty="0">
                <a:latin typeface="Arial MT"/>
                <a:cs typeface="Arial MT"/>
              </a:rPr>
              <a:t>SE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ENCONTRA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EM</a:t>
            </a:r>
            <a:r>
              <a:rPr sz="1400" spc="-5" dirty="0">
                <a:latin typeface="Arial MT"/>
                <a:cs typeface="Arial MT"/>
              </a:rPr>
              <a:t> MENOR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QUANTIDADE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Arial MT"/>
              <a:cs typeface="Arial MT"/>
            </a:endParaRPr>
          </a:p>
          <a:p>
            <a:pPr marR="80645" algn="r">
              <a:lnSpc>
                <a:spcPct val="100000"/>
              </a:lnSpc>
              <a:spcBef>
                <a:spcPts val="5"/>
              </a:spcBef>
            </a:pPr>
            <a:r>
              <a:rPr sz="1800" spc="-55" dirty="0">
                <a:solidFill>
                  <a:srgbClr val="FF0000"/>
                </a:solidFill>
                <a:latin typeface="Arial MT"/>
                <a:cs typeface="Arial MT"/>
              </a:rPr>
              <a:t>F</a:t>
            </a:r>
            <a:r>
              <a:rPr sz="1450" spc="-55" dirty="0">
                <a:solidFill>
                  <a:srgbClr val="FF0000"/>
                </a:solidFill>
                <a:latin typeface="Arial MT"/>
                <a:cs typeface="Arial MT"/>
              </a:rPr>
              <a:t>ATOR</a:t>
            </a:r>
            <a:r>
              <a:rPr sz="1450" spc="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L</a:t>
            </a:r>
            <a:r>
              <a:rPr sz="1450" spc="-20" dirty="0">
                <a:solidFill>
                  <a:srgbClr val="FF0000"/>
                </a:solidFill>
                <a:latin typeface="Arial MT"/>
                <a:cs typeface="Arial MT"/>
              </a:rPr>
              <a:t>IMITANTE</a:t>
            </a:r>
            <a:endParaRPr sz="145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27120" y="2455164"/>
            <a:ext cx="7731759" cy="4271010"/>
            <a:chOff x="3627120" y="2455164"/>
            <a:chExt cx="7731759" cy="42710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7120" y="2455164"/>
              <a:ext cx="3928871" cy="34945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15241" y="4330078"/>
              <a:ext cx="729615" cy="1086485"/>
            </a:xfrm>
            <a:custGeom>
              <a:avLst/>
              <a:gdLst/>
              <a:ahLst/>
              <a:cxnLst/>
              <a:rect l="l" t="t" r="r" b="b"/>
              <a:pathLst>
                <a:path w="729614" h="1086485">
                  <a:moveTo>
                    <a:pt x="52185" y="982839"/>
                  </a:moveTo>
                  <a:lnTo>
                    <a:pt x="25677" y="967412"/>
                  </a:lnTo>
                  <a:lnTo>
                    <a:pt x="7766" y="943818"/>
                  </a:lnTo>
                  <a:lnTo>
                    <a:pt x="0" y="915223"/>
                  </a:lnTo>
                  <a:lnTo>
                    <a:pt x="3925" y="884795"/>
                  </a:lnTo>
                  <a:lnTo>
                    <a:pt x="286500" y="52310"/>
                  </a:lnTo>
                  <a:lnTo>
                    <a:pt x="301980" y="25729"/>
                  </a:lnTo>
                  <a:lnTo>
                    <a:pt x="325568" y="7780"/>
                  </a:lnTo>
                  <a:lnTo>
                    <a:pt x="354133" y="0"/>
                  </a:lnTo>
                  <a:lnTo>
                    <a:pt x="384544" y="3923"/>
                  </a:lnTo>
                  <a:lnTo>
                    <a:pt x="677406" y="103364"/>
                  </a:lnTo>
                  <a:lnTo>
                    <a:pt x="703913" y="118772"/>
                  </a:lnTo>
                  <a:lnTo>
                    <a:pt x="721824" y="142337"/>
                  </a:lnTo>
                  <a:lnTo>
                    <a:pt x="729591" y="170926"/>
                  </a:lnTo>
                  <a:lnTo>
                    <a:pt x="725666" y="201408"/>
                  </a:lnTo>
                  <a:lnTo>
                    <a:pt x="443091" y="1033893"/>
                  </a:lnTo>
                  <a:lnTo>
                    <a:pt x="427610" y="1060420"/>
                  </a:lnTo>
                  <a:lnTo>
                    <a:pt x="404022" y="1078374"/>
                  </a:lnTo>
                  <a:lnTo>
                    <a:pt x="375457" y="1086185"/>
                  </a:lnTo>
                  <a:lnTo>
                    <a:pt x="345047" y="1082280"/>
                  </a:lnTo>
                  <a:lnTo>
                    <a:pt x="52185" y="982839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86329" y="64719"/>
            <a:ext cx="8105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/>
              <a:t>Manejo</a:t>
            </a:r>
            <a:r>
              <a:rPr sz="4400" u="none" spc="-10" dirty="0"/>
              <a:t> de</a:t>
            </a:r>
            <a:r>
              <a:rPr sz="4400" u="none" spc="-5" dirty="0"/>
              <a:t> </a:t>
            </a:r>
            <a:r>
              <a:rPr sz="4400" u="none" dirty="0"/>
              <a:t>doenças</a:t>
            </a:r>
            <a:r>
              <a:rPr sz="4400" u="none" spc="-10" dirty="0"/>
              <a:t> de</a:t>
            </a:r>
            <a:r>
              <a:rPr sz="4400" u="none" spc="-5" dirty="0"/>
              <a:t> </a:t>
            </a:r>
            <a:r>
              <a:rPr sz="4400" u="none" dirty="0"/>
              <a:t>plantas</a:t>
            </a:r>
            <a:endParaRPr sz="44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55</a:t>
            </a:fld>
            <a:endParaRPr sz="1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1665" y="4429553"/>
            <a:ext cx="1144270" cy="568960"/>
          </a:xfrm>
          <a:custGeom>
            <a:avLst/>
            <a:gdLst/>
            <a:ahLst/>
            <a:cxnLst/>
            <a:rect l="l" t="t" r="r" b="b"/>
            <a:pathLst>
              <a:path w="1144270" h="568960">
                <a:moveTo>
                  <a:pt x="926528" y="372110"/>
                </a:moveTo>
                <a:lnTo>
                  <a:pt x="890575" y="384810"/>
                </a:lnTo>
                <a:lnTo>
                  <a:pt x="866393" y="421640"/>
                </a:lnTo>
                <a:lnTo>
                  <a:pt x="860282" y="452120"/>
                </a:lnTo>
                <a:lnTo>
                  <a:pt x="861339" y="464820"/>
                </a:lnTo>
                <a:lnTo>
                  <a:pt x="880094" y="499110"/>
                </a:lnTo>
                <a:lnTo>
                  <a:pt x="916253" y="515620"/>
                </a:lnTo>
                <a:lnTo>
                  <a:pt x="927703" y="516890"/>
                </a:lnTo>
                <a:lnTo>
                  <a:pt x="938438" y="516890"/>
                </a:lnTo>
                <a:lnTo>
                  <a:pt x="974135" y="496570"/>
                </a:lnTo>
                <a:lnTo>
                  <a:pt x="981328" y="487680"/>
                </a:lnTo>
                <a:lnTo>
                  <a:pt x="922401" y="487680"/>
                </a:lnTo>
                <a:lnTo>
                  <a:pt x="915924" y="485140"/>
                </a:lnTo>
                <a:lnTo>
                  <a:pt x="907160" y="481330"/>
                </a:lnTo>
                <a:lnTo>
                  <a:pt x="901318" y="476250"/>
                </a:lnTo>
                <a:lnTo>
                  <a:pt x="898525" y="467360"/>
                </a:lnTo>
                <a:lnTo>
                  <a:pt x="897141" y="461010"/>
                </a:lnTo>
                <a:lnTo>
                  <a:pt x="897366" y="452120"/>
                </a:lnTo>
                <a:lnTo>
                  <a:pt x="910986" y="415290"/>
                </a:lnTo>
                <a:lnTo>
                  <a:pt x="928242" y="401320"/>
                </a:lnTo>
                <a:lnTo>
                  <a:pt x="988816" y="401320"/>
                </a:lnTo>
                <a:lnTo>
                  <a:pt x="988186" y="400050"/>
                </a:lnTo>
                <a:lnTo>
                  <a:pt x="954151" y="377190"/>
                </a:lnTo>
                <a:lnTo>
                  <a:pt x="940006" y="373380"/>
                </a:lnTo>
                <a:lnTo>
                  <a:pt x="926528" y="372110"/>
                </a:lnTo>
                <a:close/>
              </a:path>
              <a:path w="1144270" h="568960">
                <a:moveTo>
                  <a:pt x="620649" y="415290"/>
                </a:moveTo>
                <a:lnTo>
                  <a:pt x="619886" y="416560"/>
                </a:lnTo>
                <a:lnTo>
                  <a:pt x="619378" y="419100"/>
                </a:lnTo>
                <a:lnTo>
                  <a:pt x="618998" y="419100"/>
                </a:lnTo>
                <a:lnTo>
                  <a:pt x="616852" y="427990"/>
                </a:lnTo>
                <a:lnTo>
                  <a:pt x="616696" y="436880"/>
                </a:lnTo>
                <a:lnTo>
                  <a:pt x="618515" y="444500"/>
                </a:lnTo>
                <a:lnTo>
                  <a:pt x="650053" y="474980"/>
                </a:lnTo>
                <a:lnTo>
                  <a:pt x="665099" y="481330"/>
                </a:lnTo>
                <a:lnTo>
                  <a:pt x="673554" y="485140"/>
                </a:lnTo>
                <a:lnTo>
                  <a:pt x="681402" y="486410"/>
                </a:lnTo>
                <a:lnTo>
                  <a:pt x="688655" y="487680"/>
                </a:lnTo>
                <a:lnTo>
                  <a:pt x="695325" y="488950"/>
                </a:lnTo>
                <a:lnTo>
                  <a:pt x="703960" y="488950"/>
                </a:lnTo>
                <a:lnTo>
                  <a:pt x="738518" y="464820"/>
                </a:lnTo>
                <a:lnTo>
                  <a:pt x="741746" y="459740"/>
                </a:lnTo>
                <a:lnTo>
                  <a:pt x="689482" y="459740"/>
                </a:lnTo>
                <a:lnTo>
                  <a:pt x="682370" y="458470"/>
                </a:lnTo>
                <a:lnTo>
                  <a:pt x="673353" y="454660"/>
                </a:lnTo>
                <a:lnTo>
                  <a:pt x="666368" y="452120"/>
                </a:lnTo>
                <a:lnTo>
                  <a:pt x="661669" y="449580"/>
                </a:lnTo>
                <a:lnTo>
                  <a:pt x="659256" y="445770"/>
                </a:lnTo>
                <a:lnTo>
                  <a:pt x="657478" y="443230"/>
                </a:lnTo>
                <a:lnTo>
                  <a:pt x="657098" y="439420"/>
                </a:lnTo>
                <a:lnTo>
                  <a:pt x="658113" y="434340"/>
                </a:lnTo>
                <a:lnTo>
                  <a:pt x="620649" y="415290"/>
                </a:lnTo>
                <a:close/>
              </a:path>
              <a:path w="1144270" h="568960">
                <a:moveTo>
                  <a:pt x="949705" y="468630"/>
                </a:moveTo>
                <a:lnTo>
                  <a:pt x="944752" y="477520"/>
                </a:lnTo>
                <a:lnTo>
                  <a:pt x="939418" y="482600"/>
                </a:lnTo>
                <a:lnTo>
                  <a:pt x="933957" y="485140"/>
                </a:lnTo>
                <a:lnTo>
                  <a:pt x="928369" y="487680"/>
                </a:lnTo>
                <a:lnTo>
                  <a:pt x="981328" y="487680"/>
                </a:lnTo>
                <a:lnTo>
                  <a:pt x="949705" y="468630"/>
                </a:lnTo>
                <a:close/>
              </a:path>
              <a:path w="1144270" h="568960">
                <a:moveTo>
                  <a:pt x="827404" y="334010"/>
                </a:moveTo>
                <a:lnTo>
                  <a:pt x="780160" y="463550"/>
                </a:lnTo>
                <a:lnTo>
                  <a:pt x="814577" y="476250"/>
                </a:lnTo>
                <a:lnTo>
                  <a:pt x="861822" y="346710"/>
                </a:lnTo>
                <a:lnTo>
                  <a:pt x="827404" y="334010"/>
                </a:lnTo>
                <a:close/>
              </a:path>
              <a:path w="1144270" h="568960">
                <a:moveTo>
                  <a:pt x="758201" y="417830"/>
                </a:moveTo>
                <a:lnTo>
                  <a:pt x="719201" y="417830"/>
                </a:lnTo>
                <a:lnTo>
                  <a:pt x="709549" y="444500"/>
                </a:lnTo>
                <a:lnTo>
                  <a:pt x="707135" y="449580"/>
                </a:lnTo>
                <a:lnTo>
                  <a:pt x="704976" y="452120"/>
                </a:lnTo>
                <a:lnTo>
                  <a:pt x="702055" y="455930"/>
                </a:lnTo>
                <a:lnTo>
                  <a:pt x="698626" y="457200"/>
                </a:lnTo>
                <a:lnTo>
                  <a:pt x="694943" y="458470"/>
                </a:lnTo>
                <a:lnTo>
                  <a:pt x="689482" y="459740"/>
                </a:lnTo>
                <a:lnTo>
                  <a:pt x="741746" y="459740"/>
                </a:lnTo>
                <a:lnTo>
                  <a:pt x="742553" y="458470"/>
                </a:lnTo>
                <a:lnTo>
                  <a:pt x="746658" y="448310"/>
                </a:lnTo>
                <a:lnTo>
                  <a:pt x="750824" y="438150"/>
                </a:lnTo>
                <a:lnTo>
                  <a:pt x="758201" y="417830"/>
                </a:lnTo>
                <a:close/>
              </a:path>
              <a:path w="1144270" h="568960">
                <a:moveTo>
                  <a:pt x="988816" y="401320"/>
                </a:moveTo>
                <a:lnTo>
                  <a:pt x="936243" y="401320"/>
                </a:lnTo>
                <a:lnTo>
                  <a:pt x="944752" y="403860"/>
                </a:lnTo>
                <a:lnTo>
                  <a:pt x="951229" y="406400"/>
                </a:lnTo>
                <a:lnTo>
                  <a:pt x="955801" y="410210"/>
                </a:lnTo>
                <a:lnTo>
                  <a:pt x="958595" y="415290"/>
                </a:lnTo>
                <a:lnTo>
                  <a:pt x="961389" y="419100"/>
                </a:lnTo>
                <a:lnTo>
                  <a:pt x="962151" y="425450"/>
                </a:lnTo>
                <a:lnTo>
                  <a:pt x="960881" y="433070"/>
                </a:lnTo>
                <a:lnTo>
                  <a:pt x="996950" y="439420"/>
                </a:lnTo>
                <a:lnTo>
                  <a:pt x="996973" y="427990"/>
                </a:lnTo>
                <a:lnTo>
                  <a:pt x="995521" y="417830"/>
                </a:lnTo>
                <a:lnTo>
                  <a:pt x="992592" y="408940"/>
                </a:lnTo>
                <a:lnTo>
                  <a:pt x="988816" y="401320"/>
                </a:lnTo>
                <a:close/>
              </a:path>
              <a:path w="1144270" h="568960">
                <a:moveTo>
                  <a:pt x="699325" y="288290"/>
                </a:moveTo>
                <a:lnTo>
                  <a:pt x="657510" y="312420"/>
                </a:lnTo>
                <a:lnTo>
                  <a:pt x="639317" y="351790"/>
                </a:lnTo>
                <a:lnTo>
                  <a:pt x="637412" y="364490"/>
                </a:lnTo>
                <a:lnTo>
                  <a:pt x="637412" y="375920"/>
                </a:lnTo>
                <a:lnTo>
                  <a:pt x="660767" y="419100"/>
                </a:lnTo>
                <a:lnTo>
                  <a:pt x="684410" y="427990"/>
                </a:lnTo>
                <a:lnTo>
                  <a:pt x="696055" y="426720"/>
                </a:lnTo>
                <a:lnTo>
                  <a:pt x="707651" y="424180"/>
                </a:lnTo>
                <a:lnTo>
                  <a:pt x="719201" y="417830"/>
                </a:lnTo>
                <a:lnTo>
                  <a:pt x="758201" y="417830"/>
                </a:lnTo>
                <a:lnTo>
                  <a:pt x="763733" y="402590"/>
                </a:lnTo>
                <a:lnTo>
                  <a:pt x="698613" y="402590"/>
                </a:lnTo>
                <a:lnTo>
                  <a:pt x="692276" y="400050"/>
                </a:lnTo>
                <a:lnTo>
                  <a:pt x="684529" y="397510"/>
                </a:lnTo>
                <a:lnTo>
                  <a:pt x="679068" y="392430"/>
                </a:lnTo>
                <a:lnTo>
                  <a:pt x="676020" y="383540"/>
                </a:lnTo>
                <a:lnTo>
                  <a:pt x="674568" y="377190"/>
                </a:lnTo>
                <a:lnTo>
                  <a:pt x="674592" y="369570"/>
                </a:lnTo>
                <a:lnTo>
                  <a:pt x="692284" y="327660"/>
                </a:lnTo>
                <a:lnTo>
                  <a:pt x="713358" y="318770"/>
                </a:lnTo>
                <a:lnTo>
                  <a:pt x="750616" y="318770"/>
                </a:lnTo>
                <a:lnTo>
                  <a:pt x="749504" y="316230"/>
                </a:lnTo>
                <a:lnTo>
                  <a:pt x="742489" y="306070"/>
                </a:lnTo>
                <a:lnTo>
                  <a:pt x="733450" y="298450"/>
                </a:lnTo>
                <a:lnTo>
                  <a:pt x="722376" y="292100"/>
                </a:lnTo>
                <a:lnTo>
                  <a:pt x="710755" y="289560"/>
                </a:lnTo>
                <a:lnTo>
                  <a:pt x="699325" y="288290"/>
                </a:lnTo>
                <a:close/>
              </a:path>
              <a:path w="1144270" h="568960">
                <a:moveTo>
                  <a:pt x="750616" y="318770"/>
                </a:moveTo>
                <a:lnTo>
                  <a:pt x="713358" y="318770"/>
                </a:lnTo>
                <a:lnTo>
                  <a:pt x="721613" y="321310"/>
                </a:lnTo>
                <a:lnTo>
                  <a:pt x="730123" y="325120"/>
                </a:lnTo>
                <a:lnTo>
                  <a:pt x="735964" y="330200"/>
                </a:lnTo>
                <a:lnTo>
                  <a:pt x="739139" y="339090"/>
                </a:lnTo>
                <a:lnTo>
                  <a:pt x="740759" y="346710"/>
                </a:lnTo>
                <a:lnTo>
                  <a:pt x="740854" y="354330"/>
                </a:lnTo>
                <a:lnTo>
                  <a:pt x="739425" y="363220"/>
                </a:lnTo>
                <a:lnTo>
                  <a:pt x="717168" y="398780"/>
                </a:lnTo>
                <a:lnTo>
                  <a:pt x="704865" y="402590"/>
                </a:lnTo>
                <a:lnTo>
                  <a:pt x="763733" y="402590"/>
                </a:lnTo>
                <a:lnTo>
                  <a:pt x="790936" y="327660"/>
                </a:lnTo>
                <a:lnTo>
                  <a:pt x="754506" y="327660"/>
                </a:lnTo>
                <a:lnTo>
                  <a:pt x="750616" y="318770"/>
                </a:lnTo>
                <a:close/>
              </a:path>
              <a:path w="1144270" h="568960">
                <a:moveTo>
                  <a:pt x="562086" y="236220"/>
                </a:moveTo>
                <a:lnTo>
                  <a:pt x="543432" y="236220"/>
                </a:lnTo>
                <a:lnTo>
                  <a:pt x="534382" y="238760"/>
                </a:lnTo>
                <a:lnTo>
                  <a:pt x="498268" y="266700"/>
                </a:lnTo>
                <a:lnTo>
                  <a:pt x="484647" y="303530"/>
                </a:lnTo>
                <a:lnTo>
                  <a:pt x="484050" y="314960"/>
                </a:lnTo>
                <a:lnTo>
                  <a:pt x="484631" y="323850"/>
                </a:lnTo>
                <a:lnTo>
                  <a:pt x="507587" y="363220"/>
                </a:lnTo>
                <a:lnTo>
                  <a:pt x="546111" y="381000"/>
                </a:lnTo>
                <a:lnTo>
                  <a:pt x="560038" y="382270"/>
                </a:lnTo>
                <a:lnTo>
                  <a:pt x="573631" y="379730"/>
                </a:lnTo>
                <a:lnTo>
                  <a:pt x="586866" y="374650"/>
                </a:lnTo>
                <a:lnTo>
                  <a:pt x="598888" y="367030"/>
                </a:lnTo>
                <a:lnTo>
                  <a:pt x="609028" y="358140"/>
                </a:lnTo>
                <a:lnTo>
                  <a:pt x="614518" y="350520"/>
                </a:lnTo>
                <a:lnTo>
                  <a:pt x="548624" y="350520"/>
                </a:lnTo>
                <a:lnTo>
                  <a:pt x="541908" y="349250"/>
                </a:lnTo>
                <a:lnTo>
                  <a:pt x="520715" y="314960"/>
                </a:lnTo>
                <a:lnTo>
                  <a:pt x="521896" y="306070"/>
                </a:lnTo>
                <a:lnTo>
                  <a:pt x="544576" y="270510"/>
                </a:lnTo>
                <a:lnTo>
                  <a:pt x="557641" y="266700"/>
                </a:lnTo>
                <a:lnTo>
                  <a:pt x="616058" y="266700"/>
                </a:lnTo>
                <a:lnTo>
                  <a:pt x="615350" y="265430"/>
                </a:lnTo>
                <a:lnTo>
                  <a:pt x="606107" y="255270"/>
                </a:lnTo>
                <a:lnTo>
                  <a:pt x="594673" y="247650"/>
                </a:lnTo>
                <a:lnTo>
                  <a:pt x="581025" y="241300"/>
                </a:lnTo>
                <a:lnTo>
                  <a:pt x="571525" y="237490"/>
                </a:lnTo>
                <a:lnTo>
                  <a:pt x="562086" y="236220"/>
                </a:lnTo>
                <a:close/>
              </a:path>
              <a:path w="1144270" h="568960">
                <a:moveTo>
                  <a:pt x="616058" y="266700"/>
                </a:moveTo>
                <a:lnTo>
                  <a:pt x="564274" y="266700"/>
                </a:lnTo>
                <a:lnTo>
                  <a:pt x="570991" y="269240"/>
                </a:lnTo>
                <a:lnTo>
                  <a:pt x="577179" y="271780"/>
                </a:lnTo>
                <a:lnTo>
                  <a:pt x="592074" y="302260"/>
                </a:lnTo>
                <a:lnTo>
                  <a:pt x="590930" y="311150"/>
                </a:lnTo>
                <a:lnTo>
                  <a:pt x="568198" y="346710"/>
                </a:lnTo>
                <a:lnTo>
                  <a:pt x="555244" y="350520"/>
                </a:lnTo>
                <a:lnTo>
                  <a:pt x="614518" y="350520"/>
                </a:lnTo>
                <a:lnTo>
                  <a:pt x="617263" y="346710"/>
                </a:lnTo>
                <a:lnTo>
                  <a:pt x="623569" y="332740"/>
                </a:lnTo>
                <a:lnTo>
                  <a:pt x="627499" y="318770"/>
                </a:lnTo>
                <a:lnTo>
                  <a:pt x="628618" y="304800"/>
                </a:lnTo>
                <a:lnTo>
                  <a:pt x="626927" y="290830"/>
                </a:lnTo>
                <a:lnTo>
                  <a:pt x="622426" y="278130"/>
                </a:lnTo>
                <a:lnTo>
                  <a:pt x="616058" y="266700"/>
                </a:lnTo>
                <a:close/>
              </a:path>
              <a:path w="1144270" h="568960">
                <a:moveTo>
                  <a:pt x="468756" y="147320"/>
                </a:moveTo>
                <a:lnTo>
                  <a:pt x="403478" y="326390"/>
                </a:lnTo>
                <a:lnTo>
                  <a:pt x="437895" y="339090"/>
                </a:lnTo>
                <a:lnTo>
                  <a:pt x="503174" y="160020"/>
                </a:lnTo>
                <a:lnTo>
                  <a:pt x="468756" y="147320"/>
                </a:lnTo>
                <a:close/>
              </a:path>
              <a:path w="1144270" h="568960">
                <a:moveTo>
                  <a:pt x="845438" y="284480"/>
                </a:moveTo>
                <a:lnTo>
                  <a:pt x="833881" y="316230"/>
                </a:lnTo>
                <a:lnTo>
                  <a:pt x="868299" y="328930"/>
                </a:lnTo>
                <a:lnTo>
                  <a:pt x="879855" y="297180"/>
                </a:lnTo>
                <a:lnTo>
                  <a:pt x="845438" y="284480"/>
                </a:lnTo>
                <a:close/>
              </a:path>
              <a:path w="1144270" h="568960">
                <a:moveTo>
                  <a:pt x="761110" y="309880"/>
                </a:moveTo>
                <a:lnTo>
                  <a:pt x="754506" y="327660"/>
                </a:lnTo>
                <a:lnTo>
                  <a:pt x="790936" y="327660"/>
                </a:lnTo>
                <a:lnTo>
                  <a:pt x="793241" y="321310"/>
                </a:lnTo>
                <a:lnTo>
                  <a:pt x="761110" y="309880"/>
                </a:lnTo>
                <a:close/>
              </a:path>
              <a:path w="1144270" h="568960">
                <a:moveTo>
                  <a:pt x="338693" y="154940"/>
                </a:moveTo>
                <a:lnTo>
                  <a:pt x="320039" y="154940"/>
                </a:lnTo>
                <a:lnTo>
                  <a:pt x="310989" y="157480"/>
                </a:lnTo>
                <a:lnTo>
                  <a:pt x="274859" y="185420"/>
                </a:lnTo>
                <a:lnTo>
                  <a:pt x="261238" y="222250"/>
                </a:lnTo>
                <a:lnTo>
                  <a:pt x="260655" y="233680"/>
                </a:lnTo>
                <a:lnTo>
                  <a:pt x="261238" y="242570"/>
                </a:lnTo>
                <a:lnTo>
                  <a:pt x="284194" y="281940"/>
                </a:lnTo>
                <a:lnTo>
                  <a:pt x="322699" y="299720"/>
                </a:lnTo>
                <a:lnTo>
                  <a:pt x="336581" y="299720"/>
                </a:lnTo>
                <a:lnTo>
                  <a:pt x="375441" y="285750"/>
                </a:lnTo>
                <a:lnTo>
                  <a:pt x="391118" y="269240"/>
                </a:lnTo>
                <a:lnTo>
                  <a:pt x="325231" y="269240"/>
                </a:lnTo>
                <a:lnTo>
                  <a:pt x="318515" y="267970"/>
                </a:lnTo>
                <a:lnTo>
                  <a:pt x="297322" y="233680"/>
                </a:lnTo>
                <a:lnTo>
                  <a:pt x="298503" y="224790"/>
                </a:lnTo>
                <a:lnTo>
                  <a:pt x="321182" y="189230"/>
                </a:lnTo>
                <a:lnTo>
                  <a:pt x="334248" y="185420"/>
                </a:lnTo>
                <a:lnTo>
                  <a:pt x="392665" y="185420"/>
                </a:lnTo>
                <a:lnTo>
                  <a:pt x="391957" y="184150"/>
                </a:lnTo>
                <a:lnTo>
                  <a:pt x="382714" y="173990"/>
                </a:lnTo>
                <a:lnTo>
                  <a:pt x="371280" y="166370"/>
                </a:lnTo>
                <a:lnTo>
                  <a:pt x="357631" y="160020"/>
                </a:lnTo>
                <a:lnTo>
                  <a:pt x="348132" y="156210"/>
                </a:lnTo>
                <a:lnTo>
                  <a:pt x="338693" y="154940"/>
                </a:lnTo>
                <a:close/>
              </a:path>
              <a:path w="1144270" h="568960">
                <a:moveTo>
                  <a:pt x="392665" y="185420"/>
                </a:moveTo>
                <a:lnTo>
                  <a:pt x="340881" y="185420"/>
                </a:lnTo>
                <a:lnTo>
                  <a:pt x="347599" y="187960"/>
                </a:lnTo>
                <a:lnTo>
                  <a:pt x="353786" y="190500"/>
                </a:lnTo>
                <a:lnTo>
                  <a:pt x="368665" y="220980"/>
                </a:lnTo>
                <a:lnTo>
                  <a:pt x="367484" y="229870"/>
                </a:lnTo>
                <a:lnTo>
                  <a:pt x="344804" y="265430"/>
                </a:lnTo>
                <a:lnTo>
                  <a:pt x="331850" y="269240"/>
                </a:lnTo>
                <a:lnTo>
                  <a:pt x="391118" y="269240"/>
                </a:lnTo>
                <a:lnTo>
                  <a:pt x="393868" y="265430"/>
                </a:lnTo>
                <a:lnTo>
                  <a:pt x="400176" y="251460"/>
                </a:lnTo>
                <a:lnTo>
                  <a:pt x="404106" y="237490"/>
                </a:lnTo>
                <a:lnTo>
                  <a:pt x="405225" y="223520"/>
                </a:lnTo>
                <a:lnTo>
                  <a:pt x="403534" y="209550"/>
                </a:lnTo>
                <a:lnTo>
                  <a:pt x="399033" y="196850"/>
                </a:lnTo>
                <a:lnTo>
                  <a:pt x="392665" y="185420"/>
                </a:lnTo>
                <a:close/>
              </a:path>
              <a:path w="1144270" h="568960">
                <a:moveTo>
                  <a:pt x="227456" y="115570"/>
                </a:moveTo>
                <a:lnTo>
                  <a:pt x="180085" y="245110"/>
                </a:lnTo>
                <a:lnTo>
                  <a:pt x="214502" y="257810"/>
                </a:lnTo>
                <a:lnTo>
                  <a:pt x="261747" y="128270"/>
                </a:lnTo>
                <a:lnTo>
                  <a:pt x="227456" y="115570"/>
                </a:lnTo>
                <a:close/>
              </a:path>
              <a:path w="1144270" h="568960">
                <a:moveTo>
                  <a:pt x="598677" y="191770"/>
                </a:moveTo>
                <a:lnTo>
                  <a:pt x="568451" y="222250"/>
                </a:lnTo>
                <a:lnTo>
                  <a:pt x="590295" y="229870"/>
                </a:lnTo>
                <a:lnTo>
                  <a:pt x="637285" y="205740"/>
                </a:lnTo>
                <a:lnTo>
                  <a:pt x="598677" y="191770"/>
                </a:lnTo>
                <a:close/>
              </a:path>
              <a:path w="1144270" h="568960">
                <a:moveTo>
                  <a:pt x="65277" y="0"/>
                </a:moveTo>
                <a:lnTo>
                  <a:pt x="0" y="180340"/>
                </a:lnTo>
                <a:lnTo>
                  <a:pt x="61086" y="201930"/>
                </a:lnTo>
                <a:lnTo>
                  <a:pt x="76848" y="208280"/>
                </a:lnTo>
                <a:lnTo>
                  <a:pt x="89455" y="212090"/>
                </a:lnTo>
                <a:lnTo>
                  <a:pt x="98895" y="214630"/>
                </a:lnTo>
                <a:lnTo>
                  <a:pt x="105155" y="217170"/>
                </a:lnTo>
                <a:lnTo>
                  <a:pt x="112514" y="218440"/>
                </a:lnTo>
                <a:lnTo>
                  <a:pt x="126230" y="218440"/>
                </a:lnTo>
                <a:lnTo>
                  <a:pt x="159430" y="199390"/>
                </a:lnTo>
                <a:lnTo>
                  <a:pt x="168654" y="184150"/>
                </a:lnTo>
                <a:lnTo>
                  <a:pt x="111759" y="184150"/>
                </a:lnTo>
                <a:lnTo>
                  <a:pt x="106044" y="182880"/>
                </a:lnTo>
                <a:lnTo>
                  <a:pt x="102328" y="182880"/>
                </a:lnTo>
                <a:lnTo>
                  <a:pt x="96885" y="180340"/>
                </a:lnTo>
                <a:lnTo>
                  <a:pt x="89703" y="177800"/>
                </a:lnTo>
                <a:lnTo>
                  <a:pt x="80772" y="175260"/>
                </a:lnTo>
                <a:lnTo>
                  <a:pt x="47243" y="162560"/>
                </a:lnTo>
                <a:lnTo>
                  <a:pt x="64642" y="115570"/>
                </a:lnTo>
                <a:lnTo>
                  <a:pt x="177609" y="115570"/>
                </a:lnTo>
                <a:lnTo>
                  <a:pt x="180085" y="113030"/>
                </a:lnTo>
                <a:lnTo>
                  <a:pt x="184276" y="109220"/>
                </a:lnTo>
                <a:lnTo>
                  <a:pt x="187020" y="104140"/>
                </a:lnTo>
                <a:lnTo>
                  <a:pt x="132333" y="104140"/>
                </a:lnTo>
                <a:lnTo>
                  <a:pt x="125856" y="102870"/>
                </a:lnTo>
                <a:lnTo>
                  <a:pt x="122191" y="101600"/>
                </a:lnTo>
                <a:lnTo>
                  <a:pt x="116538" y="100330"/>
                </a:lnTo>
                <a:lnTo>
                  <a:pt x="108908" y="97790"/>
                </a:lnTo>
                <a:lnTo>
                  <a:pt x="75564" y="85090"/>
                </a:lnTo>
                <a:lnTo>
                  <a:pt x="90677" y="43180"/>
                </a:lnTo>
                <a:lnTo>
                  <a:pt x="174625" y="43180"/>
                </a:lnTo>
                <a:lnTo>
                  <a:pt x="168148" y="39370"/>
                </a:lnTo>
                <a:lnTo>
                  <a:pt x="162500" y="36830"/>
                </a:lnTo>
                <a:lnTo>
                  <a:pt x="155447" y="34290"/>
                </a:lnTo>
                <a:lnTo>
                  <a:pt x="146966" y="30480"/>
                </a:lnTo>
                <a:lnTo>
                  <a:pt x="137032" y="26670"/>
                </a:lnTo>
                <a:lnTo>
                  <a:pt x="65277" y="0"/>
                </a:lnTo>
                <a:close/>
              </a:path>
              <a:path w="1144270" h="568960">
                <a:moveTo>
                  <a:pt x="177609" y="115570"/>
                </a:moveTo>
                <a:lnTo>
                  <a:pt x="64642" y="115570"/>
                </a:lnTo>
                <a:lnTo>
                  <a:pt x="105199" y="129540"/>
                </a:lnTo>
                <a:lnTo>
                  <a:pt x="114109" y="133350"/>
                </a:lnTo>
                <a:lnTo>
                  <a:pt x="125094" y="139700"/>
                </a:lnTo>
                <a:lnTo>
                  <a:pt x="129412" y="143510"/>
                </a:lnTo>
                <a:lnTo>
                  <a:pt x="132206" y="147320"/>
                </a:lnTo>
                <a:lnTo>
                  <a:pt x="134747" y="157480"/>
                </a:lnTo>
                <a:lnTo>
                  <a:pt x="134365" y="161290"/>
                </a:lnTo>
                <a:lnTo>
                  <a:pt x="111759" y="184150"/>
                </a:lnTo>
                <a:lnTo>
                  <a:pt x="168654" y="184150"/>
                </a:lnTo>
                <a:lnTo>
                  <a:pt x="169163" y="182880"/>
                </a:lnTo>
                <a:lnTo>
                  <a:pt x="171378" y="175260"/>
                </a:lnTo>
                <a:lnTo>
                  <a:pt x="172307" y="167640"/>
                </a:lnTo>
                <a:lnTo>
                  <a:pt x="171950" y="160020"/>
                </a:lnTo>
                <a:lnTo>
                  <a:pt x="151002" y="127000"/>
                </a:lnTo>
                <a:lnTo>
                  <a:pt x="157577" y="125730"/>
                </a:lnTo>
                <a:lnTo>
                  <a:pt x="163782" y="124460"/>
                </a:lnTo>
                <a:lnTo>
                  <a:pt x="169630" y="121920"/>
                </a:lnTo>
                <a:lnTo>
                  <a:pt x="175132" y="118110"/>
                </a:lnTo>
                <a:lnTo>
                  <a:pt x="177609" y="115570"/>
                </a:lnTo>
                <a:close/>
              </a:path>
              <a:path w="1144270" h="568960">
                <a:moveTo>
                  <a:pt x="245363" y="66040"/>
                </a:moveTo>
                <a:lnTo>
                  <a:pt x="233806" y="97790"/>
                </a:lnTo>
                <a:lnTo>
                  <a:pt x="268224" y="110490"/>
                </a:lnTo>
                <a:lnTo>
                  <a:pt x="279780" y="78740"/>
                </a:lnTo>
                <a:lnTo>
                  <a:pt x="245363" y="66040"/>
                </a:lnTo>
                <a:close/>
              </a:path>
              <a:path w="1144270" h="568960">
                <a:moveTo>
                  <a:pt x="174625" y="43180"/>
                </a:moveTo>
                <a:lnTo>
                  <a:pt x="90677" y="43180"/>
                </a:lnTo>
                <a:lnTo>
                  <a:pt x="111505" y="50800"/>
                </a:lnTo>
                <a:lnTo>
                  <a:pt x="123005" y="55880"/>
                </a:lnTo>
                <a:lnTo>
                  <a:pt x="131968" y="58420"/>
                </a:lnTo>
                <a:lnTo>
                  <a:pt x="138384" y="60960"/>
                </a:lnTo>
                <a:lnTo>
                  <a:pt x="142239" y="63500"/>
                </a:lnTo>
                <a:lnTo>
                  <a:pt x="147954" y="66040"/>
                </a:lnTo>
                <a:lnTo>
                  <a:pt x="151764" y="69850"/>
                </a:lnTo>
                <a:lnTo>
                  <a:pt x="155320" y="78740"/>
                </a:lnTo>
                <a:lnTo>
                  <a:pt x="155193" y="83820"/>
                </a:lnTo>
                <a:lnTo>
                  <a:pt x="153161" y="88900"/>
                </a:lnTo>
                <a:lnTo>
                  <a:pt x="151129" y="95250"/>
                </a:lnTo>
                <a:lnTo>
                  <a:pt x="147700" y="99060"/>
                </a:lnTo>
                <a:lnTo>
                  <a:pt x="142748" y="101600"/>
                </a:lnTo>
                <a:lnTo>
                  <a:pt x="137922" y="104140"/>
                </a:lnTo>
                <a:lnTo>
                  <a:pt x="187020" y="104140"/>
                </a:lnTo>
                <a:lnTo>
                  <a:pt x="187705" y="102870"/>
                </a:lnTo>
                <a:lnTo>
                  <a:pt x="190373" y="97790"/>
                </a:lnTo>
                <a:lnTo>
                  <a:pt x="193166" y="88900"/>
                </a:lnTo>
                <a:lnTo>
                  <a:pt x="193928" y="81280"/>
                </a:lnTo>
                <a:lnTo>
                  <a:pt x="192531" y="73660"/>
                </a:lnTo>
                <a:lnTo>
                  <a:pt x="191007" y="66040"/>
                </a:lnTo>
                <a:lnTo>
                  <a:pt x="188340" y="59690"/>
                </a:lnTo>
                <a:lnTo>
                  <a:pt x="184150" y="54610"/>
                </a:lnTo>
                <a:lnTo>
                  <a:pt x="179958" y="48260"/>
                </a:lnTo>
                <a:lnTo>
                  <a:pt x="174625" y="43180"/>
                </a:lnTo>
                <a:close/>
              </a:path>
              <a:path w="1144270" h="568960">
                <a:moveTo>
                  <a:pt x="1068266" y="422995"/>
                </a:moveTo>
                <a:lnTo>
                  <a:pt x="1026159" y="439626"/>
                </a:lnTo>
                <a:lnTo>
                  <a:pt x="1002180" y="480599"/>
                </a:lnTo>
                <a:lnTo>
                  <a:pt x="999593" y="502205"/>
                </a:lnTo>
                <a:lnTo>
                  <a:pt x="1000251" y="510746"/>
                </a:lnTo>
                <a:lnTo>
                  <a:pt x="1023187" y="549884"/>
                </a:lnTo>
                <a:lnTo>
                  <a:pt x="1061658" y="567642"/>
                </a:lnTo>
                <a:lnTo>
                  <a:pt x="1075578" y="568594"/>
                </a:lnTo>
                <a:lnTo>
                  <a:pt x="1089142" y="566689"/>
                </a:lnTo>
                <a:lnTo>
                  <a:pt x="1102359" y="561927"/>
                </a:lnTo>
                <a:lnTo>
                  <a:pt x="1114454" y="554591"/>
                </a:lnTo>
                <a:lnTo>
                  <a:pt x="1124632" y="545147"/>
                </a:lnTo>
                <a:lnTo>
                  <a:pt x="1129944" y="537702"/>
                </a:lnTo>
                <a:lnTo>
                  <a:pt x="1070768" y="537702"/>
                </a:lnTo>
                <a:lnTo>
                  <a:pt x="1064172" y="537483"/>
                </a:lnTo>
                <a:lnTo>
                  <a:pt x="1036629" y="510083"/>
                </a:lnTo>
                <a:lnTo>
                  <a:pt x="1036224" y="502205"/>
                </a:lnTo>
                <a:lnTo>
                  <a:pt x="1037391" y="493613"/>
                </a:lnTo>
                <a:lnTo>
                  <a:pt x="1060068" y="458041"/>
                </a:lnTo>
                <a:lnTo>
                  <a:pt x="1073181" y="454072"/>
                </a:lnTo>
                <a:lnTo>
                  <a:pt x="1131745" y="454072"/>
                </a:lnTo>
                <a:lnTo>
                  <a:pt x="1130899" y="452624"/>
                </a:lnTo>
                <a:lnTo>
                  <a:pt x="1096644" y="427942"/>
                </a:lnTo>
                <a:lnTo>
                  <a:pt x="1077642" y="423418"/>
                </a:lnTo>
                <a:lnTo>
                  <a:pt x="1068266" y="422995"/>
                </a:lnTo>
                <a:close/>
              </a:path>
              <a:path w="1144270" h="568960">
                <a:moveTo>
                  <a:pt x="1131745" y="454072"/>
                </a:moveTo>
                <a:lnTo>
                  <a:pt x="1073181" y="454072"/>
                </a:lnTo>
                <a:lnTo>
                  <a:pt x="1079821" y="454290"/>
                </a:lnTo>
                <a:lnTo>
                  <a:pt x="1086484" y="456009"/>
                </a:lnTo>
                <a:lnTo>
                  <a:pt x="1107662" y="489489"/>
                </a:lnTo>
                <a:lnTo>
                  <a:pt x="1106495" y="498000"/>
                </a:lnTo>
                <a:lnTo>
                  <a:pt x="1083817" y="533733"/>
                </a:lnTo>
                <a:lnTo>
                  <a:pt x="1070768" y="537702"/>
                </a:lnTo>
                <a:lnTo>
                  <a:pt x="1129944" y="537702"/>
                </a:lnTo>
                <a:lnTo>
                  <a:pt x="1132881" y="533584"/>
                </a:lnTo>
                <a:lnTo>
                  <a:pt x="1139189" y="519890"/>
                </a:lnTo>
                <a:lnTo>
                  <a:pt x="1143117" y="505507"/>
                </a:lnTo>
                <a:lnTo>
                  <a:pt x="1144222" y="491505"/>
                </a:lnTo>
                <a:lnTo>
                  <a:pt x="1142493" y="477885"/>
                </a:lnTo>
                <a:lnTo>
                  <a:pt x="1137919" y="464645"/>
                </a:lnTo>
                <a:lnTo>
                  <a:pt x="1131745" y="454072"/>
                </a:lnTo>
                <a:close/>
              </a:path>
            </a:pathLst>
          </a:custGeom>
          <a:solidFill>
            <a:srgbClr val="43B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2090" marR="5080" indent="-3355340">
              <a:lnSpc>
                <a:spcPct val="100000"/>
              </a:lnSpc>
              <a:spcBef>
                <a:spcPts val="100"/>
              </a:spcBef>
            </a:pPr>
            <a:r>
              <a:rPr sz="4400" u="none" dirty="0"/>
              <a:t>Manejo</a:t>
            </a:r>
            <a:r>
              <a:rPr sz="4400" u="none" spc="-10" dirty="0"/>
              <a:t> </a:t>
            </a:r>
            <a:r>
              <a:rPr sz="4400" u="none" dirty="0"/>
              <a:t>integrado</a:t>
            </a:r>
            <a:r>
              <a:rPr sz="4400" u="none" spc="-10" dirty="0"/>
              <a:t> </a:t>
            </a:r>
            <a:r>
              <a:rPr sz="4400" u="none" dirty="0"/>
              <a:t>de</a:t>
            </a:r>
            <a:r>
              <a:rPr sz="4400" u="none" spc="-5" dirty="0"/>
              <a:t> </a:t>
            </a:r>
            <a:r>
              <a:rPr sz="4400" u="none" dirty="0"/>
              <a:t>doenças</a:t>
            </a:r>
            <a:r>
              <a:rPr sz="4400" u="none" spc="-10" dirty="0"/>
              <a:t> </a:t>
            </a:r>
            <a:r>
              <a:rPr sz="4400" u="none" dirty="0"/>
              <a:t>de </a:t>
            </a:r>
            <a:r>
              <a:rPr sz="4400" u="none" spc="-1205" dirty="0"/>
              <a:t> </a:t>
            </a:r>
            <a:r>
              <a:rPr sz="4400" u="none" dirty="0"/>
              <a:t>plantas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852166" y="2896057"/>
            <a:ext cx="103251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78C146"/>
                </a:solidFill>
                <a:latin typeface="Arial"/>
                <a:cs typeface="Arial"/>
              </a:rPr>
              <a:t>Cultural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24429" y="1828530"/>
            <a:ext cx="6047740" cy="3757295"/>
            <a:chOff x="2924429" y="1828530"/>
            <a:chExt cx="6047740" cy="3757295"/>
          </a:xfrm>
        </p:grpSpPr>
        <p:sp>
          <p:nvSpPr>
            <p:cNvPr id="6" name="object 6"/>
            <p:cNvSpPr/>
            <p:nvPr/>
          </p:nvSpPr>
          <p:spPr>
            <a:xfrm>
              <a:off x="4814189" y="5086173"/>
              <a:ext cx="699770" cy="499745"/>
            </a:xfrm>
            <a:custGeom>
              <a:avLst/>
              <a:gdLst/>
              <a:ahLst/>
              <a:cxnLst/>
              <a:rect l="l" t="t" r="r" b="b"/>
              <a:pathLst>
                <a:path w="699770" h="499745">
                  <a:moveTo>
                    <a:pt x="109347" y="267892"/>
                  </a:moveTo>
                  <a:lnTo>
                    <a:pt x="0" y="339901"/>
                  </a:lnTo>
                  <a:lnTo>
                    <a:pt x="104901" y="499413"/>
                  </a:lnTo>
                  <a:lnTo>
                    <a:pt x="137160" y="478204"/>
                  </a:lnTo>
                  <a:lnTo>
                    <a:pt x="92583" y="410386"/>
                  </a:lnTo>
                  <a:lnTo>
                    <a:pt x="133476" y="383462"/>
                  </a:lnTo>
                  <a:lnTo>
                    <a:pt x="74802" y="383462"/>
                  </a:lnTo>
                  <a:lnTo>
                    <a:pt x="50037" y="345616"/>
                  </a:lnTo>
                  <a:lnTo>
                    <a:pt x="127126" y="294943"/>
                  </a:lnTo>
                  <a:lnTo>
                    <a:pt x="109347" y="267892"/>
                  </a:lnTo>
                  <a:close/>
                </a:path>
                <a:path w="699770" h="499745">
                  <a:moveTo>
                    <a:pt x="195325" y="274369"/>
                  </a:moveTo>
                  <a:lnTo>
                    <a:pt x="164719" y="294435"/>
                  </a:lnTo>
                  <a:lnTo>
                    <a:pt x="240791" y="410005"/>
                  </a:lnTo>
                  <a:lnTo>
                    <a:pt x="271272" y="389939"/>
                  </a:lnTo>
                  <a:lnTo>
                    <a:pt x="195325" y="274369"/>
                  </a:lnTo>
                  <a:close/>
                </a:path>
                <a:path w="699770" h="499745">
                  <a:moveTo>
                    <a:pt x="141350" y="339647"/>
                  </a:moveTo>
                  <a:lnTo>
                    <a:pt x="74802" y="383462"/>
                  </a:lnTo>
                  <a:lnTo>
                    <a:pt x="133476" y="383462"/>
                  </a:lnTo>
                  <a:lnTo>
                    <a:pt x="159131" y="366571"/>
                  </a:lnTo>
                  <a:lnTo>
                    <a:pt x="141350" y="339647"/>
                  </a:lnTo>
                  <a:close/>
                </a:path>
                <a:path w="699770" h="499745">
                  <a:moveTo>
                    <a:pt x="298323" y="318311"/>
                  </a:moveTo>
                  <a:lnTo>
                    <a:pt x="270637" y="343076"/>
                  </a:lnTo>
                  <a:lnTo>
                    <a:pt x="278491" y="349103"/>
                  </a:lnTo>
                  <a:lnTo>
                    <a:pt x="286988" y="353474"/>
                  </a:lnTo>
                  <a:lnTo>
                    <a:pt x="296104" y="356203"/>
                  </a:lnTo>
                  <a:lnTo>
                    <a:pt x="305815" y="357300"/>
                  </a:lnTo>
                  <a:lnTo>
                    <a:pt x="316053" y="356512"/>
                  </a:lnTo>
                  <a:lnTo>
                    <a:pt x="361215" y="333551"/>
                  </a:lnTo>
                  <a:lnTo>
                    <a:pt x="367740" y="327074"/>
                  </a:lnTo>
                  <a:lnTo>
                    <a:pt x="321183" y="327074"/>
                  </a:lnTo>
                  <a:lnTo>
                    <a:pt x="309118" y="326058"/>
                  </a:lnTo>
                  <a:lnTo>
                    <a:pt x="303530" y="323391"/>
                  </a:lnTo>
                  <a:lnTo>
                    <a:pt x="298323" y="318311"/>
                  </a:lnTo>
                  <a:close/>
                </a:path>
                <a:path w="699770" h="499745">
                  <a:moveTo>
                    <a:pt x="382996" y="288466"/>
                  </a:moveTo>
                  <a:lnTo>
                    <a:pt x="340106" y="288466"/>
                  </a:lnTo>
                  <a:lnTo>
                    <a:pt x="342646" y="288974"/>
                  </a:lnTo>
                  <a:lnTo>
                    <a:pt x="345059" y="289482"/>
                  </a:lnTo>
                  <a:lnTo>
                    <a:pt x="347090" y="291006"/>
                  </a:lnTo>
                  <a:lnTo>
                    <a:pt x="348614" y="293292"/>
                  </a:lnTo>
                  <a:lnTo>
                    <a:pt x="350774" y="296721"/>
                  </a:lnTo>
                  <a:lnTo>
                    <a:pt x="351282" y="300277"/>
                  </a:lnTo>
                  <a:lnTo>
                    <a:pt x="347852" y="309548"/>
                  </a:lnTo>
                  <a:lnTo>
                    <a:pt x="342900" y="315009"/>
                  </a:lnTo>
                  <a:lnTo>
                    <a:pt x="327787" y="324915"/>
                  </a:lnTo>
                  <a:lnTo>
                    <a:pt x="321183" y="327074"/>
                  </a:lnTo>
                  <a:lnTo>
                    <a:pt x="367740" y="327074"/>
                  </a:lnTo>
                  <a:lnTo>
                    <a:pt x="370427" y="324407"/>
                  </a:lnTo>
                  <a:lnTo>
                    <a:pt x="377114" y="314882"/>
                  </a:lnTo>
                  <a:lnTo>
                    <a:pt x="381253" y="304976"/>
                  </a:lnTo>
                  <a:lnTo>
                    <a:pt x="383109" y="295161"/>
                  </a:lnTo>
                  <a:lnTo>
                    <a:pt x="382996" y="288466"/>
                  </a:lnTo>
                  <a:close/>
                </a:path>
                <a:path w="699770" h="499745">
                  <a:moveTo>
                    <a:pt x="307848" y="207694"/>
                  </a:moveTo>
                  <a:lnTo>
                    <a:pt x="267462" y="223188"/>
                  </a:lnTo>
                  <a:lnTo>
                    <a:pt x="237489" y="257605"/>
                  </a:lnTo>
                  <a:lnTo>
                    <a:pt x="235951" y="270178"/>
                  </a:lnTo>
                  <a:lnTo>
                    <a:pt x="236077" y="274829"/>
                  </a:lnTo>
                  <a:lnTo>
                    <a:pt x="263691" y="306431"/>
                  </a:lnTo>
                  <a:lnTo>
                    <a:pt x="273050" y="307643"/>
                  </a:lnTo>
                  <a:lnTo>
                    <a:pt x="281953" y="306714"/>
                  </a:lnTo>
                  <a:lnTo>
                    <a:pt x="294370" y="303738"/>
                  </a:lnTo>
                  <a:lnTo>
                    <a:pt x="310286" y="298713"/>
                  </a:lnTo>
                  <a:lnTo>
                    <a:pt x="329691" y="291641"/>
                  </a:lnTo>
                  <a:lnTo>
                    <a:pt x="335788" y="289355"/>
                  </a:lnTo>
                  <a:lnTo>
                    <a:pt x="340106" y="288466"/>
                  </a:lnTo>
                  <a:lnTo>
                    <a:pt x="382996" y="288466"/>
                  </a:lnTo>
                  <a:lnTo>
                    <a:pt x="382952" y="285894"/>
                  </a:lnTo>
                  <a:lnTo>
                    <a:pt x="380771" y="277151"/>
                  </a:lnTo>
                  <a:lnTo>
                    <a:pt x="377919" y="271575"/>
                  </a:lnTo>
                  <a:lnTo>
                    <a:pt x="274700" y="271575"/>
                  </a:lnTo>
                  <a:lnTo>
                    <a:pt x="271652" y="271321"/>
                  </a:lnTo>
                  <a:lnTo>
                    <a:pt x="269494" y="270178"/>
                  </a:lnTo>
                  <a:lnTo>
                    <a:pt x="268008" y="267892"/>
                  </a:lnTo>
                  <a:lnTo>
                    <a:pt x="266319" y="265479"/>
                  </a:lnTo>
                  <a:lnTo>
                    <a:pt x="294639" y="238555"/>
                  </a:lnTo>
                  <a:lnTo>
                    <a:pt x="319490" y="238555"/>
                  </a:lnTo>
                  <a:lnTo>
                    <a:pt x="338709" y="220013"/>
                  </a:lnTo>
                  <a:lnTo>
                    <a:pt x="331422" y="214677"/>
                  </a:lnTo>
                  <a:lnTo>
                    <a:pt x="323850" y="210853"/>
                  </a:lnTo>
                  <a:lnTo>
                    <a:pt x="315991" y="208530"/>
                  </a:lnTo>
                  <a:lnTo>
                    <a:pt x="307848" y="207694"/>
                  </a:lnTo>
                  <a:close/>
                </a:path>
                <a:path w="699770" h="499745">
                  <a:moveTo>
                    <a:pt x="381253" y="152068"/>
                  </a:moveTo>
                  <a:lnTo>
                    <a:pt x="350647" y="172261"/>
                  </a:lnTo>
                  <a:lnTo>
                    <a:pt x="426593" y="287704"/>
                  </a:lnTo>
                  <a:lnTo>
                    <a:pt x="457200" y="267638"/>
                  </a:lnTo>
                  <a:lnTo>
                    <a:pt x="381253" y="152068"/>
                  </a:lnTo>
                  <a:close/>
                </a:path>
                <a:path w="699770" h="499745">
                  <a:moveTo>
                    <a:pt x="181101" y="216965"/>
                  </a:moveTo>
                  <a:lnTo>
                    <a:pt x="146812" y="239444"/>
                  </a:lnTo>
                  <a:lnTo>
                    <a:pt x="153162" y="281862"/>
                  </a:lnTo>
                  <a:lnTo>
                    <a:pt x="172393" y="269210"/>
                  </a:lnTo>
                  <a:lnTo>
                    <a:pt x="172508" y="268908"/>
                  </a:lnTo>
                  <a:lnTo>
                    <a:pt x="181101" y="216965"/>
                  </a:lnTo>
                  <a:close/>
                </a:path>
                <a:path w="699770" h="499745">
                  <a:moveTo>
                    <a:pt x="343709" y="252432"/>
                  </a:moveTo>
                  <a:lnTo>
                    <a:pt x="333755" y="253874"/>
                  </a:lnTo>
                  <a:lnTo>
                    <a:pt x="322183" y="256865"/>
                  </a:lnTo>
                  <a:lnTo>
                    <a:pt x="308990" y="261415"/>
                  </a:lnTo>
                  <a:lnTo>
                    <a:pt x="296275" y="265985"/>
                  </a:lnTo>
                  <a:lnTo>
                    <a:pt x="286321" y="269210"/>
                  </a:lnTo>
                  <a:lnTo>
                    <a:pt x="279130" y="271077"/>
                  </a:lnTo>
                  <a:lnTo>
                    <a:pt x="274700" y="271575"/>
                  </a:lnTo>
                  <a:lnTo>
                    <a:pt x="377919" y="271575"/>
                  </a:lnTo>
                  <a:lnTo>
                    <a:pt x="352044" y="252525"/>
                  </a:lnTo>
                  <a:lnTo>
                    <a:pt x="343709" y="252432"/>
                  </a:lnTo>
                  <a:close/>
                </a:path>
                <a:path w="699770" h="499745">
                  <a:moveTo>
                    <a:pt x="319490" y="238555"/>
                  </a:moveTo>
                  <a:lnTo>
                    <a:pt x="294639" y="238555"/>
                  </a:lnTo>
                  <a:lnTo>
                    <a:pt x="304673" y="238809"/>
                  </a:lnTo>
                  <a:lnTo>
                    <a:pt x="309245" y="240714"/>
                  </a:lnTo>
                  <a:lnTo>
                    <a:pt x="313436" y="244397"/>
                  </a:lnTo>
                  <a:lnTo>
                    <a:pt x="319490" y="238555"/>
                  </a:lnTo>
                  <a:close/>
                </a:path>
                <a:path w="699770" h="499745">
                  <a:moveTo>
                    <a:pt x="500125" y="83107"/>
                  </a:moveTo>
                  <a:lnTo>
                    <a:pt x="460628" y="96188"/>
                  </a:lnTo>
                  <a:lnTo>
                    <a:pt x="433768" y="126603"/>
                  </a:lnTo>
                  <a:lnTo>
                    <a:pt x="429317" y="152108"/>
                  </a:lnTo>
                  <a:lnTo>
                    <a:pt x="431403" y="165562"/>
                  </a:lnTo>
                  <a:lnTo>
                    <a:pt x="454064" y="206259"/>
                  </a:lnTo>
                  <a:lnTo>
                    <a:pt x="488569" y="227887"/>
                  </a:lnTo>
                  <a:lnTo>
                    <a:pt x="501330" y="229506"/>
                  </a:lnTo>
                  <a:lnTo>
                    <a:pt x="514080" y="228268"/>
                  </a:lnTo>
                  <a:lnTo>
                    <a:pt x="549640" y="209599"/>
                  </a:lnTo>
                  <a:lnTo>
                    <a:pt x="561305" y="196385"/>
                  </a:lnTo>
                  <a:lnTo>
                    <a:pt x="506597" y="196385"/>
                  </a:lnTo>
                  <a:lnTo>
                    <a:pt x="500380" y="195121"/>
                  </a:lnTo>
                  <a:lnTo>
                    <a:pt x="469126" y="161752"/>
                  </a:lnTo>
                  <a:lnTo>
                    <a:pt x="463844" y="143279"/>
                  </a:lnTo>
                  <a:lnTo>
                    <a:pt x="463897" y="138987"/>
                  </a:lnTo>
                  <a:lnTo>
                    <a:pt x="464820" y="131494"/>
                  </a:lnTo>
                  <a:lnTo>
                    <a:pt x="469264" y="124890"/>
                  </a:lnTo>
                  <a:lnTo>
                    <a:pt x="476885" y="119937"/>
                  </a:lnTo>
                  <a:lnTo>
                    <a:pt x="482600" y="116127"/>
                  </a:lnTo>
                  <a:lnTo>
                    <a:pt x="488188" y="114603"/>
                  </a:lnTo>
                  <a:lnTo>
                    <a:pt x="519839" y="114603"/>
                  </a:lnTo>
                  <a:lnTo>
                    <a:pt x="536194" y="99109"/>
                  </a:lnTo>
                  <a:lnTo>
                    <a:pt x="527361" y="92465"/>
                  </a:lnTo>
                  <a:lnTo>
                    <a:pt x="518398" y="87584"/>
                  </a:lnTo>
                  <a:lnTo>
                    <a:pt x="509315" y="84464"/>
                  </a:lnTo>
                  <a:lnTo>
                    <a:pt x="500125" y="83107"/>
                  </a:lnTo>
                  <a:close/>
                </a:path>
                <a:path w="699770" h="499745">
                  <a:moveTo>
                    <a:pt x="565531" y="140257"/>
                  </a:moveTo>
                  <a:lnTo>
                    <a:pt x="532130" y="154862"/>
                  </a:lnTo>
                  <a:lnTo>
                    <a:pt x="535939" y="164006"/>
                  </a:lnTo>
                  <a:lnTo>
                    <a:pt x="537083" y="171372"/>
                  </a:lnTo>
                  <a:lnTo>
                    <a:pt x="506597" y="196385"/>
                  </a:lnTo>
                  <a:lnTo>
                    <a:pt x="561305" y="196385"/>
                  </a:lnTo>
                  <a:lnTo>
                    <a:pt x="563927" y="192645"/>
                  </a:lnTo>
                  <a:lnTo>
                    <a:pt x="568071" y="183310"/>
                  </a:lnTo>
                  <a:lnTo>
                    <a:pt x="570335" y="173404"/>
                  </a:lnTo>
                  <a:lnTo>
                    <a:pt x="570658" y="162927"/>
                  </a:lnTo>
                  <a:lnTo>
                    <a:pt x="569053" y="151878"/>
                  </a:lnTo>
                  <a:lnTo>
                    <a:pt x="565531" y="140257"/>
                  </a:lnTo>
                  <a:close/>
                </a:path>
                <a:path w="699770" h="499745">
                  <a:moveTo>
                    <a:pt x="352298" y="108126"/>
                  </a:moveTo>
                  <a:lnTo>
                    <a:pt x="321690" y="128192"/>
                  </a:lnTo>
                  <a:lnTo>
                    <a:pt x="340360" y="156513"/>
                  </a:lnTo>
                  <a:lnTo>
                    <a:pt x="370839" y="136447"/>
                  </a:lnTo>
                  <a:lnTo>
                    <a:pt x="352298" y="108126"/>
                  </a:lnTo>
                  <a:close/>
                </a:path>
                <a:path w="699770" h="499745">
                  <a:moveTo>
                    <a:pt x="627592" y="0"/>
                  </a:moveTo>
                  <a:lnTo>
                    <a:pt x="587248" y="12876"/>
                  </a:lnTo>
                  <a:lnTo>
                    <a:pt x="557732" y="49014"/>
                  </a:lnTo>
                  <a:lnTo>
                    <a:pt x="554216" y="66869"/>
                  </a:lnTo>
                  <a:lnTo>
                    <a:pt x="554482" y="76249"/>
                  </a:lnTo>
                  <a:lnTo>
                    <a:pt x="573135" y="119975"/>
                  </a:lnTo>
                  <a:lnTo>
                    <a:pt x="604589" y="143279"/>
                  </a:lnTo>
                  <a:lnTo>
                    <a:pt x="622444" y="146657"/>
                  </a:lnTo>
                  <a:lnTo>
                    <a:pt x="631825" y="146226"/>
                  </a:lnTo>
                  <a:lnTo>
                    <a:pt x="678495" y="124255"/>
                  </a:lnTo>
                  <a:lnTo>
                    <a:pt x="687401" y="113867"/>
                  </a:lnTo>
                  <a:lnTo>
                    <a:pt x="631186" y="113867"/>
                  </a:lnTo>
                  <a:lnTo>
                    <a:pt x="624205" y="112698"/>
                  </a:lnTo>
                  <a:lnTo>
                    <a:pt x="593947" y="83317"/>
                  </a:lnTo>
                  <a:lnTo>
                    <a:pt x="589375" y="67419"/>
                  </a:lnTo>
                  <a:lnTo>
                    <a:pt x="589661" y="59993"/>
                  </a:lnTo>
                  <a:lnTo>
                    <a:pt x="616251" y="32704"/>
                  </a:lnTo>
                  <a:lnTo>
                    <a:pt x="622885" y="32408"/>
                  </a:lnTo>
                  <a:lnTo>
                    <a:pt x="685524" y="32408"/>
                  </a:lnTo>
                  <a:lnTo>
                    <a:pt x="677249" y="21790"/>
                  </a:lnTo>
                  <a:lnTo>
                    <a:pt x="666670" y="12527"/>
                  </a:lnTo>
                  <a:lnTo>
                    <a:pt x="654734" y="5788"/>
                  </a:lnTo>
                  <a:lnTo>
                    <a:pt x="641476" y="1573"/>
                  </a:lnTo>
                  <a:lnTo>
                    <a:pt x="627592" y="0"/>
                  </a:lnTo>
                  <a:close/>
                </a:path>
                <a:path w="699770" h="499745">
                  <a:moveTo>
                    <a:pt x="519839" y="114603"/>
                  </a:moveTo>
                  <a:lnTo>
                    <a:pt x="488188" y="114603"/>
                  </a:lnTo>
                  <a:lnTo>
                    <a:pt x="493775" y="115238"/>
                  </a:lnTo>
                  <a:lnTo>
                    <a:pt x="499363" y="116000"/>
                  </a:lnTo>
                  <a:lnTo>
                    <a:pt x="504698" y="118921"/>
                  </a:lnTo>
                  <a:lnTo>
                    <a:pt x="509650" y="124255"/>
                  </a:lnTo>
                  <a:lnTo>
                    <a:pt x="519839" y="114603"/>
                  </a:lnTo>
                  <a:close/>
                </a:path>
                <a:path w="699770" h="499745">
                  <a:moveTo>
                    <a:pt x="685524" y="32408"/>
                  </a:moveTo>
                  <a:lnTo>
                    <a:pt x="622885" y="32408"/>
                  </a:lnTo>
                  <a:lnTo>
                    <a:pt x="629793" y="33577"/>
                  </a:lnTo>
                  <a:lnTo>
                    <a:pt x="636670" y="36314"/>
                  </a:lnTo>
                  <a:lnTo>
                    <a:pt x="663146" y="71058"/>
                  </a:lnTo>
                  <a:lnTo>
                    <a:pt x="664656" y="78855"/>
                  </a:lnTo>
                  <a:lnTo>
                    <a:pt x="664463" y="86282"/>
                  </a:lnTo>
                  <a:lnTo>
                    <a:pt x="637857" y="113571"/>
                  </a:lnTo>
                  <a:lnTo>
                    <a:pt x="631186" y="113867"/>
                  </a:lnTo>
                  <a:lnTo>
                    <a:pt x="687401" y="113867"/>
                  </a:lnTo>
                  <a:lnTo>
                    <a:pt x="687546" y="113698"/>
                  </a:lnTo>
                  <a:lnTo>
                    <a:pt x="694094" y="101663"/>
                  </a:lnTo>
                  <a:lnTo>
                    <a:pt x="698119" y="88187"/>
                  </a:lnTo>
                  <a:lnTo>
                    <a:pt x="699525" y="74136"/>
                  </a:lnTo>
                  <a:lnTo>
                    <a:pt x="698039" y="60358"/>
                  </a:lnTo>
                  <a:lnTo>
                    <a:pt x="693672" y="46843"/>
                  </a:lnTo>
                  <a:lnTo>
                    <a:pt x="686435" y="33577"/>
                  </a:lnTo>
                  <a:lnTo>
                    <a:pt x="685524" y="32408"/>
                  </a:lnTo>
                  <a:close/>
                </a:path>
              </a:pathLst>
            </a:custGeom>
            <a:solidFill>
              <a:srgbClr val="57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24429" y="4098162"/>
              <a:ext cx="1192530" cy="302895"/>
            </a:xfrm>
            <a:custGeom>
              <a:avLst/>
              <a:gdLst/>
              <a:ahLst/>
              <a:cxnLst/>
              <a:rect l="l" t="t" r="r" b="b"/>
              <a:pathLst>
                <a:path w="1192529" h="302895">
                  <a:moveTo>
                    <a:pt x="57276" y="105918"/>
                  </a:moveTo>
                  <a:lnTo>
                    <a:pt x="0" y="113537"/>
                  </a:lnTo>
                  <a:lnTo>
                    <a:pt x="25018" y="302768"/>
                  </a:lnTo>
                  <a:lnTo>
                    <a:pt x="60578" y="298069"/>
                  </a:lnTo>
                  <a:lnTo>
                    <a:pt x="40893" y="149098"/>
                  </a:lnTo>
                  <a:lnTo>
                    <a:pt x="75059" y="149098"/>
                  </a:lnTo>
                  <a:lnTo>
                    <a:pt x="57276" y="105918"/>
                  </a:lnTo>
                  <a:close/>
                </a:path>
                <a:path w="1192529" h="302895">
                  <a:moveTo>
                    <a:pt x="75059" y="149098"/>
                  </a:moveTo>
                  <a:lnTo>
                    <a:pt x="40893" y="149098"/>
                  </a:lnTo>
                  <a:lnTo>
                    <a:pt x="98043" y="293116"/>
                  </a:lnTo>
                  <a:lnTo>
                    <a:pt x="134746" y="288289"/>
                  </a:lnTo>
                  <a:lnTo>
                    <a:pt x="141469" y="230505"/>
                  </a:lnTo>
                  <a:lnTo>
                    <a:pt x="108584" y="230505"/>
                  </a:lnTo>
                  <a:lnTo>
                    <a:pt x="75059" y="149098"/>
                  </a:lnTo>
                  <a:close/>
                </a:path>
                <a:path w="1192529" h="302895">
                  <a:moveTo>
                    <a:pt x="188836" y="134366"/>
                  </a:moveTo>
                  <a:lnTo>
                    <a:pt x="152653" y="134366"/>
                  </a:lnTo>
                  <a:lnTo>
                    <a:pt x="172338" y="283337"/>
                  </a:lnTo>
                  <a:lnTo>
                    <a:pt x="207898" y="278638"/>
                  </a:lnTo>
                  <a:lnTo>
                    <a:pt x="188836" y="134366"/>
                  </a:lnTo>
                  <a:close/>
                </a:path>
                <a:path w="1192529" h="302895">
                  <a:moveTo>
                    <a:pt x="182879" y="89281"/>
                  </a:moveTo>
                  <a:lnTo>
                    <a:pt x="125475" y="96900"/>
                  </a:lnTo>
                  <a:lnTo>
                    <a:pt x="108584" y="230505"/>
                  </a:lnTo>
                  <a:lnTo>
                    <a:pt x="141469" y="230505"/>
                  </a:lnTo>
                  <a:lnTo>
                    <a:pt x="152653" y="134366"/>
                  </a:lnTo>
                  <a:lnTo>
                    <a:pt x="188836" y="134366"/>
                  </a:lnTo>
                  <a:lnTo>
                    <a:pt x="182879" y="89281"/>
                  </a:lnTo>
                  <a:close/>
                </a:path>
                <a:path w="1192529" h="302895">
                  <a:moveTo>
                    <a:pt x="294272" y="125851"/>
                  </a:moveTo>
                  <a:lnTo>
                    <a:pt x="255381" y="134604"/>
                  </a:lnTo>
                  <a:lnTo>
                    <a:pt x="226806" y="176482"/>
                  </a:lnTo>
                  <a:lnTo>
                    <a:pt x="225339" y="191180"/>
                  </a:lnTo>
                  <a:lnTo>
                    <a:pt x="226313" y="207391"/>
                  </a:lnTo>
                  <a:lnTo>
                    <a:pt x="238887" y="243716"/>
                  </a:lnTo>
                  <a:lnTo>
                    <a:pt x="270319" y="267525"/>
                  </a:lnTo>
                  <a:lnTo>
                    <a:pt x="285273" y="270001"/>
                  </a:lnTo>
                  <a:lnTo>
                    <a:pt x="302132" y="269239"/>
                  </a:lnTo>
                  <a:lnTo>
                    <a:pt x="338455" y="253873"/>
                  </a:lnTo>
                  <a:lnTo>
                    <a:pt x="347309" y="243205"/>
                  </a:lnTo>
                  <a:lnTo>
                    <a:pt x="290702" y="243205"/>
                  </a:lnTo>
                  <a:lnTo>
                    <a:pt x="283337" y="241173"/>
                  </a:lnTo>
                  <a:lnTo>
                    <a:pt x="264794" y="211962"/>
                  </a:lnTo>
                  <a:lnTo>
                    <a:pt x="355726" y="199898"/>
                  </a:lnTo>
                  <a:lnTo>
                    <a:pt x="353944" y="189611"/>
                  </a:lnTo>
                  <a:lnTo>
                    <a:pt x="262508" y="189611"/>
                  </a:lnTo>
                  <a:lnTo>
                    <a:pt x="262015" y="182499"/>
                  </a:lnTo>
                  <a:lnTo>
                    <a:pt x="292862" y="152907"/>
                  </a:lnTo>
                  <a:lnTo>
                    <a:pt x="340985" y="152907"/>
                  </a:lnTo>
                  <a:lnTo>
                    <a:pt x="339796" y="150713"/>
                  </a:lnTo>
                  <a:lnTo>
                    <a:pt x="330581" y="140335"/>
                  </a:lnTo>
                  <a:lnTo>
                    <a:pt x="319748" y="132760"/>
                  </a:lnTo>
                  <a:lnTo>
                    <a:pt x="307641" y="127936"/>
                  </a:lnTo>
                  <a:lnTo>
                    <a:pt x="294272" y="125851"/>
                  </a:lnTo>
                  <a:close/>
                </a:path>
                <a:path w="1192529" h="302895">
                  <a:moveTo>
                    <a:pt x="319531" y="219456"/>
                  </a:moveTo>
                  <a:lnTo>
                    <a:pt x="318388" y="226568"/>
                  </a:lnTo>
                  <a:lnTo>
                    <a:pt x="316229" y="232029"/>
                  </a:lnTo>
                  <a:lnTo>
                    <a:pt x="312673" y="235585"/>
                  </a:lnTo>
                  <a:lnTo>
                    <a:pt x="309244" y="239141"/>
                  </a:lnTo>
                  <a:lnTo>
                    <a:pt x="304672" y="241426"/>
                  </a:lnTo>
                  <a:lnTo>
                    <a:pt x="298957" y="242062"/>
                  </a:lnTo>
                  <a:lnTo>
                    <a:pt x="290702" y="243205"/>
                  </a:lnTo>
                  <a:lnTo>
                    <a:pt x="347309" y="243205"/>
                  </a:lnTo>
                  <a:lnTo>
                    <a:pt x="349805" y="239394"/>
                  </a:lnTo>
                  <a:lnTo>
                    <a:pt x="353724" y="230584"/>
                  </a:lnTo>
                  <a:lnTo>
                    <a:pt x="356488" y="220725"/>
                  </a:lnTo>
                  <a:lnTo>
                    <a:pt x="319531" y="219456"/>
                  </a:lnTo>
                  <a:close/>
                </a:path>
                <a:path w="1192529" h="302895">
                  <a:moveTo>
                    <a:pt x="340985" y="152907"/>
                  </a:moveTo>
                  <a:lnTo>
                    <a:pt x="292862" y="152907"/>
                  </a:lnTo>
                  <a:lnTo>
                    <a:pt x="299593" y="154812"/>
                  </a:lnTo>
                  <a:lnTo>
                    <a:pt x="305434" y="159638"/>
                  </a:lnTo>
                  <a:lnTo>
                    <a:pt x="309433" y="163782"/>
                  </a:lnTo>
                  <a:lnTo>
                    <a:pt x="312658" y="168973"/>
                  </a:lnTo>
                  <a:lnTo>
                    <a:pt x="315096" y="175212"/>
                  </a:lnTo>
                  <a:lnTo>
                    <a:pt x="316738" y="182499"/>
                  </a:lnTo>
                  <a:lnTo>
                    <a:pt x="262508" y="189611"/>
                  </a:lnTo>
                  <a:lnTo>
                    <a:pt x="353944" y="189611"/>
                  </a:lnTo>
                  <a:lnTo>
                    <a:pt x="352369" y="180518"/>
                  </a:lnTo>
                  <a:lnTo>
                    <a:pt x="347059" y="164115"/>
                  </a:lnTo>
                  <a:lnTo>
                    <a:pt x="340985" y="152907"/>
                  </a:lnTo>
                  <a:close/>
                </a:path>
                <a:path w="1192529" h="302895">
                  <a:moveTo>
                    <a:pt x="444365" y="105366"/>
                  </a:moveTo>
                  <a:lnTo>
                    <a:pt x="405574" y="114601"/>
                  </a:lnTo>
                  <a:lnTo>
                    <a:pt x="379858" y="143025"/>
                  </a:lnTo>
                  <a:lnTo>
                    <a:pt x="374386" y="170648"/>
                  </a:lnTo>
                  <a:lnTo>
                    <a:pt x="375411" y="186817"/>
                  </a:lnTo>
                  <a:lnTo>
                    <a:pt x="390985" y="227625"/>
                  </a:lnTo>
                  <a:lnTo>
                    <a:pt x="423021" y="248523"/>
                  </a:lnTo>
                  <a:lnTo>
                    <a:pt x="436270" y="250394"/>
                  </a:lnTo>
                  <a:lnTo>
                    <a:pt x="450722" y="249681"/>
                  </a:lnTo>
                  <a:lnTo>
                    <a:pt x="491235" y="231520"/>
                  </a:lnTo>
                  <a:lnTo>
                    <a:pt x="498839" y="221106"/>
                  </a:lnTo>
                  <a:lnTo>
                    <a:pt x="439293" y="221106"/>
                  </a:lnTo>
                  <a:lnTo>
                    <a:pt x="431419" y="218694"/>
                  </a:lnTo>
                  <a:lnTo>
                    <a:pt x="412369" y="179324"/>
                  </a:lnTo>
                  <a:lnTo>
                    <a:pt x="411537" y="169084"/>
                  </a:lnTo>
                  <a:lnTo>
                    <a:pt x="411908" y="160274"/>
                  </a:lnTo>
                  <a:lnTo>
                    <a:pt x="443483" y="133857"/>
                  </a:lnTo>
                  <a:lnTo>
                    <a:pt x="495102" y="133857"/>
                  </a:lnTo>
                  <a:lnTo>
                    <a:pt x="494139" y="131994"/>
                  </a:lnTo>
                  <a:lnTo>
                    <a:pt x="455199" y="105981"/>
                  </a:lnTo>
                  <a:lnTo>
                    <a:pt x="444365" y="105366"/>
                  </a:lnTo>
                  <a:close/>
                </a:path>
                <a:path w="1192529" h="302895">
                  <a:moveTo>
                    <a:pt x="471169" y="190373"/>
                  </a:moveTo>
                  <a:lnTo>
                    <a:pt x="470661" y="200151"/>
                  </a:lnTo>
                  <a:lnTo>
                    <a:pt x="468494" y="207273"/>
                  </a:lnTo>
                  <a:lnTo>
                    <a:pt x="464566" y="211709"/>
                  </a:lnTo>
                  <a:lnTo>
                    <a:pt x="460756" y="216281"/>
                  </a:lnTo>
                  <a:lnTo>
                    <a:pt x="455294" y="218948"/>
                  </a:lnTo>
                  <a:lnTo>
                    <a:pt x="439293" y="221106"/>
                  </a:lnTo>
                  <a:lnTo>
                    <a:pt x="498839" y="221106"/>
                  </a:lnTo>
                  <a:lnTo>
                    <a:pt x="502380" y="214296"/>
                  </a:lnTo>
                  <a:lnTo>
                    <a:pt x="505737" y="203642"/>
                  </a:lnTo>
                  <a:lnTo>
                    <a:pt x="507619" y="191643"/>
                  </a:lnTo>
                  <a:lnTo>
                    <a:pt x="471169" y="190373"/>
                  </a:lnTo>
                  <a:close/>
                </a:path>
                <a:path w="1192529" h="302895">
                  <a:moveTo>
                    <a:pt x="495102" y="133857"/>
                  </a:moveTo>
                  <a:lnTo>
                    <a:pt x="443483" y="133857"/>
                  </a:lnTo>
                  <a:lnTo>
                    <a:pt x="449198" y="134874"/>
                  </a:lnTo>
                  <a:lnTo>
                    <a:pt x="454024" y="137922"/>
                  </a:lnTo>
                  <a:lnTo>
                    <a:pt x="458723" y="140969"/>
                  </a:lnTo>
                  <a:lnTo>
                    <a:pt x="462153" y="146050"/>
                  </a:lnTo>
                  <a:lnTo>
                    <a:pt x="464311" y="153035"/>
                  </a:lnTo>
                  <a:lnTo>
                    <a:pt x="499236" y="141859"/>
                  </a:lnTo>
                  <a:lnTo>
                    <a:pt x="495102" y="133857"/>
                  </a:lnTo>
                  <a:close/>
                </a:path>
                <a:path w="1192529" h="302895">
                  <a:moveTo>
                    <a:pt x="635226" y="114426"/>
                  </a:moveTo>
                  <a:lnTo>
                    <a:pt x="584707" y="114426"/>
                  </a:lnTo>
                  <a:lnTo>
                    <a:pt x="591311" y="115062"/>
                  </a:lnTo>
                  <a:lnTo>
                    <a:pt x="595248" y="117475"/>
                  </a:lnTo>
                  <a:lnTo>
                    <a:pt x="599058" y="120014"/>
                  </a:lnTo>
                  <a:lnTo>
                    <a:pt x="601471" y="124841"/>
                  </a:lnTo>
                  <a:lnTo>
                    <a:pt x="602360" y="131699"/>
                  </a:lnTo>
                  <a:lnTo>
                    <a:pt x="602869" y="135381"/>
                  </a:lnTo>
                  <a:lnTo>
                    <a:pt x="597245" y="138237"/>
                  </a:lnTo>
                  <a:lnTo>
                    <a:pt x="589692" y="141462"/>
                  </a:lnTo>
                  <a:lnTo>
                    <a:pt x="580187" y="145043"/>
                  </a:lnTo>
                  <a:lnTo>
                    <a:pt x="568706" y="148970"/>
                  </a:lnTo>
                  <a:lnTo>
                    <a:pt x="560111" y="152018"/>
                  </a:lnTo>
                  <a:lnTo>
                    <a:pt x="527304" y="177164"/>
                  </a:lnTo>
                  <a:lnTo>
                    <a:pt x="523494" y="190881"/>
                  </a:lnTo>
                  <a:lnTo>
                    <a:pt x="524509" y="198628"/>
                  </a:lnTo>
                  <a:lnTo>
                    <a:pt x="547844" y="230225"/>
                  </a:lnTo>
                  <a:lnTo>
                    <a:pt x="565318" y="233793"/>
                  </a:lnTo>
                  <a:lnTo>
                    <a:pt x="575436" y="233172"/>
                  </a:lnTo>
                  <a:lnTo>
                    <a:pt x="610107" y="216281"/>
                  </a:lnTo>
                  <a:lnTo>
                    <a:pt x="615442" y="209423"/>
                  </a:lnTo>
                  <a:lnTo>
                    <a:pt x="652271" y="209423"/>
                  </a:lnTo>
                  <a:lnTo>
                    <a:pt x="651129" y="207137"/>
                  </a:lnTo>
                  <a:lnTo>
                    <a:pt x="577087" y="207010"/>
                  </a:lnTo>
                  <a:lnTo>
                    <a:pt x="572007" y="205739"/>
                  </a:lnTo>
                  <a:lnTo>
                    <a:pt x="563371" y="199389"/>
                  </a:lnTo>
                  <a:lnTo>
                    <a:pt x="560958" y="195199"/>
                  </a:lnTo>
                  <a:lnTo>
                    <a:pt x="560323" y="190119"/>
                  </a:lnTo>
                  <a:lnTo>
                    <a:pt x="559561" y="184912"/>
                  </a:lnTo>
                  <a:lnTo>
                    <a:pt x="561340" y="180339"/>
                  </a:lnTo>
                  <a:lnTo>
                    <a:pt x="568451" y="173862"/>
                  </a:lnTo>
                  <a:lnTo>
                    <a:pt x="574801" y="170942"/>
                  </a:lnTo>
                  <a:lnTo>
                    <a:pt x="584581" y="167512"/>
                  </a:lnTo>
                  <a:lnTo>
                    <a:pt x="594359" y="163956"/>
                  </a:lnTo>
                  <a:lnTo>
                    <a:pt x="601471" y="161162"/>
                  </a:lnTo>
                  <a:lnTo>
                    <a:pt x="605917" y="159004"/>
                  </a:lnTo>
                  <a:lnTo>
                    <a:pt x="641910" y="159004"/>
                  </a:lnTo>
                  <a:lnTo>
                    <a:pt x="638682" y="132714"/>
                  </a:lnTo>
                  <a:lnTo>
                    <a:pt x="636968" y="121858"/>
                  </a:lnTo>
                  <a:lnTo>
                    <a:pt x="635226" y="114426"/>
                  </a:lnTo>
                  <a:close/>
                </a:path>
                <a:path w="1192529" h="302895">
                  <a:moveTo>
                    <a:pt x="652271" y="209423"/>
                  </a:moveTo>
                  <a:lnTo>
                    <a:pt x="615442" y="209423"/>
                  </a:lnTo>
                  <a:lnTo>
                    <a:pt x="616457" y="211455"/>
                  </a:lnTo>
                  <a:lnTo>
                    <a:pt x="617346" y="213613"/>
                  </a:lnTo>
                  <a:lnTo>
                    <a:pt x="619379" y="218186"/>
                  </a:lnTo>
                  <a:lnTo>
                    <a:pt x="621030" y="221487"/>
                  </a:lnTo>
                  <a:lnTo>
                    <a:pt x="622299" y="223774"/>
                  </a:lnTo>
                  <a:lnTo>
                    <a:pt x="658113" y="219075"/>
                  </a:lnTo>
                  <a:lnTo>
                    <a:pt x="654049" y="212979"/>
                  </a:lnTo>
                  <a:lnTo>
                    <a:pt x="652271" y="209423"/>
                  </a:lnTo>
                  <a:close/>
                </a:path>
                <a:path w="1192529" h="302895">
                  <a:moveTo>
                    <a:pt x="641910" y="159004"/>
                  </a:moveTo>
                  <a:lnTo>
                    <a:pt x="605917" y="159004"/>
                  </a:lnTo>
                  <a:lnTo>
                    <a:pt x="606932" y="166243"/>
                  </a:lnTo>
                  <a:lnTo>
                    <a:pt x="608075" y="174879"/>
                  </a:lnTo>
                  <a:lnTo>
                    <a:pt x="582930" y="206120"/>
                  </a:lnTo>
                  <a:lnTo>
                    <a:pt x="577087" y="207010"/>
                  </a:lnTo>
                  <a:lnTo>
                    <a:pt x="651085" y="207010"/>
                  </a:lnTo>
                  <a:lnTo>
                    <a:pt x="649223" y="201549"/>
                  </a:lnTo>
                  <a:lnTo>
                    <a:pt x="647819" y="196760"/>
                  </a:lnTo>
                  <a:lnTo>
                    <a:pt x="646461" y="190769"/>
                  </a:lnTo>
                  <a:lnTo>
                    <a:pt x="645152" y="183564"/>
                  </a:lnTo>
                  <a:lnTo>
                    <a:pt x="643858" y="174879"/>
                  </a:lnTo>
                  <a:lnTo>
                    <a:pt x="641910" y="159004"/>
                  </a:lnTo>
                  <a:close/>
                </a:path>
                <a:path w="1192529" h="302895">
                  <a:moveTo>
                    <a:pt x="595376" y="86201"/>
                  </a:moveTo>
                  <a:lnTo>
                    <a:pt x="550925" y="93027"/>
                  </a:lnTo>
                  <a:lnTo>
                    <a:pt x="521906" y="124460"/>
                  </a:lnTo>
                  <a:lnTo>
                    <a:pt x="519810" y="134366"/>
                  </a:lnTo>
                  <a:lnTo>
                    <a:pt x="553466" y="136017"/>
                  </a:lnTo>
                  <a:lnTo>
                    <a:pt x="554862" y="129286"/>
                  </a:lnTo>
                  <a:lnTo>
                    <a:pt x="557275" y="124460"/>
                  </a:lnTo>
                  <a:lnTo>
                    <a:pt x="563753" y="118491"/>
                  </a:lnTo>
                  <a:lnTo>
                    <a:pt x="568706" y="116459"/>
                  </a:lnTo>
                  <a:lnTo>
                    <a:pt x="575182" y="115697"/>
                  </a:lnTo>
                  <a:lnTo>
                    <a:pt x="584707" y="114426"/>
                  </a:lnTo>
                  <a:lnTo>
                    <a:pt x="635226" y="114426"/>
                  </a:lnTo>
                  <a:lnTo>
                    <a:pt x="634872" y="112918"/>
                  </a:lnTo>
                  <a:lnTo>
                    <a:pt x="603900" y="86895"/>
                  </a:lnTo>
                  <a:lnTo>
                    <a:pt x="595376" y="86201"/>
                  </a:lnTo>
                  <a:close/>
                </a:path>
                <a:path w="1192529" h="302895">
                  <a:moveTo>
                    <a:pt x="585343" y="32893"/>
                  </a:moveTo>
                  <a:lnTo>
                    <a:pt x="551815" y="37337"/>
                  </a:lnTo>
                  <a:lnTo>
                    <a:pt x="529717" y="78993"/>
                  </a:lnTo>
                  <a:lnTo>
                    <a:pt x="558926" y="75056"/>
                  </a:lnTo>
                  <a:lnTo>
                    <a:pt x="570357" y="53975"/>
                  </a:lnTo>
                  <a:lnTo>
                    <a:pt x="604719" y="53975"/>
                  </a:lnTo>
                  <a:lnTo>
                    <a:pt x="585343" y="32893"/>
                  </a:lnTo>
                  <a:close/>
                </a:path>
                <a:path w="1192529" h="302895">
                  <a:moveTo>
                    <a:pt x="604719" y="53975"/>
                  </a:moveTo>
                  <a:lnTo>
                    <a:pt x="570357" y="53975"/>
                  </a:lnTo>
                  <a:lnTo>
                    <a:pt x="587882" y="71247"/>
                  </a:lnTo>
                  <a:lnTo>
                    <a:pt x="617093" y="67437"/>
                  </a:lnTo>
                  <a:lnTo>
                    <a:pt x="604719" y="53975"/>
                  </a:lnTo>
                  <a:close/>
                </a:path>
                <a:path w="1192529" h="302895">
                  <a:moveTo>
                    <a:pt x="700912" y="73913"/>
                  </a:moveTo>
                  <a:lnTo>
                    <a:pt x="667131" y="78359"/>
                  </a:lnTo>
                  <a:lnTo>
                    <a:pt x="685292" y="215519"/>
                  </a:lnTo>
                  <a:lnTo>
                    <a:pt x="721613" y="210693"/>
                  </a:lnTo>
                  <a:lnTo>
                    <a:pt x="713358" y="148589"/>
                  </a:lnTo>
                  <a:lnTo>
                    <a:pt x="712122" y="137965"/>
                  </a:lnTo>
                  <a:lnTo>
                    <a:pt x="711469" y="129127"/>
                  </a:lnTo>
                  <a:lnTo>
                    <a:pt x="711412" y="122050"/>
                  </a:lnTo>
                  <a:lnTo>
                    <a:pt x="711961" y="116712"/>
                  </a:lnTo>
                  <a:lnTo>
                    <a:pt x="713105" y="110870"/>
                  </a:lnTo>
                  <a:lnTo>
                    <a:pt x="715898" y="105791"/>
                  </a:lnTo>
                  <a:lnTo>
                    <a:pt x="720470" y="101726"/>
                  </a:lnTo>
                  <a:lnTo>
                    <a:pt x="724916" y="97536"/>
                  </a:lnTo>
                  <a:lnTo>
                    <a:pt x="730376" y="95123"/>
                  </a:lnTo>
                  <a:lnTo>
                    <a:pt x="737590" y="94106"/>
                  </a:lnTo>
                  <a:lnTo>
                    <a:pt x="703580" y="94106"/>
                  </a:lnTo>
                  <a:lnTo>
                    <a:pt x="700912" y="73913"/>
                  </a:lnTo>
                  <a:close/>
                </a:path>
                <a:path w="1192529" h="302895">
                  <a:moveTo>
                    <a:pt x="795306" y="93599"/>
                  </a:moveTo>
                  <a:lnTo>
                    <a:pt x="741553" y="93599"/>
                  </a:lnTo>
                  <a:lnTo>
                    <a:pt x="745870" y="94234"/>
                  </a:lnTo>
                  <a:lnTo>
                    <a:pt x="749681" y="96266"/>
                  </a:lnTo>
                  <a:lnTo>
                    <a:pt x="764667" y="133857"/>
                  </a:lnTo>
                  <a:lnTo>
                    <a:pt x="773937" y="203835"/>
                  </a:lnTo>
                  <a:lnTo>
                    <a:pt x="810259" y="199009"/>
                  </a:lnTo>
                  <a:lnTo>
                    <a:pt x="797559" y="103124"/>
                  </a:lnTo>
                  <a:lnTo>
                    <a:pt x="795908" y="95123"/>
                  </a:lnTo>
                  <a:lnTo>
                    <a:pt x="795306" y="93599"/>
                  </a:lnTo>
                  <a:close/>
                </a:path>
                <a:path w="1192529" h="302895">
                  <a:moveTo>
                    <a:pt x="753618" y="63754"/>
                  </a:moveTo>
                  <a:lnTo>
                    <a:pt x="711773" y="82649"/>
                  </a:lnTo>
                  <a:lnTo>
                    <a:pt x="703580" y="94106"/>
                  </a:lnTo>
                  <a:lnTo>
                    <a:pt x="737590" y="94106"/>
                  </a:lnTo>
                  <a:lnTo>
                    <a:pt x="741553" y="93599"/>
                  </a:lnTo>
                  <a:lnTo>
                    <a:pt x="795306" y="93599"/>
                  </a:lnTo>
                  <a:lnTo>
                    <a:pt x="793749" y="89662"/>
                  </a:lnTo>
                  <a:lnTo>
                    <a:pt x="791718" y="84074"/>
                  </a:lnTo>
                  <a:lnTo>
                    <a:pt x="788669" y="79375"/>
                  </a:lnTo>
                  <a:lnTo>
                    <a:pt x="780669" y="71374"/>
                  </a:lnTo>
                  <a:lnTo>
                    <a:pt x="775207" y="68325"/>
                  </a:lnTo>
                  <a:lnTo>
                    <a:pt x="761110" y="64262"/>
                  </a:lnTo>
                  <a:lnTo>
                    <a:pt x="753618" y="63754"/>
                  </a:lnTo>
                  <a:close/>
                </a:path>
                <a:path w="1192529" h="302895">
                  <a:moveTo>
                    <a:pt x="858519" y="0"/>
                  </a:moveTo>
                  <a:lnTo>
                    <a:pt x="822197" y="4825"/>
                  </a:lnTo>
                  <a:lnTo>
                    <a:pt x="826643" y="38354"/>
                  </a:lnTo>
                  <a:lnTo>
                    <a:pt x="862965" y="33655"/>
                  </a:lnTo>
                  <a:lnTo>
                    <a:pt x="858519" y="0"/>
                  </a:lnTo>
                  <a:close/>
                </a:path>
                <a:path w="1192529" h="302895">
                  <a:moveTo>
                    <a:pt x="865378" y="52197"/>
                  </a:moveTo>
                  <a:lnTo>
                    <a:pt x="829056" y="57023"/>
                  </a:lnTo>
                  <a:lnTo>
                    <a:pt x="847217" y="194056"/>
                  </a:lnTo>
                  <a:lnTo>
                    <a:pt x="883538" y="189356"/>
                  </a:lnTo>
                  <a:lnTo>
                    <a:pt x="865378" y="52197"/>
                  </a:lnTo>
                  <a:close/>
                </a:path>
                <a:path w="1192529" h="302895">
                  <a:moveTo>
                    <a:pt x="973139" y="35462"/>
                  </a:moveTo>
                  <a:lnTo>
                    <a:pt x="934386" y="44735"/>
                  </a:lnTo>
                  <a:lnTo>
                    <a:pt x="908686" y="73175"/>
                  </a:lnTo>
                  <a:lnTo>
                    <a:pt x="903214" y="100798"/>
                  </a:lnTo>
                  <a:lnTo>
                    <a:pt x="904240" y="116967"/>
                  </a:lnTo>
                  <a:lnTo>
                    <a:pt x="919813" y="157775"/>
                  </a:lnTo>
                  <a:lnTo>
                    <a:pt x="951833" y="178562"/>
                  </a:lnTo>
                  <a:lnTo>
                    <a:pt x="965045" y="180419"/>
                  </a:lnTo>
                  <a:lnTo>
                    <a:pt x="979423" y="179705"/>
                  </a:lnTo>
                  <a:lnTo>
                    <a:pt x="1020063" y="161670"/>
                  </a:lnTo>
                  <a:lnTo>
                    <a:pt x="1027706" y="151130"/>
                  </a:lnTo>
                  <a:lnTo>
                    <a:pt x="967994" y="151130"/>
                  </a:lnTo>
                  <a:lnTo>
                    <a:pt x="960246" y="148844"/>
                  </a:lnTo>
                  <a:lnTo>
                    <a:pt x="941196" y="109474"/>
                  </a:lnTo>
                  <a:lnTo>
                    <a:pt x="940311" y="99163"/>
                  </a:lnTo>
                  <a:lnTo>
                    <a:pt x="940689" y="90328"/>
                  </a:lnTo>
                  <a:lnTo>
                    <a:pt x="965454" y="64897"/>
                  </a:lnTo>
                  <a:lnTo>
                    <a:pt x="972311" y="63881"/>
                  </a:lnTo>
                  <a:lnTo>
                    <a:pt x="1023848" y="63881"/>
                  </a:lnTo>
                  <a:lnTo>
                    <a:pt x="1022895" y="62073"/>
                  </a:lnTo>
                  <a:lnTo>
                    <a:pt x="984011" y="36115"/>
                  </a:lnTo>
                  <a:lnTo>
                    <a:pt x="973139" y="35462"/>
                  </a:lnTo>
                  <a:close/>
                </a:path>
                <a:path w="1192529" h="302895">
                  <a:moveTo>
                    <a:pt x="999997" y="120395"/>
                  </a:moveTo>
                  <a:lnTo>
                    <a:pt x="967994" y="151130"/>
                  </a:lnTo>
                  <a:lnTo>
                    <a:pt x="1027706" y="151130"/>
                  </a:lnTo>
                  <a:lnTo>
                    <a:pt x="1031208" y="144399"/>
                  </a:lnTo>
                  <a:lnTo>
                    <a:pt x="1034565" y="133774"/>
                  </a:lnTo>
                  <a:lnTo>
                    <a:pt x="1036446" y="121793"/>
                  </a:lnTo>
                  <a:lnTo>
                    <a:pt x="999997" y="120395"/>
                  </a:lnTo>
                  <a:close/>
                </a:path>
                <a:path w="1192529" h="302895">
                  <a:moveTo>
                    <a:pt x="1023848" y="63881"/>
                  </a:moveTo>
                  <a:lnTo>
                    <a:pt x="972311" y="63881"/>
                  </a:lnTo>
                  <a:lnTo>
                    <a:pt x="978026" y="65024"/>
                  </a:lnTo>
                  <a:lnTo>
                    <a:pt x="982725" y="68072"/>
                  </a:lnTo>
                  <a:lnTo>
                    <a:pt x="987551" y="71119"/>
                  </a:lnTo>
                  <a:lnTo>
                    <a:pt x="990981" y="76073"/>
                  </a:lnTo>
                  <a:lnTo>
                    <a:pt x="993140" y="83057"/>
                  </a:lnTo>
                  <a:lnTo>
                    <a:pt x="1028065" y="71881"/>
                  </a:lnTo>
                  <a:lnTo>
                    <a:pt x="1023848" y="63881"/>
                  </a:lnTo>
                  <a:close/>
                </a:path>
                <a:path w="1192529" h="302895">
                  <a:moveTo>
                    <a:pt x="1126503" y="15791"/>
                  </a:moveTo>
                  <a:lnTo>
                    <a:pt x="1084054" y="25225"/>
                  </a:lnTo>
                  <a:lnTo>
                    <a:pt x="1054354" y="59436"/>
                  </a:lnTo>
                  <a:lnTo>
                    <a:pt x="1049442" y="86528"/>
                  </a:lnTo>
                  <a:lnTo>
                    <a:pt x="1050035" y="95504"/>
                  </a:lnTo>
                  <a:lnTo>
                    <a:pt x="1064259" y="134493"/>
                  </a:lnTo>
                  <a:lnTo>
                    <a:pt x="1102766" y="158551"/>
                  </a:lnTo>
                  <a:lnTo>
                    <a:pt x="1121296" y="160456"/>
                  </a:lnTo>
                  <a:lnTo>
                    <a:pt x="1130681" y="159766"/>
                  </a:lnTo>
                  <a:lnTo>
                    <a:pt x="1169060" y="142996"/>
                  </a:lnTo>
                  <a:lnTo>
                    <a:pt x="1179885" y="130413"/>
                  </a:lnTo>
                  <a:lnTo>
                    <a:pt x="1119739" y="130413"/>
                  </a:lnTo>
                  <a:lnTo>
                    <a:pt x="1113218" y="129222"/>
                  </a:lnTo>
                  <a:lnTo>
                    <a:pt x="1087500" y="92582"/>
                  </a:lnTo>
                  <a:lnTo>
                    <a:pt x="1086856" y="82913"/>
                  </a:lnTo>
                  <a:lnTo>
                    <a:pt x="1087580" y="74279"/>
                  </a:lnTo>
                  <a:lnTo>
                    <a:pt x="1115568" y="46100"/>
                  </a:lnTo>
                  <a:lnTo>
                    <a:pt x="1122426" y="45862"/>
                  </a:lnTo>
                  <a:lnTo>
                    <a:pt x="1179644" y="45862"/>
                  </a:lnTo>
                  <a:lnTo>
                    <a:pt x="1175265" y="39568"/>
                  </a:lnTo>
                  <a:lnTo>
                    <a:pt x="1165097" y="29972"/>
                  </a:lnTo>
                  <a:lnTo>
                    <a:pt x="1153312" y="22546"/>
                  </a:lnTo>
                  <a:lnTo>
                    <a:pt x="1140444" y="17811"/>
                  </a:lnTo>
                  <a:lnTo>
                    <a:pt x="1126503" y="15791"/>
                  </a:lnTo>
                  <a:close/>
                </a:path>
                <a:path w="1192529" h="302895">
                  <a:moveTo>
                    <a:pt x="1179644" y="45862"/>
                  </a:moveTo>
                  <a:lnTo>
                    <a:pt x="1122426" y="45862"/>
                  </a:lnTo>
                  <a:lnTo>
                    <a:pt x="1128903" y="47053"/>
                  </a:lnTo>
                  <a:lnTo>
                    <a:pt x="1134998" y="49672"/>
                  </a:lnTo>
                  <a:lnTo>
                    <a:pt x="1154430" y="83438"/>
                  </a:lnTo>
                  <a:lnTo>
                    <a:pt x="1155136" y="93458"/>
                  </a:lnTo>
                  <a:lnTo>
                    <a:pt x="1154477" y="102012"/>
                  </a:lnTo>
                  <a:lnTo>
                    <a:pt x="1126617" y="130175"/>
                  </a:lnTo>
                  <a:lnTo>
                    <a:pt x="1119739" y="130413"/>
                  </a:lnTo>
                  <a:lnTo>
                    <a:pt x="1179885" y="130413"/>
                  </a:lnTo>
                  <a:lnTo>
                    <a:pt x="1185892" y="120560"/>
                  </a:lnTo>
                  <a:lnTo>
                    <a:pt x="1190545" y="107521"/>
                  </a:lnTo>
                  <a:lnTo>
                    <a:pt x="1192508" y="93458"/>
                  </a:lnTo>
                  <a:lnTo>
                    <a:pt x="1191768" y="78359"/>
                  </a:lnTo>
                  <a:lnTo>
                    <a:pt x="1188600" y="63761"/>
                  </a:lnTo>
                  <a:lnTo>
                    <a:pt x="1183090" y="50817"/>
                  </a:lnTo>
                  <a:lnTo>
                    <a:pt x="1179644" y="45862"/>
                  </a:lnTo>
                  <a:close/>
                </a:path>
              </a:pathLst>
            </a:custGeom>
            <a:solidFill>
              <a:srgbClr val="6CB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300" y="1924684"/>
              <a:ext cx="1364488" cy="2734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99047" y="1828530"/>
              <a:ext cx="1094740" cy="386715"/>
            </a:xfrm>
            <a:custGeom>
              <a:avLst/>
              <a:gdLst/>
              <a:ahLst/>
              <a:cxnLst/>
              <a:rect l="l" t="t" r="r" b="b"/>
              <a:pathLst>
                <a:path w="1094739" h="386714">
                  <a:moveTo>
                    <a:pt x="89820" y="0"/>
                  </a:moveTo>
                  <a:lnTo>
                    <a:pt x="44434" y="13430"/>
                  </a:lnTo>
                  <a:lnTo>
                    <a:pt x="17537" y="41161"/>
                  </a:lnTo>
                  <a:lnTo>
                    <a:pt x="2571" y="79898"/>
                  </a:lnTo>
                  <a:lnTo>
                    <a:pt x="0" y="106410"/>
                  </a:lnTo>
                  <a:lnTo>
                    <a:pt x="928" y="119296"/>
                  </a:lnTo>
                  <a:lnTo>
                    <a:pt x="20228" y="164973"/>
                  </a:lnTo>
                  <a:lnTo>
                    <a:pt x="50911" y="187896"/>
                  </a:lnTo>
                  <a:lnTo>
                    <a:pt x="89372" y="198296"/>
                  </a:lnTo>
                  <a:lnTo>
                    <a:pt x="101155" y="198977"/>
                  </a:lnTo>
                  <a:lnTo>
                    <a:pt x="113081" y="198538"/>
                  </a:lnTo>
                  <a:lnTo>
                    <a:pt x="155916" y="188027"/>
                  </a:lnTo>
                  <a:lnTo>
                    <a:pt x="167340" y="165369"/>
                  </a:lnTo>
                  <a:lnTo>
                    <a:pt x="89820" y="165369"/>
                  </a:lnTo>
                  <a:lnTo>
                    <a:pt x="81819" y="163718"/>
                  </a:lnTo>
                  <a:lnTo>
                    <a:pt x="46386" y="139207"/>
                  </a:lnTo>
                  <a:lnTo>
                    <a:pt x="39475" y="102060"/>
                  </a:lnTo>
                  <a:lnTo>
                    <a:pt x="41687" y="86248"/>
                  </a:lnTo>
                  <a:lnTo>
                    <a:pt x="57600" y="50190"/>
                  </a:lnTo>
                  <a:lnTo>
                    <a:pt x="96410" y="33561"/>
                  </a:lnTo>
                  <a:lnTo>
                    <a:pt x="170292" y="33561"/>
                  </a:lnTo>
                  <a:lnTo>
                    <a:pt x="166401" y="28336"/>
                  </a:lnTo>
                  <a:lnTo>
                    <a:pt x="131129" y="6923"/>
                  </a:lnTo>
                  <a:lnTo>
                    <a:pt x="101913" y="633"/>
                  </a:lnTo>
                  <a:lnTo>
                    <a:pt x="89820" y="0"/>
                  </a:lnTo>
                  <a:close/>
                </a:path>
                <a:path w="1094739" h="386714">
                  <a:moveTo>
                    <a:pt x="97313" y="92725"/>
                  </a:moveTo>
                  <a:lnTo>
                    <a:pt x="90963" y="124221"/>
                  </a:lnTo>
                  <a:lnTo>
                    <a:pt x="134143" y="132984"/>
                  </a:lnTo>
                  <a:lnTo>
                    <a:pt x="129317" y="156733"/>
                  </a:lnTo>
                  <a:lnTo>
                    <a:pt x="122840" y="160035"/>
                  </a:lnTo>
                  <a:lnTo>
                    <a:pt x="115220" y="162448"/>
                  </a:lnTo>
                  <a:lnTo>
                    <a:pt x="106584" y="163972"/>
                  </a:lnTo>
                  <a:lnTo>
                    <a:pt x="98075" y="165369"/>
                  </a:lnTo>
                  <a:lnTo>
                    <a:pt x="167340" y="165369"/>
                  </a:lnTo>
                  <a:lnTo>
                    <a:pt x="178720" y="109235"/>
                  </a:lnTo>
                  <a:lnTo>
                    <a:pt x="97313" y="92725"/>
                  </a:lnTo>
                  <a:close/>
                </a:path>
                <a:path w="1094739" h="386714">
                  <a:moveTo>
                    <a:pt x="170292" y="33561"/>
                  </a:moveTo>
                  <a:lnTo>
                    <a:pt x="96410" y="33561"/>
                  </a:lnTo>
                  <a:lnTo>
                    <a:pt x="108362" y="34940"/>
                  </a:lnTo>
                  <a:lnTo>
                    <a:pt x="116103" y="37008"/>
                  </a:lnTo>
                  <a:lnTo>
                    <a:pt x="143357" y="66190"/>
                  </a:lnTo>
                  <a:lnTo>
                    <a:pt x="144430" y="73167"/>
                  </a:lnTo>
                  <a:lnTo>
                    <a:pt x="183419" y="73802"/>
                  </a:lnTo>
                  <a:lnTo>
                    <a:pt x="182207" y="60876"/>
                  </a:lnTo>
                  <a:lnTo>
                    <a:pt x="178958" y="48974"/>
                  </a:lnTo>
                  <a:lnTo>
                    <a:pt x="173686" y="38119"/>
                  </a:lnTo>
                  <a:lnTo>
                    <a:pt x="170292" y="33561"/>
                  </a:lnTo>
                  <a:close/>
                </a:path>
                <a:path w="1094739" h="386714">
                  <a:moveTo>
                    <a:pt x="259476" y="86975"/>
                  </a:moveTo>
                  <a:lnTo>
                    <a:pt x="214350" y="107372"/>
                  </a:lnTo>
                  <a:lnTo>
                    <a:pt x="195865" y="147716"/>
                  </a:lnTo>
                  <a:lnTo>
                    <a:pt x="193962" y="161365"/>
                  </a:lnTo>
                  <a:lnTo>
                    <a:pt x="193976" y="174132"/>
                  </a:lnTo>
                  <a:lnTo>
                    <a:pt x="217900" y="218805"/>
                  </a:lnTo>
                  <a:lnTo>
                    <a:pt x="258312" y="232322"/>
                  </a:lnTo>
                  <a:lnTo>
                    <a:pt x="268493" y="232394"/>
                  </a:lnTo>
                  <a:lnTo>
                    <a:pt x="277985" y="230989"/>
                  </a:lnTo>
                  <a:lnTo>
                    <a:pt x="312773" y="205247"/>
                  </a:lnTo>
                  <a:lnTo>
                    <a:pt x="258857" y="205247"/>
                  </a:lnTo>
                  <a:lnTo>
                    <a:pt x="245014" y="202453"/>
                  </a:lnTo>
                  <a:lnTo>
                    <a:pt x="229935" y="172146"/>
                  </a:lnTo>
                  <a:lnTo>
                    <a:pt x="230790" y="164480"/>
                  </a:lnTo>
                  <a:lnTo>
                    <a:pt x="323533" y="164480"/>
                  </a:lnTo>
                  <a:lnTo>
                    <a:pt x="323744" y="163183"/>
                  </a:lnTo>
                  <a:lnTo>
                    <a:pt x="323938" y="153431"/>
                  </a:lnTo>
                  <a:lnTo>
                    <a:pt x="289464" y="153431"/>
                  </a:lnTo>
                  <a:lnTo>
                    <a:pt x="235870" y="142636"/>
                  </a:lnTo>
                  <a:lnTo>
                    <a:pt x="237775" y="132857"/>
                  </a:lnTo>
                  <a:lnTo>
                    <a:pt x="241839" y="125618"/>
                  </a:lnTo>
                  <a:lnTo>
                    <a:pt x="254285" y="116220"/>
                  </a:lnTo>
                  <a:lnTo>
                    <a:pt x="261397" y="114696"/>
                  </a:lnTo>
                  <a:lnTo>
                    <a:pt x="313861" y="114696"/>
                  </a:lnTo>
                  <a:lnTo>
                    <a:pt x="308524" y="107356"/>
                  </a:lnTo>
                  <a:lnTo>
                    <a:pt x="298656" y="98869"/>
                  </a:lnTo>
                  <a:lnTo>
                    <a:pt x="286668" y="92549"/>
                  </a:lnTo>
                  <a:lnTo>
                    <a:pt x="272573" y="88407"/>
                  </a:lnTo>
                  <a:lnTo>
                    <a:pt x="259476" y="86975"/>
                  </a:lnTo>
                  <a:close/>
                </a:path>
                <a:path w="1094739" h="386714">
                  <a:moveTo>
                    <a:pt x="280066" y="189245"/>
                  </a:moveTo>
                  <a:lnTo>
                    <a:pt x="276764" y="195722"/>
                  </a:lnTo>
                  <a:lnTo>
                    <a:pt x="272827" y="200040"/>
                  </a:lnTo>
                  <a:lnTo>
                    <a:pt x="263937" y="204612"/>
                  </a:lnTo>
                  <a:lnTo>
                    <a:pt x="258857" y="205247"/>
                  </a:lnTo>
                  <a:lnTo>
                    <a:pt x="312773" y="205247"/>
                  </a:lnTo>
                  <a:lnTo>
                    <a:pt x="314610" y="202580"/>
                  </a:lnTo>
                  <a:lnTo>
                    <a:pt x="280066" y="189245"/>
                  </a:lnTo>
                  <a:close/>
                </a:path>
                <a:path w="1094739" h="386714">
                  <a:moveTo>
                    <a:pt x="323533" y="164480"/>
                  </a:moveTo>
                  <a:lnTo>
                    <a:pt x="230790" y="164480"/>
                  </a:lnTo>
                  <a:lnTo>
                    <a:pt x="320579" y="182641"/>
                  </a:lnTo>
                  <a:lnTo>
                    <a:pt x="323533" y="164480"/>
                  </a:lnTo>
                  <a:close/>
                </a:path>
                <a:path w="1094739" h="386714">
                  <a:moveTo>
                    <a:pt x="313861" y="114696"/>
                  </a:moveTo>
                  <a:lnTo>
                    <a:pt x="261397" y="114696"/>
                  </a:lnTo>
                  <a:lnTo>
                    <a:pt x="269144" y="116220"/>
                  </a:lnTo>
                  <a:lnTo>
                    <a:pt x="276510" y="117744"/>
                  </a:lnTo>
                  <a:lnTo>
                    <a:pt x="290270" y="146000"/>
                  </a:lnTo>
                  <a:lnTo>
                    <a:pt x="289464" y="153431"/>
                  </a:lnTo>
                  <a:lnTo>
                    <a:pt x="323938" y="153431"/>
                  </a:lnTo>
                  <a:lnTo>
                    <a:pt x="324088" y="145938"/>
                  </a:lnTo>
                  <a:lnTo>
                    <a:pt x="321597" y="130885"/>
                  </a:lnTo>
                  <a:lnTo>
                    <a:pt x="316261" y="117998"/>
                  </a:lnTo>
                  <a:lnTo>
                    <a:pt x="313861" y="114696"/>
                  </a:lnTo>
                  <a:close/>
                </a:path>
                <a:path w="1094739" h="386714">
                  <a:moveTo>
                    <a:pt x="477526" y="146700"/>
                  </a:moveTo>
                  <a:lnTo>
                    <a:pt x="419258" y="146700"/>
                  </a:lnTo>
                  <a:lnTo>
                    <a:pt x="425481" y="147970"/>
                  </a:lnTo>
                  <a:lnTo>
                    <a:pt x="430307" y="148859"/>
                  </a:lnTo>
                  <a:lnTo>
                    <a:pt x="434244" y="150891"/>
                  </a:lnTo>
                  <a:lnTo>
                    <a:pt x="437165" y="154066"/>
                  </a:lnTo>
                  <a:lnTo>
                    <a:pt x="440086" y="157114"/>
                  </a:lnTo>
                  <a:lnTo>
                    <a:pt x="441991" y="160924"/>
                  </a:lnTo>
                  <a:lnTo>
                    <a:pt x="442626" y="165623"/>
                  </a:lnTo>
                  <a:lnTo>
                    <a:pt x="442769" y="170003"/>
                  </a:lnTo>
                  <a:lnTo>
                    <a:pt x="442245" y="176275"/>
                  </a:lnTo>
                  <a:lnTo>
                    <a:pt x="441055" y="184429"/>
                  </a:lnTo>
                  <a:lnTo>
                    <a:pt x="439197" y="194452"/>
                  </a:lnTo>
                  <a:lnTo>
                    <a:pt x="425100" y="263540"/>
                  </a:lnTo>
                  <a:lnTo>
                    <a:pt x="461041" y="270906"/>
                  </a:lnTo>
                  <a:lnTo>
                    <a:pt x="478059" y="186578"/>
                  </a:lnTo>
                  <a:lnTo>
                    <a:pt x="480218" y="176164"/>
                  </a:lnTo>
                  <a:lnTo>
                    <a:pt x="481107" y="168036"/>
                  </a:lnTo>
                  <a:lnTo>
                    <a:pt x="480980" y="162067"/>
                  </a:lnTo>
                  <a:lnTo>
                    <a:pt x="480726" y="156225"/>
                  </a:lnTo>
                  <a:lnTo>
                    <a:pt x="479456" y="150764"/>
                  </a:lnTo>
                  <a:lnTo>
                    <a:pt x="477526" y="146700"/>
                  </a:lnTo>
                  <a:close/>
                </a:path>
                <a:path w="1094739" h="386714">
                  <a:moveTo>
                    <a:pt x="364902" y="110251"/>
                  </a:moveTo>
                  <a:lnTo>
                    <a:pt x="337470" y="245887"/>
                  </a:lnTo>
                  <a:lnTo>
                    <a:pt x="373284" y="253126"/>
                  </a:lnTo>
                  <a:lnTo>
                    <a:pt x="385730" y="191658"/>
                  </a:lnTo>
                  <a:lnTo>
                    <a:pt x="388014" y="181252"/>
                  </a:lnTo>
                  <a:lnTo>
                    <a:pt x="413289" y="147208"/>
                  </a:lnTo>
                  <a:lnTo>
                    <a:pt x="419258" y="146700"/>
                  </a:lnTo>
                  <a:lnTo>
                    <a:pt x="477526" y="146700"/>
                  </a:lnTo>
                  <a:lnTo>
                    <a:pt x="474503" y="140477"/>
                  </a:lnTo>
                  <a:lnTo>
                    <a:pt x="471244" y="136921"/>
                  </a:lnTo>
                  <a:lnTo>
                    <a:pt x="394239" y="136921"/>
                  </a:lnTo>
                  <a:lnTo>
                    <a:pt x="398176" y="116982"/>
                  </a:lnTo>
                  <a:lnTo>
                    <a:pt x="364902" y="110251"/>
                  </a:lnTo>
                  <a:close/>
                </a:path>
                <a:path w="1094739" h="386714">
                  <a:moveTo>
                    <a:pt x="430351" y="121884"/>
                  </a:moveTo>
                  <a:lnTo>
                    <a:pt x="417734" y="123809"/>
                  </a:lnTo>
                  <a:lnTo>
                    <a:pt x="405689" y="128829"/>
                  </a:lnTo>
                  <a:lnTo>
                    <a:pt x="394239" y="136921"/>
                  </a:lnTo>
                  <a:lnTo>
                    <a:pt x="471244" y="136921"/>
                  </a:lnTo>
                  <a:lnTo>
                    <a:pt x="430351" y="121884"/>
                  </a:lnTo>
                  <a:close/>
                </a:path>
                <a:path w="1094739" h="386714">
                  <a:moveTo>
                    <a:pt x="564149" y="148697"/>
                  </a:moveTo>
                  <a:lnTo>
                    <a:pt x="519023" y="169094"/>
                  </a:lnTo>
                  <a:lnTo>
                    <a:pt x="500538" y="209438"/>
                  </a:lnTo>
                  <a:lnTo>
                    <a:pt x="498653" y="223087"/>
                  </a:lnTo>
                  <a:lnTo>
                    <a:pt x="498697" y="235854"/>
                  </a:lnTo>
                  <a:lnTo>
                    <a:pt x="522589" y="280527"/>
                  </a:lnTo>
                  <a:lnTo>
                    <a:pt x="563038" y="294044"/>
                  </a:lnTo>
                  <a:lnTo>
                    <a:pt x="573182" y="294116"/>
                  </a:lnTo>
                  <a:lnTo>
                    <a:pt x="582660" y="292711"/>
                  </a:lnTo>
                  <a:lnTo>
                    <a:pt x="617450" y="266969"/>
                  </a:lnTo>
                  <a:lnTo>
                    <a:pt x="563530" y="266969"/>
                  </a:lnTo>
                  <a:lnTo>
                    <a:pt x="549687" y="264175"/>
                  </a:lnTo>
                  <a:lnTo>
                    <a:pt x="534628" y="233868"/>
                  </a:lnTo>
                  <a:lnTo>
                    <a:pt x="535463" y="226202"/>
                  </a:lnTo>
                  <a:lnTo>
                    <a:pt x="628206" y="226202"/>
                  </a:lnTo>
                  <a:lnTo>
                    <a:pt x="628417" y="224905"/>
                  </a:lnTo>
                  <a:lnTo>
                    <a:pt x="628611" y="215153"/>
                  </a:lnTo>
                  <a:lnTo>
                    <a:pt x="594137" y="215153"/>
                  </a:lnTo>
                  <a:lnTo>
                    <a:pt x="540543" y="204358"/>
                  </a:lnTo>
                  <a:lnTo>
                    <a:pt x="566070" y="176418"/>
                  </a:lnTo>
                  <a:lnTo>
                    <a:pt x="618534" y="176418"/>
                  </a:lnTo>
                  <a:lnTo>
                    <a:pt x="613197" y="169078"/>
                  </a:lnTo>
                  <a:lnTo>
                    <a:pt x="603329" y="160591"/>
                  </a:lnTo>
                  <a:lnTo>
                    <a:pt x="591341" y="154271"/>
                  </a:lnTo>
                  <a:lnTo>
                    <a:pt x="577246" y="150129"/>
                  </a:lnTo>
                  <a:lnTo>
                    <a:pt x="564149" y="148697"/>
                  </a:lnTo>
                  <a:close/>
                </a:path>
                <a:path w="1094739" h="386714">
                  <a:moveTo>
                    <a:pt x="584739" y="251094"/>
                  </a:moveTo>
                  <a:lnTo>
                    <a:pt x="581437" y="257444"/>
                  </a:lnTo>
                  <a:lnTo>
                    <a:pt x="577500" y="261762"/>
                  </a:lnTo>
                  <a:lnTo>
                    <a:pt x="568610" y="266334"/>
                  </a:lnTo>
                  <a:lnTo>
                    <a:pt x="563530" y="266969"/>
                  </a:lnTo>
                  <a:lnTo>
                    <a:pt x="617450" y="266969"/>
                  </a:lnTo>
                  <a:lnTo>
                    <a:pt x="619283" y="264302"/>
                  </a:lnTo>
                  <a:lnTo>
                    <a:pt x="584739" y="251094"/>
                  </a:lnTo>
                  <a:close/>
                </a:path>
                <a:path w="1094739" h="386714">
                  <a:moveTo>
                    <a:pt x="628206" y="226202"/>
                  </a:moveTo>
                  <a:lnTo>
                    <a:pt x="535463" y="226202"/>
                  </a:lnTo>
                  <a:lnTo>
                    <a:pt x="625252" y="244363"/>
                  </a:lnTo>
                  <a:lnTo>
                    <a:pt x="628206" y="226202"/>
                  </a:lnTo>
                  <a:close/>
                </a:path>
                <a:path w="1094739" h="386714">
                  <a:moveTo>
                    <a:pt x="618534" y="176418"/>
                  </a:moveTo>
                  <a:lnTo>
                    <a:pt x="566070" y="176418"/>
                  </a:lnTo>
                  <a:lnTo>
                    <a:pt x="573944" y="178069"/>
                  </a:lnTo>
                  <a:lnTo>
                    <a:pt x="581183" y="179466"/>
                  </a:lnTo>
                  <a:lnTo>
                    <a:pt x="586898" y="183403"/>
                  </a:lnTo>
                  <a:lnTo>
                    <a:pt x="590835" y="189880"/>
                  </a:lnTo>
                  <a:lnTo>
                    <a:pt x="593334" y="195097"/>
                  </a:lnTo>
                  <a:lnTo>
                    <a:pt x="594725" y="201040"/>
                  </a:lnTo>
                  <a:lnTo>
                    <a:pt x="594996" y="207722"/>
                  </a:lnTo>
                  <a:lnTo>
                    <a:pt x="594137" y="215153"/>
                  </a:lnTo>
                  <a:lnTo>
                    <a:pt x="628611" y="215153"/>
                  </a:lnTo>
                  <a:lnTo>
                    <a:pt x="628761" y="207660"/>
                  </a:lnTo>
                  <a:lnTo>
                    <a:pt x="626270" y="192607"/>
                  </a:lnTo>
                  <a:lnTo>
                    <a:pt x="620934" y="179720"/>
                  </a:lnTo>
                  <a:lnTo>
                    <a:pt x="618534" y="176418"/>
                  </a:lnTo>
                  <a:close/>
                </a:path>
                <a:path w="1094739" h="386714">
                  <a:moveTo>
                    <a:pt x="588422" y="98567"/>
                  </a:moveTo>
                  <a:lnTo>
                    <a:pt x="563022" y="133111"/>
                  </a:lnTo>
                  <a:lnTo>
                    <a:pt x="585755" y="137810"/>
                  </a:lnTo>
                  <a:lnTo>
                    <a:pt x="628554" y="106695"/>
                  </a:lnTo>
                  <a:lnTo>
                    <a:pt x="588422" y="98567"/>
                  </a:lnTo>
                  <a:close/>
                </a:path>
                <a:path w="1094739" h="386714">
                  <a:moveTo>
                    <a:pt x="756443" y="189626"/>
                  </a:moveTo>
                  <a:lnTo>
                    <a:pt x="729011" y="325135"/>
                  </a:lnTo>
                  <a:lnTo>
                    <a:pt x="764952" y="332501"/>
                  </a:lnTo>
                  <a:lnTo>
                    <a:pt x="792384" y="196865"/>
                  </a:lnTo>
                  <a:lnTo>
                    <a:pt x="756443" y="189626"/>
                  </a:lnTo>
                  <a:close/>
                </a:path>
                <a:path w="1094739" h="386714">
                  <a:moveTo>
                    <a:pt x="655097" y="169052"/>
                  </a:moveTo>
                  <a:lnTo>
                    <a:pt x="649255" y="197627"/>
                  </a:lnTo>
                  <a:lnTo>
                    <a:pt x="665765" y="201056"/>
                  </a:lnTo>
                  <a:lnTo>
                    <a:pt x="653700" y="260111"/>
                  </a:lnTo>
                  <a:lnTo>
                    <a:pt x="649509" y="291607"/>
                  </a:lnTo>
                  <a:lnTo>
                    <a:pt x="650271" y="296687"/>
                  </a:lnTo>
                  <a:lnTo>
                    <a:pt x="652049" y="300624"/>
                  </a:lnTo>
                  <a:lnTo>
                    <a:pt x="653700" y="304561"/>
                  </a:lnTo>
                  <a:lnTo>
                    <a:pt x="693832" y="319865"/>
                  </a:lnTo>
                  <a:lnTo>
                    <a:pt x="701024" y="319579"/>
                  </a:lnTo>
                  <a:lnTo>
                    <a:pt x="707929" y="318531"/>
                  </a:lnTo>
                  <a:lnTo>
                    <a:pt x="710489" y="291226"/>
                  </a:lnTo>
                  <a:lnTo>
                    <a:pt x="698785" y="291226"/>
                  </a:lnTo>
                  <a:lnTo>
                    <a:pt x="695356" y="290591"/>
                  </a:lnTo>
                  <a:lnTo>
                    <a:pt x="693070" y="290083"/>
                  </a:lnTo>
                  <a:lnTo>
                    <a:pt x="691165" y="289067"/>
                  </a:lnTo>
                  <a:lnTo>
                    <a:pt x="689768" y="287543"/>
                  </a:lnTo>
                  <a:lnTo>
                    <a:pt x="688244" y="286019"/>
                  </a:lnTo>
                  <a:lnTo>
                    <a:pt x="687482" y="284368"/>
                  </a:lnTo>
                  <a:lnTo>
                    <a:pt x="687355" y="280431"/>
                  </a:lnTo>
                  <a:lnTo>
                    <a:pt x="688371" y="273954"/>
                  </a:lnTo>
                  <a:lnTo>
                    <a:pt x="690657" y="262905"/>
                  </a:lnTo>
                  <a:lnTo>
                    <a:pt x="701706" y="208295"/>
                  </a:lnTo>
                  <a:lnTo>
                    <a:pt x="727230" y="208295"/>
                  </a:lnTo>
                  <a:lnTo>
                    <a:pt x="732059" y="184673"/>
                  </a:lnTo>
                  <a:lnTo>
                    <a:pt x="707548" y="179720"/>
                  </a:lnTo>
                  <a:lnTo>
                    <a:pt x="709008" y="172481"/>
                  </a:lnTo>
                  <a:lnTo>
                    <a:pt x="671480" y="172481"/>
                  </a:lnTo>
                  <a:lnTo>
                    <a:pt x="655097" y="169052"/>
                  </a:lnTo>
                  <a:close/>
                </a:path>
                <a:path w="1094739" h="386714">
                  <a:moveTo>
                    <a:pt x="710596" y="290083"/>
                  </a:moveTo>
                  <a:lnTo>
                    <a:pt x="703738" y="291099"/>
                  </a:lnTo>
                  <a:lnTo>
                    <a:pt x="698785" y="291226"/>
                  </a:lnTo>
                  <a:lnTo>
                    <a:pt x="710489" y="291226"/>
                  </a:lnTo>
                  <a:lnTo>
                    <a:pt x="710596" y="290083"/>
                  </a:lnTo>
                  <a:close/>
                </a:path>
                <a:path w="1094739" h="386714">
                  <a:moveTo>
                    <a:pt x="727230" y="208295"/>
                  </a:moveTo>
                  <a:lnTo>
                    <a:pt x="701706" y="208295"/>
                  </a:lnTo>
                  <a:lnTo>
                    <a:pt x="726217" y="213248"/>
                  </a:lnTo>
                  <a:lnTo>
                    <a:pt x="727230" y="208295"/>
                  </a:lnTo>
                  <a:close/>
                </a:path>
                <a:path w="1094739" h="386714">
                  <a:moveTo>
                    <a:pt x="766984" y="138064"/>
                  </a:moveTo>
                  <a:lnTo>
                    <a:pt x="760253" y="171211"/>
                  </a:lnTo>
                  <a:lnTo>
                    <a:pt x="796067" y="178577"/>
                  </a:lnTo>
                  <a:lnTo>
                    <a:pt x="802798" y="145303"/>
                  </a:lnTo>
                  <a:lnTo>
                    <a:pt x="766984" y="138064"/>
                  </a:lnTo>
                  <a:close/>
                </a:path>
                <a:path w="1094739" h="386714">
                  <a:moveTo>
                    <a:pt x="717200" y="131841"/>
                  </a:moveTo>
                  <a:lnTo>
                    <a:pt x="676941" y="145430"/>
                  </a:lnTo>
                  <a:lnTo>
                    <a:pt x="671480" y="172481"/>
                  </a:lnTo>
                  <a:lnTo>
                    <a:pt x="709008" y="172481"/>
                  </a:lnTo>
                  <a:lnTo>
                    <a:pt x="717200" y="131841"/>
                  </a:lnTo>
                  <a:close/>
                </a:path>
                <a:path w="1094739" h="386714">
                  <a:moveTo>
                    <a:pt x="873545" y="211387"/>
                  </a:moveTo>
                  <a:lnTo>
                    <a:pt x="836326" y="222138"/>
                  </a:lnTo>
                  <a:lnTo>
                    <a:pt x="812341" y="255160"/>
                  </a:lnTo>
                  <a:lnTo>
                    <a:pt x="805955" y="286684"/>
                  </a:lnTo>
                  <a:lnTo>
                    <a:pt x="806465" y="301244"/>
                  </a:lnTo>
                  <a:lnTo>
                    <a:pt x="823069" y="336419"/>
                  </a:lnTo>
                  <a:lnTo>
                    <a:pt x="858805" y="354599"/>
                  </a:lnTo>
                  <a:lnTo>
                    <a:pt x="871354" y="356362"/>
                  </a:lnTo>
                  <a:lnTo>
                    <a:pt x="882904" y="356314"/>
                  </a:lnTo>
                  <a:lnTo>
                    <a:pt x="919178" y="338026"/>
                  </a:lnTo>
                  <a:lnTo>
                    <a:pt x="926815" y="327167"/>
                  </a:lnTo>
                  <a:lnTo>
                    <a:pt x="873156" y="327167"/>
                  </a:lnTo>
                  <a:lnTo>
                    <a:pt x="857281" y="323865"/>
                  </a:lnTo>
                  <a:lnTo>
                    <a:pt x="850677" y="319166"/>
                  </a:lnTo>
                  <a:lnTo>
                    <a:pt x="846613" y="311419"/>
                  </a:lnTo>
                  <a:lnTo>
                    <a:pt x="844256" y="304825"/>
                  </a:lnTo>
                  <a:lnTo>
                    <a:pt x="843279" y="296672"/>
                  </a:lnTo>
                  <a:lnTo>
                    <a:pt x="843684" y="286970"/>
                  </a:lnTo>
                  <a:lnTo>
                    <a:pt x="859694" y="246395"/>
                  </a:lnTo>
                  <a:lnTo>
                    <a:pt x="874045" y="239664"/>
                  </a:lnTo>
                  <a:lnTo>
                    <a:pt x="931145" y="239664"/>
                  </a:lnTo>
                  <a:lnTo>
                    <a:pt x="930900" y="239168"/>
                  </a:lnTo>
                  <a:lnTo>
                    <a:pt x="899761" y="216146"/>
                  </a:lnTo>
                  <a:lnTo>
                    <a:pt x="888142" y="213121"/>
                  </a:lnTo>
                  <a:lnTo>
                    <a:pt x="873545" y="211387"/>
                  </a:lnTo>
                  <a:close/>
                </a:path>
                <a:path w="1094739" h="386714">
                  <a:moveTo>
                    <a:pt x="897540" y="305196"/>
                  </a:moveTo>
                  <a:lnTo>
                    <a:pt x="873156" y="327167"/>
                  </a:lnTo>
                  <a:lnTo>
                    <a:pt x="926815" y="327167"/>
                  </a:lnTo>
                  <a:lnTo>
                    <a:pt x="931449" y="318404"/>
                  </a:lnTo>
                  <a:lnTo>
                    <a:pt x="897540" y="305196"/>
                  </a:lnTo>
                  <a:close/>
                </a:path>
                <a:path w="1094739" h="386714">
                  <a:moveTo>
                    <a:pt x="931145" y="239664"/>
                  </a:moveTo>
                  <a:lnTo>
                    <a:pt x="874045" y="239664"/>
                  </a:lnTo>
                  <a:lnTo>
                    <a:pt x="889666" y="242839"/>
                  </a:lnTo>
                  <a:lnTo>
                    <a:pt x="894746" y="245633"/>
                  </a:lnTo>
                  <a:lnTo>
                    <a:pt x="898175" y="250078"/>
                  </a:lnTo>
                  <a:lnTo>
                    <a:pt x="901731" y="254523"/>
                  </a:lnTo>
                  <a:lnTo>
                    <a:pt x="903382" y="260365"/>
                  </a:lnTo>
                  <a:lnTo>
                    <a:pt x="903128" y="267731"/>
                  </a:lnTo>
                  <a:lnTo>
                    <a:pt x="939704" y="268493"/>
                  </a:lnTo>
                  <a:lnTo>
                    <a:pt x="938086" y="257540"/>
                  </a:lnTo>
                  <a:lnTo>
                    <a:pt x="935148" y="247761"/>
                  </a:lnTo>
                  <a:lnTo>
                    <a:pt x="931145" y="239664"/>
                  </a:lnTo>
                  <a:close/>
                </a:path>
                <a:path w="1094739" h="386714">
                  <a:moveTo>
                    <a:pt x="1017285" y="241601"/>
                  </a:moveTo>
                  <a:lnTo>
                    <a:pt x="975240" y="258335"/>
                  </a:lnTo>
                  <a:lnTo>
                    <a:pt x="952910" y="297973"/>
                  </a:lnTo>
                  <a:lnTo>
                    <a:pt x="950765" y="320563"/>
                  </a:lnTo>
                  <a:lnTo>
                    <a:pt x="951555" y="330051"/>
                  </a:lnTo>
                  <a:lnTo>
                    <a:pt x="974375" y="369331"/>
                  </a:lnTo>
                  <a:lnTo>
                    <a:pt x="1022953" y="386597"/>
                  </a:lnTo>
                  <a:lnTo>
                    <a:pt x="1036859" y="385444"/>
                  </a:lnTo>
                  <a:lnTo>
                    <a:pt x="1050004" y="381506"/>
                  </a:lnTo>
                  <a:lnTo>
                    <a:pt x="1062386" y="374792"/>
                  </a:lnTo>
                  <a:lnTo>
                    <a:pt x="1073197" y="365791"/>
                  </a:lnTo>
                  <a:lnTo>
                    <a:pt x="1080657" y="356435"/>
                  </a:lnTo>
                  <a:lnTo>
                    <a:pt x="1020903" y="356435"/>
                  </a:lnTo>
                  <a:lnTo>
                    <a:pt x="1013999" y="355742"/>
                  </a:lnTo>
                  <a:lnTo>
                    <a:pt x="988107" y="325659"/>
                  </a:lnTo>
                  <a:lnTo>
                    <a:pt x="988002" y="316978"/>
                  </a:lnTo>
                  <a:lnTo>
                    <a:pt x="989361" y="307355"/>
                  </a:lnTo>
                  <a:lnTo>
                    <a:pt x="1011156" y="274734"/>
                  </a:lnTo>
                  <a:lnTo>
                    <a:pt x="1024058" y="271738"/>
                  </a:lnTo>
                  <a:lnTo>
                    <a:pt x="1081712" y="271738"/>
                  </a:lnTo>
                  <a:lnTo>
                    <a:pt x="1074326" y="262562"/>
                  </a:lnTo>
                  <a:lnTo>
                    <a:pt x="1063672" y="253904"/>
                  </a:lnTo>
                  <a:lnTo>
                    <a:pt x="1051137" y="247461"/>
                  </a:lnTo>
                  <a:lnTo>
                    <a:pt x="1036732" y="243220"/>
                  </a:lnTo>
                  <a:lnTo>
                    <a:pt x="1026872" y="241815"/>
                  </a:lnTo>
                  <a:lnTo>
                    <a:pt x="1017285" y="241601"/>
                  </a:lnTo>
                  <a:close/>
                </a:path>
                <a:path w="1094739" h="386714">
                  <a:moveTo>
                    <a:pt x="1081712" y="271738"/>
                  </a:moveTo>
                  <a:lnTo>
                    <a:pt x="1024058" y="271738"/>
                  </a:lnTo>
                  <a:lnTo>
                    <a:pt x="1030890" y="272430"/>
                  </a:lnTo>
                  <a:lnTo>
                    <a:pt x="1037512" y="274476"/>
                  </a:lnTo>
                  <a:lnTo>
                    <a:pt x="1056943" y="311034"/>
                  </a:lnTo>
                  <a:lnTo>
                    <a:pt x="1055655" y="320563"/>
                  </a:lnTo>
                  <a:lnTo>
                    <a:pt x="1033805" y="353439"/>
                  </a:lnTo>
                  <a:lnTo>
                    <a:pt x="1020903" y="356435"/>
                  </a:lnTo>
                  <a:lnTo>
                    <a:pt x="1080657" y="356435"/>
                  </a:lnTo>
                  <a:lnTo>
                    <a:pt x="1081817" y="354980"/>
                  </a:lnTo>
                  <a:lnTo>
                    <a:pt x="1088247" y="342360"/>
                  </a:lnTo>
                  <a:lnTo>
                    <a:pt x="1092485" y="327929"/>
                  </a:lnTo>
                  <a:lnTo>
                    <a:pt x="1094249" y="313023"/>
                  </a:lnTo>
                  <a:lnTo>
                    <a:pt x="1093263" y="298973"/>
                  </a:lnTo>
                  <a:lnTo>
                    <a:pt x="1089538" y="285781"/>
                  </a:lnTo>
                  <a:lnTo>
                    <a:pt x="1083087" y="273446"/>
                  </a:lnTo>
                  <a:lnTo>
                    <a:pt x="1081712" y="271738"/>
                  </a:lnTo>
                  <a:close/>
                </a:path>
              </a:pathLst>
            </a:custGeom>
            <a:solidFill>
              <a:srgbClr val="84C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835897" y="2427223"/>
            <a:ext cx="1179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Evitar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Introdução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Erradicação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5957" y="1702434"/>
            <a:ext cx="148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5080" indent="-685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Cultivares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resistentes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Cultivares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tolerantes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1977" y="3413252"/>
            <a:ext cx="20694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1515" algn="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Rotação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culturas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Material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Propagação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Sadio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Local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Época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Cultivo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2685" y="4608957"/>
            <a:ext cx="1337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486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ela</a:t>
            </a:r>
            <a:r>
              <a:rPr sz="1200" dirty="0">
                <a:latin typeface="Arial MT"/>
                <a:cs typeface="Arial MT"/>
              </a:rPr>
              <a:t>d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  </a:t>
            </a:r>
            <a:r>
              <a:rPr sz="1200" spc="-5" dirty="0">
                <a:latin typeface="Arial MT"/>
                <a:cs typeface="Arial MT"/>
              </a:rPr>
              <a:t>Casa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vegetação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7234" y="5362447"/>
            <a:ext cx="134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ratam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é</a:t>
            </a:r>
            <a:r>
              <a:rPr sz="1200" dirty="0">
                <a:latin typeface="Arial MT"/>
                <a:cs typeface="Arial MT"/>
              </a:rPr>
              <a:t>rm</a:t>
            </a:r>
            <a:r>
              <a:rPr sz="1200" spc="-5" dirty="0">
                <a:latin typeface="Arial MT"/>
                <a:cs typeface="Arial MT"/>
              </a:rPr>
              <a:t>ico  Radiações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41332" y="4756861"/>
            <a:ext cx="82359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Pa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asitismo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Antibiose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41332" y="5123179"/>
            <a:ext cx="680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Predação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1332" y="5306059"/>
            <a:ext cx="840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Competição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07857" y="2935985"/>
            <a:ext cx="2829560" cy="74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9FCC44"/>
                </a:solidFill>
                <a:latin typeface="Arial"/>
                <a:cs typeface="Arial"/>
              </a:rPr>
              <a:t>Químico</a:t>
            </a:r>
            <a:endParaRPr sz="2100">
              <a:latin typeface="Arial"/>
              <a:cs typeface="Arial"/>
            </a:endParaRPr>
          </a:p>
          <a:p>
            <a:pPr marL="711835">
              <a:lnSpc>
                <a:spcPct val="100000"/>
              </a:lnSpc>
              <a:spcBef>
                <a:spcPts val="1725"/>
              </a:spcBef>
            </a:pP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15" dirty="0">
                <a:latin typeface="Arial MT"/>
                <a:cs typeface="Arial MT"/>
              </a:rPr>
              <a:t>f</a:t>
            </a:r>
            <a:r>
              <a:rPr sz="1200" spc="-5" dirty="0">
                <a:latin typeface="Arial MT"/>
                <a:cs typeface="Arial MT"/>
              </a:rPr>
              <a:t>ens</a:t>
            </a:r>
            <a:r>
              <a:rPr sz="1200" spc="-20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v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í</a:t>
            </a:r>
            <a:r>
              <a:rPr sz="1200" spc="-5" dirty="0">
                <a:latin typeface="Arial MT"/>
                <a:cs typeface="Arial MT"/>
              </a:rPr>
              <a:t>colas</a:t>
            </a:r>
            <a:r>
              <a:rPr sz="1200" dirty="0">
                <a:latin typeface="Arial MT"/>
                <a:cs typeface="Arial MT"/>
              </a:rPr>
              <a:t> Q</a:t>
            </a:r>
            <a:r>
              <a:rPr sz="1200" spc="5" dirty="0">
                <a:latin typeface="Arial MT"/>
                <a:cs typeface="Arial MT"/>
              </a:rPr>
              <a:t>u</a:t>
            </a:r>
            <a:r>
              <a:rPr sz="1200" spc="-10" dirty="0">
                <a:latin typeface="Arial MT"/>
                <a:cs typeface="Arial MT"/>
              </a:rPr>
              <a:t>í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icos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25648" y="1545336"/>
            <a:ext cx="5548630" cy="4307205"/>
            <a:chOff x="2525648" y="1545336"/>
            <a:chExt cx="5548630" cy="430720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7847" y="1545336"/>
              <a:ext cx="3956304" cy="38084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86785" y="2150893"/>
              <a:ext cx="2045970" cy="257810"/>
            </a:xfrm>
            <a:custGeom>
              <a:avLst/>
              <a:gdLst/>
              <a:ahLst/>
              <a:cxnLst/>
              <a:rect l="l" t="t" r="r" b="b"/>
              <a:pathLst>
                <a:path w="2045970" h="257810">
                  <a:moveTo>
                    <a:pt x="2045969" y="86846"/>
                  </a:moveTo>
                  <a:lnTo>
                    <a:pt x="1995328" y="102872"/>
                  </a:lnTo>
                  <a:lnTo>
                    <a:pt x="1944738" y="118771"/>
                  </a:lnTo>
                  <a:lnTo>
                    <a:pt x="1894254" y="134419"/>
                  </a:lnTo>
                  <a:lnTo>
                    <a:pt x="1843926" y="149690"/>
                  </a:lnTo>
                  <a:lnTo>
                    <a:pt x="1793809" y="164456"/>
                  </a:lnTo>
                  <a:lnTo>
                    <a:pt x="1743953" y="178593"/>
                  </a:lnTo>
                  <a:lnTo>
                    <a:pt x="1694412" y="191974"/>
                  </a:lnTo>
                  <a:lnTo>
                    <a:pt x="1645238" y="204473"/>
                  </a:lnTo>
                  <a:lnTo>
                    <a:pt x="1596484" y="215965"/>
                  </a:lnTo>
                  <a:lnTo>
                    <a:pt x="1548201" y="226324"/>
                  </a:lnTo>
                  <a:lnTo>
                    <a:pt x="1500442" y="235423"/>
                  </a:lnTo>
                  <a:lnTo>
                    <a:pt x="1453260" y="243137"/>
                  </a:lnTo>
                  <a:lnTo>
                    <a:pt x="1406708" y="249339"/>
                  </a:lnTo>
                  <a:lnTo>
                    <a:pt x="1360836" y="253905"/>
                  </a:lnTo>
                  <a:lnTo>
                    <a:pt x="1315699" y="256707"/>
                  </a:lnTo>
                  <a:lnTo>
                    <a:pt x="1271348" y="257620"/>
                  </a:lnTo>
                  <a:lnTo>
                    <a:pt x="1227836" y="256518"/>
                  </a:lnTo>
                  <a:lnTo>
                    <a:pt x="1176249" y="251220"/>
                  </a:lnTo>
                  <a:lnTo>
                    <a:pt x="1125968" y="241055"/>
                  </a:lnTo>
                  <a:lnTo>
                    <a:pt x="1076875" y="226776"/>
                  </a:lnTo>
                  <a:lnTo>
                    <a:pt x="1028854" y="209139"/>
                  </a:lnTo>
                  <a:lnTo>
                    <a:pt x="981787" y="188897"/>
                  </a:lnTo>
                  <a:lnTo>
                    <a:pt x="935557" y="166804"/>
                  </a:lnTo>
                  <a:lnTo>
                    <a:pt x="890047" y="143615"/>
                  </a:lnTo>
                  <a:lnTo>
                    <a:pt x="845140" y="120083"/>
                  </a:lnTo>
                  <a:lnTo>
                    <a:pt x="800718" y="96964"/>
                  </a:lnTo>
                  <a:lnTo>
                    <a:pt x="756664" y="75011"/>
                  </a:lnTo>
                  <a:lnTo>
                    <a:pt x="712861" y="54979"/>
                  </a:lnTo>
                  <a:lnTo>
                    <a:pt x="669192" y="37622"/>
                  </a:lnTo>
                  <a:lnTo>
                    <a:pt x="625539" y="23693"/>
                  </a:lnTo>
                  <a:lnTo>
                    <a:pt x="581787" y="13948"/>
                  </a:lnTo>
                  <a:lnTo>
                    <a:pt x="530961" y="6721"/>
                  </a:lnTo>
                  <a:lnTo>
                    <a:pt x="480747" y="2153"/>
                  </a:lnTo>
                  <a:lnTo>
                    <a:pt x="431089" y="0"/>
                  </a:lnTo>
                  <a:lnTo>
                    <a:pt x="381931" y="20"/>
                  </a:lnTo>
                  <a:lnTo>
                    <a:pt x="333217" y="1972"/>
                  </a:lnTo>
                  <a:lnTo>
                    <a:pt x="284892" y="5613"/>
                  </a:lnTo>
                  <a:lnTo>
                    <a:pt x="236901" y="10702"/>
                  </a:lnTo>
                  <a:lnTo>
                    <a:pt x="189187" y="16996"/>
                  </a:lnTo>
                  <a:lnTo>
                    <a:pt x="141696" y="24253"/>
                  </a:lnTo>
                  <a:lnTo>
                    <a:pt x="94371" y="32230"/>
                  </a:lnTo>
                  <a:lnTo>
                    <a:pt x="47158" y="40687"/>
                  </a:lnTo>
                  <a:lnTo>
                    <a:pt x="0" y="49381"/>
                  </a:lnTo>
                </a:path>
              </a:pathLst>
            </a:custGeom>
            <a:ln w="57150">
              <a:solidFill>
                <a:srgbClr val="85C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54223" y="3168396"/>
              <a:ext cx="2033270" cy="281940"/>
            </a:xfrm>
            <a:custGeom>
              <a:avLst/>
              <a:gdLst/>
              <a:ahLst/>
              <a:cxnLst/>
              <a:rect l="l" t="t" r="r" b="b"/>
              <a:pathLst>
                <a:path w="2033270" h="281939">
                  <a:moveTo>
                    <a:pt x="2033015" y="0"/>
                  </a:moveTo>
                  <a:lnTo>
                    <a:pt x="1984994" y="22815"/>
                  </a:lnTo>
                  <a:lnTo>
                    <a:pt x="1937010" y="45498"/>
                  </a:lnTo>
                  <a:lnTo>
                    <a:pt x="1889098" y="67918"/>
                  </a:lnTo>
                  <a:lnTo>
                    <a:pt x="1841292" y="89940"/>
                  </a:lnTo>
                  <a:lnTo>
                    <a:pt x="1793627" y="111434"/>
                  </a:lnTo>
                  <a:lnTo>
                    <a:pt x="1746138" y="132268"/>
                  </a:lnTo>
                  <a:lnTo>
                    <a:pt x="1698858" y="152308"/>
                  </a:lnTo>
                  <a:lnTo>
                    <a:pt x="1651824" y="171424"/>
                  </a:lnTo>
                  <a:lnTo>
                    <a:pt x="1605069" y="189482"/>
                  </a:lnTo>
                  <a:lnTo>
                    <a:pt x="1558628" y="206351"/>
                  </a:lnTo>
                  <a:lnTo>
                    <a:pt x="1512535" y="221899"/>
                  </a:lnTo>
                  <a:lnTo>
                    <a:pt x="1466825" y="235993"/>
                  </a:lnTo>
                  <a:lnTo>
                    <a:pt x="1421534" y="248501"/>
                  </a:lnTo>
                  <a:lnTo>
                    <a:pt x="1376694" y="259292"/>
                  </a:lnTo>
                  <a:lnTo>
                    <a:pt x="1332341" y="268232"/>
                  </a:lnTo>
                  <a:lnTo>
                    <a:pt x="1288510" y="275191"/>
                  </a:lnTo>
                  <a:lnTo>
                    <a:pt x="1245235" y="280034"/>
                  </a:lnTo>
                  <a:lnTo>
                    <a:pt x="1193360" y="281818"/>
                  </a:lnTo>
                  <a:lnTo>
                    <a:pt x="1142120" y="278589"/>
                  </a:lnTo>
                  <a:lnTo>
                    <a:pt x="1091503" y="271113"/>
                  </a:lnTo>
                  <a:lnTo>
                    <a:pt x="1041492" y="260154"/>
                  </a:lnTo>
                  <a:lnTo>
                    <a:pt x="992076" y="246476"/>
                  </a:lnTo>
                  <a:lnTo>
                    <a:pt x="943239" y="230846"/>
                  </a:lnTo>
                  <a:lnTo>
                    <a:pt x="894968" y="214026"/>
                  </a:lnTo>
                  <a:lnTo>
                    <a:pt x="847250" y="196783"/>
                  </a:lnTo>
                  <a:lnTo>
                    <a:pt x="800069" y="179881"/>
                  </a:lnTo>
                  <a:lnTo>
                    <a:pt x="753413" y="164085"/>
                  </a:lnTo>
                  <a:lnTo>
                    <a:pt x="707267" y="150159"/>
                  </a:lnTo>
                  <a:lnTo>
                    <a:pt x="661618" y="138869"/>
                  </a:lnTo>
                  <a:lnTo>
                    <a:pt x="616451" y="130979"/>
                  </a:lnTo>
                  <a:lnTo>
                    <a:pt x="571753" y="127253"/>
                  </a:lnTo>
                  <a:lnTo>
                    <a:pt x="520388" y="127019"/>
                  </a:lnTo>
                  <a:lnTo>
                    <a:pt x="469994" y="129337"/>
                  </a:lnTo>
                  <a:lnTo>
                    <a:pt x="420481" y="133975"/>
                  </a:lnTo>
                  <a:lnTo>
                    <a:pt x="371761" y="140701"/>
                  </a:lnTo>
                  <a:lnTo>
                    <a:pt x="323748" y="149286"/>
                  </a:lnTo>
                  <a:lnTo>
                    <a:pt x="276351" y="159496"/>
                  </a:lnTo>
                  <a:lnTo>
                    <a:pt x="229484" y="171100"/>
                  </a:lnTo>
                  <a:lnTo>
                    <a:pt x="183058" y="183867"/>
                  </a:lnTo>
                  <a:lnTo>
                    <a:pt x="136985" y="197566"/>
                  </a:lnTo>
                  <a:lnTo>
                    <a:pt x="91176" y="211964"/>
                  </a:lnTo>
                  <a:lnTo>
                    <a:pt x="45544" y="226831"/>
                  </a:lnTo>
                  <a:lnTo>
                    <a:pt x="0" y="241934"/>
                  </a:lnTo>
                </a:path>
              </a:pathLst>
            </a:custGeom>
            <a:ln w="57150">
              <a:solidFill>
                <a:srgbClr val="77C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92272" y="4093844"/>
              <a:ext cx="1958339" cy="594995"/>
            </a:xfrm>
            <a:custGeom>
              <a:avLst/>
              <a:gdLst/>
              <a:ahLst/>
              <a:cxnLst/>
              <a:rect l="l" t="t" r="r" b="b"/>
              <a:pathLst>
                <a:path w="1958339" h="594995">
                  <a:moveTo>
                    <a:pt x="1957959" y="0"/>
                  </a:moveTo>
                  <a:lnTo>
                    <a:pt x="1914707" y="30838"/>
                  </a:lnTo>
                  <a:lnTo>
                    <a:pt x="1871469" y="61540"/>
                  </a:lnTo>
                  <a:lnTo>
                    <a:pt x="1828255" y="91971"/>
                  </a:lnTo>
                  <a:lnTo>
                    <a:pt x="1785077" y="121994"/>
                  </a:lnTo>
                  <a:lnTo>
                    <a:pt x="1741944" y="151474"/>
                  </a:lnTo>
                  <a:lnTo>
                    <a:pt x="1698869" y="180274"/>
                  </a:lnTo>
                  <a:lnTo>
                    <a:pt x="1655861" y="208259"/>
                  </a:lnTo>
                  <a:lnTo>
                    <a:pt x="1612932" y="235294"/>
                  </a:lnTo>
                  <a:lnTo>
                    <a:pt x="1570092" y="261241"/>
                  </a:lnTo>
                  <a:lnTo>
                    <a:pt x="1527353" y="285965"/>
                  </a:lnTo>
                  <a:lnTo>
                    <a:pt x="1484725" y="309331"/>
                  </a:lnTo>
                  <a:lnTo>
                    <a:pt x="1442219" y="331202"/>
                  </a:lnTo>
                  <a:lnTo>
                    <a:pt x="1399846" y="351443"/>
                  </a:lnTo>
                  <a:lnTo>
                    <a:pt x="1357616" y="369917"/>
                  </a:lnTo>
                  <a:lnTo>
                    <a:pt x="1315542" y="386490"/>
                  </a:lnTo>
                  <a:lnTo>
                    <a:pt x="1273632" y="401024"/>
                  </a:lnTo>
                  <a:lnTo>
                    <a:pt x="1231900" y="413384"/>
                  </a:lnTo>
                  <a:lnTo>
                    <a:pt x="1181192" y="424248"/>
                  </a:lnTo>
                  <a:lnTo>
                    <a:pt x="1130225" y="430074"/>
                  </a:lnTo>
                  <a:lnTo>
                    <a:pt x="1079120" y="431615"/>
                  </a:lnTo>
                  <a:lnTo>
                    <a:pt x="1027998" y="429628"/>
                  </a:lnTo>
                  <a:lnTo>
                    <a:pt x="976981" y="424866"/>
                  </a:lnTo>
                  <a:lnTo>
                    <a:pt x="926189" y="418083"/>
                  </a:lnTo>
                  <a:lnTo>
                    <a:pt x="875744" y="410035"/>
                  </a:lnTo>
                  <a:lnTo>
                    <a:pt x="825768" y="401475"/>
                  </a:lnTo>
                  <a:lnTo>
                    <a:pt x="776381" y="393159"/>
                  </a:lnTo>
                  <a:lnTo>
                    <a:pt x="727706" y="385841"/>
                  </a:lnTo>
                  <a:lnTo>
                    <a:pt x="679863" y="380274"/>
                  </a:lnTo>
                  <a:lnTo>
                    <a:pt x="632974" y="377215"/>
                  </a:lnTo>
                  <a:lnTo>
                    <a:pt x="587161" y="377417"/>
                  </a:lnTo>
                  <a:lnTo>
                    <a:pt x="542544" y="381634"/>
                  </a:lnTo>
                  <a:lnTo>
                    <a:pt x="491947" y="390428"/>
                  </a:lnTo>
                  <a:lnTo>
                    <a:pt x="442753" y="401556"/>
                  </a:lnTo>
                  <a:lnTo>
                    <a:pt x="394835" y="414805"/>
                  </a:lnTo>
                  <a:lnTo>
                    <a:pt x="348064" y="429965"/>
                  </a:lnTo>
                  <a:lnTo>
                    <a:pt x="302315" y="446823"/>
                  </a:lnTo>
                  <a:lnTo>
                    <a:pt x="257460" y="465169"/>
                  </a:lnTo>
                  <a:lnTo>
                    <a:pt x="213373" y="484789"/>
                  </a:lnTo>
                  <a:lnTo>
                    <a:pt x="169925" y="505474"/>
                  </a:lnTo>
                  <a:lnTo>
                    <a:pt x="126992" y="527010"/>
                  </a:lnTo>
                  <a:lnTo>
                    <a:pt x="84444" y="549186"/>
                  </a:lnTo>
                  <a:lnTo>
                    <a:pt x="42156" y="571791"/>
                  </a:lnTo>
                  <a:lnTo>
                    <a:pt x="0" y="594613"/>
                  </a:lnTo>
                </a:path>
              </a:pathLst>
            </a:custGeom>
            <a:ln w="57150">
              <a:solidFill>
                <a:srgbClr val="6CB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26659" y="4852034"/>
              <a:ext cx="1013460" cy="971550"/>
            </a:xfrm>
            <a:custGeom>
              <a:avLst/>
              <a:gdLst/>
              <a:ahLst/>
              <a:cxnLst/>
              <a:rect l="l" t="t" r="r" b="b"/>
              <a:pathLst>
                <a:path w="1013460" h="971550">
                  <a:moveTo>
                    <a:pt x="1012951" y="0"/>
                  </a:moveTo>
                  <a:lnTo>
                    <a:pt x="992260" y="51981"/>
                  </a:lnTo>
                  <a:lnTo>
                    <a:pt x="971424" y="103622"/>
                  </a:lnTo>
                  <a:lnTo>
                    <a:pt x="950293" y="154582"/>
                  </a:lnTo>
                  <a:lnTo>
                    <a:pt x="928718" y="204521"/>
                  </a:lnTo>
                  <a:lnTo>
                    <a:pt x="906548" y="253098"/>
                  </a:lnTo>
                  <a:lnTo>
                    <a:pt x="883634" y="299973"/>
                  </a:lnTo>
                  <a:lnTo>
                    <a:pt x="859825" y="344806"/>
                  </a:lnTo>
                  <a:lnTo>
                    <a:pt x="834973" y="387255"/>
                  </a:lnTo>
                  <a:lnTo>
                    <a:pt x="808926" y="426981"/>
                  </a:lnTo>
                  <a:lnTo>
                    <a:pt x="781535" y="463644"/>
                  </a:lnTo>
                  <a:lnTo>
                    <a:pt x="752650" y="496901"/>
                  </a:lnTo>
                  <a:lnTo>
                    <a:pt x="722122" y="526414"/>
                  </a:lnTo>
                  <a:lnTo>
                    <a:pt x="681896" y="554931"/>
                  </a:lnTo>
                  <a:lnTo>
                    <a:pt x="637331" y="575550"/>
                  </a:lnTo>
                  <a:lnTo>
                    <a:pt x="589551" y="589978"/>
                  </a:lnTo>
                  <a:lnTo>
                    <a:pt x="539678" y="599918"/>
                  </a:lnTo>
                  <a:lnTo>
                    <a:pt x="488838" y="607075"/>
                  </a:lnTo>
                  <a:lnTo>
                    <a:pt x="438155" y="613154"/>
                  </a:lnTo>
                  <a:lnTo>
                    <a:pt x="388751" y="619860"/>
                  </a:lnTo>
                  <a:lnTo>
                    <a:pt x="341751" y="628896"/>
                  </a:lnTo>
                  <a:lnTo>
                    <a:pt x="298280" y="641968"/>
                  </a:lnTo>
                  <a:lnTo>
                    <a:pt x="259461" y="660780"/>
                  </a:lnTo>
                  <a:lnTo>
                    <a:pt x="216594" y="690577"/>
                  </a:lnTo>
                  <a:lnTo>
                    <a:pt x="177897" y="723995"/>
                  </a:lnTo>
                  <a:lnTo>
                    <a:pt x="142774" y="760517"/>
                  </a:lnTo>
                  <a:lnTo>
                    <a:pt x="110632" y="799623"/>
                  </a:lnTo>
                  <a:lnTo>
                    <a:pt x="80878" y="840797"/>
                  </a:lnTo>
                  <a:lnTo>
                    <a:pt x="52917" y="883519"/>
                  </a:lnTo>
                  <a:lnTo>
                    <a:pt x="26155" y="927272"/>
                  </a:lnTo>
                  <a:lnTo>
                    <a:pt x="0" y="971537"/>
                  </a:lnTo>
                </a:path>
              </a:pathLst>
            </a:custGeom>
            <a:ln w="57150">
              <a:solidFill>
                <a:srgbClr val="55B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39511" y="2662427"/>
              <a:ext cx="1777364" cy="1417320"/>
            </a:xfrm>
            <a:custGeom>
              <a:avLst/>
              <a:gdLst/>
              <a:ahLst/>
              <a:cxnLst/>
              <a:rect l="l" t="t" r="r" b="b"/>
              <a:pathLst>
                <a:path w="1777365" h="1417320">
                  <a:moveTo>
                    <a:pt x="888491" y="0"/>
                  </a:moveTo>
                  <a:lnTo>
                    <a:pt x="834364" y="1293"/>
                  </a:lnTo>
                  <a:lnTo>
                    <a:pt x="781095" y="5123"/>
                  </a:lnTo>
                  <a:lnTo>
                    <a:pt x="728777" y="11416"/>
                  </a:lnTo>
                  <a:lnTo>
                    <a:pt x="677502" y="20098"/>
                  </a:lnTo>
                  <a:lnTo>
                    <a:pt x="627365" y="31094"/>
                  </a:lnTo>
                  <a:lnTo>
                    <a:pt x="578457" y="44331"/>
                  </a:lnTo>
                  <a:lnTo>
                    <a:pt x="530872" y="59735"/>
                  </a:lnTo>
                  <a:lnTo>
                    <a:pt x="484702" y="77231"/>
                  </a:lnTo>
                  <a:lnTo>
                    <a:pt x="440040" y="96745"/>
                  </a:lnTo>
                  <a:lnTo>
                    <a:pt x="396980" y="118204"/>
                  </a:lnTo>
                  <a:lnTo>
                    <a:pt x="355615" y="141532"/>
                  </a:lnTo>
                  <a:lnTo>
                    <a:pt x="316036" y="166657"/>
                  </a:lnTo>
                  <a:lnTo>
                    <a:pt x="278338" y="193503"/>
                  </a:lnTo>
                  <a:lnTo>
                    <a:pt x="242612" y="221998"/>
                  </a:lnTo>
                  <a:lnTo>
                    <a:pt x="208953" y="252066"/>
                  </a:lnTo>
                  <a:lnTo>
                    <a:pt x="177452" y="283633"/>
                  </a:lnTo>
                  <a:lnTo>
                    <a:pt x="148203" y="316627"/>
                  </a:lnTo>
                  <a:lnTo>
                    <a:pt x="121299" y="350971"/>
                  </a:lnTo>
                  <a:lnTo>
                    <a:pt x="96832" y="386593"/>
                  </a:lnTo>
                  <a:lnTo>
                    <a:pt x="74896" y="423418"/>
                  </a:lnTo>
                  <a:lnTo>
                    <a:pt x="55583" y="461372"/>
                  </a:lnTo>
                  <a:lnTo>
                    <a:pt x="38986" y="500381"/>
                  </a:lnTo>
                  <a:lnTo>
                    <a:pt x="25199" y="540372"/>
                  </a:lnTo>
                  <a:lnTo>
                    <a:pt x="14313" y="581269"/>
                  </a:lnTo>
                  <a:lnTo>
                    <a:pt x="6423" y="622998"/>
                  </a:lnTo>
                  <a:lnTo>
                    <a:pt x="1621" y="665487"/>
                  </a:lnTo>
                  <a:lnTo>
                    <a:pt x="0" y="708660"/>
                  </a:lnTo>
                  <a:lnTo>
                    <a:pt x="1621" y="751832"/>
                  </a:lnTo>
                  <a:lnTo>
                    <a:pt x="6423" y="794321"/>
                  </a:lnTo>
                  <a:lnTo>
                    <a:pt x="14313" y="836050"/>
                  </a:lnTo>
                  <a:lnTo>
                    <a:pt x="25199" y="876947"/>
                  </a:lnTo>
                  <a:lnTo>
                    <a:pt x="38986" y="916938"/>
                  </a:lnTo>
                  <a:lnTo>
                    <a:pt x="55583" y="955947"/>
                  </a:lnTo>
                  <a:lnTo>
                    <a:pt x="74896" y="993901"/>
                  </a:lnTo>
                  <a:lnTo>
                    <a:pt x="96832" y="1030726"/>
                  </a:lnTo>
                  <a:lnTo>
                    <a:pt x="121299" y="1066348"/>
                  </a:lnTo>
                  <a:lnTo>
                    <a:pt x="148203" y="1100692"/>
                  </a:lnTo>
                  <a:lnTo>
                    <a:pt x="177452" y="1133686"/>
                  </a:lnTo>
                  <a:lnTo>
                    <a:pt x="208953" y="1165253"/>
                  </a:lnTo>
                  <a:lnTo>
                    <a:pt x="242612" y="1195321"/>
                  </a:lnTo>
                  <a:lnTo>
                    <a:pt x="278338" y="1223816"/>
                  </a:lnTo>
                  <a:lnTo>
                    <a:pt x="316036" y="1250662"/>
                  </a:lnTo>
                  <a:lnTo>
                    <a:pt x="355615" y="1275787"/>
                  </a:lnTo>
                  <a:lnTo>
                    <a:pt x="396980" y="1299115"/>
                  </a:lnTo>
                  <a:lnTo>
                    <a:pt x="440040" y="1320574"/>
                  </a:lnTo>
                  <a:lnTo>
                    <a:pt x="484702" y="1340088"/>
                  </a:lnTo>
                  <a:lnTo>
                    <a:pt x="530872" y="1357584"/>
                  </a:lnTo>
                  <a:lnTo>
                    <a:pt x="578457" y="1372988"/>
                  </a:lnTo>
                  <a:lnTo>
                    <a:pt x="627365" y="1386225"/>
                  </a:lnTo>
                  <a:lnTo>
                    <a:pt x="677502" y="1397221"/>
                  </a:lnTo>
                  <a:lnTo>
                    <a:pt x="728777" y="1405903"/>
                  </a:lnTo>
                  <a:lnTo>
                    <a:pt x="781095" y="1412196"/>
                  </a:lnTo>
                  <a:lnTo>
                    <a:pt x="834364" y="1416026"/>
                  </a:lnTo>
                  <a:lnTo>
                    <a:pt x="888491" y="1417320"/>
                  </a:lnTo>
                  <a:lnTo>
                    <a:pt x="942619" y="1416026"/>
                  </a:lnTo>
                  <a:lnTo>
                    <a:pt x="995888" y="1412196"/>
                  </a:lnTo>
                  <a:lnTo>
                    <a:pt x="1048206" y="1405903"/>
                  </a:lnTo>
                  <a:lnTo>
                    <a:pt x="1099481" y="1397221"/>
                  </a:lnTo>
                  <a:lnTo>
                    <a:pt x="1149618" y="1386225"/>
                  </a:lnTo>
                  <a:lnTo>
                    <a:pt x="1198526" y="1372988"/>
                  </a:lnTo>
                  <a:lnTo>
                    <a:pt x="1246111" y="1357584"/>
                  </a:lnTo>
                  <a:lnTo>
                    <a:pt x="1292281" y="1340088"/>
                  </a:lnTo>
                  <a:lnTo>
                    <a:pt x="1336943" y="1320574"/>
                  </a:lnTo>
                  <a:lnTo>
                    <a:pt x="1380003" y="1299115"/>
                  </a:lnTo>
                  <a:lnTo>
                    <a:pt x="1421368" y="1275787"/>
                  </a:lnTo>
                  <a:lnTo>
                    <a:pt x="1460947" y="1250662"/>
                  </a:lnTo>
                  <a:lnTo>
                    <a:pt x="1498645" y="1223816"/>
                  </a:lnTo>
                  <a:lnTo>
                    <a:pt x="1534371" y="1195321"/>
                  </a:lnTo>
                  <a:lnTo>
                    <a:pt x="1568030" y="1165253"/>
                  </a:lnTo>
                  <a:lnTo>
                    <a:pt x="1599531" y="1133686"/>
                  </a:lnTo>
                  <a:lnTo>
                    <a:pt x="1628780" y="1100692"/>
                  </a:lnTo>
                  <a:lnTo>
                    <a:pt x="1655684" y="1066348"/>
                  </a:lnTo>
                  <a:lnTo>
                    <a:pt x="1680151" y="1030726"/>
                  </a:lnTo>
                  <a:lnTo>
                    <a:pt x="1702087" y="993901"/>
                  </a:lnTo>
                  <a:lnTo>
                    <a:pt x="1721400" y="955947"/>
                  </a:lnTo>
                  <a:lnTo>
                    <a:pt x="1737997" y="916938"/>
                  </a:lnTo>
                  <a:lnTo>
                    <a:pt x="1751784" y="876947"/>
                  </a:lnTo>
                  <a:lnTo>
                    <a:pt x="1762670" y="836050"/>
                  </a:lnTo>
                  <a:lnTo>
                    <a:pt x="1770560" y="794321"/>
                  </a:lnTo>
                  <a:lnTo>
                    <a:pt x="1775362" y="751832"/>
                  </a:lnTo>
                  <a:lnTo>
                    <a:pt x="1776984" y="708660"/>
                  </a:lnTo>
                  <a:lnTo>
                    <a:pt x="1775362" y="665487"/>
                  </a:lnTo>
                  <a:lnTo>
                    <a:pt x="1770560" y="622998"/>
                  </a:lnTo>
                  <a:lnTo>
                    <a:pt x="1762670" y="581269"/>
                  </a:lnTo>
                  <a:lnTo>
                    <a:pt x="1751784" y="540372"/>
                  </a:lnTo>
                  <a:lnTo>
                    <a:pt x="1737997" y="500381"/>
                  </a:lnTo>
                  <a:lnTo>
                    <a:pt x="1721400" y="461372"/>
                  </a:lnTo>
                  <a:lnTo>
                    <a:pt x="1702087" y="423418"/>
                  </a:lnTo>
                  <a:lnTo>
                    <a:pt x="1680151" y="386593"/>
                  </a:lnTo>
                  <a:lnTo>
                    <a:pt x="1655684" y="350971"/>
                  </a:lnTo>
                  <a:lnTo>
                    <a:pt x="1628780" y="316627"/>
                  </a:lnTo>
                  <a:lnTo>
                    <a:pt x="1599531" y="283633"/>
                  </a:lnTo>
                  <a:lnTo>
                    <a:pt x="1568030" y="252066"/>
                  </a:lnTo>
                  <a:lnTo>
                    <a:pt x="1534371" y="221998"/>
                  </a:lnTo>
                  <a:lnTo>
                    <a:pt x="1498645" y="193503"/>
                  </a:lnTo>
                  <a:lnTo>
                    <a:pt x="1460947" y="166657"/>
                  </a:lnTo>
                  <a:lnTo>
                    <a:pt x="1421368" y="141532"/>
                  </a:lnTo>
                  <a:lnTo>
                    <a:pt x="1380003" y="118204"/>
                  </a:lnTo>
                  <a:lnTo>
                    <a:pt x="1336943" y="96745"/>
                  </a:lnTo>
                  <a:lnTo>
                    <a:pt x="1292281" y="77231"/>
                  </a:lnTo>
                  <a:lnTo>
                    <a:pt x="1246111" y="59735"/>
                  </a:lnTo>
                  <a:lnTo>
                    <a:pt x="1198526" y="44331"/>
                  </a:lnTo>
                  <a:lnTo>
                    <a:pt x="1149618" y="31094"/>
                  </a:lnTo>
                  <a:lnTo>
                    <a:pt x="1099481" y="20098"/>
                  </a:lnTo>
                  <a:lnTo>
                    <a:pt x="1048206" y="11416"/>
                  </a:lnTo>
                  <a:lnTo>
                    <a:pt x="995888" y="5123"/>
                  </a:lnTo>
                  <a:lnTo>
                    <a:pt x="942619" y="1293"/>
                  </a:lnTo>
                  <a:lnTo>
                    <a:pt x="888491" y="0"/>
                  </a:lnTo>
                  <a:close/>
                </a:path>
              </a:pathLst>
            </a:custGeom>
            <a:solidFill>
              <a:srgbClr val="DCE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0116" y="2945891"/>
              <a:ext cx="1273302" cy="5951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2288" y="3265931"/>
              <a:ext cx="1568958" cy="595121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507863" y="3013328"/>
            <a:ext cx="12407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Manejo 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Integrado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048118" y="2181544"/>
            <a:ext cx="4311015" cy="4544060"/>
            <a:chOff x="7048118" y="2181544"/>
            <a:chExt cx="4311015" cy="4544060"/>
          </a:xfrm>
        </p:grpSpPr>
        <p:sp>
          <p:nvSpPr>
            <p:cNvPr id="30" name="object 30"/>
            <p:cNvSpPr/>
            <p:nvPr/>
          </p:nvSpPr>
          <p:spPr>
            <a:xfrm>
              <a:off x="7076693" y="2210119"/>
              <a:ext cx="2038350" cy="179070"/>
            </a:xfrm>
            <a:custGeom>
              <a:avLst/>
              <a:gdLst/>
              <a:ahLst/>
              <a:cxnLst/>
              <a:rect l="l" t="t" r="r" b="b"/>
              <a:pathLst>
                <a:path w="2038350" h="179069">
                  <a:moveTo>
                    <a:pt x="2037969" y="89342"/>
                  </a:moveTo>
                  <a:lnTo>
                    <a:pt x="1985660" y="98734"/>
                  </a:lnTo>
                  <a:lnTo>
                    <a:pt x="1933400" y="108037"/>
                  </a:lnTo>
                  <a:lnTo>
                    <a:pt x="1881242" y="117158"/>
                  </a:lnTo>
                  <a:lnTo>
                    <a:pt x="1829238" y="126004"/>
                  </a:lnTo>
                  <a:lnTo>
                    <a:pt x="1777440" y="134483"/>
                  </a:lnTo>
                  <a:lnTo>
                    <a:pt x="1725900" y="142503"/>
                  </a:lnTo>
                  <a:lnTo>
                    <a:pt x="1674672" y="149971"/>
                  </a:lnTo>
                  <a:lnTo>
                    <a:pt x="1623806" y="156795"/>
                  </a:lnTo>
                  <a:lnTo>
                    <a:pt x="1573355" y="162883"/>
                  </a:lnTo>
                  <a:lnTo>
                    <a:pt x="1523372" y="168141"/>
                  </a:lnTo>
                  <a:lnTo>
                    <a:pt x="1473908" y="172477"/>
                  </a:lnTo>
                  <a:lnTo>
                    <a:pt x="1425017" y="175800"/>
                  </a:lnTo>
                  <a:lnTo>
                    <a:pt x="1376750" y="178016"/>
                  </a:lnTo>
                  <a:lnTo>
                    <a:pt x="1329159" y="179032"/>
                  </a:lnTo>
                  <a:lnTo>
                    <a:pt x="1282298" y="178758"/>
                  </a:lnTo>
                  <a:lnTo>
                    <a:pt x="1236217" y="177099"/>
                  </a:lnTo>
                  <a:lnTo>
                    <a:pt x="1184517" y="172702"/>
                  </a:lnTo>
                  <a:lnTo>
                    <a:pt x="1133769" y="165317"/>
                  </a:lnTo>
                  <a:lnTo>
                    <a:pt x="1083910" y="155410"/>
                  </a:lnTo>
                  <a:lnTo>
                    <a:pt x="1034878" y="143445"/>
                  </a:lnTo>
                  <a:lnTo>
                    <a:pt x="986609" y="129887"/>
                  </a:lnTo>
                  <a:lnTo>
                    <a:pt x="939041" y="115201"/>
                  </a:lnTo>
                  <a:lnTo>
                    <a:pt x="892111" y="99852"/>
                  </a:lnTo>
                  <a:lnTo>
                    <a:pt x="845757" y="84304"/>
                  </a:lnTo>
                  <a:lnTo>
                    <a:pt x="799915" y="69023"/>
                  </a:lnTo>
                  <a:lnTo>
                    <a:pt x="754523" y="54474"/>
                  </a:lnTo>
                  <a:lnTo>
                    <a:pt x="709518" y="41121"/>
                  </a:lnTo>
                  <a:lnTo>
                    <a:pt x="664837" y="29429"/>
                  </a:lnTo>
                  <a:lnTo>
                    <a:pt x="620419" y="19863"/>
                  </a:lnTo>
                  <a:lnTo>
                    <a:pt x="576199" y="12888"/>
                  </a:lnTo>
                  <a:lnTo>
                    <a:pt x="520491" y="6933"/>
                  </a:lnTo>
                  <a:lnTo>
                    <a:pt x="465733" y="2930"/>
                  </a:lnTo>
                  <a:lnTo>
                    <a:pt x="411831" y="684"/>
                  </a:lnTo>
                  <a:lnTo>
                    <a:pt x="358689" y="0"/>
                  </a:lnTo>
                  <a:lnTo>
                    <a:pt x="306212" y="682"/>
                  </a:lnTo>
                  <a:lnTo>
                    <a:pt x="254305" y="2535"/>
                  </a:lnTo>
                  <a:lnTo>
                    <a:pt x="202874" y="5365"/>
                  </a:lnTo>
                  <a:lnTo>
                    <a:pt x="151823" y="8976"/>
                  </a:lnTo>
                  <a:lnTo>
                    <a:pt x="101057" y="13172"/>
                  </a:lnTo>
                  <a:lnTo>
                    <a:pt x="50481" y="17759"/>
                  </a:lnTo>
                  <a:lnTo>
                    <a:pt x="0" y="22540"/>
                  </a:lnTo>
                </a:path>
              </a:pathLst>
            </a:custGeom>
            <a:ln w="57150">
              <a:solidFill>
                <a:srgbClr val="97C9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33715" y="3236976"/>
              <a:ext cx="1902460" cy="193675"/>
            </a:xfrm>
            <a:custGeom>
              <a:avLst/>
              <a:gdLst/>
              <a:ahLst/>
              <a:cxnLst/>
              <a:rect l="l" t="t" r="r" b="b"/>
              <a:pathLst>
                <a:path w="1902459" h="193675">
                  <a:moveTo>
                    <a:pt x="1901952" y="0"/>
                  </a:moveTo>
                  <a:lnTo>
                    <a:pt x="1851034" y="17756"/>
                  </a:lnTo>
                  <a:lnTo>
                    <a:pt x="1800167" y="35377"/>
                  </a:lnTo>
                  <a:lnTo>
                    <a:pt x="1749398" y="52732"/>
                  </a:lnTo>
                  <a:lnTo>
                    <a:pt x="1698774" y="69688"/>
                  </a:lnTo>
                  <a:lnTo>
                    <a:pt x="1648342" y="86115"/>
                  </a:lnTo>
                  <a:lnTo>
                    <a:pt x="1598149" y="101880"/>
                  </a:lnTo>
                  <a:lnTo>
                    <a:pt x="1548243" y="116852"/>
                  </a:lnTo>
                  <a:lnTo>
                    <a:pt x="1498671" y="130899"/>
                  </a:lnTo>
                  <a:lnTo>
                    <a:pt x="1449479" y="143889"/>
                  </a:lnTo>
                  <a:lnTo>
                    <a:pt x="1400715" y="155692"/>
                  </a:lnTo>
                  <a:lnTo>
                    <a:pt x="1352427" y="166175"/>
                  </a:lnTo>
                  <a:lnTo>
                    <a:pt x="1304661" y="175207"/>
                  </a:lnTo>
                  <a:lnTo>
                    <a:pt x="1257465" y="182655"/>
                  </a:lnTo>
                  <a:lnTo>
                    <a:pt x="1210886" y="188390"/>
                  </a:lnTo>
                  <a:lnTo>
                    <a:pt x="1164970" y="192277"/>
                  </a:lnTo>
                  <a:lnTo>
                    <a:pt x="1112741" y="193455"/>
                  </a:lnTo>
                  <a:lnTo>
                    <a:pt x="1061200" y="190686"/>
                  </a:lnTo>
                  <a:lnTo>
                    <a:pt x="1010328" y="184626"/>
                  </a:lnTo>
                  <a:lnTo>
                    <a:pt x="960112" y="175930"/>
                  </a:lnTo>
                  <a:lnTo>
                    <a:pt x="910533" y="165256"/>
                  </a:lnTo>
                  <a:lnTo>
                    <a:pt x="861577" y="153259"/>
                  </a:lnTo>
                  <a:lnTo>
                    <a:pt x="813226" y="140597"/>
                  </a:lnTo>
                  <a:lnTo>
                    <a:pt x="765464" y="127924"/>
                  </a:lnTo>
                  <a:lnTo>
                    <a:pt x="718275" y="115897"/>
                  </a:lnTo>
                  <a:lnTo>
                    <a:pt x="671643" y="105172"/>
                  </a:lnTo>
                  <a:lnTo>
                    <a:pt x="625551" y="96407"/>
                  </a:lnTo>
                  <a:lnTo>
                    <a:pt x="579983" y="90256"/>
                  </a:lnTo>
                  <a:lnTo>
                    <a:pt x="534924" y="87375"/>
                  </a:lnTo>
                  <a:lnTo>
                    <a:pt x="482538" y="87300"/>
                  </a:lnTo>
                  <a:lnTo>
                    <a:pt x="431229" y="89291"/>
                  </a:lnTo>
                  <a:lnTo>
                    <a:pt x="380887" y="93143"/>
                  </a:lnTo>
                  <a:lnTo>
                    <a:pt x="331405" y="98648"/>
                  </a:lnTo>
                  <a:lnTo>
                    <a:pt x="282673" y="105599"/>
                  </a:lnTo>
                  <a:lnTo>
                    <a:pt x="234585" y="113791"/>
                  </a:lnTo>
                  <a:lnTo>
                    <a:pt x="187031" y="123016"/>
                  </a:lnTo>
                  <a:lnTo>
                    <a:pt x="139904" y="133067"/>
                  </a:lnTo>
                  <a:lnTo>
                    <a:pt x="93095" y="143739"/>
                  </a:lnTo>
                  <a:lnTo>
                    <a:pt x="46496" y="154824"/>
                  </a:lnTo>
                  <a:lnTo>
                    <a:pt x="0" y="166115"/>
                  </a:lnTo>
                </a:path>
              </a:pathLst>
            </a:custGeom>
            <a:ln w="57149">
              <a:solidFill>
                <a:srgbClr val="A4CE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17663" y="4604004"/>
              <a:ext cx="1742439" cy="704215"/>
            </a:xfrm>
            <a:custGeom>
              <a:avLst/>
              <a:gdLst/>
              <a:ahLst/>
              <a:cxnLst/>
              <a:rect l="l" t="t" r="r" b="b"/>
              <a:pathLst>
                <a:path w="1742440" h="704214">
                  <a:moveTo>
                    <a:pt x="1742058" y="704088"/>
                  </a:moveTo>
                  <a:lnTo>
                    <a:pt x="1688633" y="698253"/>
                  </a:lnTo>
                  <a:lnTo>
                    <a:pt x="1635314" y="692311"/>
                  </a:lnTo>
                  <a:lnTo>
                    <a:pt x="1582210" y="686154"/>
                  </a:lnTo>
                  <a:lnTo>
                    <a:pt x="1529431" y="679675"/>
                  </a:lnTo>
                  <a:lnTo>
                    <a:pt x="1477085" y="672766"/>
                  </a:lnTo>
                  <a:lnTo>
                    <a:pt x="1425282" y="665319"/>
                  </a:lnTo>
                  <a:lnTo>
                    <a:pt x="1374131" y="657228"/>
                  </a:lnTo>
                  <a:lnTo>
                    <a:pt x="1323742" y="648384"/>
                  </a:lnTo>
                  <a:lnTo>
                    <a:pt x="1274224" y="638680"/>
                  </a:lnTo>
                  <a:lnTo>
                    <a:pt x="1225686" y="628010"/>
                  </a:lnTo>
                  <a:lnTo>
                    <a:pt x="1178237" y="616264"/>
                  </a:lnTo>
                  <a:lnTo>
                    <a:pt x="1131987" y="603337"/>
                  </a:lnTo>
                  <a:lnTo>
                    <a:pt x="1087045" y="589120"/>
                  </a:lnTo>
                  <a:lnTo>
                    <a:pt x="1043520" y="573505"/>
                  </a:lnTo>
                  <a:lnTo>
                    <a:pt x="1001521" y="556387"/>
                  </a:lnTo>
                  <a:lnTo>
                    <a:pt x="955437" y="533738"/>
                  </a:lnTo>
                  <a:lnTo>
                    <a:pt x="911964" y="507541"/>
                  </a:lnTo>
                  <a:lnTo>
                    <a:pt x="870755" y="478429"/>
                  </a:lnTo>
                  <a:lnTo>
                    <a:pt x="831460" y="447039"/>
                  </a:lnTo>
                  <a:lnTo>
                    <a:pt x="793728" y="414004"/>
                  </a:lnTo>
                  <a:lnTo>
                    <a:pt x="757211" y="379961"/>
                  </a:lnTo>
                  <a:lnTo>
                    <a:pt x="721558" y="345543"/>
                  </a:lnTo>
                  <a:lnTo>
                    <a:pt x="686420" y="311387"/>
                  </a:lnTo>
                  <a:lnTo>
                    <a:pt x="651448" y="278127"/>
                  </a:lnTo>
                  <a:lnTo>
                    <a:pt x="616292" y="246398"/>
                  </a:lnTo>
                  <a:lnTo>
                    <a:pt x="580602" y="216836"/>
                  </a:lnTo>
                  <a:lnTo>
                    <a:pt x="544028" y="190075"/>
                  </a:lnTo>
                  <a:lnTo>
                    <a:pt x="506221" y="166751"/>
                  </a:lnTo>
                  <a:lnTo>
                    <a:pt x="460642" y="142803"/>
                  </a:lnTo>
                  <a:lnTo>
                    <a:pt x="414937" y="121364"/>
                  </a:lnTo>
                  <a:lnTo>
                    <a:pt x="369118" y="102183"/>
                  </a:lnTo>
                  <a:lnTo>
                    <a:pt x="323199" y="85010"/>
                  </a:lnTo>
                  <a:lnTo>
                    <a:pt x="277191" y="69595"/>
                  </a:lnTo>
                  <a:lnTo>
                    <a:pt x="231108" y="55686"/>
                  </a:lnTo>
                  <a:lnTo>
                    <a:pt x="184962" y="43035"/>
                  </a:lnTo>
                  <a:lnTo>
                    <a:pt x="138765" y="31391"/>
                  </a:lnTo>
                  <a:lnTo>
                    <a:pt x="92531" y="20504"/>
                  </a:lnTo>
                  <a:lnTo>
                    <a:pt x="46272" y="10124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43B7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49127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928986" y="5055489"/>
            <a:ext cx="2163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15" dirty="0">
                <a:latin typeface="Arial MT"/>
                <a:cs typeface="Arial MT"/>
              </a:rPr>
              <a:t>f</a:t>
            </a:r>
            <a:r>
              <a:rPr sz="1200" spc="-5" dirty="0">
                <a:latin typeface="Arial MT"/>
                <a:cs typeface="Arial MT"/>
              </a:rPr>
              <a:t>ens</a:t>
            </a:r>
            <a:r>
              <a:rPr sz="1200" spc="-20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v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í</a:t>
            </a:r>
            <a:r>
              <a:rPr sz="1200" spc="-5" dirty="0">
                <a:latin typeface="Arial MT"/>
                <a:cs typeface="Arial MT"/>
              </a:rPr>
              <a:t>colas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bioló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icos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56</a:t>
            </a:fld>
            <a:endParaRPr sz="1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63696"/>
            <a:ext cx="12179935" cy="3194685"/>
            <a:chOff x="0" y="3663696"/>
            <a:chExt cx="12179935" cy="3194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5131" y="3663696"/>
              <a:ext cx="3221736" cy="25618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9800" y="1374775"/>
            <a:ext cx="103136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1255" marR="5080" indent="-113919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Utilização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simultânea</a:t>
            </a:r>
            <a:r>
              <a:rPr sz="3200" dirty="0">
                <a:latin typeface="Arial MT"/>
                <a:cs typeface="Arial MT"/>
              </a:rPr>
              <a:t> ou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sequencial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 </a:t>
            </a:r>
            <a:r>
              <a:rPr sz="3200" spc="-5" dirty="0">
                <a:latin typeface="Arial MT"/>
                <a:cs typeface="Arial MT"/>
              </a:rPr>
              <a:t>diversas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medidas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disponíveis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(ênfase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às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medidas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preventivas)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32932" y="2857500"/>
            <a:ext cx="3911600" cy="683895"/>
            <a:chOff x="5932932" y="2857500"/>
            <a:chExt cx="3911600" cy="683895"/>
          </a:xfrm>
        </p:grpSpPr>
        <p:sp>
          <p:nvSpPr>
            <p:cNvPr id="8" name="object 8"/>
            <p:cNvSpPr/>
            <p:nvPr/>
          </p:nvSpPr>
          <p:spPr>
            <a:xfrm>
              <a:off x="5984748" y="2857500"/>
              <a:ext cx="3785870" cy="576580"/>
            </a:xfrm>
            <a:custGeom>
              <a:avLst/>
              <a:gdLst/>
              <a:ahLst/>
              <a:cxnLst/>
              <a:rect l="l" t="t" r="r" b="b"/>
              <a:pathLst>
                <a:path w="3785870" h="576579">
                  <a:moveTo>
                    <a:pt x="3785615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3785615" y="576072"/>
                  </a:lnTo>
                  <a:lnTo>
                    <a:pt x="3785615" y="0"/>
                  </a:lnTo>
                  <a:close/>
                </a:path>
              </a:pathLst>
            </a:custGeom>
            <a:solidFill>
              <a:srgbClr val="00AF50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2932" y="2863595"/>
              <a:ext cx="3911346" cy="6774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984747" y="2857500"/>
            <a:ext cx="3785870" cy="576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680"/>
              </a:spcBef>
            </a:pPr>
            <a:r>
              <a:rPr sz="2400" b="1" spc="-10" dirty="0">
                <a:latin typeface="Calibri"/>
                <a:cs typeface="Calibri"/>
              </a:rPr>
              <a:t>GANHO/LUCRO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PRODUÇÃO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21635" y="2857500"/>
            <a:ext cx="2940050" cy="683895"/>
            <a:chOff x="2421635" y="2857500"/>
            <a:chExt cx="2940050" cy="683895"/>
          </a:xfrm>
        </p:grpSpPr>
        <p:sp>
          <p:nvSpPr>
            <p:cNvPr id="12" name="object 12"/>
            <p:cNvSpPr/>
            <p:nvPr/>
          </p:nvSpPr>
          <p:spPr>
            <a:xfrm>
              <a:off x="2421635" y="2857500"/>
              <a:ext cx="2940050" cy="576580"/>
            </a:xfrm>
            <a:custGeom>
              <a:avLst/>
              <a:gdLst/>
              <a:ahLst/>
              <a:cxnLst/>
              <a:rect l="l" t="t" r="r" b="b"/>
              <a:pathLst>
                <a:path w="2940050" h="576579">
                  <a:moveTo>
                    <a:pt x="2939795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2939795" y="576072"/>
                  </a:lnTo>
                  <a:lnTo>
                    <a:pt x="2939795" y="0"/>
                  </a:lnTo>
                  <a:close/>
                </a:path>
              </a:pathLst>
            </a:custGeom>
            <a:solidFill>
              <a:srgbClr val="0086A0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2595" y="2863595"/>
              <a:ext cx="2839974" cy="67741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421635" y="2857500"/>
            <a:ext cx="2940050" cy="576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680"/>
              </a:spcBef>
            </a:pPr>
            <a:r>
              <a:rPr sz="2400" b="1" spc="-20" dirty="0">
                <a:latin typeface="Calibri"/>
                <a:cs typeface="Calibri"/>
              </a:rPr>
              <a:t>CUSTO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MANEJO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57</a:t>
            </a:fld>
            <a:endParaRPr sz="1400"/>
          </a:p>
        </p:txBody>
      </p:sp>
      <p:sp>
        <p:nvSpPr>
          <p:cNvPr id="15" name="object 15"/>
          <p:cNvSpPr txBox="1"/>
          <p:nvPr/>
        </p:nvSpPr>
        <p:spPr>
          <a:xfrm>
            <a:off x="5499608" y="2807665"/>
            <a:ext cx="322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&lt;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76780" y="291210"/>
            <a:ext cx="8837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Manejo</a:t>
            </a:r>
            <a:r>
              <a:rPr u="none" spc="-10" dirty="0"/>
              <a:t> </a:t>
            </a:r>
            <a:r>
              <a:rPr u="none" dirty="0"/>
              <a:t>de</a:t>
            </a:r>
            <a:r>
              <a:rPr u="none" spc="-10" dirty="0"/>
              <a:t> </a:t>
            </a:r>
            <a:r>
              <a:rPr u="none" spc="-5" dirty="0"/>
              <a:t>integrado</a:t>
            </a:r>
            <a:r>
              <a:rPr u="none" spc="-10" dirty="0"/>
              <a:t> </a:t>
            </a:r>
            <a:r>
              <a:rPr u="none" dirty="0"/>
              <a:t>doenças</a:t>
            </a:r>
            <a:r>
              <a:rPr u="none" spc="-10" dirty="0"/>
              <a:t> </a:t>
            </a:r>
            <a:r>
              <a:rPr u="none" dirty="0"/>
              <a:t>de</a:t>
            </a:r>
            <a:r>
              <a:rPr u="none" spc="-10" dirty="0"/>
              <a:t> </a:t>
            </a:r>
            <a:r>
              <a:rPr u="none" spc="-5" dirty="0"/>
              <a:t>plantas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12266"/>
            <a:ext cx="12179935" cy="5746115"/>
            <a:chOff x="0" y="1112266"/>
            <a:chExt cx="12179935" cy="5746115"/>
          </a:xfrm>
        </p:grpSpPr>
        <p:sp>
          <p:nvSpPr>
            <p:cNvPr id="3" name="object 3"/>
            <p:cNvSpPr/>
            <p:nvPr/>
          </p:nvSpPr>
          <p:spPr>
            <a:xfrm>
              <a:off x="2279904" y="1118616"/>
              <a:ext cx="7344409" cy="5407660"/>
            </a:xfrm>
            <a:custGeom>
              <a:avLst/>
              <a:gdLst/>
              <a:ahLst/>
              <a:cxnLst/>
              <a:rect l="l" t="t" r="r" b="b"/>
              <a:pathLst>
                <a:path w="7344409" h="5407659">
                  <a:moveTo>
                    <a:pt x="7344156" y="0"/>
                  </a:moveTo>
                  <a:lnTo>
                    <a:pt x="0" y="0"/>
                  </a:lnTo>
                  <a:lnTo>
                    <a:pt x="0" y="5407152"/>
                  </a:lnTo>
                  <a:lnTo>
                    <a:pt x="7344156" y="5407152"/>
                  </a:lnTo>
                  <a:lnTo>
                    <a:pt x="7344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9904" y="1118616"/>
              <a:ext cx="7344409" cy="5407660"/>
            </a:xfrm>
            <a:custGeom>
              <a:avLst/>
              <a:gdLst/>
              <a:ahLst/>
              <a:cxnLst/>
              <a:rect l="l" t="t" r="r" b="b"/>
              <a:pathLst>
                <a:path w="7344409" h="5407659">
                  <a:moveTo>
                    <a:pt x="0" y="5407152"/>
                  </a:moveTo>
                  <a:lnTo>
                    <a:pt x="7344156" y="5407152"/>
                  </a:lnTo>
                  <a:lnTo>
                    <a:pt x="7344156" y="0"/>
                  </a:lnTo>
                  <a:lnTo>
                    <a:pt x="0" y="0"/>
                  </a:lnTo>
                  <a:lnTo>
                    <a:pt x="0" y="54071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86279" y="2335784"/>
            <a:ext cx="5441315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56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x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5" dirty="0">
                <a:latin typeface="Arial MT"/>
                <a:cs typeface="Arial MT"/>
              </a:rPr>
              <a:t> quantidade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doença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 determinado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momento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x</a:t>
            </a:r>
            <a:r>
              <a:rPr sz="1800" spc="-15" baseline="-20833" dirty="0">
                <a:latin typeface="Arial MT"/>
                <a:cs typeface="Arial MT"/>
              </a:rPr>
              <a:t>o</a:t>
            </a:r>
            <a:r>
              <a:rPr sz="1800" baseline="-20833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 </a:t>
            </a:r>
            <a:r>
              <a:rPr sz="1800" spc="-5" dirty="0">
                <a:latin typeface="Arial MT"/>
                <a:cs typeface="Arial MT"/>
              </a:rPr>
              <a:t>inóculo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inicial</a:t>
            </a:r>
            <a:endParaRPr sz="1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 MT"/>
                <a:cs typeface="Arial MT"/>
              </a:rPr>
              <a:t>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taxa 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infecção</a:t>
            </a:r>
            <a:endParaRPr sz="1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 MT"/>
                <a:cs typeface="Arial MT"/>
              </a:rPr>
              <a:t>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tempo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exposição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hospedeiro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patógeno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3984" y="1979676"/>
            <a:ext cx="1584960" cy="475615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295"/>
              </a:spcBef>
            </a:pPr>
            <a:r>
              <a:rPr sz="2500" spc="-5" dirty="0">
                <a:latin typeface="Arial MT"/>
                <a:cs typeface="Arial MT"/>
              </a:rPr>
              <a:t>x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= x</a:t>
            </a:r>
            <a:r>
              <a:rPr sz="2475" spc="-7" baseline="-20202" dirty="0">
                <a:latin typeface="Arial MT"/>
                <a:cs typeface="Arial MT"/>
              </a:rPr>
              <a:t>0</a:t>
            </a:r>
            <a:r>
              <a:rPr sz="2475" spc="352" baseline="-20202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e</a:t>
            </a:r>
            <a:r>
              <a:rPr sz="2475" baseline="25252" dirty="0">
                <a:latin typeface="Arial MT"/>
                <a:cs typeface="Arial MT"/>
              </a:rPr>
              <a:t>rt</a:t>
            </a:r>
            <a:endParaRPr sz="2475" baseline="25252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22842" y="4108322"/>
            <a:ext cx="8935720" cy="2617470"/>
            <a:chOff x="2422842" y="4108322"/>
            <a:chExt cx="8935720" cy="2617470"/>
          </a:xfrm>
        </p:grpSpPr>
        <p:sp>
          <p:nvSpPr>
            <p:cNvPr id="8" name="object 8"/>
            <p:cNvSpPr/>
            <p:nvPr/>
          </p:nvSpPr>
          <p:spPr>
            <a:xfrm>
              <a:off x="2498979" y="4184649"/>
              <a:ext cx="4094479" cy="2155190"/>
            </a:xfrm>
            <a:custGeom>
              <a:avLst/>
              <a:gdLst/>
              <a:ahLst/>
              <a:cxnLst/>
              <a:rect l="l" t="t" r="r" b="b"/>
              <a:pathLst>
                <a:path w="4094479" h="2155190">
                  <a:moveTo>
                    <a:pt x="4094226" y="9398"/>
                  </a:moveTo>
                  <a:lnTo>
                    <a:pt x="4084701" y="9398"/>
                  </a:lnTo>
                  <a:lnTo>
                    <a:pt x="9525" y="9398"/>
                  </a:lnTo>
                  <a:lnTo>
                    <a:pt x="9525" y="2069846"/>
                  </a:lnTo>
                  <a:lnTo>
                    <a:pt x="0" y="2069846"/>
                  </a:lnTo>
                  <a:lnTo>
                    <a:pt x="0" y="2146300"/>
                  </a:lnTo>
                  <a:lnTo>
                    <a:pt x="0" y="2155190"/>
                  </a:lnTo>
                  <a:lnTo>
                    <a:pt x="4094226" y="2155190"/>
                  </a:lnTo>
                  <a:lnTo>
                    <a:pt x="4094226" y="2146300"/>
                  </a:lnTo>
                  <a:lnTo>
                    <a:pt x="9525" y="2146300"/>
                  </a:lnTo>
                  <a:lnTo>
                    <a:pt x="9525" y="2146046"/>
                  </a:lnTo>
                  <a:lnTo>
                    <a:pt x="4084701" y="2146046"/>
                  </a:lnTo>
                  <a:lnTo>
                    <a:pt x="4094226" y="2146046"/>
                  </a:lnTo>
                  <a:lnTo>
                    <a:pt x="4094226" y="9398"/>
                  </a:lnTo>
                  <a:close/>
                </a:path>
                <a:path w="4094479" h="2155190">
                  <a:moveTo>
                    <a:pt x="4094226" y="0"/>
                  </a:moveTo>
                  <a:lnTo>
                    <a:pt x="4008501" y="0"/>
                  </a:lnTo>
                  <a:lnTo>
                    <a:pt x="4008501" y="8890"/>
                  </a:lnTo>
                  <a:lnTo>
                    <a:pt x="4094226" y="8890"/>
                  </a:lnTo>
                  <a:lnTo>
                    <a:pt x="4094226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2303" y="4117847"/>
              <a:ext cx="4075176" cy="21366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27604" y="4113085"/>
              <a:ext cx="4084954" cy="2146300"/>
            </a:xfrm>
            <a:custGeom>
              <a:avLst/>
              <a:gdLst/>
              <a:ahLst/>
              <a:cxnLst/>
              <a:rect l="l" t="t" r="r" b="b"/>
              <a:pathLst>
                <a:path w="4084954" h="2146300">
                  <a:moveTo>
                    <a:pt x="0" y="2146172"/>
                  </a:moveTo>
                  <a:lnTo>
                    <a:pt x="4084701" y="2146172"/>
                  </a:lnTo>
                  <a:lnTo>
                    <a:pt x="4084701" y="0"/>
                  </a:lnTo>
                  <a:lnTo>
                    <a:pt x="0" y="0"/>
                  </a:lnTo>
                  <a:lnTo>
                    <a:pt x="0" y="21461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3246" y="4701539"/>
              <a:ext cx="3385185" cy="996950"/>
            </a:xfrm>
            <a:custGeom>
              <a:avLst/>
              <a:gdLst/>
              <a:ahLst/>
              <a:cxnLst/>
              <a:rect l="l" t="t" r="r" b="b"/>
              <a:pathLst>
                <a:path w="3385184" h="996950">
                  <a:moveTo>
                    <a:pt x="3359543" y="944727"/>
                  </a:moveTo>
                  <a:lnTo>
                    <a:pt x="3355721" y="944727"/>
                  </a:lnTo>
                  <a:lnTo>
                    <a:pt x="3302774" y="944727"/>
                  </a:lnTo>
                  <a:lnTo>
                    <a:pt x="3255899" y="972019"/>
                  </a:lnTo>
                  <a:lnTo>
                    <a:pt x="3253613" y="980770"/>
                  </a:lnTo>
                  <a:lnTo>
                    <a:pt x="3257550" y="987577"/>
                  </a:lnTo>
                  <a:lnTo>
                    <a:pt x="3261614" y="994397"/>
                  </a:lnTo>
                  <a:lnTo>
                    <a:pt x="3270250" y="996708"/>
                  </a:lnTo>
                  <a:lnTo>
                    <a:pt x="3359543" y="944727"/>
                  </a:lnTo>
                  <a:close/>
                </a:path>
                <a:path w="3385184" h="996950">
                  <a:moveTo>
                    <a:pt x="3359962" y="80645"/>
                  </a:moveTo>
                  <a:lnTo>
                    <a:pt x="3356356" y="80645"/>
                  </a:lnTo>
                  <a:lnTo>
                    <a:pt x="3303359" y="80645"/>
                  </a:lnTo>
                  <a:lnTo>
                    <a:pt x="3256534" y="107950"/>
                  </a:lnTo>
                  <a:lnTo>
                    <a:pt x="3254248" y="116713"/>
                  </a:lnTo>
                  <a:lnTo>
                    <a:pt x="3258185" y="123444"/>
                  </a:lnTo>
                  <a:lnTo>
                    <a:pt x="3262122" y="130302"/>
                  </a:lnTo>
                  <a:lnTo>
                    <a:pt x="3270885" y="132588"/>
                  </a:lnTo>
                  <a:lnTo>
                    <a:pt x="3359962" y="80645"/>
                  </a:lnTo>
                  <a:close/>
                </a:path>
                <a:path w="3385184" h="996950">
                  <a:moveTo>
                    <a:pt x="3360445" y="511937"/>
                  </a:moveTo>
                  <a:lnTo>
                    <a:pt x="3356737" y="511937"/>
                  </a:lnTo>
                  <a:lnTo>
                    <a:pt x="3303689" y="511937"/>
                  </a:lnTo>
                  <a:lnTo>
                    <a:pt x="3263773" y="535178"/>
                  </a:lnTo>
                  <a:lnTo>
                    <a:pt x="3256915" y="539242"/>
                  </a:lnTo>
                  <a:lnTo>
                    <a:pt x="3254629" y="548005"/>
                  </a:lnTo>
                  <a:lnTo>
                    <a:pt x="3258566" y="554736"/>
                  </a:lnTo>
                  <a:lnTo>
                    <a:pt x="3262630" y="561594"/>
                  </a:lnTo>
                  <a:lnTo>
                    <a:pt x="3271266" y="563880"/>
                  </a:lnTo>
                  <a:lnTo>
                    <a:pt x="3360445" y="511937"/>
                  </a:lnTo>
                  <a:close/>
                </a:path>
                <a:path w="3385184" h="996950">
                  <a:moveTo>
                    <a:pt x="3384042" y="930465"/>
                  </a:moveTo>
                  <a:lnTo>
                    <a:pt x="3277235" y="868045"/>
                  </a:lnTo>
                  <a:lnTo>
                    <a:pt x="3270377" y="864108"/>
                  </a:lnTo>
                  <a:lnTo>
                    <a:pt x="3261614" y="866394"/>
                  </a:lnTo>
                  <a:lnTo>
                    <a:pt x="3257677" y="873125"/>
                  </a:lnTo>
                  <a:lnTo>
                    <a:pt x="3253740" y="879983"/>
                  </a:lnTo>
                  <a:lnTo>
                    <a:pt x="3256026" y="888733"/>
                  </a:lnTo>
                  <a:lnTo>
                    <a:pt x="3302812" y="916127"/>
                  </a:lnTo>
                  <a:lnTo>
                    <a:pt x="1080516" y="914590"/>
                  </a:lnTo>
                  <a:lnTo>
                    <a:pt x="1080516" y="943165"/>
                  </a:lnTo>
                  <a:lnTo>
                    <a:pt x="3302825" y="944702"/>
                  </a:lnTo>
                  <a:lnTo>
                    <a:pt x="3355721" y="944727"/>
                  </a:lnTo>
                  <a:lnTo>
                    <a:pt x="3359607" y="944702"/>
                  </a:lnTo>
                  <a:lnTo>
                    <a:pt x="3384042" y="930465"/>
                  </a:lnTo>
                  <a:close/>
                </a:path>
                <a:path w="3385184" h="996950">
                  <a:moveTo>
                    <a:pt x="3384550" y="66294"/>
                  </a:moveTo>
                  <a:lnTo>
                    <a:pt x="3270885" y="0"/>
                  </a:lnTo>
                  <a:lnTo>
                    <a:pt x="3262249" y="2286"/>
                  </a:lnTo>
                  <a:lnTo>
                    <a:pt x="3258185" y="9144"/>
                  </a:lnTo>
                  <a:lnTo>
                    <a:pt x="3254248" y="15875"/>
                  </a:lnTo>
                  <a:lnTo>
                    <a:pt x="3256534" y="24638"/>
                  </a:lnTo>
                  <a:lnTo>
                    <a:pt x="3263392" y="28575"/>
                  </a:lnTo>
                  <a:lnTo>
                    <a:pt x="3303435" y="52044"/>
                  </a:lnTo>
                  <a:lnTo>
                    <a:pt x="0" y="50419"/>
                  </a:lnTo>
                  <a:lnTo>
                    <a:pt x="0" y="78994"/>
                  </a:lnTo>
                  <a:lnTo>
                    <a:pt x="3303409" y="80619"/>
                  </a:lnTo>
                  <a:lnTo>
                    <a:pt x="3356356" y="80645"/>
                  </a:lnTo>
                  <a:lnTo>
                    <a:pt x="3360013" y="80619"/>
                  </a:lnTo>
                  <a:lnTo>
                    <a:pt x="3384550" y="66294"/>
                  </a:lnTo>
                  <a:close/>
                </a:path>
                <a:path w="3385184" h="996950">
                  <a:moveTo>
                    <a:pt x="3385058" y="497586"/>
                  </a:moveTo>
                  <a:lnTo>
                    <a:pt x="3271393" y="431292"/>
                  </a:lnTo>
                  <a:lnTo>
                    <a:pt x="3262630" y="433578"/>
                  </a:lnTo>
                  <a:lnTo>
                    <a:pt x="3258693" y="440309"/>
                  </a:lnTo>
                  <a:lnTo>
                    <a:pt x="3254756" y="447167"/>
                  </a:lnTo>
                  <a:lnTo>
                    <a:pt x="3257042" y="455930"/>
                  </a:lnTo>
                  <a:lnTo>
                    <a:pt x="3303968" y="483336"/>
                  </a:lnTo>
                  <a:lnTo>
                    <a:pt x="865632" y="481711"/>
                  </a:lnTo>
                  <a:lnTo>
                    <a:pt x="865632" y="510286"/>
                  </a:lnTo>
                  <a:lnTo>
                    <a:pt x="3303740" y="511911"/>
                  </a:lnTo>
                  <a:lnTo>
                    <a:pt x="3356737" y="511937"/>
                  </a:lnTo>
                  <a:lnTo>
                    <a:pt x="3360496" y="511911"/>
                  </a:lnTo>
                  <a:lnTo>
                    <a:pt x="3385058" y="497586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49127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49127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42961" y="4577588"/>
            <a:ext cx="1612900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SEM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MANEJO</a:t>
            </a:r>
            <a:endParaRPr sz="1800">
              <a:latin typeface="Arial MT"/>
              <a:cs typeface="Arial MT"/>
            </a:endParaRPr>
          </a:p>
          <a:p>
            <a:pPr marL="50800" marR="43180" indent="17780">
              <a:lnSpc>
                <a:spcPct val="1685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Redução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x</a:t>
            </a:r>
            <a:r>
              <a:rPr sz="1800" spc="-15" baseline="-20833" dirty="0">
                <a:latin typeface="Arial MT"/>
                <a:cs typeface="Arial MT"/>
              </a:rPr>
              <a:t>0 </a:t>
            </a:r>
            <a:r>
              <a:rPr sz="1800" spc="-472" baseline="-20833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Redução 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58</a:t>
            </a:fld>
            <a:endParaRPr sz="1400"/>
          </a:p>
        </p:txBody>
      </p:sp>
      <p:sp>
        <p:nvSpPr>
          <p:cNvPr id="15" name="object 15"/>
          <p:cNvSpPr txBox="1"/>
          <p:nvPr/>
        </p:nvSpPr>
        <p:spPr>
          <a:xfrm>
            <a:off x="6670547" y="5955791"/>
            <a:ext cx="2699385" cy="370840"/>
          </a:xfrm>
          <a:prstGeom prst="rect">
            <a:avLst/>
          </a:prstGeom>
          <a:ln w="9525">
            <a:solidFill>
              <a:srgbClr val="E7E6E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Arial MT"/>
                <a:cs typeface="Arial MT"/>
              </a:rPr>
              <a:t>Ciclo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curto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 MT"/>
                <a:cs typeface="Arial MT"/>
              </a:rPr>
              <a:t>redução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87585" y="5984544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125723" y="464819"/>
            <a:ext cx="5988050" cy="60833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680"/>
              </a:lnSpc>
            </a:pPr>
            <a:r>
              <a:rPr sz="4000" u="none" spc="-5" dirty="0"/>
              <a:t>Epidemiologia</a:t>
            </a:r>
            <a:endParaRPr sz="40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485" y="132714"/>
            <a:ext cx="83921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30480" indent="-3810" algn="ctr">
              <a:lnSpc>
                <a:spcPct val="100000"/>
              </a:lnSpc>
              <a:spcBef>
                <a:spcPts val="100"/>
              </a:spcBef>
            </a:pPr>
            <a:r>
              <a:rPr sz="2000" u="none" spc="-5" dirty="0">
                <a:latin typeface="Corbel"/>
                <a:cs typeface="Corbel"/>
              </a:rPr>
              <a:t>Relação entre </a:t>
            </a:r>
            <a:r>
              <a:rPr sz="2000" u="none" dirty="0">
                <a:latin typeface="Corbel"/>
                <a:cs typeface="Corbel"/>
              </a:rPr>
              <a:t>princípios e </a:t>
            </a:r>
            <a:r>
              <a:rPr sz="2000" u="none" spc="-5" dirty="0">
                <a:latin typeface="Corbel"/>
                <a:cs typeface="Corbel"/>
              </a:rPr>
              <a:t>medidas </a:t>
            </a:r>
            <a:r>
              <a:rPr sz="2000" u="none" dirty="0">
                <a:latin typeface="Corbel"/>
                <a:cs typeface="Corbel"/>
              </a:rPr>
              <a:t>de manejo e seus efeitos predominantes </a:t>
            </a:r>
            <a:r>
              <a:rPr sz="2000" u="none" spc="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sobre</a:t>
            </a:r>
            <a:r>
              <a:rPr sz="2000" u="none" spc="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o</a:t>
            </a:r>
            <a:r>
              <a:rPr sz="2000" u="none" spc="-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patógeno (P),</a:t>
            </a:r>
            <a:r>
              <a:rPr sz="2000" u="none" spc="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hospedeiro (H)</a:t>
            </a:r>
            <a:r>
              <a:rPr sz="2000" u="none" spc="5" dirty="0">
                <a:latin typeface="Corbel"/>
                <a:cs typeface="Corbel"/>
              </a:rPr>
              <a:t> </a:t>
            </a:r>
            <a:r>
              <a:rPr sz="2000" u="none" spc="-5" dirty="0">
                <a:latin typeface="Corbel"/>
                <a:cs typeface="Corbel"/>
              </a:rPr>
              <a:t>ou</a:t>
            </a:r>
            <a:r>
              <a:rPr sz="2000" u="none" spc="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ambiente</a:t>
            </a:r>
            <a:r>
              <a:rPr sz="2000" u="none" spc="-2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(A)</a:t>
            </a:r>
            <a:r>
              <a:rPr sz="2000" u="none" spc="-1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e</a:t>
            </a:r>
            <a:r>
              <a:rPr sz="2000" u="none" spc="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sobre</a:t>
            </a:r>
            <a:r>
              <a:rPr sz="2000" u="none" spc="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os</a:t>
            </a:r>
            <a:r>
              <a:rPr sz="2000" u="none" spc="10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parâmetros </a:t>
            </a:r>
            <a:r>
              <a:rPr sz="2000" u="none" spc="-400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epidemiológicos</a:t>
            </a:r>
            <a:r>
              <a:rPr sz="2000" u="none" spc="-20" dirty="0">
                <a:latin typeface="Corbel"/>
                <a:cs typeface="Corbel"/>
              </a:rPr>
              <a:t> </a:t>
            </a:r>
            <a:r>
              <a:rPr sz="2000" u="none" spc="5" dirty="0">
                <a:latin typeface="Corbel"/>
                <a:cs typeface="Corbel"/>
              </a:rPr>
              <a:t>x</a:t>
            </a:r>
            <a:r>
              <a:rPr sz="1950" u="none" spc="7" baseline="-21367" dirty="0">
                <a:latin typeface="Corbel"/>
                <a:cs typeface="Corbel"/>
              </a:rPr>
              <a:t>0,</a:t>
            </a:r>
            <a:r>
              <a:rPr sz="2000" u="none" spc="5" dirty="0">
                <a:latin typeface="Corbel"/>
                <a:cs typeface="Corbel"/>
              </a:rPr>
              <a:t>r</a:t>
            </a:r>
            <a:r>
              <a:rPr sz="2000" u="none" spc="-10" dirty="0">
                <a:latin typeface="Corbel"/>
                <a:cs typeface="Corbel"/>
              </a:rPr>
              <a:t> </a:t>
            </a:r>
            <a:r>
              <a:rPr sz="2000" u="none" spc="-5" dirty="0">
                <a:latin typeface="Corbel"/>
                <a:cs typeface="Corbel"/>
              </a:rPr>
              <a:t>ou</a:t>
            </a:r>
            <a:r>
              <a:rPr sz="2000" u="none" spc="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t</a:t>
            </a:r>
            <a:r>
              <a:rPr sz="2000" u="none" spc="-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(Adaptado</a:t>
            </a:r>
            <a:r>
              <a:rPr sz="2000" u="none" spc="-25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de</a:t>
            </a:r>
            <a:r>
              <a:rPr sz="2000" u="none" spc="-75" dirty="0">
                <a:latin typeface="Corbel"/>
                <a:cs typeface="Corbel"/>
              </a:rPr>
              <a:t> </a:t>
            </a:r>
            <a:r>
              <a:rPr sz="2000" u="none" spc="-5" dirty="0">
                <a:latin typeface="Corbel"/>
                <a:cs typeface="Corbel"/>
              </a:rPr>
              <a:t>Zadoks </a:t>
            </a:r>
            <a:r>
              <a:rPr sz="2000" u="none" dirty="0">
                <a:latin typeface="Corbel"/>
                <a:cs typeface="Corbel"/>
              </a:rPr>
              <a:t>&amp;</a:t>
            </a:r>
            <a:r>
              <a:rPr sz="2000" u="none" spc="-50" dirty="0">
                <a:latin typeface="Corbel"/>
                <a:cs typeface="Corbel"/>
              </a:rPr>
              <a:t> </a:t>
            </a:r>
            <a:r>
              <a:rPr sz="2000" u="none" dirty="0">
                <a:latin typeface="Corbel"/>
                <a:cs typeface="Corbel"/>
              </a:rPr>
              <a:t>Schein, 1979)</a:t>
            </a:r>
            <a:endParaRPr sz="2000">
              <a:latin typeface="Corbel"/>
              <a:cs typeface="Corbe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96795" y="1226631"/>
          <a:ext cx="8990330" cy="497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0014">
                <a:tc row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PRINCÍPIOS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Efeito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predominante</a:t>
                      </a:r>
                      <a:r>
                        <a:rPr sz="14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sobre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row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2836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Medidas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Manejo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P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40715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595120" algn="l"/>
                        </a:tabLst>
                      </a:pPr>
                      <a:r>
                        <a:rPr sz="1450" b="1" spc="20" dirty="0">
                          <a:latin typeface="Calibri"/>
                          <a:cs typeface="Calibri"/>
                        </a:rPr>
                        <a:t>A	</a:t>
                      </a:r>
                      <a:r>
                        <a:rPr sz="1450" b="1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350" b="1" spc="22" baseline="-9259" dirty="0">
                          <a:latin typeface="Calibri"/>
                          <a:cs typeface="Calibri"/>
                        </a:rPr>
                        <a:t>0</a:t>
                      </a:r>
                      <a:endParaRPr sz="1350" baseline="-9259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r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t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4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EXCLUSÃO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Sementes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5" dirty="0">
                          <a:latin typeface="Calibri"/>
                          <a:cs typeface="Calibri"/>
                        </a:rPr>
                        <a:t>mudas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sadias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63131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b="1" spc="10" dirty="0">
                          <a:latin typeface="Calibri"/>
                          <a:cs typeface="Calibri"/>
                        </a:rPr>
                        <a:t>Inspeção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5" dirty="0">
                          <a:latin typeface="Calibri"/>
                          <a:cs typeface="Calibri"/>
                        </a:rPr>
                        <a:t>certificação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63131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Quarentena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63131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2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Eliminação</a:t>
                      </a:r>
                      <a:r>
                        <a:rPr sz="14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2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vetores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63131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ERRADICAÇÃO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CF7A79"/>
                      </a:solidFill>
                      <a:prstDash val="solid"/>
                    </a:lnL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Rotação</a:t>
                      </a:r>
                      <a:r>
                        <a:rPr sz="14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cultura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63131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7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50" b="1" i="1" spc="10" dirty="0">
                          <a:latin typeface="Calibri"/>
                          <a:cs typeface="Calibri"/>
                        </a:rPr>
                        <a:t>Roguing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63131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1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Eliminação</a:t>
                      </a:r>
                      <a:r>
                        <a:rPr sz="14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2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hospedeiros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alternativos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63131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b="1" spc="10" dirty="0">
                          <a:latin typeface="Calibri"/>
                          <a:cs typeface="Calibri"/>
                        </a:rPr>
                        <a:t>Tratamento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2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sementes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63131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PROTEÇÃO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2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spc="10" dirty="0">
                          <a:latin typeface="Calibri"/>
                          <a:cs typeface="Calibri"/>
                        </a:rPr>
                        <a:t>Pulverização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 partes</a:t>
                      </a:r>
                      <a:r>
                        <a:rPr sz="1450" b="1" spc="5" dirty="0">
                          <a:latin typeface="Calibri"/>
                          <a:cs typeface="Calibri"/>
                        </a:rPr>
                        <a:t> aéreas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b="1" spc="10" dirty="0">
                          <a:latin typeface="Calibri"/>
                          <a:cs typeface="Calibri"/>
                        </a:rPr>
                        <a:t>Tratamento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2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sementes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5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IMUNIZAÇÃO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28575">
                      <a:solidFill>
                        <a:srgbClr val="CF7A79"/>
                      </a:solidFill>
                      <a:prstDash val="solid"/>
                    </a:lnL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spc="10" dirty="0">
                          <a:latin typeface="Calibri"/>
                          <a:cs typeface="Calibri"/>
                        </a:rPr>
                        <a:t>Resistência</a:t>
                      </a:r>
                      <a:r>
                        <a:rPr sz="14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horizontal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72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b="1" spc="10" dirty="0">
                          <a:latin typeface="Calibri"/>
                          <a:cs typeface="Calibri"/>
                        </a:rPr>
                        <a:t>Resistência</a:t>
                      </a:r>
                      <a:r>
                        <a:rPr sz="14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5" dirty="0">
                          <a:latin typeface="Calibri"/>
                          <a:cs typeface="Calibri"/>
                        </a:rPr>
                        <a:t>vertical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63131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00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Variedade</a:t>
                      </a:r>
                      <a:r>
                        <a:rPr sz="14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multilinha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63131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lnB w="28575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6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620"/>
                        </a:lnSpc>
                        <a:spcBef>
                          <a:spcPts val="15"/>
                        </a:spcBef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Pré-imunização</a:t>
                      </a:r>
                      <a:r>
                        <a:rPr sz="14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química</a:t>
                      </a:r>
                      <a:r>
                        <a:rPr sz="14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latin typeface="Calibri"/>
                          <a:cs typeface="Calibri"/>
                        </a:rPr>
                        <a:t>biológica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28575">
                      <a:solidFill>
                        <a:srgbClr val="CF7A79"/>
                      </a:solidFill>
                      <a:prstDash val="solid"/>
                    </a:lnT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F7A79"/>
                      </a:solidFill>
                      <a:prstDash val="solid"/>
                    </a:lnT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ts val="162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631314">
                        <a:lnSpc>
                          <a:spcPts val="162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1620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28575">
                      <a:solidFill>
                        <a:srgbClr val="CF7A79"/>
                      </a:solidFill>
                      <a:prstDash val="solid"/>
                    </a:lnT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28575">
                      <a:solidFill>
                        <a:srgbClr val="CF7A79"/>
                      </a:solidFill>
                      <a:prstDash val="solid"/>
                    </a:lnT>
                    <a:solidFill>
                      <a:srgbClr val="EED2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59</a:t>
            </a:fld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6583" y="132587"/>
            <a:ext cx="6821805" cy="696595"/>
          </a:xfrm>
          <a:custGeom>
            <a:avLst/>
            <a:gdLst/>
            <a:ahLst/>
            <a:cxnLst/>
            <a:rect l="l" t="t" r="r" b="b"/>
            <a:pathLst>
              <a:path w="6821805" h="696594">
                <a:moveTo>
                  <a:pt x="0" y="696468"/>
                </a:moveTo>
                <a:lnTo>
                  <a:pt x="6821424" y="696468"/>
                </a:lnTo>
                <a:lnTo>
                  <a:pt x="6821424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8171" y="181178"/>
            <a:ext cx="6818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b="0" u="none" spc="-15" dirty="0">
                <a:latin typeface="Arial MT"/>
                <a:cs typeface="Arial MT"/>
              </a:rPr>
              <a:t>Triângulo</a:t>
            </a:r>
            <a:r>
              <a:rPr b="0" u="none" spc="-55" dirty="0">
                <a:latin typeface="Arial MT"/>
                <a:cs typeface="Arial MT"/>
              </a:rPr>
              <a:t> </a:t>
            </a:r>
            <a:r>
              <a:rPr b="0" u="none" dirty="0">
                <a:latin typeface="Arial MT"/>
                <a:cs typeface="Arial MT"/>
              </a:rPr>
              <a:t>da</a:t>
            </a:r>
            <a:r>
              <a:rPr b="0" u="none" spc="-30" dirty="0">
                <a:latin typeface="Arial MT"/>
                <a:cs typeface="Arial MT"/>
              </a:rPr>
              <a:t> </a:t>
            </a:r>
            <a:r>
              <a:rPr b="0" u="none" dirty="0">
                <a:latin typeface="Arial MT"/>
                <a:cs typeface="Arial MT"/>
              </a:rPr>
              <a:t>doença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4826" y="805815"/>
            <a:ext cx="7006590" cy="5074285"/>
            <a:chOff x="2294826" y="805815"/>
            <a:chExt cx="7006590" cy="50742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4288" y="815340"/>
              <a:ext cx="6987540" cy="50551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99589" y="810577"/>
              <a:ext cx="6997065" cy="5064760"/>
            </a:xfrm>
            <a:custGeom>
              <a:avLst/>
              <a:gdLst/>
              <a:ahLst/>
              <a:cxnLst/>
              <a:rect l="l" t="t" r="r" b="b"/>
              <a:pathLst>
                <a:path w="6997065" h="5064760">
                  <a:moveTo>
                    <a:pt x="0" y="5064633"/>
                  </a:moveTo>
                  <a:lnTo>
                    <a:pt x="6997065" y="5064633"/>
                  </a:lnTo>
                  <a:lnTo>
                    <a:pt x="6997065" y="0"/>
                  </a:lnTo>
                  <a:lnTo>
                    <a:pt x="0" y="0"/>
                  </a:lnTo>
                  <a:lnTo>
                    <a:pt x="0" y="50646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06911" y="643181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6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2848" y="1589532"/>
            <a:ext cx="8034655" cy="4800600"/>
          </a:xfrm>
          <a:custGeom>
            <a:avLst/>
            <a:gdLst/>
            <a:ahLst/>
            <a:cxnLst/>
            <a:rect l="l" t="t" r="r" b="b"/>
            <a:pathLst>
              <a:path w="8034655" h="4800600">
                <a:moveTo>
                  <a:pt x="8034528" y="0"/>
                </a:moveTo>
                <a:lnTo>
                  <a:pt x="0" y="0"/>
                </a:lnTo>
                <a:lnTo>
                  <a:pt x="0" y="4800600"/>
                </a:lnTo>
                <a:lnTo>
                  <a:pt x="8034528" y="4800600"/>
                </a:lnTo>
                <a:lnTo>
                  <a:pt x="8034528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5185" y="132714"/>
            <a:ext cx="836675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17780" indent="-381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rbel"/>
                <a:cs typeface="Corbel"/>
              </a:rPr>
              <a:t>Relação entre </a:t>
            </a:r>
            <a:r>
              <a:rPr sz="2000" b="1" dirty="0">
                <a:latin typeface="Corbel"/>
                <a:cs typeface="Corbel"/>
              </a:rPr>
              <a:t>princípios e </a:t>
            </a:r>
            <a:r>
              <a:rPr sz="2000" b="1" spc="-5" dirty="0">
                <a:latin typeface="Corbel"/>
                <a:cs typeface="Corbel"/>
              </a:rPr>
              <a:t>medidas </a:t>
            </a:r>
            <a:r>
              <a:rPr sz="2000" b="1" dirty="0">
                <a:latin typeface="Corbel"/>
                <a:cs typeface="Corbel"/>
              </a:rPr>
              <a:t>de manejo e seus efeitos predominantes </a:t>
            </a:r>
            <a:r>
              <a:rPr sz="2000" b="1" spc="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sobre</a:t>
            </a:r>
            <a:r>
              <a:rPr sz="2000" b="1" spc="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o</a:t>
            </a:r>
            <a:r>
              <a:rPr sz="2000" b="1" spc="-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patógeno (P),</a:t>
            </a:r>
            <a:r>
              <a:rPr sz="2000" b="1" spc="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hospedeiro (H)</a:t>
            </a:r>
            <a:r>
              <a:rPr sz="2000" b="1" spc="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ou</a:t>
            </a:r>
            <a:r>
              <a:rPr sz="2000" b="1" spc="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ambiente</a:t>
            </a:r>
            <a:r>
              <a:rPr sz="2000" b="1" spc="-2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(A)</a:t>
            </a:r>
            <a:r>
              <a:rPr sz="2000" b="1" spc="-1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e</a:t>
            </a:r>
            <a:r>
              <a:rPr sz="2000" b="1" spc="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sobre</a:t>
            </a:r>
            <a:r>
              <a:rPr sz="2000" b="1" spc="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os</a:t>
            </a:r>
            <a:r>
              <a:rPr sz="2000" b="1" spc="1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parâmetros </a:t>
            </a:r>
            <a:r>
              <a:rPr sz="2000" b="1" spc="-40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epidemiológicos</a:t>
            </a:r>
            <a:r>
              <a:rPr sz="2000" b="1" spc="-20" dirty="0">
                <a:latin typeface="Corbel"/>
                <a:cs typeface="Corbel"/>
              </a:rPr>
              <a:t> </a:t>
            </a:r>
            <a:r>
              <a:rPr sz="2000" b="1" spc="5" dirty="0">
                <a:latin typeface="Corbel"/>
                <a:cs typeface="Corbel"/>
              </a:rPr>
              <a:t>x</a:t>
            </a:r>
            <a:r>
              <a:rPr sz="1950" b="1" spc="7" baseline="-21367" dirty="0">
                <a:latin typeface="Corbel"/>
                <a:cs typeface="Corbel"/>
              </a:rPr>
              <a:t>0,</a:t>
            </a:r>
            <a:r>
              <a:rPr sz="2000" b="1" spc="5" dirty="0">
                <a:latin typeface="Corbel"/>
                <a:cs typeface="Corbel"/>
              </a:rPr>
              <a:t>r</a:t>
            </a:r>
            <a:r>
              <a:rPr sz="2000" b="1" spc="-1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ou</a:t>
            </a:r>
            <a:r>
              <a:rPr sz="2000" b="1" spc="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t</a:t>
            </a:r>
            <a:r>
              <a:rPr sz="2000" b="1" spc="-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(Adaptado</a:t>
            </a:r>
            <a:r>
              <a:rPr sz="2000" b="1" spc="-2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de</a:t>
            </a:r>
            <a:r>
              <a:rPr sz="2000" b="1" spc="-7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Zadoks </a:t>
            </a:r>
            <a:r>
              <a:rPr sz="2000" b="1" dirty="0">
                <a:latin typeface="Corbel"/>
                <a:cs typeface="Corbel"/>
              </a:rPr>
              <a:t>&amp;</a:t>
            </a:r>
            <a:r>
              <a:rPr sz="2000" b="1" spc="-5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Schein, 1979)</a:t>
            </a:r>
            <a:endParaRPr sz="2000">
              <a:latin typeface="Corbel"/>
              <a:cs typeface="Corbe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91246" y="1694688"/>
          <a:ext cx="7679055" cy="4472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9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677">
                <a:tc gridSpan="7">
                  <a:txBody>
                    <a:bodyPr/>
                    <a:lstStyle/>
                    <a:p>
                      <a:pPr marL="113030">
                        <a:lnSpc>
                          <a:spcPts val="2155"/>
                        </a:lnSpc>
                      </a:pPr>
                      <a:r>
                        <a:rPr sz="1850" b="1" spc="-270" dirty="0">
                          <a:latin typeface="Calibri"/>
                          <a:cs typeface="Calibri"/>
                        </a:rPr>
                        <a:t>TERAPIA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F7A79"/>
                      </a:solidFill>
                      <a:prstDash val="solid"/>
                    </a:lnL>
                    <a:lnR w="28575">
                      <a:solidFill>
                        <a:srgbClr val="CF7A79"/>
                      </a:solidFill>
                      <a:prstDash val="solid"/>
                    </a:lnR>
                    <a:lnT w="635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35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50" b="1" spc="-250" dirty="0">
                          <a:latin typeface="Calibri"/>
                          <a:cs typeface="Calibri"/>
                        </a:rPr>
                        <a:t>Quimioterapia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b="1" spc="-254" dirty="0">
                          <a:latin typeface="Calibri"/>
                          <a:cs typeface="Calibri"/>
                        </a:rPr>
                        <a:t>Termoterapia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b="1" spc="-215" dirty="0">
                          <a:latin typeface="Calibri"/>
                          <a:cs typeface="Calibri"/>
                        </a:rPr>
                        <a:t>Cirurgia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88">
                <a:tc gridSpan="7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b="1" spc="-305" dirty="0">
                          <a:latin typeface="Calibri"/>
                          <a:cs typeface="Calibri"/>
                        </a:rPr>
                        <a:t>EVASÃO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28575">
                      <a:solidFill>
                        <a:srgbClr val="CF7A79"/>
                      </a:solidFill>
                      <a:prstDash val="solid"/>
                    </a:lnL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61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50" b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50" b="1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85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8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25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rea</a:t>
                      </a:r>
                      <a:r>
                        <a:rPr sz="18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eo</a:t>
                      </a:r>
                      <a:r>
                        <a:rPr sz="1850" b="1" spc="-2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rá</a:t>
                      </a:r>
                      <a:r>
                        <a:rPr sz="185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5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50" b="1" spc="-5" dirty="0">
                          <a:latin typeface="Calibri"/>
                          <a:cs typeface="Calibri"/>
                        </a:rPr>
                        <a:t>ca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2362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b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50" b="1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85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8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85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ocal</a:t>
                      </a:r>
                      <a:r>
                        <a:rPr sz="185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50" b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5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50" b="1" spc="-1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o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2362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99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50" b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50" b="1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85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8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5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5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5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50" b="1" spc="-1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o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14732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50" b="1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5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50" b="1" spc="-1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5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5" dirty="0">
                          <a:latin typeface="Calibri"/>
                          <a:cs typeface="Calibri"/>
                        </a:rPr>
                        <a:t>raso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2362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1473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b="1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85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85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5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50" b="1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50" b="1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850" b="1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e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2362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1473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943">
                <a:tc gridSpan="7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b="1" spc="-305" dirty="0">
                          <a:latin typeface="Calibri"/>
                          <a:cs typeface="Calibri"/>
                        </a:rPr>
                        <a:t>REGULAÇÃO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28575">
                      <a:solidFill>
                        <a:srgbClr val="CF7A79"/>
                      </a:solidFill>
                      <a:prstDash val="solid"/>
                    </a:lnL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388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b="1" spc="-250" dirty="0">
                          <a:latin typeface="Calibri"/>
                          <a:cs typeface="Calibri"/>
                        </a:rPr>
                        <a:t>Modificação</a:t>
                      </a:r>
                      <a:r>
                        <a:rPr sz="185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27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50" b="1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220" dirty="0">
                          <a:latin typeface="Calibri"/>
                          <a:cs typeface="Calibri"/>
                        </a:rPr>
                        <a:t>práticas</a:t>
                      </a:r>
                      <a:r>
                        <a:rPr sz="185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215" dirty="0">
                          <a:latin typeface="Calibri"/>
                          <a:cs typeface="Calibri"/>
                        </a:rPr>
                        <a:t>culturais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5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5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ro</a:t>
                      </a:r>
                      <a:r>
                        <a:rPr sz="185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5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5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50" b="1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5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os</a:t>
                      </a:r>
                      <a:r>
                        <a:rPr sz="1850" b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5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50" b="1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50" b="1" dirty="0">
                          <a:latin typeface="Calibri"/>
                          <a:cs typeface="Calibri"/>
                        </a:rPr>
                        <a:t>es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666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b="1" spc="-250" dirty="0">
                          <a:latin typeface="Calibri"/>
                          <a:cs typeface="Calibri"/>
                        </a:rPr>
                        <a:t>Modificação</a:t>
                      </a:r>
                      <a:r>
                        <a:rPr sz="185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28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850" b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270" dirty="0">
                          <a:latin typeface="Calibri"/>
                          <a:cs typeface="Calibri"/>
                        </a:rPr>
                        <a:t>ambiente</a:t>
                      </a:r>
                      <a:r>
                        <a:rPr sz="185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26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5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50" b="1" spc="-235" dirty="0">
                          <a:latin typeface="Calibri"/>
                          <a:cs typeface="Calibri"/>
                        </a:rPr>
                        <a:t>nutrição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28575">
                      <a:solidFill>
                        <a:srgbClr val="CF7A79"/>
                      </a:solidFill>
                      <a:prstDash val="solid"/>
                    </a:lnL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50" dirty="0">
                          <a:latin typeface="Calibri"/>
                          <a:cs typeface="Calibri"/>
                        </a:rPr>
                        <a:t>+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F7A79"/>
                      </a:solidFill>
                      <a:prstDash val="solid"/>
                    </a:lnR>
                    <a:lnT w="38100">
                      <a:solidFill>
                        <a:srgbClr val="CF7A79"/>
                      </a:solidFill>
                      <a:prstDash val="solid"/>
                    </a:lnT>
                    <a:lnB w="38100">
                      <a:solidFill>
                        <a:srgbClr val="CF7A79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208276" y="1088136"/>
            <a:ext cx="9150350" cy="5637530"/>
            <a:chOff x="2208276" y="1088136"/>
            <a:chExt cx="9150350" cy="5637530"/>
          </a:xfrm>
        </p:grpSpPr>
        <p:sp>
          <p:nvSpPr>
            <p:cNvPr id="6" name="object 6"/>
            <p:cNvSpPr/>
            <p:nvPr/>
          </p:nvSpPr>
          <p:spPr>
            <a:xfrm>
              <a:off x="2208276" y="1088136"/>
              <a:ext cx="8034655" cy="607060"/>
            </a:xfrm>
            <a:custGeom>
              <a:avLst/>
              <a:gdLst/>
              <a:ahLst/>
              <a:cxnLst/>
              <a:rect l="l" t="t" r="r" b="b"/>
              <a:pathLst>
                <a:path w="8034655" h="607060">
                  <a:moveTo>
                    <a:pt x="8034528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8034528" y="606551"/>
                  </a:lnTo>
                  <a:lnTo>
                    <a:pt x="803452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60</a:t>
            </a:fld>
            <a:endParaRPr sz="1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8369" marR="5080" indent="-915035">
              <a:lnSpc>
                <a:spcPct val="100000"/>
              </a:lnSpc>
              <a:spcBef>
                <a:spcPts val="100"/>
              </a:spcBef>
            </a:pPr>
            <a:r>
              <a:rPr sz="5400" u="none" spc="-15" dirty="0"/>
              <a:t>MÉTODOS</a:t>
            </a:r>
            <a:r>
              <a:rPr sz="5400" u="none" spc="-25" dirty="0"/>
              <a:t> </a:t>
            </a:r>
            <a:r>
              <a:rPr sz="5400" u="none" spc="-5" dirty="0"/>
              <a:t>DE</a:t>
            </a:r>
            <a:r>
              <a:rPr sz="5400" u="none" spc="-25" dirty="0"/>
              <a:t> </a:t>
            </a:r>
            <a:r>
              <a:rPr sz="5400" u="none" dirty="0"/>
              <a:t>CONTROLE</a:t>
            </a:r>
            <a:r>
              <a:rPr sz="5400" u="none" spc="-25" dirty="0"/>
              <a:t> </a:t>
            </a:r>
            <a:r>
              <a:rPr sz="5400" u="none" spc="-5" dirty="0"/>
              <a:t>DE </a:t>
            </a:r>
            <a:r>
              <a:rPr sz="5400" u="none" spc="-1485" dirty="0"/>
              <a:t> </a:t>
            </a:r>
            <a:r>
              <a:rPr sz="5400" u="none" dirty="0"/>
              <a:t>DOENÇAS</a:t>
            </a:r>
            <a:r>
              <a:rPr sz="5400" u="none" spc="-10" dirty="0"/>
              <a:t> </a:t>
            </a:r>
            <a:r>
              <a:rPr sz="5400" u="none" dirty="0"/>
              <a:t>DE</a:t>
            </a:r>
            <a:r>
              <a:rPr sz="5400" u="none" spc="-25" dirty="0"/>
              <a:t> </a:t>
            </a:r>
            <a:r>
              <a:rPr sz="5400" u="none" spc="-60" dirty="0"/>
              <a:t>PLANTAS</a:t>
            </a:r>
            <a:endParaRPr sz="5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61</a:t>
            </a:fld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4287392" y="2258566"/>
            <a:ext cx="3618229" cy="33801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57250" indent="-744855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857250" algn="l"/>
                <a:tab pos="857885" algn="l"/>
              </a:tabLst>
            </a:pPr>
            <a:r>
              <a:rPr sz="4000" spc="-5" dirty="0">
                <a:latin typeface="Arial MT"/>
                <a:cs typeface="Arial MT"/>
              </a:rPr>
              <a:t>GENÉTICO</a:t>
            </a:r>
            <a:endParaRPr sz="4000">
              <a:latin typeface="Arial MT"/>
              <a:cs typeface="Arial MT"/>
            </a:endParaRPr>
          </a:p>
          <a:p>
            <a:pPr marL="1067435" indent="-744855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1067435" algn="l"/>
                <a:tab pos="1068070" algn="l"/>
              </a:tabLst>
            </a:pPr>
            <a:r>
              <a:rPr sz="4000" spc="-5" dirty="0">
                <a:latin typeface="Arial MT"/>
                <a:cs typeface="Arial MT"/>
              </a:rPr>
              <a:t>QUÍMICO</a:t>
            </a:r>
            <a:endParaRPr sz="4000">
              <a:latin typeface="Arial MT"/>
              <a:cs typeface="Arial MT"/>
            </a:endParaRPr>
          </a:p>
          <a:p>
            <a:pPr marL="756285" indent="-74422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000" spc="-5" dirty="0">
                <a:latin typeface="Arial MT"/>
                <a:cs typeface="Arial MT"/>
              </a:rPr>
              <a:t>BIOLÓGI</a:t>
            </a:r>
            <a:r>
              <a:rPr sz="4000" spc="-20" dirty="0">
                <a:latin typeface="Arial MT"/>
                <a:cs typeface="Arial MT"/>
              </a:rPr>
              <a:t>C</a:t>
            </a:r>
            <a:r>
              <a:rPr sz="4000" spc="-5" dirty="0">
                <a:latin typeface="Arial MT"/>
                <a:cs typeface="Arial MT"/>
              </a:rPr>
              <a:t>O</a:t>
            </a:r>
            <a:endParaRPr sz="4000">
              <a:latin typeface="Arial MT"/>
              <a:cs typeface="Arial MT"/>
            </a:endParaRPr>
          </a:p>
          <a:p>
            <a:pPr marL="872490" indent="-74485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872490" algn="l"/>
                <a:tab pos="873125" algn="l"/>
              </a:tabLst>
            </a:pPr>
            <a:r>
              <a:rPr sz="4000" spc="-45" dirty="0">
                <a:latin typeface="Arial MT"/>
                <a:cs typeface="Arial MT"/>
              </a:rPr>
              <a:t>CULTURAL</a:t>
            </a:r>
            <a:endParaRPr sz="4000">
              <a:latin typeface="Arial MT"/>
              <a:cs typeface="Arial MT"/>
            </a:endParaRPr>
          </a:p>
          <a:p>
            <a:pPr marL="1335405" indent="-74422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1335405" algn="l"/>
                <a:tab pos="1336040" algn="l"/>
              </a:tabLst>
            </a:pPr>
            <a:r>
              <a:rPr sz="4000" spc="-5" dirty="0">
                <a:latin typeface="Arial MT"/>
                <a:cs typeface="Arial MT"/>
              </a:rPr>
              <a:t>FÍSICO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521" y="2730195"/>
            <a:ext cx="84512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u="none" dirty="0">
                <a:latin typeface="Arial MT"/>
                <a:cs typeface="Arial MT"/>
              </a:rPr>
              <a:t>CONTROLE</a:t>
            </a:r>
            <a:r>
              <a:rPr sz="6000" b="0" u="none" spc="-95" dirty="0">
                <a:latin typeface="Arial MT"/>
                <a:cs typeface="Arial MT"/>
              </a:rPr>
              <a:t> </a:t>
            </a:r>
            <a:r>
              <a:rPr sz="6000" b="0" u="none" dirty="0">
                <a:latin typeface="Arial MT"/>
                <a:cs typeface="Arial MT"/>
              </a:rPr>
              <a:t>GENÉTICO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558540"/>
            <a:ext cx="995680" cy="111760"/>
          </a:xfrm>
          <a:custGeom>
            <a:avLst/>
            <a:gdLst/>
            <a:ahLst/>
            <a:cxnLst/>
            <a:rect l="l" t="t" r="r" b="b"/>
            <a:pathLst>
              <a:path w="995680" h="111760">
                <a:moveTo>
                  <a:pt x="995172" y="0"/>
                </a:moveTo>
                <a:lnTo>
                  <a:pt x="0" y="0"/>
                </a:lnTo>
                <a:lnTo>
                  <a:pt x="0" y="111252"/>
                </a:lnTo>
                <a:lnTo>
                  <a:pt x="995172" y="111252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35737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54679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95351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756916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62</a:t>
            </a:fld>
            <a:endParaRPr sz="14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8911" y="529285"/>
            <a:ext cx="62382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/>
              <a:t>CONTROLE</a:t>
            </a:r>
            <a:r>
              <a:rPr sz="4400" u="none" spc="-80" dirty="0"/>
              <a:t> </a:t>
            </a:r>
            <a:r>
              <a:rPr sz="4400" u="none" dirty="0"/>
              <a:t>GENÉTICO</a:t>
            </a:r>
            <a:endParaRPr sz="44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63</a:t>
            </a:fld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941628" y="1680159"/>
            <a:ext cx="1030986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 MT"/>
                <a:cs typeface="Arial MT"/>
              </a:rPr>
              <a:t>DEFESA</a:t>
            </a:r>
            <a:r>
              <a:rPr sz="3200" spc="-1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DAS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35" dirty="0">
                <a:latin typeface="Arial MT"/>
                <a:cs typeface="Arial MT"/>
              </a:rPr>
              <a:t>PLANTAS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CONTRA</a:t>
            </a:r>
            <a:r>
              <a:rPr sz="3200" spc="-210" dirty="0">
                <a:latin typeface="Arial MT"/>
                <a:cs typeface="Arial MT"/>
              </a:rPr>
              <a:t> </a:t>
            </a:r>
            <a:r>
              <a:rPr sz="3200" spc="-40" dirty="0">
                <a:latin typeface="Arial MT"/>
                <a:cs typeface="Arial MT"/>
              </a:rPr>
              <a:t>FITOPATÓGENOS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har char="•"/>
            </a:pPr>
            <a:endParaRPr sz="3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305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CARACTERÍSTICAS</a:t>
            </a:r>
            <a:r>
              <a:rPr sz="3200" spc="2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GENÉTICAS</a:t>
            </a:r>
            <a:r>
              <a:rPr sz="3200" spc="2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DO</a:t>
            </a:r>
            <a:r>
              <a:rPr sz="32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HOSPEDEIRO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858" y="3631819"/>
            <a:ext cx="32346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4610" algn="l"/>
              </a:tabLst>
            </a:pP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QUE	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IMPEDEM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77959" y="3631819"/>
            <a:ext cx="2173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4485" algn="l"/>
              </a:tabLst>
            </a:pP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AÇÃO	DE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2901" y="3631819"/>
            <a:ext cx="377380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  <a:tabLst>
                <a:tab pos="1050290" algn="l"/>
                <a:tab pos="1343025" algn="l"/>
                <a:tab pos="3489325" algn="l"/>
              </a:tabLst>
            </a:pPr>
            <a:r>
              <a:rPr sz="3200" spc="-1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U	REDUZEM	A 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OU		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REDUZEM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7440" y="4119498"/>
            <a:ext cx="2524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3625" algn="l"/>
              </a:tabLst>
            </a:pP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OS	DANOS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4858" y="4119498"/>
            <a:ext cx="34588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FI</a:t>
            </a:r>
            <a:r>
              <a:rPr sz="3200" spc="-8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3200" spc="-240" dirty="0">
                <a:solidFill>
                  <a:srgbClr val="FF0000"/>
                </a:solidFill>
                <a:latin typeface="Arial MT"/>
                <a:cs typeface="Arial MT"/>
              </a:rPr>
              <a:t>P</a:t>
            </a:r>
            <a:r>
              <a:rPr sz="3200" spc="-24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3200" spc="-10" dirty="0">
                <a:solidFill>
                  <a:srgbClr val="FF0000"/>
                </a:solidFill>
                <a:latin typeface="Arial MT"/>
                <a:cs typeface="Arial MT"/>
              </a:rPr>
              <a:t>Ó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GENOS  CAUSADOS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7295" y="522731"/>
            <a:ext cx="8217408" cy="58125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8911" y="125730"/>
            <a:ext cx="62369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/>
              <a:t>CONTROLE</a:t>
            </a:r>
            <a:r>
              <a:rPr sz="4400" u="none" spc="-85" dirty="0"/>
              <a:t> </a:t>
            </a:r>
            <a:r>
              <a:rPr sz="4400" u="none" dirty="0"/>
              <a:t>GENÉTICO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64</a:t>
            </a:fld>
            <a:endParaRPr sz="14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827" y="723900"/>
            <a:ext cx="8520684" cy="5410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8911" y="168909"/>
            <a:ext cx="62369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/>
              <a:t>CONTROLE</a:t>
            </a:r>
            <a:r>
              <a:rPr sz="4400" u="none" spc="-85" dirty="0"/>
              <a:t> </a:t>
            </a:r>
            <a:r>
              <a:rPr sz="4400" u="none" dirty="0"/>
              <a:t>GENÉTICO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65</a:t>
            </a:fld>
            <a:endParaRPr sz="14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288" y="1245108"/>
            <a:ext cx="9107423" cy="5442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839" rIns="0" bIns="0" rtlCol="0">
            <a:spAutoFit/>
          </a:bodyPr>
          <a:lstStyle/>
          <a:p>
            <a:pPr marL="3369310" marR="5080" indent="-128778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Resistência de Plantas a </a:t>
            </a:r>
            <a:r>
              <a:rPr sz="4000" u="none" spc="-1100" dirty="0"/>
              <a:t> </a:t>
            </a:r>
            <a:r>
              <a:rPr sz="4000" u="none" spc="-5" dirty="0"/>
              <a:t>fitopatógenos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66</a:t>
            </a:fld>
            <a:endParaRPr sz="14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69491"/>
            <a:ext cx="12179935" cy="5588635"/>
            <a:chOff x="0" y="1269491"/>
            <a:chExt cx="12179935" cy="5588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735" y="1269491"/>
              <a:ext cx="10061448" cy="53248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57017" y="328625"/>
            <a:ext cx="7078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Quantificação</a:t>
            </a:r>
            <a:r>
              <a:rPr sz="4000" u="none" dirty="0"/>
              <a:t> </a:t>
            </a:r>
            <a:r>
              <a:rPr sz="4000" u="none" spc="-5" dirty="0"/>
              <a:t>da</a:t>
            </a:r>
            <a:r>
              <a:rPr sz="4000" u="none" spc="-20" dirty="0"/>
              <a:t> </a:t>
            </a:r>
            <a:r>
              <a:rPr sz="4000" u="none" spc="-5" dirty="0"/>
              <a:t>Resistência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67</a:t>
            </a:fld>
            <a:endParaRPr sz="14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772668"/>
            <a:ext cx="9002268" cy="58369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9838" y="281127"/>
            <a:ext cx="7672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/>
              <a:t>Classificação</a:t>
            </a:r>
            <a:r>
              <a:rPr sz="4400" u="none" spc="-35" dirty="0"/>
              <a:t> </a:t>
            </a:r>
            <a:r>
              <a:rPr sz="4400" u="none" dirty="0"/>
              <a:t>de</a:t>
            </a:r>
            <a:r>
              <a:rPr sz="4400" u="none" spc="-30" dirty="0"/>
              <a:t> </a:t>
            </a:r>
            <a:r>
              <a:rPr sz="4400" u="none" dirty="0"/>
              <a:t>Resistência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68</a:t>
            </a:fld>
            <a:endParaRPr sz="14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71271" y="1731391"/>
            <a:ext cx="9563735" cy="363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spc="-25" dirty="0">
                <a:latin typeface="Arial MT"/>
                <a:cs typeface="Arial MT"/>
              </a:rPr>
              <a:t>VANDERPLANK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(1963):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EFETIVIDADE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</a:t>
            </a:r>
            <a:r>
              <a:rPr sz="2800" spc="-1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RESISTÊNCIA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CONTRA</a:t>
            </a:r>
            <a:r>
              <a:rPr sz="2800" spc="-1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RAÇAS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 </a:t>
            </a:r>
            <a:r>
              <a:rPr sz="2800" spc="-60" dirty="0">
                <a:latin typeface="Arial MT"/>
                <a:cs typeface="Arial MT"/>
              </a:rPr>
              <a:t>PATÓGENO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400">
              <a:latin typeface="Arial MT"/>
              <a:cs typeface="Arial MT"/>
            </a:endParaRPr>
          </a:p>
          <a:p>
            <a:pPr marL="698500" lvl="1" indent="-229870">
              <a:lnSpc>
                <a:spcPct val="100000"/>
              </a:lnSpc>
              <a:buFont typeface="Arial MT"/>
              <a:buChar char="•"/>
              <a:tabLst>
                <a:tab pos="699135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VERTICAL</a:t>
            </a:r>
            <a:r>
              <a:rPr sz="2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 MT"/>
                <a:cs typeface="Arial MT"/>
              </a:rPr>
              <a:t>= </a:t>
            </a:r>
            <a:r>
              <a:rPr sz="2800" spc="-10" dirty="0">
                <a:latin typeface="Arial MT"/>
                <a:cs typeface="Arial MT"/>
              </a:rPr>
              <a:t>RAÇA</a:t>
            </a:r>
            <a:r>
              <a:rPr sz="2800" spc="-1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ESPECÍFICA</a:t>
            </a:r>
            <a:r>
              <a:rPr sz="2800" spc="-145" dirty="0">
                <a:latin typeface="Arial MT"/>
                <a:cs typeface="Arial MT"/>
              </a:rPr>
              <a:t> </a:t>
            </a:r>
            <a:r>
              <a:rPr sz="2800" spc="-15" dirty="0">
                <a:latin typeface="Arial MT"/>
                <a:cs typeface="Arial MT"/>
              </a:rPr>
              <a:t>(RV)</a:t>
            </a:r>
            <a:endParaRPr sz="2800">
              <a:latin typeface="Arial MT"/>
              <a:cs typeface="Arial MT"/>
            </a:endParaRPr>
          </a:p>
          <a:p>
            <a:pPr marL="1155700" lvl="2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 MT"/>
                <a:cs typeface="Arial MT"/>
              </a:rPr>
              <a:t>EF</a:t>
            </a:r>
            <a:r>
              <a:rPr sz="2400" spc="-1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TI</a:t>
            </a:r>
            <a:r>
              <a:rPr sz="2400" spc="-185" dirty="0">
                <a:latin typeface="Arial MT"/>
                <a:cs typeface="Arial MT"/>
              </a:rPr>
              <a:t>V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</a:t>
            </a:r>
            <a:r>
              <a:rPr sz="2400" spc="-10" dirty="0">
                <a:latin typeface="Arial MT"/>
                <a:cs typeface="Arial MT"/>
              </a:rPr>
              <a:t>R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254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-15" dirty="0">
                <a:latin typeface="Arial MT"/>
                <a:cs typeface="Arial MT"/>
              </a:rPr>
              <a:t>L</a:t>
            </a:r>
            <a:r>
              <a:rPr sz="2400" dirty="0">
                <a:latin typeface="Arial MT"/>
                <a:cs typeface="Arial MT"/>
              </a:rPr>
              <a:t>GUMAS </a:t>
            </a:r>
            <a:r>
              <a:rPr sz="2400" spc="-5" dirty="0">
                <a:latin typeface="Arial MT"/>
                <a:cs typeface="Arial MT"/>
              </a:rPr>
              <a:t>R</a:t>
            </a:r>
            <a:r>
              <a:rPr sz="2400" spc="-15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Ç</a:t>
            </a:r>
            <a:r>
              <a:rPr sz="2400" spc="-1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S</a:t>
            </a:r>
            <a:endParaRPr sz="2400">
              <a:latin typeface="Arial MT"/>
              <a:cs typeface="Arial MT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3500">
              <a:latin typeface="Arial MT"/>
              <a:cs typeface="Arial MT"/>
            </a:endParaRPr>
          </a:p>
          <a:p>
            <a:pPr marL="698500" lvl="1" indent="-229870">
              <a:lnSpc>
                <a:spcPct val="100000"/>
              </a:lnSpc>
              <a:buFont typeface="Arial MT"/>
              <a:buChar char="•"/>
              <a:tabLst>
                <a:tab pos="699135" algn="l"/>
              </a:tabLst>
            </a:pPr>
            <a:r>
              <a:rPr sz="2800" b="1" spc="-30" dirty="0">
                <a:solidFill>
                  <a:srgbClr val="00AF50"/>
                </a:solidFill>
                <a:latin typeface="Arial"/>
                <a:cs typeface="Arial"/>
              </a:rPr>
              <a:t>HORIZONTAL</a:t>
            </a:r>
            <a:r>
              <a:rPr sz="2800" b="1" spc="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 MT"/>
                <a:cs typeface="Arial MT"/>
              </a:rPr>
              <a:t>= RAÇA-INESPECÍFICA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(RH)</a:t>
            </a:r>
            <a:endParaRPr sz="2800">
              <a:latin typeface="Arial MT"/>
              <a:cs typeface="Arial MT"/>
            </a:endParaRPr>
          </a:p>
          <a:p>
            <a:pPr marL="1155700" lvl="2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 MT"/>
                <a:cs typeface="Arial MT"/>
              </a:rPr>
              <a:t>EF</a:t>
            </a:r>
            <a:r>
              <a:rPr sz="2400" spc="-1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TI</a:t>
            </a:r>
            <a:r>
              <a:rPr sz="2400" spc="-185" dirty="0">
                <a:latin typeface="Arial MT"/>
                <a:cs typeface="Arial MT"/>
              </a:rPr>
              <a:t>V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</a:t>
            </a:r>
            <a:r>
              <a:rPr sz="2400" spc="-10" dirty="0">
                <a:latin typeface="Arial MT"/>
                <a:cs typeface="Arial MT"/>
              </a:rPr>
              <a:t>R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spc="-55" dirty="0">
                <a:latin typeface="Arial MT"/>
                <a:cs typeface="Arial MT"/>
              </a:rPr>
              <a:t>T</a:t>
            </a:r>
            <a:r>
              <a:rPr sz="2400" dirty="0">
                <a:latin typeface="Arial MT"/>
                <a:cs typeface="Arial MT"/>
              </a:rPr>
              <a:t>ODAS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RA</a:t>
            </a:r>
            <a:r>
              <a:rPr sz="2400" spc="-15" dirty="0">
                <a:latin typeface="Arial MT"/>
                <a:cs typeface="Arial MT"/>
              </a:rPr>
              <a:t>Ç</a:t>
            </a:r>
            <a:r>
              <a:rPr sz="2400" dirty="0">
                <a:latin typeface="Arial MT"/>
                <a:cs typeface="Arial MT"/>
              </a:rPr>
              <a:t>AS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69</a:t>
            </a:fld>
            <a:endParaRPr sz="1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8083" y="463423"/>
            <a:ext cx="8629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Resistência</a:t>
            </a:r>
            <a:r>
              <a:rPr sz="4000" u="none" spc="30" dirty="0"/>
              <a:t> </a:t>
            </a:r>
            <a:r>
              <a:rPr sz="4000" u="none" spc="-5" dirty="0"/>
              <a:t>de</a:t>
            </a:r>
            <a:r>
              <a:rPr sz="4000" u="none" spc="-10" dirty="0"/>
              <a:t> </a:t>
            </a:r>
            <a:r>
              <a:rPr sz="4000" u="none" spc="-5" dirty="0"/>
              <a:t>plantas</a:t>
            </a:r>
            <a:r>
              <a:rPr sz="4000" u="none" spc="-10" dirty="0"/>
              <a:t> </a:t>
            </a:r>
            <a:r>
              <a:rPr sz="4000" u="none" spc="-5" dirty="0"/>
              <a:t>a</a:t>
            </a:r>
            <a:r>
              <a:rPr sz="4000" u="none" spc="5" dirty="0"/>
              <a:t> </a:t>
            </a:r>
            <a:r>
              <a:rPr sz="4000" u="none" spc="-10" dirty="0"/>
              <a:t>patógenos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521" y="2303729"/>
            <a:ext cx="680593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u="none" dirty="0">
                <a:latin typeface="Arial MT"/>
                <a:cs typeface="Arial MT"/>
              </a:rPr>
              <a:t>HOSPEDEIRO</a:t>
            </a:r>
            <a:endParaRPr sz="80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2689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25723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923032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721864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523744"/>
            <a:ext cx="995680" cy="111760"/>
          </a:xfrm>
          <a:custGeom>
            <a:avLst/>
            <a:gdLst/>
            <a:ahLst/>
            <a:cxnLst/>
            <a:rect l="l" t="t" r="r" b="b"/>
            <a:pathLst>
              <a:path w="995680" h="111760">
                <a:moveTo>
                  <a:pt x="995172" y="0"/>
                </a:moveTo>
                <a:lnTo>
                  <a:pt x="0" y="0"/>
                </a:lnTo>
                <a:lnTo>
                  <a:pt x="0" y="111251"/>
                </a:lnTo>
                <a:lnTo>
                  <a:pt x="995172" y="111251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06911" y="643181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7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8716" y="5551932"/>
            <a:ext cx="9086215" cy="832485"/>
          </a:xfrm>
          <a:custGeom>
            <a:avLst/>
            <a:gdLst/>
            <a:ahLst/>
            <a:cxnLst/>
            <a:rect l="l" t="t" r="r" b="b"/>
            <a:pathLst>
              <a:path w="9086215" h="832485">
                <a:moveTo>
                  <a:pt x="9086088" y="0"/>
                </a:moveTo>
                <a:lnTo>
                  <a:pt x="0" y="0"/>
                </a:lnTo>
                <a:lnTo>
                  <a:pt x="0" y="832104"/>
                </a:lnTo>
                <a:lnTo>
                  <a:pt x="9086088" y="832104"/>
                </a:lnTo>
                <a:lnTo>
                  <a:pt x="90860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215368"/>
            <a:ext cx="9742170" cy="38481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60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 MT"/>
                <a:cs typeface="Arial MT"/>
              </a:rPr>
              <a:t>IDENTIFICAÇÃO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b="1" spc="-30" dirty="0">
                <a:solidFill>
                  <a:srgbClr val="FF0000"/>
                </a:solidFill>
                <a:latin typeface="Arial"/>
                <a:cs typeface="Arial"/>
              </a:rPr>
              <a:t>RV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 MT"/>
                <a:cs typeface="Arial MT"/>
              </a:rPr>
              <a:t>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b="1" spc="5" dirty="0">
                <a:solidFill>
                  <a:srgbClr val="00AF50"/>
                </a:solidFill>
                <a:latin typeface="Arial"/>
                <a:cs typeface="Arial"/>
              </a:rPr>
              <a:t>RH</a:t>
            </a:r>
            <a:endParaRPr sz="3200">
              <a:latin typeface="Arial"/>
              <a:cs typeface="Arial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675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Arial MT"/>
                <a:cs typeface="Arial MT"/>
              </a:rPr>
              <a:t>INOCULAÇÃO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DIFERENTES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ISOLADOS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PATÓGENO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EM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DIFERENTES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CULTIVARES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 </a:t>
            </a:r>
            <a:r>
              <a:rPr sz="2400" spc="-5" dirty="0">
                <a:latin typeface="Arial MT"/>
                <a:cs typeface="Arial MT"/>
              </a:rPr>
              <a:t>HOSPEDEIRO</a:t>
            </a:r>
            <a:endParaRPr sz="2400">
              <a:latin typeface="Arial MT"/>
              <a:cs typeface="Arial MT"/>
            </a:endParaRPr>
          </a:p>
          <a:p>
            <a:pPr marL="698500" lvl="1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698500" algn="l"/>
              </a:tabLst>
            </a:pPr>
            <a:r>
              <a:rPr sz="2400" spc="-45" dirty="0">
                <a:latin typeface="Arial MT"/>
                <a:cs typeface="Arial MT"/>
              </a:rPr>
              <a:t>AVALIAÇÃO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REAÇÃO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(QUANTIDADE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DOENÇA)</a:t>
            </a:r>
            <a:endParaRPr sz="2400">
              <a:latin typeface="Arial MT"/>
              <a:cs typeface="Arial MT"/>
            </a:endParaRPr>
          </a:p>
          <a:p>
            <a:pPr marL="1155700" lvl="2" indent="-229235">
              <a:lnSpc>
                <a:spcPct val="100000"/>
              </a:lnSpc>
              <a:spcBef>
                <a:spcPts val="395"/>
              </a:spcBef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Arial MT"/>
                <a:cs typeface="Arial MT"/>
              </a:rPr>
              <a:t>1 =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AUSÊ</a:t>
            </a:r>
            <a:r>
              <a:rPr sz="1800" spc="-10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CIA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DOENÇA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(A</a:t>
            </a:r>
            <a:r>
              <a:rPr sz="1800" spc="-140" dirty="0">
                <a:latin typeface="Arial MT"/>
                <a:cs typeface="Arial MT"/>
              </a:rPr>
              <a:t>L</a:t>
            </a:r>
            <a:r>
              <a:rPr sz="1800" spc="-12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RESIS</a:t>
            </a:r>
            <a:r>
              <a:rPr sz="1800" spc="10" dirty="0">
                <a:latin typeface="Arial MT"/>
                <a:cs typeface="Arial MT"/>
              </a:rPr>
              <a:t>T</a:t>
            </a:r>
            <a:r>
              <a:rPr sz="1800" spc="-5" dirty="0">
                <a:latin typeface="Arial MT"/>
                <a:cs typeface="Arial MT"/>
              </a:rPr>
              <a:t>ÊN</a:t>
            </a:r>
            <a:r>
              <a:rPr sz="1800" spc="-15" dirty="0">
                <a:latin typeface="Arial MT"/>
                <a:cs typeface="Arial MT"/>
              </a:rPr>
              <a:t>C</a:t>
            </a:r>
            <a:r>
              <a:rPr sz="1800" dirty="0">
                <a:latin typeface="Arial MT"/>
                <a:cs typeface="Arial MT"/>
              </a:rPr>
              <a:t>IA)</a:t>
            </a:r>
            <a:endParaRPr sz="1800">
              <a:latin typeface="Arial MT"/>
              <a:cs typeface="Arial MT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Char char="•"/>
              <a:tabLst>
                <a:tab pos="1155700" algn="l"/>
                <a:tab pos="1156335" algn="l"/>
              </a:tabLst>
            </a:pPr>
            <a:r>
              <a:rPr sz="1800" dirty="0">
                <a:latin typeface="Arial MT"/>
                <a:cs typeface="Arial MT"/>
              </a:rPr>
              <a:t>...</a:t>
            </a:r>
            <a:endParaRPr sz="1800">
              <a:latin typeface="Arial MT"/>
              <a:cs typeface="Arial MT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Char char="•"/>
              <a:tabLst>
                <a:tab pos="1155700" algn="l"/>
                <a:tab pos="1156335" algn="l"/>
              </a:tabLst>
            </a:pPr>
            <a:r>
              <a:rPr sz="1800" dirty="0">
                <a:latin typeface="Arial MT"/>
                <a:cs typeface="Arial MT"/>
              </a:rPr>
              <a:t>5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 </a:t>
            </a:r>
            <a:r>
              <a:rPr sz="1800" spc="-5" dirty="0">
                <a:latin typeface="Arial MT"/>
                <a:cs typeface="Arial MT"/>
              </a:rPr>
              <a:t>MÁXIMO</a:t>
            </a:r>
            <a:r>
              <a:rPr sz="1800" dirty="0">
                <a:latin typeface="Arial MT"/>
                <a:cs typeface="Arial MT"/>
              </a:rPr>
              <a:t> DE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DOENÇA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5" dirty="0">
                <a:latin typeface="Arial MT"/>
                <a:cs typeface="Arial MT"/>
              </a:rPr>
              <a:t>(ALTA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SUSCETÍBILIDADE)</a:t>
            </a:r>
            <a:endParaRPr sz="1800">
              <a:latin typeface="Arial MT"/>
              <a:cs typeface="Arial MT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698500" algn="l"/>
              </a:tabLst>
            </a:pPr>
            <a:r>
              <a:rPr sz="2800" spc="-5" dirty="0">
                <a:latin typeface="Arial MT"/>
                <a:cs typeface="Arial MT"/>
              </a:rPr>
              <a:t>INTERAÇÃO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45" dirty="0">
                <a:latin typeface="Arial MT"/>
                <a:cs typeface="Arial MT"/>
              </a:rPr>
              <a:t>CULTIVARES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X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RAÇAS</a:t>
            </a:r>
            <a:endParaRPr sz="2800">
              <a:latin typeface="Arial MT"/>
              <a:cs typeface="Arial MT"/>
            </a:endParaRPr>
          </a:p>
          <a:p>
            <a:pPr marL="1155700" lvl="2" indent="-229235">
              <a:lnSpc>
                <a:spcPct val="100000"/>
              </a:lnSpc>
              <a:spcBef>
                <a:spcPts val="38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 MT"/>
                <a:cs typeface="Arial MT"/>
              </a:rPr>
              <a:t>S</a:t>
            </a:r>
            <a:r>
              <a:rPr sz="2000" spc="-10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GNIFIC</a:t>
            </a:r>
            <a:r>
              <a:rPr sz="2000" spc="-15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TI</a:t>
            </a:r>
            <a:r>
              <a:rPr sz="2000" spc="-155" dirty="0">
                <a:latin typeface="Arial MT"/>
                <a:cs typeface="Arial MT"/>
              </a:rPr>
              <a:t>V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30" dirty="0">
                <a:latin typeface="Arial MT"/>
                <a:cs typeface="Arial MT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RV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 MT"/>
                <a:cs typeface="Arial MT"/>
              </a:rPr>
              <a:t>NÃO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</a:t>
            </a:r>
            <a:r>
              <a:rPr sz="2000" spc="-10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GNIFIC</a:t>
            </a:r>
            <a:r>
              <a:rPr sz="2000" spc="-15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TI</a:t>
            </a:r>
            <a:r>
              <a:rPr sz="2000" spc="-155" dirty="0">
                <a:latin typeface="Arial MT"/>
                <a:cs typeface="Arial MT"/>
              </a:rPr>
              <a:t>V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30" dirty="0">
                <a:latin typeface="Arial MT"/>
                <a:cs typeface="Arial MT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RH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80413" y="268935"/>
            <a:ext cx="8631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Resistência</a:t>
            </a:r>
            <a:r>
              <a:rPr sz="4000" u="none" spc="20" dirty="0"/>
              <a:t> </a:t>
            </a:r>
            <a:r>
              <a:rPr sz="4000" u="none" spc="-5" dirty="0"/>
              <a:t>de</a:t>
            </a:r>
            <a:r>
              <a:rPr sz="4000" u="none" dirty="0"/>
              <a:t> </a:t>
            </a:r>
            <a:r>
              <a:rPr sz="4000" u="none" spc="-5" dirty="0"/>
              <a:t>plantas</a:t>
            </a:r>
            <a:r>
              <a:rPr sz="4000" u="none" dirty="0"/>
              <a:t> </a:t>
            </a:r>
            <a:r>
              <a:rPr sz="4000" u="none" spc="-5" dirty="0"/>
              <a:t>a</a:t>
            </a:r>
            <a:r>
              <a:rPr sz="4000" u="none" spc="15" dirty="0"/>
              <a:t> </a:t>
            </a:r>
            <a:r>
              <a:rPr sz="4000" u="none" spc="-10" dirty="0"/>
              <a:t>patógenos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918716" y="5551932"/>
            <a:ext cx="9086215" cy="8324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15"/>
              </a:spcBef>
            </a:pP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ATENÇÃO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LANÇAMENTO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CULTIVARES</a:t>
            </a:r>
            <a:endParaRPr sz="24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RESISTENTES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70</a:t>
            </a:fld>
            <a:endParaRPr sz="14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6716"/>
            <a:ext cx="12179935" cy="5701665"/>
            <a:chOff x="0" y="1156716"/>
            <a:chExt cx="12179935" cy="5701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2536" y="1156716"/>
              <a:ext cx="8506967" cy="53477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90771" y="354838"/>
            <a:ext cx="34118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5" dirty="0"/>
              <a:t>Resistência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71</a:t>
            </a:fld>
            <a:endParaRPr sz="14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38783"/>
            <a:ext cx="12179935" cy="5919470"/>
            <a:chOff x="0" y="938783"/>
            <a:chExt cx="12179935" cy="5919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9407" y="938783"/>
              <a:ext cx="9473184" cy="56967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45766" y="287528"/>
            <a:ext cx="7301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Tipos</a:t>
            </a:r>
            <a:r>
              <a:rPr sz="4000" u="none" spc="-20" dirty="0"/>
              <a:t> </a:t>
            </a:r>
            <a:r>
              <a:rPr sz="4000" u="none" spc="-5" dirty="0"/>
              <a:t>de</a:t>
            </a:r>
            <a:r>
              <a:rPr sz="4000" u="none" spc="-10" dirty="0"/>
              <a:t> </a:t>
            </a:r>
            <a:r>
              <a:rPr sz="4000" u="none" spc="-5" dirty="0"/>
              <a:t>reações</a:t>
            </a:r>
            <a:r>
              <a:rPr sz="4000" u="none" spc="25" dirty="0"/>
              <a:t> </a:t>
            </a:r>
            <a:r>
              <a:rPr sz="4000" u="none" spc="-5" dirty="0"/>
              <a:t>a</a:t>
            </a:r>
            <a:r>
              <a:rPr sz="4000" u="none" spc="-10" dirty="0"/>
              <a:t> patógenos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72</a:t>
            </a:fld>
            <a:endParaRPr sz="14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7317" y="0"/>
            <a:ext cx="69049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835" marR="5080" indent="-1461770">
              <a:lnSpc>
                <a:spcPct val="100000"/>
              </a:lnSpc>
              <a:spcBef>
                <a:spcPts val="100"/>
              </a:spcBef>
            </a:pPr>
            <a:r>
              <a:rPr sz="3200" u="none" spc="-5" dirty="0">
                <a:latin typeface="Calibri"/>
                <a:cs typeface="Calibri"/>
              </a:rPr>
              <a:t>TOMATE: RESISTÊNCIA DE CULTIVARES </a:t>
            </a:r>
            <a:r>
              <a:rPr sz="3200" u="none" dirty="0">
                <a:latin typeface="Calibri"/>
                <a:cs typeface="Calibri"/>
              </a:rPr>
              <a:t>A </a:t>
            </a:r>
            <a:r>
              <a:rPr sz="3200" u="none" spc="-710" dirty="0">
                <a:latin typeface="Calibri"/>
                <a:cs typeface="Calibri"/>
              </a:rPr>
              <a:t> </a:t>
            </a:r>
            <a:r>
              <a:rPr sz="3200" u="none" spc="-5" dirty="0">
                <a:latin typeface="Calibri"/>
                <a:cs typeface="Calibri"/>
              </a:rPr>
              <a:t>DOENÇAS/PATÓGENOS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1092706"/>
            <a:ext cx="10246381" cy="55248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73</a:t>
            </a:fld>
            <a:endParaRPr sz="14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064" y="1126236"/>
            <a:ext cx="8496300" cy="28803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5494" y="135127"/>
            <a:ext cx="7020559" cy="93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4460">
              <a:lnSpc>
                <a:spcPct val="100000"/>
              </a:lnSpc>
              <a:spcBef>
                <a:spcPts val="100"/>
              </a:spcBef>
              <a:tabLst>
                <a:tab pos="1041400" algn="l"/>
              </a:tabLst>
            </a:pPr>
            <a:r>
              <a:rPr sz="2000" u="none" dirty="0"/>
              <a:t>Percentual</a:t>
            </a:r>
            <a:r>
              <a:rPr sz="2000" u="none" spc="-35" dirty="0"/>
              <a:t> </a:t>
            </a:r>
            <a:r>
              <a:rPr sz="2000" u="none" dirty="0"/>
              <a:t>das</a:t>
            </a:r>
            <a:r>
              <a:rPr sz="2000" u="none" spc="-15" dirty="0"/>
              <a:t> </a:t>
            </a:r>
            <a:r>
              <a:rPr sz="2000" u="none" dirty="0"/>
              <a:t>diferentes</a:t>
            </a:r>
            <a:r>
              <a:rPr sz="2000" u="none" spc="-40" dirty="0"/>
              <a:t> </a:t>
            </a:r>
            <a:r>
              <a:rPr sz="2000" u="none" dirty="0"/>
              <a:t>classes</a:t>
            </a:r>
            <a:r>
              <a:rPr sz="2000" u="none" spc="-25" dirty="0"/>
              <a:t> </a:t>
            </a:r>
            <a:r>
              <a:rPr sz="2000" u="none" dirty="0"/>
              <a:t>de</a:t>
            </a:r>
            <a:r>
              <a:rPr sz="2000" u="none" spc="-15" dirty="0"/>
              <a:t> </a:t>
            </a:r>
            <a:r>
              <a:rPr sz="2000" u="none" dirty="0"/>
              <a:t>comportamento</a:t>
            </a:r>
            <a:r>
              <a:rPr sz="2000" u="none" spc="-30" dirty="0"/>
              <a:t> </a:t>
            </a:r>
            <a:r>
              <a:rPr sz="2000" u="none" dirty="0"/>
              <a:t>em </a:t>
            </a:r>
            <a:r>
              <a:rPr sz="2000" u="none" spc="-540" dirty="0"/>
              <a:t> </a:t>
            </a:r>
            <a:r>
              <a:rPr sz="2000" u="none" dirty="0"/>
              <a:t>relação	às</a:t>
            </a:r>
            <a:r>
              <a:rPr sz="2000" u="none" spc="-25" dirty="0"/>
              <a:t> </a:t>
            </a:r>
            <a:r>
              <a:rPr sz="2000" u="none" dirty="0"/>
              <a:t>principais</a:t>
            </a:r>
            <a:r>
              <a:rPr sz="2000" u="none" spc="-25" dirty="0"/>
              <a:t> </a:t>
            </a:r>
            <a:r>
              <a:rPr sz="2000" u="none" dirty="0"/>
              <a:t>doenças</a:t>
            </a:r>
            <a:r>
              <a:rPr sz="2000" u="none" spc="-25" dirty="0"/>
              <a:t> </a:t>
            </a:r>
            <a:r>
              <a:rPr sz="2000" u="none" dirty="0"/>
              <a:t>da</a:t>
            </a:r>
            <a:r>
              <a:rPr sz="2000" u="none" spc="-5" dirty="0"/>
              <a:t> </a:t>
            </a:r>
            <a:r>
              <a:rPr sz="2000" u="none" dirty="0"/>
              <a:t>cultura</a:t>
            </a:r>
            <a:r>
              <a:rPr sz="2000" u="none" spc="-25" dirty="0"/>
              <a:t> </a:t>
            </a:r>
            <a:r>
              <a:rPr sz="2000" u="none" dirty="0"/>
              <a:t>do</a:t>
            </a:r>
            <a:r>
              <a:rPr sz="2000" u="none" spc="-5" dirty="0"/>
              <a:t> milho,</a:t>
            </a:r>
            <a:r>
              <a:rPr sz="2000" u="none" spc="-15" dirty="0"/>
              <a:t> </a:t>
            </a:r>
            <a:r>
              <a:rPr sz="2000" u="none" dirty="0"/>
              <a:t>das</a:t>
            </a:r>
            <a:endParaRPr sz="2000"/>
          </a:p>
          <a:p>
            <a:pPr marL="215265">
              <a:lnSpc>
                <a:spcPts val="2390"/>
              </a:lnSpc>
            </a:pPr>
            <a:r>
              <a:rPr sz="2000" u="none" spc="-5" dirty="0"/>
              <a:t>cultivares</a:t>
            </a:r>
            <a:r>
              <a:rPr sz="2000" u="none" spc="-15" dirty="0"/>
              <a:t> </a:t>
            </a:r>
            <a:r>
              <a:rPr sz="2000" u="none" spc="-5" dirty="0"/>
              <a:t>disponíveis</a:t>
            </a:r>
            <a:r>
              <a:rPr sz="2000" u="none" dirty="0"/>
              <a:t> no mercado</a:t>
            </a:r>
            <a:r>
              <a:rPr sz="2000" u="none" spc="-10" dirty="0"/>
              <a:t> </a:t>
            </a:r>
            <a:r>
              <a:rPr sz="2000" u="none" dirty="0"/>
              <a:t>na safra</a:t>
            </a:r>
            <a:r>
              <a:rPr sz="2000" u="none" spc="-35" dirty="0"/>
              <a:t> </a:t>
            </a:r>
            <a:r>
              <a:rPr sz="2000" u="none" dirty="0"/>
              <a:t>2015/16.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365617" y="6348171"/>
            <a:ext cx="2077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FONTE: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Cruz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al.,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2015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0057" y="3894835"/>
            <a:ext cx="1132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4045" algn="l"/>
              </a:tabLst>
            </a:pPr>
            <a:r>
              <a:rPr sz="1400" spc="-10" dirty="0">
                <a:latin typeface="Arial MT"/>
                <a:cs typeface="Arial MT"/>
              </a:rPr>
              <a:t>FU</a:t>
            </a:r>
            <a:r>
              <a:rPr sz="1400" dirty="0">
                <a:latin typeface="Arial MT"/>
                <a:cs typeface="Arial MT"/>
              </a:rPr>
              <a:t>S	PSOR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7670" y="4358264"/>
            <a:ext cx="4106940" cy="9804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54024" y="3870681"/>
            <a:ext cx="5958840" cy="5346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682625" algn="l"/>
                <a:tab pos="1407795" algn="l"/>
                <a:tab pos="2146935" algn="l"/>
                <a:tab pos="2748280" algn="l"/>
                <a:tab pos="3576954" algn="l"/>
                <a:tab pos="4116070" algn="l"/>
                <a:tab pos="4826000" algn="l"/>
                <a:tab pos="5559425" algn="l"/>
              </a:tabLst>
            </a:pPr>
            <a:r>
              <a:rPr sz="1400" dirty="0">
                <a:latin typeface="Arial MT"/>
                <a:cs typeface="Arial MT"/>
              </a:rPr>
              <a:t>P</a:t>
            </a:r>
            <a:r>
              <a:rPr sz="1400" spc="-10" dirty="0">
                <a:latin typeface="Arial MT"/>
                <a:cs typeface="Arial MT"/>
              </a:rPr>
              <a:t>H</a:t>
            </a:r>
            <a:r>
              <a:rPr sz="1400" spc="-15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Z	PPO</a:t>
            </a:r>
            <a:r>
              <a:rPr sz="1400" spc="-110" dirty="0">
                <a:latin typeface="Arial MT"/>
                <a:cs typeface="Arial MT"/>
              </a:rPr>
              <a:t>L</a:t>
            </a:r>
            <a:r>
              <a:rPr sz="1400" dirty="0">
                <a:latin typeface="Arial MT"/>
                <a:cs typeface="Arial MT"/>
              </a:rPr>
              <a:t>Y	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BR	E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F	E</a:t>
            </a:r>
            <a:r>
              <a:rPr sz="1400" spc="-10" dirty="0">
                <a:latin typeface="Arial MT"/>
                <a:cs typeface="Arial MT"/>
              </a:rPr>
              <a:t>TU</a:t>
            </a:r>
            <a:r>
              <a:rPr sz="1400" dirty="0">
                <a:latin typeface="Arial MT"/>
                <a:cs typeface="Arial MT"/>
              </a:rPr>
              <a:t>R	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IP	</a:t>
            </a:r>
            <a:r>
              <a:rPr sz="1400" spc="-10" dirty="0">
                <a:latin typeface="Arial MT"/>
                <a:cs typeface="Arial MT"/>
              </a:rPr>
              <a:t>CZ</a:t>
            </a:r>
            <a:r>
              <a:rPr sz="1400" dirty="0">
                <a:latin typeface="Arial MT"/>
                <a:cs typeface="Arial MT"/>
              </a:rPr>
              <a:t>EA	</a:t>
            </a:r>
            <a:r>
              <a:rPr sz="1400" spc="-10" dirty="0">
                <a:latin typeface="Arial MT"/>
                <a:cs typeface="Arial MT"/>
              </a:rPr>
              <a:t>DC</a:t>
            </a:r>
            <a:r>
              <a:rPr sz="1400" dirty="0">
                <a:latin typeface="Arial MT"/>
                <a:cs typeface="Arial MT"/>
              </a:rPr>
              <a:t>OL	SGR</a:t>
            </a:r>
            <a:endParaRPr sz="1400">
              <a:latin typeface="Arial MT"/>
              <a:cs typeface="Arial MT"/>
            </a:endParaRPr>
          </a:p>
          <a:p>
            <a:pPr marL="610235">
              <a:lnSpc>
                <a:spcPct val="100000"/>
              </a:lnSpc>
              <a:spcBef>
                <a:spcPts val="210"/>
              </a:spcBef>
            </a:pPr>
            <a:r>
              <a:rPr sz="1600" b="1" spc="-35" dirty="0">
                <a:latin typeface="Arial"/>
                <a:cs typeface="Arial"/>
              </a:rPr>
              <a:t>PATÓGENOS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/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DOENÇAS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3804" y="5595315"/>
            <a:ext cx="1576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FUS: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Fusariose </a:t>
            </a:r>
            <a:r>
              <a:rPr sz="1200" dirty="0">
                <a:latin typeface="Arial MT"/>
                <a:cs typeface="Arial MT"/>
              </a:rPr>
              <a:t> PSOR: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i="1" dirty="0">
                <a:latin typeface="Arial"/>
                <a:cs typeface="Arial"/>
              </a:rPr>
              <a:t>Puccinia</a:t>
            </a:r>
            <a:r>
              <a:rPr sz="1200" i="1" spc="-6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sorghi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PHYZ: </a:t>
            </a:r>
            <a:r>
              <a:rPr sz="1200" i="1" spc="-5" dirty="0">
                <a:latin typeface="Arial"/>
                <a:cs typeface="Arial"/>
              </a:rPr>
              <a:t>Physopella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zae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5827" y="5595315"/>
            <a:ext cx="18694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PPOLY: </a:t>
            </a:r>
            <a:r>
              <a:rPr sz="1200" i="1" spc="-5" dirty="0">
                <a:latin typeface="Arial"/>
                <a:cs typeface="Arial"/>
              </a:rPr>
              <a:t>Puccinia polyssora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MBR: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Mancha branca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ENF: Enfezamento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4700" y="5595315"/>
            <a:ext cx="2208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ETUR: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i="1" spc="-5" dirty="0">
                <a:latin typeface="Arial"/>
                <a:cs typeface="Arial"/>
              </a:rPr>
              <a:t>Exserrohilum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turcicum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DIP: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i="1" dirty="0">
                <a:latin typeface="Arial"/>
                <a:cs typeface="Arial"/>
              </a:rPr>
              <a:t>Diplodia</a:t>
            </a:r>
            <a:r>
              <a:rPr sz="1200" i="1" spc="-7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sp.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CZEA: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i="1" spc="-5" dirty="0">
                <a:latin typeface="Arial"/>
                <a:cs typeface="Arial"/>
              </a:rPr>
              <a:t>Cercospora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zeae-maydis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48547" y="5595315"/>
            <a:ext cx="18268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DCOL: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Doenças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Colmo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SGR: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Sanidade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grãos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78971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 MT"/>
                <a:cs typeface="Arial MT"/>
              </a:rPr>
              <a:t>74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61288"/>
            <a:ext cx="12179935" cy="5697220"/>
            <a:chOff x="0" y="1161288"/>
            <a:chExt cx="12179935" cy="5697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7444" y="1161288"/>
              <a:ext cx="8897112" cy="54132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40934" y="466090"/>
            <a:ext cx="2311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Tolerância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33252" y="641492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75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9" y="641604"/>
            <a:ext cx="7324344" cy="55747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0960" y="97028"/>
            <a:ext cx="2311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Tolerância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521" y="2730195"/>
            <a:ext cx="78155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u="none" dirty="0">
                <a:latin typeface="Arial MT"/>
                <a:cs typeface="Arial MT"/>
              </a:rPr>
              <a:t>CONTROLE</a:t>
            </a:r>
            <a:r>
              <a:rPr sz="6000" b="0" u="none" spc="-100" dirty="0">
                <a:latin typeface="Arial MT"/>
                <a:cs typeface="Arial MT"/>
              </a:rPr>
              <a:t> </a:t>
            </a:r>
            <a:r>
              <a:rPr sz="6000" b="0" u="none" dirty="0">
                <a:latin typeface="Arial MT"/>
                <a:cs typeface="Arial MT"/>
              </a:rPr>
              <a:t>QUÍMICO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558540"/>
            <a:ext cx="995680" cy="111760"/>
          </a:xfrm>
          <a:custGeom>
            <a:avLst/>
            <a:gdLst/>
            <a:ahLst/>
            <a:cxnLst/>
            <a:rect l="l" t="t" r="r" b="b"/>
            <a:pathLst>
              <a:path w="995680" h="111760">
                <a:moveTo>
                  <a:pt x="995172" y="0"/>
                </a:moveTo>
                <a:lnTo>
                  <a:pt x="0" y="0"/>
                </a:lnTo>
                <a:lnTo>
                  <a:pt x="0" y="111252"/>
                </a:lnTo>
                <a:lnTo>
                  <a:pt x="995172" y="111252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35737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54679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95351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756916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77</a:t>
            </a:fld>
            <a:endParaRPr sz="14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02582"/>
            <a:ext cx="12179935" cy="2455545"/>
            <a:chOff x="0" y="4402582"/>
            <a:chExt cx="12179935" cy="2455545"/>
          </a:xfrm>
        </p:grpSpPr>
        <p:sp>
          <p:nvSpPr>
            <p:cNvPr id="3" name="object 3"/>
            <p:cNvSpPr/>
            <p:nvPr/>
          </p:nvSpPr>
          <p:spPr>
            <a:xfrm>
              <a:off x="167639" y="4408932"/>
              <a:ext cx="11488420" cy="1219835"/>
            </a:xfrm>
            <a:custGeom>
              <a:avLst/>
              <a:gdLst/>
              <a:ahLst/>
              <a:cxnLst/>
              <a:rect l="l" t="t" r="r" b="b"/>
              <a:pathLst>
                <a:path w="11488420" h="1219835">
                  <a:moveTo>
                    <a:pt x="4786630" y="993648"/>
                  </a:moveTo>
                  <a:lnTo>
                    <a:pt x="1914652" y="993648"/>
                  </a:lnTo>
                  <a:lnTo>
                    <a:pt x="5494020" y="1219314"/>
                  </a:lnTo>
                  <a:lnTo>
                    <a:pt x="4786630" y="993648"/>
                  </a:lnTo>
                  <a:close/>
                </a:path>
                <a:path w="11488420" h="1219835">
                  <a:moveTo>
                    <a:pt x="11322304" y="0"/>
                  </a:moveTo>
                  <a:lnTo>
                    <a:pt x="165608" y="0"/>
                  </a:lnTo>
                  <a:lnTo>
                    <a:pt x="121581" y="5917"/>
                  </a:lnTo>
                  <a:lnTo>
                    <a:pt x="82021" y="22615"/>
                  </a:lnTo>
                  <a:lnTo>
                    <a:pt x="48504" y="48514"/>
                  </a:lnTo>
                  <a:lnTo>
                    <a:pt x="22609" y="82032"/>
                  </a:lnTo>
                  <a:lnTo>
                    <a:pt x="5915" y="121590"/>
                  </a:lnTo>
                  <a:lnTo>
                    <a:pt x="0" y="165608"/>
                  </a:lnTo>
                  <a:lnTo>
                    <a:pt x="0" y="828040"/>
                  </a:lnTo>
                  <a:lnTo>
                    <a:pt x="5915" y="872057"/>
                  </a:lnTo>
                  <a:lnTo>
                    <a:pt x="22609" y="911615"/>
                  </a:lnTo>
                  <a:lnTo>
                    <a:pt x="48504" y="945134"/>
                  </a:lnTo>
                  <a:lnTo>
                    <a:pt x="82021" y="971032"/>
                  </a:lnTo>
                  <a:lnTo>
                    <a:pt x="121581" y="987730"/>
                  </a:lnTo>
                  <a:lnTo>
                    <a:pt x="165608" y="993648"/>
                  </a:lnTo>
                  <a:lnTo>
                    <a:pt x="11322304" y="993648"/>
                  </a:lnTo>
                  <a:lnTo>
                    <a:pt x="11366321" y="987730"/>
                  </a:lnTo>
                  <a:lnTo>
                    <a:pt x="11405879" y="971032"/>
                  </a:lnTo>
                  <a:lnTo>
                    <a:pt x="11439398" y="945134"/>
                  </a:lnTo>
                  <a:lnTo>
                    <a:pt x="11465296" y="911615"/>
                  </a:lnTo>
                  <a:lnTo>
                    <a:pt x="11481994" y="872057"/>
                  </a:lnTo>
                  <a:lnTo>
                    <a:pt x="11487912" y="828040"/>
                  </a:lnTo>
                  <a:lnTo>
                    <a:pt x="11487912" y="165608"/>
                  </a:lnTo>
                  <a:lnTo>
                    <a:pt x="11481994" y="121590"/>
                  </a:lnTo>
                  <a:lnTo>
                    <a:pt x="11465296" y="82032"/>
                  </a:lnTo>
                  <a:lnTo>
                    <a:pt x="11439398" y="48514"/>
                  </a:lnTo>
                  <a:lnTo>
                    <a:pt x="11405879" y="22615"/>
                  </a:lnTo>
                  <a:lnTo>
                    <a:pt x="11366321" y="5917"/>
                  </a:lnTo>
                  <a:lnTo>
                    <a:pt x="11322304" y="0"/>
                  </a:lnTo>
                  <a:close/>
                </a:path>
              </a:pathLst>
            </a:custGeom>
            <a:solidFill>
              <a:srgbClr val="FFC000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639" y="4408932"/>
              <a:ext cx="11488420" cy="1219835"/>
            </a:xfrm>
            <a:custGeom>
              <a:avLst/>
              <a:gdLst/>
              <a:ahLst/>
              <a:cxnLst/>
              <a:rect l="l" t="t" r="r" b="b"/>
              <a:pathLst>
                <a:path w="11488420" h="1219835">
                  <a:moveTo>
                    <a:pt x="0" y="165608"/>
                  </a:moveTo>
                  <a:lnTo>
                    <a:pt x="5915" y="121590"/>
                  </a:lnTo>
                  <a:lnTo>
                    <a:pt x="22609" y="82032"/>
                  </a:lnTo>
                  <a:lnTo>
                    <a:pt x="48504" y="48514"/>
                  </a:lnTo>
                  <a:lnTo>
                    <a:pt x="82021" y="22615"/>
                  </a:lnTo>
                  <a:lnTo>
                    <a:pt x="121581" y="5917"/>
                  </a:lnTo>
                  <a:lnTo>
                    <a:pt x="165608" y="0"/>
                  </a:lnTo>
                  <a:lnTo>
                    <a:pt x="1914652" y="0"/>
                  </a:lnTo>
                  <a:lnTo>
                    <a:pt x="4786630" y="0"/>
                  </a:lnTo>
                  <a:lnTo>
                    <a:pt x="11322304" y="0"/>
                  </a:lnTo>
                  <a:lnTo>
                    <a:pt x="11366321" y="5917"/>
                  </a:lnTo>
                  <a:lnTo>
                    <a:pt x="11405879" y="22615"/>
                  </a:lnTo>
                  <a:lnTo>
                    <a:pt x="11439398" y="48514"/>
                  </a:lnTo>
                  <a:lnTo>
                    <a:pt x="11465296" y="82032"/>
                  </a:lnTo>
                  <a:lnTo>
                    <a:pt x="11481994" y="121590"/>
                  </a:lnTo>
                  <a:lnTo>
                    <a:pt x="11487912" y="165608"/>
                  </a:lnTo>
                  <a:lnTo>
                    <a:pt x="11487912" y="579628"/>
                  </a:lnTo>
                  <a:lnTo>
                    <a:pt x="11487912" y="828040"/>
                  </a:lnTo>
                  <a:lnTo>
                    <a:pt x="11481994" y="872057"/>
                  </a:lnTo>
                  <a:lnTo>
                    <a:pt x="11465296" y="911615"/>
                  </a:lnTo>
                  <a:lnTo>
                    <a:pt x="11439398" y="945134"/>
                  </a:lnTo>
                  <a:lnTo>
                    <a:pt x="11405879" y="971032"/>
                  </a:lnTo>
                  <a:lnTo>
                    <a:pt x="11366321" y="987730"/>
                  </a:lnTo>
                  <a:lnTo>
                    <a:pt x="11322304" y="993648"/>
                  </a:lnTo>
                  <a:lnTo>
                    <a:pt x="4786630" y="993648"/>
                  </a:lnTo>
                  <a:lnTo>
                    <a:pt x="5494020" y="1219314"/>
                  </a:lnTo>
                  <a:lnTo>
                    <a:pt x="1914652" y="993648"/>
                  </a:lnTo>
                  <a:lnTo>
                    <a:pt x="165608" y="993648"/>
                  </a:lnTo>
                  <a:lnTo>
                    <a:pt x="121581" y="987730"/>
                  </a:lnTo>
                  <a:lnTo>
                    <a:pt x="82021" y="971032"/>
                  </a:lnTo>
                  <a:lnTo>
                    <a:pt x="48504" y="945134"/>
                  </a:lnTo>
                  <a:lnTo>
                    <a:pt x="22609" y="911615"/>
                  </a:lnTo>
                  <a:lnTo>
                    <a:pt x="5915" y="872057"/>
                  </a:lnTo>
                  <a:lnTo>
                    <a:pt x="0" y="828040"/>
                  </a:lnTo>
                  <a:lnTo>
                    <a:pt x="0" y="579628"/>
                  </a:lnTo>
                  <a:lnTo>
                    <a:pt x="0" y="1656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1754581"/>
            <a:ext cx="11448415" cy="217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0"/>
              </a:spcBef>
              <a:buChar char="•"/>
              <a:tabLst>
                <a:tab pos="254000" algn="l"/>
              </a:tabLst>
            </a:pPr>
            <a:r>
              <a:rPr sz="3000" dirty="0">
                <a:latin typeface="Arial MT"/>
                <a:cs typeface="Arial MT"/>
              </a:rPr>
              <a:t>FREQUENTEMENTE: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PRINCIPAL</a:t>
            </a:r>
            <a:r>
              <a:rPr sz="3000" spc="-1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MEDIDA</a:t>
            </a:r>
            <a:r>
              <a:rPr sz="3000" spc="-17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EFICIENTE </a:t>
            </a:r>
            <a:r>
              <a:rPr sz="3000" b="1" dirty="0">
                <a:latin typeface="Arial"/>
                <a:cs typeface="Arial"/>
              </a:rPr>
              <a:t>/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dirty="0">
                <a:latin typeface="Arial MT"/>
                <a:cs typeface="Arial MT"/>
              </a:rPr>
              <a:t>VIÁVEL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50">
              <a:latin typeface="Arial MT"/>
              <a:cs typeface="Arial MT"/>
            </a:endParaRPr>
          </a:p>
          <a:p>
            <a:pPr marL="2755900" marR="6181090">
              <a:lnSpc>
                <a:spcPct val="141700"/>
              </a:lnSpc>
            </a:pPr>
            <a:r>
              <a:rPr sz="2400" spc="-5" dirty="0">
                <a:latin typeface="Arial MT"/>
                <a:cs typeface="Arial MT"/>
              </a:rPr>
              <a:t>P</a:t>
            </a:r>
            <a:r>
              <a:rPr sz="2400" spc="-15" dirty="0">
                <a:latin typeface="Arial MT"/>
                <a:cs typeface="Arial MT"/>
              </a:rPr>
              <a:t>R</a:t>
            </a:r>
            <a:r>
              <a:rPr sz="2400" dirty="0">
                <a:latin typeface="Arial MT"/>
                <a:cs typeface="Arial MT"/>
              </a:rPr>
              <a:t>ODU</a:t>
            </a:r>
            <a:r>
              <a:rPr sz="2400" spc="-10" dirty="0">
                <a:latin typeface="Arial MT"/>
                <a:cs typeface="Arial MT"/>
              </a:rPr>
              <a:t>T</a:t>
            </a:r>
            <a:r>
              <a:rPr sz="2400" dirty="0">
                <a:latin typeface="Arial MT"/>
                <a:cs typeface="Arial MT"/>
              </a:rPr>
              <a:t>IVIDA</a:t>
            </a:r>
            <a:r>
              <a:rPr sz="2400" spc="-10" dirty="0">
                <a:latin typeface="Arial MT"/>
                <a:cs typeface="Arial MT"/>
              </a:rPr>
              <a:t>D</a:t>
            </a:r>
            <a:r>
              <a:rPr sz="2400" dirty="0">
                <a:latin typeface="Arial MT"/>
                <a:cs typeface="Arial MT"/>
              </a:rPr>
              <a:t>E  </a:t>
            </a:r>
            <a:r>
              <a:rPr sz="2400" spc="-5" dirty="0">
                <a:latin typeface="Arial MT"/>
                <a:cs typeface="Arial MT"/>
              </a:rPr>
              <a:t>QUALIDADE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348" y="4430013"/>
            <a:ext cx="1068387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0410" marR="5080" indent="-1998345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EXPLORAÇÃO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COMERCIAL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DIVERSAS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CULTURAS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SERIA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IMPOSSÍVEL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EMPREGO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FUNGICIDAS EM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LOC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 ÉPOCAS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SUJEI</a:t>
            </a:r>
            <a:r>
              <a:rPr sz="1800" spc="-12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DOENÇAS</a:t>
            </a:r>
            <a:endParaRPr sz="1800">
              <a:latin typeface="Arial MT"/>
              <a:cs typeface="Arial MT"/>
            </a:endParaRPr>
          </a:p>
          <a:p>
            <a:pPr marL="1751964" algn="ctr">
              <a:lnSpc>
                <a:spcPct val="100000"/>
              </a:lnSpc>
              <a:spcBef>
                <a:spcPts val="1795"/>
              </a:spcBef>
            </a:pPr>
            <a:r>
              <a:rPr sz="2400" spc="-5" dirty="0">
                <a:latin typeface="Arial MT"/>
                <a:cs typeface="Arial MT"/>
              </a:rPr>
              <a:t>Kimati,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1995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502107"/>
            <a:ext cx="4954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Conceito</a:t>
            </a:r>
            <a:r>
              <a:rPr u="none" spc="-35" dirty="0"/>
              <a:t> </a:t>
            </a:r>
            <a:r>
              <a:rPr u="none" dirty="0"/>
              <a:t>/</a:t>
            </a:r>
            <a:r>
              <a:rPr u="none" spc="-15" dirty="0"/>
              <a:t> </a:t>
            </a:r>
            <a:r>
              <a:rPr u="none" spc="-5" dirty="0"/>
              <a:t>Importância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9" name="object 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78</a:t>
            </a:fld>
            <a:endParaRPr sz="14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4747" y="328675"/>
            <a:ext cx="10381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Defensivos</a:t>
            </a:r>
            <a:r>
              <a:rPr sz="4000" u="none" spc="30" dirty="0"/>
              <a:t> </a:t>
            </a:r>
            <a:r>
              <a:rPr sz="4000" u="none" spc="-5" dirty="0"/>
              <a:t>agrícolas</a:t>
            </a:r>
            <a:r>
              <a:rPr sz="4000" u="none" spc="10" dirty="0"/>
              <a:t> </a:t>
            </a:r>
            <a:r>
              <a:rPr sz="4000" u="none" spc="-5" dirty="0"/>
              <a:t>x </a:t>
            </a:r>
            <a:r>
              <a:rPr sz="4000" u="none" spc="-10" dirty="0"/>
              <a:t>doenças</a:t>
            </a:r>
            <a:r>
              <a:rPr sz="4000" u="none" spc="15" dirty="0"/>
              <a:t> </a:t>
            </a:r>
            <a:r>
              <a:rPr sz="4000" u="none" spc="-5" dirty="0"/>
              <a:t>de plantas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853945" y="1622297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4079" y="1502663"/>
            <a:ext cx="1556385" cy="502920"/>
          </a:xfrm>
          <a:prstGeom prst="rect">
            <a:avLst/>
          </a:prstGeom>
          <a:ln w="12700">
            <a:solidFill>
              <a:srgbClr val="FF3300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40"/>
              </a:spcBef>
            </a:pPr>
            <a:r>
              <a:rPr sz="1800" dirty="0">
                <a:latin typeface="Arial MT"/>
                <a:cs typeface="Arial MT"/>
              </a:rPr>
              <a:t>FUNGICIDAS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3945" y="5188661"/>
            <a:ext cx="2153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1841500" algn="l"/>
              </a:tabLst>
            </a:pPr>
            <a:r>
              <a:rPr sz="1800" dirty="0">
                <a:latin typeface="Arial MT"/>
                <a:cs typeface="Arial MT"/>
              </a:rPr>
              <a:t>H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-10" dirty="0">
                <a:latin typeface="Arial MT"/>
                <a:cs typeface="Arial MT"/>
              </a:rPr>
              <a:t>B</a:t>
            </a:r>
            <a:r>
              <a:rPr sz="1800" dirty="0">
                <a:latin typeface="Arial MT"/>
                <a:cs typeface="Arial MT"/>
              </a:rPr>
              <a:t>ICID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S	</a:t>
            </a:r>
            <a:r>
              <a:rPr sz="2400" dirty="0"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8508" y="5264861"/>
            <a:ext cx="3462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HOSPEDEIROS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ALTERNATIVOS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20846" y="3632453"/>
            <a:ext cx="373380" cy="1150620"/>
          </a:xfrm>
          <a:custGeom>
            <a:avLst/>
            <a:gdLst/>
            <a:ahLst/>
            <a:cxnLst/>
            <a:rect l="l" t="t" r="r" b="b"/>
            <a:pathLst>
              <a:path w="373379" h="1150620">
                <a:moveTo>
                  <a:pt x="0" y="0"/>
                </a:moveTo>
                <a:lnTo>
                  <a:pt x="49635" y="6525"/>
                </a:lnTo>
                <a:lnTo>
                  <a:pt x="94234" y="24943"/>
                </a:lnTo>
                <a:lnTo>
                  <a:pt x="132016" y="53514"/>
                </a:lnTo>
                <a:lnTo>
                  <a:pt x="161205" y="90499"/>
                </a:lnTo>
                <a:lnTo>
                  <a:pt x="180022" y="134158"/>
                </a:lnTo>
                <a:lnTo>
                  <a:pt x="186689" y="182753"/>
                </a:lnTo>
                <a:lnTo>
                  <a:pt x="186689" y="403860"/>
                </a:lnTo>
                <a:lnTo>
                  <a:pt x="193357" y="452410"/>
                </a:lnTo>
                <a:lnTo>
                  <a:pt x="212174" y="496057"/>
                </a:lnTo>
                <a:lnTo>
                  <a:pt x="241363" y="533050"/>
                </a:lnTo>
                <a:lnTo>
                  <a:pt x="279146" y="561641"/>
                </a:lnTo>
                <a:lnTo>
                  <a:pt x="323744" y="580078"/>
                </a:lnTo>
                <a:lnTo>
                  <a:pt x="373379" y="586613"/>
                </a:lnTo>
                <a:lnTo>
                  <a:pt x="323744" y="593138"/>
                </a:lnTo>
                <a:lnTo>
                  <a:pt x="279145" y="611556"/>
                </a:lnTo>
                <a:lnTo>
                  <a:pt x="241363" y="640127"/>
                </a:lnTo>
                <a:lnTo>
                  <a:pt x="212174" y="677112"/>
                </a:lnTo>
                <a:lnTo>
                  <a:pt x="193357" y="720771"/>
                </a:lnTo>
                <a:lnTo>
                  <a:pt x="186689" y="769366"/>
                </a:lnTo>
                <a:lnTo>
                  <a:pt x="186689" y="967867"/>
                </a:lnTo>
                <a:lnTo>
                  <a:pt x="180022" y="1016461"/>
                </a:lnTo>
                <a:lnTo>
                  <a:pt x="161205" y="1060120"/>
                </a:lnTo>
                <a:lnTo>
                  <a:pt x="132016" y="1097105"/>
                </a:lnTo>
                <a:lnTo>
                  <a:pt x="94233" y="1125676"/>
                </a:lnTo>
                <a:lnTo>
                  <a:pt x="49635" y="1144094"/>
                </a:lnTo>
                <a:lnTo>
                  <a:pt x="0" y="115062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53945" y="2323033"/>
            <a:ext cx="3564890" cy="240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BACTERICIDAS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Arial MT"/>
                <a:cs typeface="Arial MT"/>
              </a:rPr>
              <a:t>NEMATICIDAS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INSETICIDAS</a:t>
            </a:r>
            <a:endParaRPr sz="1800">
              <a:latin typeface="Arial MT"/>
              <a:cs typeface="Arial MT"/>
            </a:endParaRPr>
          </a:p>
          <a:p>
            <a:pPr marL="2461895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Arial MT"/>
                <a:cs typeface="Arial MT"/>
              </a:rPr>
              <a:t>VE</a:t>
            </a:r>
            <a:r>
              <a:rPr sz="1800" spc="-2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ORES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1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ACARICIDAS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79</a:t>
            </a:fld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498195"/>
            <a:ext cx="12007215" cy="514731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2020"/>
              </a:spcBef>
              <a:buChar char="•"/>
              <a:tabLst>
                <a:tab pos="276860" algn="l"/>
              </a:tabLst>
            </a:pPr>
            <a:r>
              <a:rPr sz="3200" dirty="0">
                <a:latin typeface="Arial MT"/>
                <a:cs typeface="Arial MT"/>
              </a:rPr>
              <a:t>GRANDE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DIVERSIDADE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/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30" dirty="0">
                <a:latin typeface="Arial MT"/>
                <a:cs typeface="Arial MT"/>
              </a:rPr>
              <a:t>VARIAÇÃO</a:t>
            </a:r>
            <a:endParaRPr sz="3200">
              <a:latin typeface="Arial MT"/>
              <a:cs typeface="Arial MT"/>
            </a:endParaRPr>
          </a:p>
          <a:p>
            <a:pPr marL="276225" indent="-264160">
              <a:lnSpc>
                <a:spcPct val="100000"/>
              </a:lnSpc>
              <a:spcBef>
                <a:spcPts val="1920"/>
              </a:spcBef>
              <a:buChar char="•"/>
              <a:tabLst>
                <a:tab pos="276860" algn="l"/>
              </a:tabLst>
            </a:pPr>
            <a:r>
              <a:rPr sz="3200" spc="-25" dirty="0">
                <a:latin typeface="Arial MT"/>
                <a:cs typeface="Arial MT"/>
              </a:rPr>
              <a:t>FAMÍLIAS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/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GÊNEROS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/ ESPÉCIES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/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CULTIVARES</a:t>
            </a:r>
            <a:endParaRPr sz="3200">
              <a:latin typeface="Arial MT"/>
              <a:cs typeface="Arial MT"/>
            </a:endParaRPr>
          </a:p>
          <a:p>
            <a:pPr marL="276225" indent="-264160">
              <a:lnSpc>
                <a:spcPct val="100000"/>
              </a:lnSpc>
              <a:spcBef>
                <a:spcPts val="1920"/>
              </a:spcBef>
              <a:buChar char="•"/>
              <a:tabLst>
                <a:tab pos="276860" algn="l"/>
              </a:tabLst>
            </a:pPr>
            <a:r>
              <a:rPr sz="3200" dirty="0">
                <a:latin typeface="Arial MT"/>
                <a:cs typeface="Arial MT"/>
              </a:rPr>
              <a:t>BOLETIM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200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IAC: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INSTRUÇÃO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TÉCNICA</a:t>
            </a:r>
            <a:r>
              <a:rPr sz="3200" spc="-1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–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2014</a:t>
            </a:r>
            <a:endParaRPr sz="3200">
              <a:latin typeface="Arial MT"/>
              <a:cs typeface="Arial MT"/>
            </a:endParaRPr>
          </a:p>
          <a:p>
            <a:pPr marL="733425" lvl="1" indent="-264160">
              <a:lnSpc>
                <a:spcPct val="100000"/>
              </a:lnSpc>
              <a:spcBef>
                <a:spcPts val="1925"/>
              </a:spcBef>
              <a:buChar char="•"/>
              <a:tabLst>
                <a:tab pos="734060" algn="l"/>
              </a:tabLst>
            </a:pPr>
            <a:r>
              <a:rPr sz="3200" spc="-85" dirty="0">
                <a:latin typeface="Arial MT"/>
                <a:cs typeface="Arial MT"/>
              </a:rPr>
              <a:t>114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30" dirty="0">
                <a:latin typeface="Arial MT"/>
                <a:cs typeface="Arial MT"/>
              </a:rPr>
              <a:t>CULTURAS</a:t>
            </a:r>
            <a:endParaRPr sz="3200">
              <a:latin typeface="Arial MT"/>
              <a:cs typeface="Arial MT"/>
            </a:endParaRPr>
          </a:p>
          <a:p>
            <a:pPr marL="276225" indent="-264160">
              <a:lnSpc>
                <a:spcPct val="100000"/>
              </a:lnSpc>
              <a:spcBef>
                <a:spcPts val="1920"/>
              </a:spcBef>
              <a:buChar char="•"/>
              <a:tabLst>
                <a:tab pos="276860" algn="l"/>
              </a:tabLst>
            </a:pPr>
            <a:r>
              <a:rPr sz="3200" dirty="0">
                <a:latin typeface="Arial MT"/>
                <a:cs typeface="Arial MT"/>
              </a:rPr>
              <a:t>MANUAL</a:t>
            </a:r>
            <a:r>
              <a:rPr sz="3200" spc="-1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</a:t>
            </a:r>
            <a:r>
              <a:rPr sz="3200" spc="-70" dirty="0">
                <a:latin typeface="Arial MT"/>
                <a:cs typeface="Arial MT"/>
              </a:rPr>
              <a:t>T</a:t>
            </a:r>
            <a:r>
              <a:rPr sz="3200" dirty="0">
                <a:latin typeface="Arial MT"/>
                <a:cs typeface="Arial MT"/>
              </a:rPr>
              <a:t>O</a:t>
            </a:r>
            <a:r>
              <a:rPr sz="3200" spc="-240" dirty="0">
                <a:latin typeface="Arial MT"/>
                <a:cs typeface="Arial MT"/>
              </a:rPr>
              <a:t>P</a:t>
            </a:r>
            <a:r>
              <a:rPr sz="3200" spc="-245" dirty="0">
                <a:latin typeface="Arial MT"/>
                <a:cs typeface="Arial MT"/>
              </a:rPr>
              <a:t>A</a:t>
            </a:r>
            <a:r>
              <a:rPr sz="3200" spc="-65" dirty="0">
                <a:latin typeface="Arial MT"/>
                <a:cs typeface="Arial MT"/>
              </a:rPr>
              <a:t>T</a:t>
            </a:r>
            <a:r>
              <a:rPr sz="3200" dirty="0">
                <a:latin typeface="Arial MT"/>
                <a:cs typeface="Arial MT"/>
              </a:rPr>
              <a:t>OLOGIA</a:t>
            </a:r>
            <a:r>
              <a:rPr sz="3200" spc="-2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–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VOL.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2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–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ESALQ</a:t>
            </a:r>
            <a:endParaRPr sz="3200">
              <a:latin typeface="Arial MT"/>
              <a:cs typeface="Arial MT"/>
            </a:endParaRPr>
          </a:p>
          <a:p>
            <a:pPr marL="733425" lvl="1" indent="-264160">
              <a:lnSpc>
                <a:spcPct val="100000"/>
              </a:lnSpc>
              <a:spcBef>
                <a:spcPts val="1920"/>
              </a:spcBef>
              <a:buChar char="•"/>
              <a:tabLst>
                <a:tab pos="734060" algn="l"/>
              </a:tabLst>
            </a:pPr>
            <a:r>
              <a:rPr sz="3200" dirty="0">
                <a:latin typeface="Arial MT"/>
                <a:cs typeface="Arial MT"/>
              </a:rPr>
              <a:t>73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CAPÍTULOS</a:t>
            </a:r>
            <a:endParaRPr sz="3200">
              <a:latin typeface="Arial MT"/>
              <a:cs typeface="Arial MT"/>
            </a:endParaRPr>
          </a:p>
          <a:p>
            <a:pPr marL="276225" indent="-264160">
              <a:lnSpc>
                <a:spcPct val="100000"/>
              </a:lnSpc>
              <a:spcBef>
                <a:spcPts val="1920"/>
              </a:spcBef>
              <a:buChar char="•"/>
              <a:tabLst>
                <a:tab pos="276860" algn="l"/>
              </a:tabLst>
            </a:pPr>
            <a:r>
              <a:rPr sz="3200" dirty="0">
                <a:latin typeface="Arial MT"/>
                <a:cs typeface="Arial MT"/>
              </a:rPr>
              <a:t>CADA</a:t>
            </a:r>
            <a:r>
              <a:rPr sz="3200" spc="-1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ESPÉCIE </a:t>
            </a:r>
            <a:r>
              <a:rPr sz="3200" spc="-50" dirty="0">
                <a:latin typeface="Arial MT"/>
                <a:cs typeface="Arial MT"/>
              </a:rPr>
              <a:t>CULTIVADA: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10-20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DOENÇAS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30" dirty="0">
                <a:latin typeface="Arial MT"/>
                <a:cs typeface="Arial MT"/>
              </a:rPr>
              <a:t>IMPORTANTES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2165" y="2875533"/>
            <a:ext cx="456565" cy="442595"/>
            <a:chOff x="312165" y="2875533"/>
            <a:chExt cx="456565" cy="442595"/>
          </a:xfrm>
        </p:grpSpPr>
        <p:sp>
          <p:nvSpPr>
            <p:cNvPr id="7" name="object 7"/>
            <p:cNvSpPr/>
            <p:nvPr/>
          </p:nvSpPr>
          <p:spPr>
            <a:xfrm>
              <a:off x="318515" y="2881883"/>
              <a:ext cx="443865" cy="429895"/>
            </a:xfrm>
            <a:custGeom>
              <a:avLst/>
              <a:gdLst/>
              <a:ahLst/>
              <a:cxnLst/>
              <a:rect l="l" t="t" r="r" b="b"/>
              <a:pathLst>
                <a:path w="443865" h="429895">
                  <a:moveTo>
                    <a:pt x="107442" y="0"/>
                  </a:moveTo>
                  <a:lnTo>
                    <a:pt x="0" y="0"/>
                  </a:lnTo>
                  <a:lnTo>
                    <a:pt x="0" y="187960"/>
                  </a:lnTo>
                  <a:lnTo>
                    <a:pt x="6716" y="237963"/>
                  </a:lnTo>
                  <a:lnTo>
                    <a:pt x="25669" y="282894"/>
                  </a:lnTo>
                  <a:lnTo>
                    <a:pt x="55068" y="320960"/>
                  </a:lnTo>
                  <a:lnTo>
                    <a:pt x="93122" y="350369"/>
                  </a:lnTo>
                  <a:lnTo>
                    <a:pt x="138037" y="369328"/>
                  </a:lnTo>
                  <a:lnTo>
                    <a:pt x="188023" y="376046"/>
                  </a:lnTo>
                  <a:lnTo>
                    <a:pt x="336042" y="376046"/>
                  </a:lnTo>
                  <a:lnTo>
                    <a:pt x="336042" y="429767"/>
                  </a:lnTo>
                  <a:lnTo>
                    <a:pt x="443484" y="322325"/>
                  </a:lnTo>
                  <a:lnTo>
                    <a:pt x="336042" y="214883"/>
                  </a:lnTo>
                  <a:lnTo>
                    <a:pt x="336042" y="268604"/>
                  </a:lnTo>
                  <a:lnTo>
                    <a:pt x="188023" y="268604"/>
                  </a:lnTo>
                  <a:lnTo>
                    <a:pt x="156658" y="262272"/>
                  </a:lnTo>
                  <a:lnTo>
                    <a:pt x="131044" y="244998"/>
                  </a:lnTo>
                  <a:lnTo>
                    <a:pt x="113774" y="219366"/>
                  </a:lnTo>
                  <a:lnTo>
                    <a:pt x="107442" y="187960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7EA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8515" y="2881883"/>
              <a:ext cx="443865" cy="429895"/>
            </a:xfrm>
            <a:custGeom>
              <a:avLst/>
              <a:gdLst/>
              <a:ahLst/>
              <a:cxnLst/>
              <a:rect l="l" t="t" r="r" b="b"/>
              <a:pathLst>
                <a:path w="443865" h="429895">
                  <a:moveTo>
                    <a:pt x="0" y="0"/>
                  </a:moveTo>
                  <a:lnTo>
                    <a:pt x="0" y="187960"/>
                  </a:lnTo>
                  <a:lnTo>
                    <a:pt x="6716" y="237963"/>
                  </a:lnTo>
                  <a:lnTo>
                    <a:pt x="25669" y="282894"/>
                  </a:lnTo>
                  <a:lnTo>
                    <a:pt x="55068" y="320960"/>
                  </a:lnTo>
                  <a:lnTo>
                    <a:pt x="93122" y="350369"/>
                  </a:lnTo>
                  <a:lnTo>
                    <a:pt x="138037" y="369328"/>
                  </a:lnTo>
                  <a:lnTo>
                    <a:pt x="188023" y="376046"/>
                  </a:lnTo>
                  <a:lnTo>
                    <a:pt x="336042" y="376046"/>
                  </a:lnTo>
                  <a:lnTo>
                    <a:pt x="336042" y="429767"/>
                  </a:lnTo>
                  <a:lnTo>
                    <a:pt x="443484" y="322325"/>
                  </a:lnTo>
                  <a:lnTo>
                    <a:pt x="336042" y="214883"/>
                  </a:lnTo>
                  <a:lnTo>
                    <a:pt x="336042" y="268604"/>
                  </a:lnTo>
                  <a:lnTo>
                    <a:pt x="188023" y="268604"/>
                  </a:lnTo>
                  <a:lnTo>
                    <a:pt x="156658" y="262272"/>
                  </a:lnTo>
                  <a:lnTo>
                    <a:pt x="131044" y="244998"/>
                  </a:lnTo>
                  <a:lnTo>
                    <a:pt x="113774" y="219366"/>
                  </a:lnTo>
                  <a:lnTo>
                    <a:pt x="107442" y="187960"/>
                  </a:lnTo>
                  <a:lnTo>
                    <a:pt x="107442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2165" y="4346194"/>
            <a:ext cx="456565" cy="441325"/>
            <a:chOff x="312165" y="4346194"/>
            <a:chExt cx="456565" cy="441325"/>
          </a:xfrm>
        </p:grpSpPr>
        <p:sp>
          <p:nvSpPr>
            <p:cNvPr id="10" name="object 10"/>
            <p:cNvSpPr/>
            <p:nvPr/>
          </p:nvSpPr>
          <p:spPr>
            <a:xfrm>
              <a:off x="318515" y="4352544"/>
              <a:ext cx="443865" cy="428625"/>
            </a:xfrm>
            <a:custGeom>
              <a:avLst/>
              <a:gdLst/>
              <a:ahLst/>
              <a:cxnLst/>
              <a:rect l="l" t="t" r="r" b="b"/>
              <a:pathLst>
                <a:path w="443865" h="428625">
                  <a:moveTo>
                    <a:pt x="107061" y="0"/>
                  </a:moveTo>
                  <a:lnTo>
                    <a:pt x="0" y="0"/>
                  </a:lnTo>
                  <a:lnTo>
                    <a:pt x="0" y="187324"/>
                  </a:lnTo>
                  <a:lnTo>
                    <a:pt x="6692" y="237140"/>
                  </a:lnTo>
                  <a:lnTo>
                    <a:pt x="25579" y="281892"/>
                  </a:lnTo>
                  <a:lnTo>
                    <a:pt x="54875" y="319801"/>
                  </a:lnTo>
                  <a:lnTo>
                    <a:pt x="92792" y="349085"/>
                  </a:lnTo>
                  <a:lnTo>
                    <a:pt x="137546" y="367961"/>
                  </a:lnTo>
                  <a:lnTo>
                    <a:pt x="187350" y="374649"/>
                  </a:lnTo>
                  <a:lnTo>
                    <a:pt x="336423" y="374649"/>
                  </a:lnTo>
                  <a:lnTo>
                    <a:pt x="336423" y="428243"/>
                  </a:lnTo>
                  <a:lnTo>
                    <a:pt x="443484" y="321182"/>
                  </a:lnTo>
                  <a:lnTo>
                    <a:pt x="336423" y="214121"/>
                  </a:lnTo>
                  <a:lnTo>
                    <a:pt x="336423" y="267588"/>
                  </a:lnTo>
                  <a:lnTo>
                    <a:pt x="187350" y="267588"/>
                  </a:lnTo>
                  <a:lnTo>
                    <a:pt x="156101" y="261280"/>
                  </a:lnTo>
                  <a:lnTo>
                    <a:pt x="130579" y="244078"/>
                  </a:lnTo>
                  <a:lnTo>
                    <a:pt x="113371" y="218565"/>
                  </a:lnTo>
                  <a:lnTo>
                    <a:pt x="107061" y="187324"/>
                  </a:lnTo>
                  <a:lnTo>
                    <a:pt x="107061" y="0"/>
                  </a:lnTo>
                  <a:close/>
                </a:path>
              </a:pathLst>
            </a:custGeom>
            <a:solidFill>
              <a:srgbClr val="7EA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8515" y="4352544"/>
              <a:ext cx="443865" cy="428625"/>
            </a:xfrm>
            <a:custGeom>
              <a:avLst/>
              <a:gdLst/>
              <a:ahLst/>
              <a:cxnLst/>
              <a:rect l="l" t="t" r="r" b="b"/>
              <a:pathLst>
                <a:path w="443865" h="428625">
                  <a:moveTo>
                    <a:pt x="0" y="0"/>
                  </a:moveTo>
                  <a:lnTo>
                    <a:pt x="0" y="187324"/>
                  </a:lnTo>
                  <a:lnTo>
                    <a:pt x="6692" y="237140"/>
                  </a:lnTo>
                  <a:lnTo>
                    <a:pt x="25579" y="281892"/>
                  </a:lnTo>
                  <a:lnTo>
                    <a:pt x="54875" y="319801"/>
                  </a:lnTo>
                  <a:lnTo>
                    <a:pt x="92792" y="349085"/>
                  </a:lnTo>
                  <a:lnTo>
                    <a:pt x="137546" y="367961"/>
                  </a:lnTo>
                  <a:lnTo>
                    <a:pt x="187350" y="374649"/>
                  </a:lnTo>
                  <a:lnTo>
                    <a:pt x="336423" y="374649"/>
                  </a:lnTo>
                  <a:lnTo>
                    <a:pt x="336423" y="428243"/>
                  </a:lnTo>
                  <a:lnTo>
                    <a:pt x="443484" y="321182"/>
                  </a:lnTo>
                  <a:lnTo>
                    <a:pt x="336423" y="214121"/>
                  </a:lnTo>
                  <a:lnTo>
                    <a:pt x="336423" y="267588"/>
                  </a:lnTo>
                  <a:lnTo>
                    <a:pt x="187350" y="267588"/>
                  </a:lnTo>
                  <a:lnTo>
                    <a:pt x="156101" y="261280"/>
                  </a:lnTo>
                  <a:lnTo>
                    <a:pt x="130579" y="244078"/>
                  </a:lnTo>
                  <a:lnTo>
                    <a:pt x="113371" y="218565"/>
                  </a:lnTo>
                  <a:lnTo>
                    <a:pt x="107061" y="187324"/>
                  </a:lnTo>
                  <a:lnTo>
                    <a:pt x="107061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106911" y="643181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8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101" y="822452"/>
            <a:ext cx="4135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none" dirty="0"/>
              <a:t>Conceito</a:t>
            </a:r>
            <a:r>
              <a:rPr sz="3000" u="none" spc="-40" dirty="0"/>
              <a:t> </a:t>
            </a:r>
            <a:r>
              <a:rPr sz="3000" u="none" dirty="0"/>
              <a:t>/</a:t>
            </a:r>
            <a:r>
              <a:rPr sz="3000" u="none" spc="-45" dirty="0"/>
              <a:t> </a:t>
            </a:r>
            <a:r>
              <a:rPr sz="3000" u="none" dirty="0"/>
              <a:t>Importância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29539" y="1583182"/>
            <a:ext cx="10962640" cy="413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0429" marR="290830" indent="-29038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APLICAÇÃO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SUBSTÂNCIAS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QUÍMICAS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QUE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IMPEDEM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DIMINUEM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AÇÃO </a:t>
            </a:r>
            <a:r>
              <a:rPr sz="2400" dirty="0">
                <a:latin typeface="Arial MT"/>
                <a:cs typeface="Arial MT"/>
              </a:rPr>
              <a:t>DOS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FITOPATÓGENOS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 MT"/>
              <a:cs typeface="Arial MT"/>
            </a:endParaRPr>
          </a:p>
          <a:p>
            <a:pPr marL="2896235" marR="400685" indent="-2430145">
              <a:lnSpc>
                <a:spcPct val="100000"/>
              </a:lnSpc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FUNGICIDAS</a:t>
            </a:r>
            <a:r>
              <a:rPr sz="2400" spc="-5" dirty="0">
                <a:latin typeface="Arial MT"/>
                <a:cs typeface="Arial MT"/>
              </a:rPr>
              <a:t>: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SUBSTÂNCIAS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QUÍMICAS</a:t>
            </a:r>
            <a:r>
              <a:rPr sz="2400" spc="-5" dirty="0">
                <a:latin typeface="Arial MT"/>
                <a:cs typeface="Arial MT"/>
              </a:rPr>
              <a:t> UTILIZADAS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MANEJAR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DOENÇAS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CAUSADAS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POR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FUNGOS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Arial MT"/>
              <a:cs typeface="Arial MT"/>
            </a:endParaRPr>
          </a:p>
          <a:p>
            <a:pPr marL="285115" indent="-273050">
              <a:lnSpc>
                <a:spcPct val="100000"/>
              </a:lnSpc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spc="-5" dirty="0">
                <a:latin typeface="Arial MT"/>
                <a:cs typeface="Arial MT"/>
              </a:rPr>
              <a:t>FUNGITOXICIDADE:</a:t>
            </a:r>
            <a:endParaRPr sz="2400">
              <a:latin typeface="Arial MT"/>
              <a:cs typeface="Arial MT"/>
            </a:endParaRPr>
          </a:p>
          <a:p>
            <a:pPr marL="524510" marR="5080" indent="1905" algn="ctr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latin typeface="Arial MT"/>
                <a:cs typeface="Arial MT"/>
              </a:rPr>
              <a:t>PROPRIEDADE INERENTE (HABILIDADE) DE </a:t>
            </a:r>
            <a:r>
              <a:rPr sz="2400" dirty="0">
                <a:latin typeface="Arial MT"/>
                <a:cs typeface="Arial MT"/>
              </a:rPr>
              <a:t>UMA </a:t>
            </a:r>
            <a:r>
              <a:rPr sz="2400" spc="-5" dirty="0">
                <a:latin typeface="Arial MT"/>
                <a:cs typeface="Arial MT"/>
              </a:rPr>
              <a:t>SUBSTÂNCIA </a:t>
            </a:r>
            <a:r>
              <a:rPr sz="2400" dirty="0">
                <a:latin typeface="Arial MT"/>
                <a:cs typeface="Arial MT"/>
              </a:rPr>
              <a:t>EM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PRODUZIR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EFEITO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ADVERSO,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DETERMINADO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NÍVEL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EXPOSIÇÃO,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SOBRE FUNGOS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80</a:t>
            </a:fld>
            <a:endParaRPr sz="14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9973" y="436829"/>
            <a:ext cx="28047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none" dirty="0"/>
              <a:t>Fungicida</a:t>
            </a:r>
            <a:r>
              <a:rPr sz="3000" u="none" spc="-55" dirty="0"/>
              <a:t> </a:t>
            </a:r>
            <a:r>
              <a:rPr sz="3000" u="none" dirty="0"/>
              <a:t>ideal</a:t>
            </a:r>
            <a:endParaRPr sz="3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81</a:t>
            </a:fld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29539" y="1558798"/>
            <a:ext cx="880427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 MT"/>
                <a:cs typeface="Arial MT"/>
              </a:rPr>
              <a:t>ALTA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TOXICIDADE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INERENTE AO PATÓGENO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 MT"/>
                <a:cs typeface="Arial MT"/>
              </a:rPr>
              <a:t>GRANDE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ESTABILIDADE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MESMO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SOB </a:t>
            </a:r>
            <a:r>
              <a:rPr sz="2200" spc="-10" dirty="0">
                <a:latin typeface="Arial MT"/>
                <a:cs typeface="Arial MT"/>
              </a:rPr>
              <a:t>CONDIÇÕES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ADVERSAS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 MT"/>
                <a:cs typeface="Arial MT"/>
              </a:rPr>
              <a:t>NÃO</a:t>
            </a:r>
            <a:r>
              <a:rPr sz="2200" spc="-10" dirty="0">
                <a:latin typeface="Arial MT"/>
                <a:cs typeface="Arial MT"/>
              </a:rPr>
              <a:t> PROVOQUE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DANOS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À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PLANTA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 MT"/>
                <a:cs typeface="Arial MT"/>
              </a:rPr>
              <a:t>NÃO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SEJA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TÓXICO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APLICADOR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 MT"/>
                <a:cs typeface="Arial MT"/>
              </a:rPr>
              <a:t>NÃO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DESENCADEIE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DESEQUILÍBRIO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ECOLÓGICO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 MT"/>
                <a:cs typeface="Arial MT"/>
              </a:rPr>
              <a:t>NÃO </a:t>
            </a:r>
            <a:r>
              <a:rPr sz="2200" spc="-10" dirty="0">
                <a:latin typeface="Arial MT"/>
                <a:cs typeface="Arial MT"/>
              </a:rPr>
              <a:t>DEIXE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RESÍDUOS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TÓXICOS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NO PRODUTO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6985" y="807211"/>
            <a:ext cx="102362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3970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latin typeface="Arial MT"/>
                <a:cs typeface="Arial MT"/>
              </a:rPr>
              <a:t>SE </a:t>
            </a:r>
            <a:r>
              <a:rPr sz="3600" spc="-5" dirty="0">
                <a:latin typeface="Arial MT"/>
                <a:cs typeface="Arial MT"/>
              </a:rPr>
              <a:t>FUNGICIDAS </a:t>
            </a:r>
            <a:r>
              <a:rPr sz="3600" dirty="0">
                <a:latin typeface="Arial MT"/>
                <a:cs typeface="Arial MT"/>
              </a:rPr>
              <a:t>NÃO </a:t>
            </a:r>
            <a:r>
              <a:rPr sz="3600" spc="-5" dirty="0">
                <a:latin typeface="Arial MT"/>
                <a:cs typeface="Arial MT"/>
              </a:rPr>
              <a:t>FOSSEM </a:t>
            </a:r>
            <a:r>
              <a:rPr sz="3600" dirty="0">
                <a:latin typeface="Arial MT"/>
                <a:cs typeface="Arial MT"/>
              </a:rPr>
              <a:t>UTILIZADOS A </a:t>
            </a:r>
            <a:r>
              <a:rPr sz="3600" spc="-99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REDUÇÃO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DA</a:t>
            </a:r>
            <a:r>
              <a:rPr sz="3600" spc="-21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PRODUÇÃO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spc="-40" dirty="0">
                <a:latin typeface="Arial MT"/>
                <a:cs typeface="Arial MT"/>
              </a:rPr>
              <a:t>VEGETAL</a:t>
            </a:r>
            <a:r>
              <a:rPr sz="3600" spc="-14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SERIA</a:t>
            </a:r>
            <a:r>
              <a:rPr sz="3600" spc="-21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DE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82</a:t>
            </a:fld>
            <a:endParaRPr sz="1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89397" y="1694330"/>
            <a:ext cx="2014220" cy="1940560"/>
          </a:xfrm>
          <a:prstGeom prst="rect">
            <a:avLst/>
          </a:prstGeom>
        </p:spPr>
        <p:txBody>
          <a:bodyPr vert="horz" wrap="square" lIns="0" tIns="5854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610"/>
              </a:spcBef>
            </a:pPr>
            <a:r>
              <a:rPr sz="6600" u="none" spc="-5" dirty="0">
                <a:solidFill>
                  <a:srgbClr val="385622"/>
                </a:solidFill>
              </a:rPr>
              <a:t>7,3%</a:t>
            </a:r>
            <a:endParaRPr sz="6600"/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b="0" u="none" dirty="0">
                <a:latin typeface="Arial MT"/>
                <a:cs typeface="Arial MT"/>
              </a:rPr>
              <a:t>(ES</a:t>
            </a:r>
            <a:r>
              <a:rPr sz="1400" b="0" u="none" spc="-10" dirty="0">
                <a:latin typeface="Arial MT"/>
                <a:cs typeface="Arial MT"/>
              </a:rPr>
              <a:t>T</a:t>
            </a:r>
            <a:r>
              <a:rPr sz="1400" b="0" u="none" dirty="0">
                <a:latin typeface="Arial MT"/>
                <a:cs typeface="Arial MT"/>
              </a:rPr>
              <a:t>I</a:t>
            </a:r>
            <a:r>
              <a:rPr sz="1400" b="0" u="none" spc="-10" dirty="0">
                <a:latin typeface="Arial MT"/>
                <a:cs typeface="Arial MT"/>
              </a:rPr>
              <a:t>M</a:t>
            </a:r>
            <a:r>
              <a:rPr sz="1400" b="0" u="none" spc="-110" dirty="0">
                <a:latin typeface="Arial MT"/>
                <a:cs typeface="Arial MT"/>
              </a:rPr>
              <a:t>A</a:t>
            </a:r>
            <a:r>
              <a:rPr sz="1400" b="0" u="none" spc="-10" dirty="0">
                <a:latin typeface="Arial MT"/>
                <a:cs typeface="Arial MT"/>
              </a:rPr>
              <a:t>T</a:t>
            </a:r>
            <a:r>
              <a:rPr sz="1400" b="0" u="none" dirty="0">
                <a:latin typeface="Arial MT"/>
                <a:cs typeface="Arial MT"/>
              </a:rPr>
              <a:t>I</a:t>
            </a:r>
            <a:r>
              <a:rPr sz="1400" b="0" u="none" spc="-110" dirty="0">
                <a:latin typeface="Arial MT"/>
                <a:cs typeface="Arial MT"/>
              </a:rPr>
              <a:t>V</a:t>
            </a:r>
            <a:r>
              <a:rPr sz="1400" b="0" u="none" dirty="0">
                <a:latin typeface="Arial MT"/>
                <a:cs typeface="Arial MT"/>
              </a:rPr>
              <a:t>A</a:t>
            </a:r>
            <a:r>
              <a:rPr sz="1400" b="0" u="none" spc="-90" dirty="0">
                <a:latin typeface="Arial MT"/>
                <a:cs typeface="Arial MT"/>
              </a:rPr>
              <a:t> </a:t>
            </a:r>
            <a:r>
              <a:rPr sz="1400" b="0" u="none" spc="-10" dirty="0">
                <a:latin typeface="Arial MT"/>
                <a:cs typeface="Arial MT"/>
              </a:rPr>
              <a:t>MUND</a:t>
            </a:r>
            <a:r>
              <a:rPr sz="1400" b="0" u="none" dirty="0">
                <a:latin typeface="Arial MT"/>
                <a:cs typeface="Arial MT"/>
              </a:rPr>
              <a:t>IAL)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9932" y="4021835"/>
            <a:ext cx="10232390" cy="1437640"/>
          </a:xfrm>
          <a:prstGeom prst="rect">
            <a:avLst/>
          </a:prstGeom>
          <a:solidFill>
            <a:srgbClr val="E1EFD9"/>
          </a:solidFill>
          <a:ln w="12700">
            <a:solidFill>
              <a:srgbClr val="538235"/>
            </a:solidFill>
          </a:ln>
        </p:spPr>
        <p:txBody>
          <a:bodyPr vert="horz" wrap="square" lIns="0" tIns="347345" rIns="0" bIns="0" rtlCol="0">
            <a:spAutoFit/>
          </a:bodyPr>
          <a:lstStyle/>
          <a:p>
            <a:pPr marL="885825" marR="73025" indent="-809625">
              <a:lnSpc>
                <a:spcPts val="3890"/>
              </a:lnSpc>
              <a:spcBef>
                <a:spcPts val="2735"/>
              </a:spcBef>
            </a:pPr>
            <a:r>
              <a:rPr sz="3600" dirty="0">
                <a:latin typeface="Arial MT"/>
                <a:cs typeface="Arial MT"/>
              </a:rPr>
              <a:t>EM</a:t>
            </a:r>
            <a:r>
              <a:rPr sz="3600" spc="-2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CONDIÇÕES</a:t>
            </a:r>
            <a:r>
              <a:rPr sz="3600" spc="-8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TROPICAIS</a:t>
            </a:r>
            <a:r>
              <a:rPr sz="3600" spc="-229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A</a:t>
            </a:r>
            <a:r>
              <a:rPr sz="3600" spc="-22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FREQUÊNCIA</a:t>
            </a:r>
            <a:r>
              <a:rPr sz="3600" spc="-22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E </a:t>
            </a:r>
            <a:r>
              <a:rPr sz="3600" spc="-98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SEVERIDADE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DAS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DOENÇAS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É</a:t>
            </a:r>
            <a:r>
              <a:rPr sz="3600" spc="-5" dirty="0">
                <a:latin typeface="Arial MT"/>
                <a:cs typeface="Arial MT"/>
              </a:rPr>
              <a:t> MAIOR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3762" y="566674"/>
            <a:ext cx="1030478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794000" marR="5080" indent="-2781935">
              <a:lnSpc>
                <a:spcPts val="3460"/>
              </a:lnSpc>
              <a:spcBef>
                <a:spcPts val="535"/>
              </a:spcBef>
            </a:pPr>
            <a:r>
              <a:rPr sz="3200" u="none" dirty="0"/>
              <a:t>IMPORTÂNCIA</a:t>
            </a:r>
            <a:r>
              <a:rPr sz="3200" u="none" spc="-155" dirty="0"/>
              <a:t> </a:t>
            </a:r>
            <a:r>
              <a:rPr sz="3200" u="none" dirty="0"/>
              <a:t>DOS</a:t>
            </a:r>
            <a:r>
              <a:rPr sz="3200" u="none" spc="-15" dirty="0"/>
              <a:t> </a:t>
            </a:r>
            <a:r>
              <a:rPr sz="3200" u="none" dirty="0"/>
              <a:t>FUNGICIDAS</a:t>
            </a:r>
            <a:r>
              <a:rPr sz="3200" u="none" spc="-30" dirty="0"/>
              <a:t> </a:t>
            </a:r>
            <a:r>
              <a:rPr sz="3200" u="none" dirty="0"/>
              <a:t>NO CONTROLE</a:t>
            </a:r>
            <a:r>
              <a:rPr sz="3200" u="none" spc="-50" dirty="0"/>
              <a:t> </a:t>
            </a:r>
            <a:r>
              <a:rPr sz="3200" u="none" dirty="0"/>
              <a:t>DE </a:t>
            </a:r>
            <a:r>
              <a:rPr sz="3200" u="none" spc="-869" dirty="0"/>
              <a:t> </a:t>
            </a:r>
            <a:r>
              <a:rPr sz="3200" u="none" dirty="0"/>
              <a:t>DOENÇAS</a:t>
            </a:r>
            <a:r>
              <a:rPr sz="3200" u="none" spc="-35" dirty="0"/>
              <a:t> </a:t>
            </a:r>
            <a:r>
              <a:rPr sz="3200" u="none" dirty="0"/>
              <a:t>DE </a:t>
            </a:r>
            <a:r>
              <a:rPr sz="3200" u="none" spc="-35" dirty="0"/>
              <a:t>PLANTAS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83</a:t>
            </a:fld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439318" y="2193188"/>
            <a:ext cx="11509375" cy="309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O CONTROLE QUÍMICO </a:t>
            </a:r>
            <a:r>
              <a:rPr sz="2800" spc="-10" dirty="0">
                <a:latin typeface="Arial MT"/>
                <a:cs typeface="Arial MT"/>
              </a:rPr>
              <a:t>DE </a:t>
            </a:r>
            <a:r>
              <a:rPr sz="2800" spc="-5" dirty="0">
                <a:latin typeface="Arial MT"/>
                <a:cs typeface="Arial MT"/>
              </a:rPr>
              <a:t>DOENÇAS DE </a:t>
            </a:r>
            <a:r>
              <a:rPr sz="2800" spc="-35" dirty="0">
                <a:latin typeface="Arial MT"/>
                <a:cs typeface="Arial MT"/>
              </a:rPr>
              <a:t>PLANTAS </a:t>
            </a:r>
            <a:r>
              <a:rPr sz="2800" spc="-5" dirty="0">
                <a:latin typeface="Arial MT"/>
                <a:cs typeface="Arial MT"/>
              </a:rPr>
              <a:t>É, </a:t>
            </a:r>
            <a:r>
              <a:rPr sz="2800" spc="-15" dirty="0">
                <a:latin typeface="Arial MT"/>
                <a:cs typeface="Arial MT"/>
              </a:rPr>
              <a:t>EM </a:t>
            </a:r>
            <a:r>
              <a:rPr sz="2800" spc="-10" dirty="0">
                <a:latin typeface="Arial MT"/>
                <a:cs typeface="Arial MT"/>
              </a:rPr>
              <a:t>MUITOS </a:t>
            </a:r>
            <a:r>
              <a:rPr sz="2800" spc="-5" dirty="0">
                <a:latin typeface="Arial MT"/>
                <a:cs typeface="Arial MT"/>
              </a:rPr>
              <a:t> CASOS,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-1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ÚNICA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MEDIDA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EFICIENTE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ECONOMICAMENTE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VIÁVEL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60" dirty="0">
                <a:latin typeface="Arial MT"/>
                <a:cs typeface="Arial MT"/>
              </a:rPr>
              <a:t>PARA </a:t>
            </a:r>
            <a:r>
              <a:rPr sz="2800" spc="-5" dirty="0">
                <a:latin typeface="Arial MT"/>
                <a:cs typeface="Arial MT"/>
              </a:rPr>
              <a:t>GARANTIR </a:t>
            </a:r>
            <a:r>
              <a:rPr sz="2800" spc="-10" dirty="0">
                <a:latin typeface="Arial MT"/>
                <a:cs typeface="Arial MT"/>
              </a:rPr>
              <a:t>AS </a:t>
            </a:r>
            <a:r>
              <a:rPr sz="2800" spc="-85" dirty="0">
                <a:latin typeface="Arial MT"/>
                <a:cs typeface="Arial MT"/>
              </a:rPr>
              <a:t>ALTAS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PRODUTIVIDADES E QUALIDADE </a:t>
            </a:r>
            <a:r>
              <a:rPr sz="2800" dirty="0">
                <a:latin typeface="Arial MT"/>
                <a:cs typeface="Arial MT"/>
              </a:rPr>
              <a:t>DE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PRODUÇÃO,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VISADAS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PELA</a:t>
            </a:r>
            <a:r>
              <a:rPr sz="2800" spc="-30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AGRICULTURA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MODERNA.</a:t>
            </a:r>
            <a:endParaRPr sz="2800">
              <a:latin typeface="Arial MT"/>
              <a:cs typeface="Arial MT"/>
            </a:endParaRPr>
          </a:p>
          <a:p>
            <a:pPr marL="4283075">
              <a:lnSpc>
                <a:spcPct val="100000"/>
              </a:lnSpc>
              <a:spcBef>
                <a:spcPts val="2225"/>
              </a:spcBef>
            </a:pPr>
            <a:r>
              <a:rPr sz="1500" spc="-5" dirty="0">
                <a:latin typeface="Arial MT"/>
                <a:cs typeface="Arial MT"/>
              </a:rPr>
              <a:t>H.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KIMATI/ </a:t>
            </a:r>
            <a:r>
              <a:rPr sz="1500" spc="-5" dirty="0">
                <a:latin typeface="Arial MT"/>
                <a:cs typeface="Arial MT"/>
              </a:rPr>
              <a:t>MANUAL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FITOPATOLOGIA,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2011. </a:t>
            </a:r>
            <a:r>
              <a:rPr sz="1500" spc="-5" dirty="0">
                <a:latin typeface="Arial MT"/>
                <a:cs typeface="Arial MT"/>
              </a:rPr>
              <a:t>USP/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ESALQ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– </a:t>
            </a:r>
            <a:r>
              <a:rPr sz="1500" spc="-55" dirty="0">
                <a:latin typeface="Arial MT"/>
                <a:cs typeface="Arial MT"/>
              </a:rPr>
              <a:t>CAP.</a:t>
            </a:r>
            <a:r>
              <a:rPr sz="1500" dirty="0">
                <a:latin typeface="Arial MT"/>
                <a:cs typeface="Arial MT"/>
              </a:rPr>
              <a:t> 16,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PÁG.</a:t>
            </a:r>
            <a:r>
              <a:rPr sz="1500" dirty="0">
                <a:latin typeface="Arial MT"/>
                <a:cs typeface="Arial MT"/>
              </a:rPr>
              <a:t> 343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 indent="-571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 EXPLORAÇÃO </a:t>
            </a:r>
            <a:r>
              <a:rPr spc="-5" dirty="0"/>
              <a:t>COMERCIAL </a:t>
            </a:r>
            <a:r>
              <a:rPr dirty="0"/>
              <a:t>DE </a:t>
            </a:r>
            <a:r>
              <a:rPr spc="-5" dirty="0"/>
              <a:t>DIVERSAS </a:t>
            </a:r>
            <a:r>
              <a:rPr dirty="0"/>
              <a:t> ESPÉCIES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40" dirty="0"/>
              <a:t>PLANTAS</a:t>
            </a:r>
            <a:r>
              <a:rPr spc="-15" dirty="0"/>
              <a:t> </a:t>
            </a:r>
            <a:r>
              <a:rPr dirty="0"/>
              <a:t>SERIA</a:t>
            </a:r>
            <a:r>
              <a:rPr spc="-220" dirty="0"/>
              <a:t> </a:t>
            </a:r>
            <a:r>
              <a:rPr dirty="0"/>
              <a:t>IMPOSSÍVEL</a:t>
            </a:r>
            <a:r>
              <a:rPr spc="-135" dirty="0"/>
              <a:t> </a:t>
            </a:r>
            <a:r>
              <a:rPr dirty="0"/>
              <a:t>SEM </a:t>
            </a:r>
            <a:r>
              <a:rPr spc="-990" dirty="0"/>
              <a:t> </a:t>
            </a:r>
            <a:r>
              <a:rPr dirty="0"/>
              <a:t>O EMPREGO </a:t>
            </a:r>
            <a:r>
              <a:rPr spc="-5" dirty="0"/>
              <a:t>DE </a:t>
            </a:r>
            <a:r>
              <a:rPr dirty="0"/>
              <a:t>FUNGICIDAS EM LOCAIS </a:t>
            </a:r>
            <a:r>
              <a:rPr spc="-10" dirty="0"/>
              <a:t>OU </a:t>
            </a:r>
            <a:r>
              <a:rPr spc="-5" dirty="0"/>
              <a:t> ÉPOCAS </a:t>
            </a:r>
            <a:r>
              <a:rPr spc="-35" dirty="0"/>
              <a:t>SUJEITAS</a:t>
            </a:r>
            <a:r>
              <a:rPr spc="-204" dirty="0"/>
              <a:t> </a:t>
            </a:r>
            <a:r>
              <a:rPr dirty="0"/>
              <a:t>A</a:t>
            </a:r>
            <a:r>
              <a:rPr spc="-204" dirty="0"/>
              <a:t> </a:t>
            </a:r>
            <a:r>
              <a:rPr dirty="0"/>
              <a:t>DOENÇAS.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84</a:t>
            </a:fld>
            <a:endParaRPr sz="1400"/>
          </a:p>
        </p:txBody>
      </p: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13780" marR="5080" indent="-1887220">
              <a:lnSpc>
                <a:spcPct val="117500"/>
              </a:lnSpc>
              <a:spcBef>
                <a:spcPts val="95"/>
              </a:spcBef>
            </a:pPr>
            <a:r>
              <a:rPr dirty="0"/>
              <a:t>H.</a:t>
            </a:r>
            <a:r>
              <a:rPr spc="-10" dirty="0"/>
              <a:t> </a:t>
            </a:r>
            <a:r>
              <a:rPr spc="-30" dirty="0"/>
              <a:t>KIMATI/</a:t>
            </a:r>
            <a:r>
              <a:rPr spc="-25" dirty="0"/>
              <a:t> </a:t>
            </a:r>
            <a:r>
              <a:rPr spc="-5" dirty="0"/>
              <a:t>MANUAL</a:t>
            </a:r>
            <a:r>
              <a:rPr spc="-6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35" dirty="0"/>
              <a:t>FITOPATOLOGIA,</a:t>
            </a:r>
            <a:r>
              <a:rPr spc="-45" dirty="0"/>
              <a:t> </a:t>
            </a:r>
            <a:r>
              <a:rPr spc="-40" dirty="0"/>
              <a:t>2011. </a:t>
            </a:r>
            <a:r>
              <a:rPr spc="-650" dirty="0"/>
              <a:t> </a:t>
            </a:r>
            <a:r>
              <a:rPr spc="-5" dirty="0"/>
              <a:t>USP/</a:t>
            </a:r>
            <a:r>
              <a:rPr spc="-10" dirty="0"/>
              <a:t> </a:t>
            </a:r>
            <a:r>
              <a:rPr spc="-5" dirty="0"/>
              <a:t>ESALQ</a:t>
            </a:r>
            <a:r>
              <a:rPr dirty="0"/>
              <a:t> –</a:t>
            </a:r>
            <a:r>
              <a:rPr spc="-20" dirty="0"/>
              <a:t> </a:t>
            </a:r>
            <a:r>
              <a:rPr spc="-85" dirty="0"/>
              <a:t>CAP.</a:t>
            </a:r>
            <a:r>
              <a:rPr spc="10" dirty="0"/>
              <a:t> </a:t>
            </a:r>
            <a:r>
              <a:rPr spc="-5" dirty="0"/>
              <a:t>16, PÁG.</a:t>
            </a:r>
            <a:r>
              <a:rPr spc="-25" dirty="0"/>
              <a:t> </a:t>
            </a:r>
            <a:r>
              <a:rPr spc="-5" dirty="0"/>
              <a:t>343.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6827" rIns="0" bIns="0" rtlCol="0">
            <a:spAutoFit/>
          </a:bodyPr>
          <a:lstStyle/>
          <a:p>
            <a:pPr marL="3533775" marR="5080" indent="-1059180">
              <a:lnSpc>
                <a:spcPts val="4320"/>
              </a:lnSpc>
              <a:spcBef>
                <a:spcPts val="640"/>
              </a:spcBef>
            </a:pPr>
            <a:r>
              <a:rPr sz="4000" u="none" spc="-10" dirty="0"/>
              <a:t>CLASSIFICAÇÃO</a:t>
            </a:r>
            <a:r>
              <a:rPr sz="4000" u="none" spc="-5" dirty="0"/>
              <a:t> DOS </a:t>
            </a:r>
            <a:r>
              <a:rPr sz="4000" u="none" spc="-1100" dirty="0"/>
              <a:t> </a:t>
            </a:r>
            <a:r>
              <a:rPr sz="4000" u="none" spc="-5" dirty="0"/>
              <a:t>FUNGICIDAS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8663" y="1552143"/>
            <a:ext cx="4637405" cy="4399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23875" indent="-6096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1.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PRINCÍPIO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GERAL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CONTROLE</a:t>
            </a:r>
            <a:endParaRPr sz="2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 MT"/>
                <a:cs typeface="Arial MT"/>
              </a:rPr>
              <a:t>Erradicante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(contato)</a:t>
            </a:r>
            <a:endParaRPr sz="2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 MT"/>
                <a:cs typeface="Arial MT"/>
              </a:rPr>
              <a:t>Protetor</a:t>
            </a:r>
            <a:endParaRPr sz="2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 MT"/>
                <a:cs typeface="Arial MT"/>
              </a:rPr>
              <a:t>Curativo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latin typeface="Arial MT"/>
                <a:cs typeface="Arial MT"/>
              </a:rPr>
              <a:t>2.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MO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B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IL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DA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</a:t>
            </a:r>
            <a:r>
              <a:rPr sz="2800" u="heavy" spc="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NA</a:t>
            </a:r>
            <a:r>
              <a:rPr sz="2800" u="heavy" spc="-1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PLAN</a:t>
            </a:r>
            <a:r>
              <a:rPr sz="2800" u="heavy" spc="-2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endParaRPr sz="2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 MT"/>
                <a:cs typeface="Arial MT"/>
              </a:rPr>
              <a:t>Imóvel</a:t>
            </a:r>
            <a:endParaRPr sz="2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 MT"/>
                <a:cs typeface="Arial MT"/>
              </a:rPr>
              <a:t>Mesostêmico</a:t>
            </a:r>
            <a:endParaRPr sz="2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 MT"/>
                <a:cs typeface="Arial MT"/>
              </a:rPr>
              <a:t>Sistêmico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3683" y="1475074"/>
            <a:ext cx="4719955" cy="30441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800" spc="-5" dirty="0">
                <a:latin typeface="Arial MT"/>
                <a:cs typeface="Arial MT"/>
              </a:rPr>
              <a:t>3.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GRUPO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QUÍMICO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Inorgânicos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Orgânicos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latin typeface="Arial MT"/>
                <a:cs typeface="Arial MT"/>
              </a:rPr>
              <a:t>4.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MECANISMO</a:t>
            </a:r>
            <a:r>
              <a:rPr sz="2800" u="heavy" spc="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</a:t>
            </a:r>
            <a:r>
              <a:rPr sz="2800" u="heavy" spc="-18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AÇÃO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Núcleo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Síntese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ergosterol,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etc...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85</a:t>
            </a:fld>
            <a:endParaRPr sz="14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57215" y="3076955"/>
            <a:ext cx="1790700" cy="902335"/>
            <a:chOff x="5157215" y="3076955"/>
            <a:chExt cx="1790700" cy="902335"/>
          </a:xfrm>
        </p:grpSpPr>
        <p:sp>
          <p:nvSpPr>
            <p:cNvPr id="3" name="object 3"/>
            <p:cNvSpPr/>
            <p:nvPr/>
          </p:nvSpPr>
          <p:spPr>
            <a:xfrm>
              <a:off x="5176265" y="3096005"/>
              <a:ext cx="1752600" cy="864235"/>
            </a:xfrm>
            <a:custGeom>
              <a:avLst/>
              <a:gdLst/>
              <a:ahLst/>
              <a:cxnLst/>
              <a:rect l="l" t="t" r="r" b="b"/>
              <a:pathLst>
                <a:path w="1752600" h="864235">
                  <a:moveTo>
                    <a:pt x="876300" y="0"/>
                  </a:moveTo>
                  <a:lnTo>
                    <a:pt x="813714" y="1084"/>
                  </a:lnTo>
                  <a:lnTo>
                    <a:pt x="752317" y="4290"/>
                  </a:lnTo>
                  <a:lnTo>
                    <a:pt x="692256" y="9543"/>
                  </a:lnTo>
                  <a:lnTo>
                    <a:pt x="633681" y="16770"/>
                  </a:lnTo>
                  <a:lnTo>
                    <a:pt x="576738" y="25899"/>
                  </a:lnTo>
                  <a:lnTo>
                    <a:pt x="521576" y="36857"/>
                  </a:lnTo>
                  <a:lnTo>
                    <a:pt x="468344" y="49570"/>
                  </a:lnTo>
                  <a:lnTo>
                    <a:pt x="417189" y="63965"/>
                  </a:lnTo>
                  <a:lnTo>
                    <a:pt x="368261" y="79969"/>
                  </a:lnTo>
                  <a:lnTo>
                    <a:pt x="321706" y="97509"/>
                  </a:lnTo>
                  <a:lnTo>
                    <a:pt x="277674" y="116512"/>
                  </a:lnTo>
                  <a:lnTo>
                    <a:pt x="236313" y="136905"/>
                  </a:lnTo>
                  <a:lnTo>
                    <a:pt x="197771" y="158614"/>
                  </a:lnTo>
                  <a:lnTo>
                    <a:pt x="162195" y="181568"/>
                  </a:lnTo>
                  <a:lnTo>
                    <a:pt x="129736" y="205692"/>
                  </a:lnTo>
                  <a:lnTo>
                    <a:pt x="100539" y="230913"/>
                  </a:lnTo>
                  <a:lnTo>
                    <a:pt x="52531" y="284356"/>
                  </a:lnTo>
                  <a:lnTo>
                    <a:pt x="19355" y="341312"/>
                  </a:lnTo>
                  <a:lnTo>
                    <a:pt x="2200" y="401196"/>
                  </a:lnTo>
                  <a:lnTo>
                    <a:pt x="0" y="432054"/>
                  </a:lnTo>
                  <a:lnTo>
                    <a:pt x="2200" y="462911"/>
                  </a:lnTo>
                  <a:lnTo>
                    <a:pt x="19355" y="522795"/>
                  </a:lnTo>
                  <a:lnTo>
                    <a:pt x="52531" y="579751"/>
                  </a:lnTo>
                  <a:lnTo>
                    <a:pt x="100539" y="633194"/>
                  </a:lnTo>
                  <a:lnTo>
                    <a:pt x="129736" y="658415"/>
                  </a:lnTo>
                  <a:lnTo>
                    <a:pt x="162195" y="682539"/>
                  </a:lnTo>
                  <a:lnTo>
                    <a:pt x="197771" y="705493"/>
                  </a:lnTo>
                  <a:lnTo>
                    <a:pt x="236313" y="727202"/>
                  </a:lnTo>
                  <a:lnTo>
                    <a:pt x="277674" y="747595"/>
                  </a:lnTo>
                  <a:lnTo>
                    <a:pt x="321706" y="766598"/>
                  </a:lnTo>
                  <a:lnTo>
                    <a:pt x="368261" y="784138"/>
                  </a:lnTo>
                  <a:lnTo>
                    <a:pt x="417189" y="800142"/>
                  </a:lnTo>
                  <a:lnTo>
                    <a:pt x="468344" y="814537"/>
                  </a:lnTo>
                  <a:lnTo>
                    <a:pt x="521576" y="827250"/>
                  </a:lnTo>
                  <a:lnTo>
                    <a:pt x="576738" y="838208"/>
                  </a:lnTo>
                  <a:lnTo>
                    <a:pt x="633681" y="847337"/>
                  </a:lnTo>
                  <a:lnTo>
                    <a:pt x="692256" y="854564"/>
                  </a:lnTo>
                  <a:lnTo>
                    <a:pt x="752317" y="859817"/>
                  </a:lnTo>
                  <a:lnTo>
                    <a:pt x="813714" y="863023"/>
                  </a:lnTo>
                  <a:lnTo>
                    <a:pt x="876300" y="864108"/>
                  </a:lnTo>
                  <a:lnTo>
                    <a:pt x="938885" y="863023"/>
                  </a:lnTo>
                  <a:lnTo>
                    <a:pt x="1000282" y="859817"/>
                  </a:lnTo>
                  <a:lnTo>
                    <a:pt x="1060343" y="854564"/>
                  </a:lnTo>
                  <a:lnTo>
                    <a:pt x="1118918" y="847337"/>
                  </a:lnTo>
                  <a:lnTo>
                    <a:pt x="1175861" y="838208"/>
                  </a:lnTo>
                  <a:lnTo>
                    <a:pt x="1231023" y="827250"/>
                  </a:lnTo>
                  <a:lnTo>
                    <a:pt x="1284255" y="814537"/>
                  </a:lnTo>
                  <a:lnTo>
                    <a:pt x="1335410" y="800142"/>
                  </a:lnTo>
                  <a:lnTo>
                    <a:pt x="1384338" y="784138"/>
                  </a:lnTo>
                  <a:lnTo>
                    <a:pt x="1430893" y="766598"/>
                  </a:lnTo>
                  <a:lnTo>
                    <a:pt x="1474925" y="747595"/>
                  </a:lnTo>
                  <a:lnTo>
                    <a:pt x="1516286" y="727202"/>
                  </a:lnTo>
                  <a:lnTo>
                    <a:pt x="1554828" y="705493"/>
                  </a:lnTo>
                  <a:lnTo>
                    <a:pt x="1590404" y="682539"/>
                  </a:lnTo>
                  <a:lnTo>
                    <a:pt x="1622863" y="658415"/>
                  </a:lnTo>
                  <a:lnTo>
                    <a:pt x="1652060" y="633194"/>
                  </a:lnTo>
                  <a:lnTo>
                    <a:pt x="1700068" y="579751"/>
                  </a:lnTo>
                  <a:lnTo>
                    <a:pt x="1733244" y="522795"/>
                  </a:lnTo>
                  <a:lnTo>
                    <a:pt x="1750399" y="462911"/>
                  </a:lnTo>
                  <a:lnTo>
                    <a:pt x="1752600" y="432054"/>
                  </a:lnTo>
                  <a:lnTo>
                    <a:pt x="1750399" y="401196"/>
                  </a:lnTo>
                  <a:lnTo>
                    <a:pt x="1733244" y="341312"/>
                  </a:lnTo>
                  <a:lnTo>
                    <a:pt x="1700068" y="284356"/>
                  </a:lnTo>
                  <a:lnTo>
                    <a:pt x="1652060" y="230913"/>
                  </a:lnTo>
                  <a:lnTo>
                    <a:pt x="1622863" y="205692"/>
                  </a:lnTo>
                  <a:lnTo>
                    <a:pt x="1590404" y="181568"/>
                  </a:lnTo>
                  <a:lnTo>
                    <a:pt x="1554828" y="158614"/>
                  </a:lnTo>
                  <a:lnTo>
                    <a:pt x="1516286" y="136905"/>
                  </a:lnTo>
                  <a:lnTo>
                    <a:pt x="1474925" y="116512"/>
                  </a:lnTo>
                  <a:lnTo>
                    <a:pt x="1430893" y="97509"/>
                  </a:lnTo>
                  <a:lnTo>
                    <a:pt x="1384338" y="79969"/>
                  </a:lnTo>
                  <a:lnTo>
                    <a:pt x="1335410" y="63965"/>
                  </a:lnTo>
                  <a:lnTo>
                    <a:pt x="1284255" y="49570"/>
                  </a:lnTo>
                  <a:lnTo>
                    <a:pt x="1231023" y="36857"/>
                  </a:lnTo>
                  <a:lnTo>
                    <a:pt x="1175861" y="25899"/>
                  </a:lnTo>
                  <a:lnTo>
                    <a:pt x="1118918" y="16770"/>
                  </a:lnTo>
                  <a:lnTo>
                    <a:pt x="1060343" y="9543"/>
                  </a:lnTo>
                  <a:lnTo>
                    <a:pt x="1000282" y="4290"/>
                  </a:lnTo>
                  <a:lnTo>
                    <a:pt x="938885" y="1084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92D050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76265" y="3096005"/>
              <a:ext cx="1752600" cy="864235"/>
            </a:xfrm>
            <a:custGeom>
              <a:avLst/>
              <a:gdLst/>
              <a:ahLst/>
              <a:cxnLst/>
              <a:rect l="l" t="t" r="r" b="b"/>
              <a:pathLst>
                <a:path w="1752600" h="864235">
                  <a:moveTo>
                    <a:pt x="0" y="432054"/>
                  </a:moveTo>
                  <a:lnTo>
                    <a:pt x="8701" y="370924"/>
                  </a:lnTo>
                  <a:lnTo>
                    <a:pt x="34015" y="312431"/>
                  </a:lnTo>
                  <a:lnTo>
                    <a:pt x="74755" y="257159"/>
                  </a:lnTo>
                  <a:lnTo>
                    <a:pt x="129736" y="205692"/>
                  </a:lnTo>
                  <a:lnTo>
                    <a:pt x="162195" y="181568"/>
                  </a:lnTo>
                  <a:lnTo>
                    <a:pt x="197771" y="158614"/>
                  </a:lnTo>
                  <a:lnTo>
                    <a:pt x="236313" y="136905"/>
                  </a:lnTo>
                  <a:lnTo>
                    <a:pt x="277674" y="116512"/>
                  </a:lnTo>
                  <a:lnTo>
                    <a:pt x="321706" y="97509"/>
                  </a:lnTo>
                  <a:lnTo>
                    <a:pt x="368261" y="79969"/>
                  </a:lnTo>
                  <a:lnTo>
                    <a:pt x="417189" y="63965"/>
                  </a:lnTo>
                  <a:lnTo>
                    <a:pt x="468344" y="49570"/>
                  </a:lnTo>
                  <a:lnTo>
                    <a:pt x="521576" y="36857"/>
                  </a:lnTo>
                  <a:lnTo>
                    <a:pt x="576738" y="25899"/>
                  </a:lnTo>
                  <a:lnTo>
                    <a:pt x="633681" y="16770"/>
                  </a:lnTo>
                  <a:lnTo>
                    <a:pt x="692256" y="9543"/>
                  </a:lnTo>
                  <a:lnTo>
                    <a:pt x="752317" y="4290"/>
                  </a:lnTo>
                  <a:lnTo>
                    <a:pt x="813714" y="1084"/>
                  </a:lnTo>
                  <a:lnTo>
                    <a:pt x="876300" y="0"/>
                  </a:lnTo>
                  <a:lnTo>
                    <a:pt x="938885" y="1084"/>
                  </a:lnTo>
                  <a:lnTo>
                    <a:pt x="1000282" y="4290"/>
                  </a:lnTo>
                  <a:lnTo>
                    <a:pt x="1060343" y="9543"/>
                  </a:lnTo>
                  <a:lnTo>
                    <a:pt x="1118918" y="16770"/>
                  </a:lnTo>
                  <a:lnTo>
                    <a:pt x="1175861" y="25899"/>
                  </a:lnTo>
                  <a:lnTo>
                    <a:pt x="1231023" y="36857"/>
                  </a:lnTo>
                  <a:lnTo>
                    <a:pt x="1284255" y="49570"/>
                  </a:lnTo>
                  <a:lnTo>
                    <a:pt x="1335410" y="63965"/>
                  </a:lnTo>
                  <a:lnTo>
                    <a:pt x="1384338" y="79969"/>
                  </a:lnTo>
                  <a:lnTo>
                    <a:pt x="1430893" y="97509"/>
                  </a:lnTo>
                  <a:lnTo>
                    <a:pt x="1474925" y="116512"/>
                  </a:lnTo>
                  <a:lnTo>
                    <a:pt x="1516286" y="136905"/>
                  </a:lnTo>
                  <a:lnTo>
                    <a:pt x="1554828" y="158614"/>
                  </a:lnTo>
                  <a:lnTo>
                    <a:pt x="1590404" y="181568"/>
                  </a:lnTo>
                  <a:lnTo>
                    <a:pt x="1622863" y="205692"/>
                  </a:lnTo>
                  <a:lnTo>
                    <a:pt x="1652060" y="230913"/>
                  </a:lnTo>
                  <a:lnTo>
                    <a:pt x="1700068" y="284356"/>
                  </a:lnTo>
                  <a:lnTo>
                    <a:pt x="1733244" y="341312"/>
                  </a:lnTo>
                  <a:lnTo>
                    <a:pt x="1750399" y="401196"/>
                  </a:lnTo>
                  <a:lnTo>
                    <a:pt x="1752600" y="432054"/>
                  </a:lnTo>
                  <a:lnTo>
                    <a:pt x="1750399" y="462911"/>
                  </a:lnTo>
                  <a:lnTo>
                    <a:pt x="1733244" y="522795"/>
                  </a:lnTo>
                  <a:lnTo>
                    <a:pt x="1700068" y="579751"/>
                  </a:lnTo>
                  <a:lnTo>
                    <a:pt x="1652060" y="633194"/>
                  </a:lnTo>
                  <a:lnTo>
                    <a:pt x="1622863" y="658415"/>
                  </a:lnTo>
                  <a:lnTo>
                    <a:pt x="1590404" y="682539"/>
                  </a:lnTo>
                  <a:lnTo>
                    <a:pt x="1554828" y="705493"/>
                  </a:lnTo>
                  <a:lnTo>
                    <a:pt x="1516286" y="727202"/>
                  </a:lnTo>
                  <a:lnTo>
                    <a:pt x="1474925" y="747595"/>
                  </a:lnTo>
                  <a:lnTo>
                    <a:pt x="1430893" y="766598"/>
                  </a:lnTo>
                  <a:lnTo>
                    <a:pt x="1384338" y="784138"/>
                  </a:lnTo>
                  <a:lnTo>
                    <a:pt x="1335410" y="800142"/>
                  </a:lnTo>
                  <a:lnTo>
                    <a:pt x="1284255" y="814537"/>
                  </a:lnTo>
                  <a:lnTo>
                    <a:pt x="1231023" y="827250"/>
                  </a:lnTo>
                  <a:lnTo>
                    <a:pt x="1175861" y="838208"/>
                  </a:lnTo>
                  <a:lnTo>
                    <a:pt x="1118918" y="847337"/>
                  </a:lnTo>
                  <a:lnTo>
                    <a:pt x="1060343" y="854564"/>
                  </a:lnTo>
                  <a:lnTo>
                    <a:pt x="1000282" y="859817"/>
                  </a:lnTo>
                  <a:lnTo>
                    <a:pt x="938885" y="863023"/>
                  </a:lnTo>
                  <a:lnTo>
                    <a:pt x="876300" y="864108"/>
                  </a:lnTo>
                  <a:lnTo>
                    <a:pt x="813714" y="863023"/>
                  </a:lnTo>
                  <a:lnTo>
                    <a:pt x="752317" y="859817"/>
                  </a:lnTo>
                  <a:lnTo>
                    <a:pt x="692256" y="854564"/>
                  </a:lnTo>
                  <a:lnTo>
                    <a:pt x="633681" y="847337"/>
                  </a:lnTo>
                  <a:lnTo>
                    <a:pt x="576738" y="838208"/>
                  </a:lnTo>
                  <a:lnTo>
                    <a:pt x="521576" y="827250"/>
                  </a:lnTo>
                  <a:lnTo>
                    <a:pt x="468344" y="814537"/>
                  </a:lnTo>
                  <a:lnTo>
                    <a:pt x="417189" y="800142"/>
                  </a:lnTo>
                  <a:lnTo>
                    <a:pt x="368261" y="784138"/>
                  </a:lnTo>
                  <a:lnTo>
                    <a:pt x="321706" y="766598"/>
                  </a:lnTo>
                  <a:lnTo>
                    <a:pt x="277674" y="747595"/>
                  </a:lnTo>
                  <a:lnTo>
                    <a:pt x="236313" y="727202"/>
                  </a:lnTo>
                  <a:lnTo>
                    <a:pt x="197771" y="705493"/>
                  </a:lnTo>
                  <a:lnTo>
                    <a:pt x="162195" y="682539"/>
                  </a:lnTo>
                  <a:lnTo>
                    <a:pt x="129736" y="658415"/>
                  </a:lnTo>
                  <a:lnTo>
                    <a:pt x="100539" y="633194"/>
                  </a:lnTo>
                  <a:lnTo>
                    <a:pt x="52531" y="579751"/>
                  </a:lnTo>
                  <a:lnTo>
                    <a:pt x="19355" y="522795"/>
                  </a:lnTo>
                  <a:lnTo>
                    <a:pt x="2200" y="462911"/>
                  </a:lnTo>
                  <a:lnTo>
                    <a:pt x="0" y="432054"/>
                  </a:lnTo>
                  <a:close/>
                </a:path>
              </a:pathLst>
            </a:custGeom>
            <a:ln w="38100">
              <a:solidFill>
                <a:srgbClr val="00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5666" y="1630756"/>
            <a:ext cx="1178369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ATUAM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DIRETAMENTE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SOBRE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 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PATÓGENO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NA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FONTE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4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INÓCULO,</a:t>
            </a:r>
            <a:r>
              <a:rPr sz="24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ANTES</a:t>
            </a:r>
            <a:r>
              <a:rPr sz="24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DA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INFECÇÃO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OU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GERMINAÇÃO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PROPÁGULO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666" y="3329432"/>
            <a:ext cx="8155940" cy="221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7539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USOS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5" dirty="0">
                <a:latin typeface="Calibri"/>
                <a:cs typeface="Calibri"/>
              </a:rPr>
              <a:t>1.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TRATAMENTO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SOLO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FUMIGANTES:</a:t>
            </a:r>
            <a:r>
              <a:rPr sz="2400" spc="-5" dirty="0">
                <a:latin typeface="Calibri"/>
                <a:cs typeface="Calibri"/>
              </a:rPr>
              <a:t> FORMOL, </a:t>
            </a:r>
            <a:r>
              <a:rPr sz="2400" spc="-40" dirty="0">
                <a:latin typeface="Calibri"/>
                <a:cs typeface="Calibri"/>
              </a:rPr>
              <a:t>DAZOMET,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METAM-SÓDICO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(BIOCIDAS)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NÃO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FUMIGANTES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0" dirty="0">
                <a:latin typeface="Calibri"/>
                <a:cs typeface="Calibri"/>
              </a:rPr>
              <a:t> SELETIVOS: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QUINTOZENE,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ETRIDIAZOL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0961" y="645998"/>
            <a:ext cx="6632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FUNGICIDAS</a:t>
            </a:r>
            <a:r>
              <a:rPr u="none" spc="-35" dirty="0"/>
              <a:t> </a:t>
            </a:r>
            <a:r>
              <a:rPr u="none" dirty="0"/>
              <a:t>ERRADICANTES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9" name="object 9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86</a:t>
            </a:fld>
            <a:endParaRPr sz="14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087" y="736443"/>
            <a:ext cx="6243955" cy="532447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400" spc="-5" dirty="0">
                <a:latin typeface="Calibri"/>
                <a:cs typeface="Calibri"/>
              </a:rPr>
              <a:t>2.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TRATAMENTO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SEMENTES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NÃO-SISTÊMICOS: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TIRAM,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CAPTANA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SISTÊMICOS: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CARBENDAZIM,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TIABENDAZOL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3.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TRATAMENTO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INVERNO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CALDA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SULFO-CÁLCICA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CALDA BORDALESA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4.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AFETAM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QUALIDADE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(GERMINAÇÃO)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ESPOROS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ESTROBILURINAS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TRIAZÓIS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BENZIMIDAZÓIS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0961" y="313385"/>
            <a:ext cx="6632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FUNGICIDAS</a:t>
            </a:r>
            <a:r>
              <a:rPr u="none" spc="-35" dirty="0"/>
              <a:t> </a:t>
            </a:r>
            <a:r>
              <a:rPr u="none" dirty="0"/>
              <a:t>ERRADICANTES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87</a:t>
            </a:fld>
            <a:endParaRPr sz="14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36726"/>
            <a:ext cx="8555355" cy="4711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030" indent="-481965">
              <a:lnSpc>
                <a:spcPts val="2375"/>
              </a:lnSpc>
              <a:spcBef>
                <a:spcPts val="95"/>
              </a:spcBef>
              <a:buFont typeface="Wingdings"/>
              <a:buChar char=""/>
              <a:tabLst>
                <a:tab pos="494030" algn="l"/>
                <a:tab pos="494665" algn="l"/>
              </a:tabLst>
            </a:pPr>
            <a:r>
              <a:rPr sz="2200" b="1" spc="-5" dirty="0">
                <a:latin typeface="Calibri"/>
                <a:cs typeface="Calibri"/>
              </a:rPr>
              <a:t>Formam</a:t>
            </a:r>
            <a:r>
              <a:rPr sz="2200" b="1" spc="2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camada</a:t>
            </a:r>
            <a:r>
              <a:rPr sz="2200" b="1" spc="254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protetora</a:t>
            </a:r>
            <a:r>
              <a:rPr sz="2200" b="1" spc="26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tóxica</a:t>
            </a:r>
            <a:r>
              <a:rPr sz="2200" b="1" spc="25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aos</a:t>
            </a:r>
            <a:r>
              <a:rPr sz="2200" b="1" spc="25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fungos</a:t>
            </a:r>
            <a:r>
              <a:rPr sz="2200" b="1" spc="2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em</a:t>
            </a:r>
            <a:r>
              <a:rPr sz="2200" b="1" spc="2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tecidos</a:t>
            </a:r>
            <a:r>
              <a:rPr sz="2200" b="1" spc="2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suscetíveis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sz="2200" b="1" spc="-5" dirty="0">
                <a:latin typeface="Calibri"/>
                <a:cs typeface="Calibri"/>
              </a:rPr>
              <a:t>do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hospedeiro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(barreira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prevenindo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contato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patógeno-hospedeiro).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INIBIDORES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INESPECÍFICOS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REAÇÕES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QUÍMICAS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30" dirty="0">
                <a:latin typeface="Calibri"/>
                <a:cs typeface="Calibri"/>
              </a:rPr>
              <a:t>AFETAM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DIVERSOS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PROCESSOS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VITAIS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(AÇÃO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MULTI-SÍTIO)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15" dirty="0">
                <a:latin typeface="Calibri"/>
                <a:cs typeface="Calibri"/>
              </a:rPr>
              <a:t>AMPLO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ESPECTRO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AÇÃO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15" dirty="0">
                <a:latin typeface="Calibri"/>
                <a:cs typeface="Calibri"/>
              </a:rPr>
              <a:t>NÃO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PENETRAM NO </a:t>
            </a:r>
            <a:r>
              <a:rPr sz="1900" spc="-10" dirty="0">
                <a:latin typeface="Calibri"/>
                <a:cs typeface="Calibri"/>
              </a:rPr>
              <a:t>HOSPEDEIRO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EFETIVOS</a:t>
            </a:r>
            <a:r>
              <a:rPr sz="1900" spc="-5" dirty="0">
                <a:latin typeface="Calibri"/>
                <a:cs typeface="Calibri"/>
              </a:rPr>
              <a:t> SE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APLICADOS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ANTES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INFECÇÃO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REQUEREM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APLICAÇÕES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PERIÓDICAS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(7-15</a:t>
            </a:r>
            <a:r>
              <a:rPr sz="1900" spc="-10" dirty="0">
                <a:latin typeface="Calibri"/>
                <a:cs typeface="Calibri"/>
              </a:rPr>
              <a:t> DIAS)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REQUEREM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COBERTURA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5" dirty="0">
                <a:latin typeface="Calibri"/>
                <a:cs typeface="Calibri"/>
              </a:rPr>
              <a:t>TOTAL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TECIDOS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SUSCETÍVEIS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7850" y="347294"/>
            <a:ext cx="6139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FUNGICIDAS</a:t>
            </a:r>
            <a:r>
              <a:rPr u="none" spc="-25" dirty="0"/>
              <a:t> </a:t>
            </a:r>
            <a:r>
              <a:rPr u="none" spc="-10" dirty="0"/>
              <a:t>PROTETORES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88</a:t>
            </a:fld>
            <a:endParaRPr sz="14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3003" y="1262253"/>
            <a:ext cx="6140450" cy="441515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54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5" dirty="0">
                <a:latin typeface="Calibri"/>
                <a:cs typeface="Calibri"/>
              </a:rPr>
              <a:t>ENXOFRE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144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alibri"/>
                <a:cs typeface="Calibri"/>
              </a:rPr>
              <a:t>CÚPRICOS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144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25" dirty="0">
                <a:latin typeface="Calibri"/>
                <a:cs typeface="Calibri"/>
              </a:rPr>
              <a:t>DITIOCARBAMATOS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144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5" dirty="0">
                <a:latin typeface="Calibri"/>
                <a:cs typeface="Calibri"/>
              </a:rPr>
              <a:t>ETILENOBISDITIOCARBAMATOS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144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20" dirty="0">
                <a:latin typeface="Calibri"/>
                <a:cs typeface="Calibri"/>
              </a:rPr>
              <a:t>COMPOSTOS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AROMÁTICOS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144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20" dirty="0">
                <a:latin typeface="Calibri"/>
                <a:cs typeface="Calibri"/>
              </a:rPr>
              <a:t>COMPOSTOS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ESTANHO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144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20" dirty="0">
                <a:latin typeface="Calibri"/>
                <a:cs typeface="Calibri"/>
              </a:rPr>
              <a:t>COMPOSTOS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HETEROCÍCLICOS NITROGENADOS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144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25" dirty="0">
                <a:latin typeface="Calibri"/>
                <a:cs typeface="Calibri"/>
              </a:rPr>
              <a:t>PROTETORES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ORGÂNICOS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ADICIONAIS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5720" marR="5080" indent="-7239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FUNGICIDAS</a:t>
            </a:r>
            <a:r>
              <a:rPr u="none" spc="-10" dirty="0"/>
              <a:t> PROTETORES: </a:t>
            </a:r>
            <a:r>
              <a:rPr u="none" spc="-990" dirty="0"/>
              <a:t> </a:t>
            </a:r>
            <a:r>
              <a:rPr u="none" spc="-25" dirty="0"/>
              <a:t>PRINCIPAIS</a:t>
            </a:r>
            <a:r>
              <a:rPr u="none" spc="-15" dirty="0"/>
              <a:t> </a:t>
            </a:r>
            <a:r>
              <a:rPr u="none" dirty="0"/>
              <a:t>GRUPOS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89</a:t>
            </a:fld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521" y="2379675"/>
            <a:ext cx="431228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u="none" dirty="0">
                <a:latin typeface="Arial MT"/>
                <a:cs typeface="Arial MT"/>
              </a:rPr>
              <a:t>AMBIENTE</a:t>
            </a:r>
            <a:endParaRPr sz="66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26891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4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25723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923032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721864"/>
            <a:ext cx="995680" cy="109855"/>
          </a:xfrm>
          <a:custGeom>
            <a:avLst/>
            <a:gdLst/>
            <a:ahLst/>
            <a:cxnLst/>
            <a:rect l="l" t="t" r="r" b="b"/>
            <a:pathLst>
              <a:path w="995680" h="109855">
                <a:moveTo>
                  <a:pt x="995172" y="0"/>
                </a:moveTo>
                <a:lnTo>
                  <a:pt x="0" y="0"/>
                </a:lnTo>
                <a:lnTo>
                  <a:pt x="0" y="109727"/>
                </a:lnTo>
                <a:lnTo>
                  <a:pt x="995172" y="109727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523744"/>
            <a:ext cx="995680" cy="111760"/>
          </a:xfrm>
          <a:custGeom>
            <a:avLst/>
            <a:gdLst/>
            <a:ahLst/>
            <a:cxnLst/>
            <a:rect l="l" t="t" r="r" b="b"/>
            <a:pathLst>
              <a:path w="995680" h="111760">
                <a:moveTo>
                  <a:pt x="995172" y="0"/>
                </a:moveTo>
                <a:lnTo>
                  <a:pt x="0" y="0"/>
                </a:lnTo>
                <a:lnTo>
                  <a:pt x="0" y="111251"/>
                </a:lnTo>
                <a:lnTo>
                  <a:pt x="995172" y="111251"/>
                </a:lnTo>
                <a:lnTo>
                  <a:pt x="995172" y="0"/>
                </a:lnTo>
                <a:close/>
              </a:path>
            </a:pathLst>
          </a:custGeom>
          <a:solidFill>
            <a:srgbClr val="78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06911" y="643181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 MT"/>
                <a:cs typeface="Arial MT"/>
              </a:rPr>
              <a:t>9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3224" y="1298635"/>
            <a:ext cx="10387330" cy="44424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335"/>
              </a:spcBef>
              <a:tabLst>
                <a:tab pos="1511935" algn="l"/>
                <a:tab pos="1871980" algn="l"/>
                <a:tab pos="4178300" algn="l"/>
                <a:tab pos="4671695" algn="l"/>
                <a:tab pos="5770880" algn="l"/>
                <a:tab pos="6836409" algn="l"/>
                <a:tab pos="7724775" algn="l"/>
                <a:tab pos="8082915" algn="l"/>
                <a:tab pos="9434830" algn="l"/>
                <a:tab pos="10201275" algn="l"/>
              </a:tabLst>
            </a:pPr>
            <a:r>
              <a:rPr sz="2000" b="1" u="heavy" spc="-1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TE</a:t>
            </a:r>
            <a:r>
              <a:rPr sz="20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N</a:t>
            </a:r>
            <a:r>
              <a:rPr sz="2000" b="1" u="heavy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U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AM	O	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</a:t>
            </a:r>
            <a:r>
              <a:rPr sz="20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E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SE</a:t>
            </a: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N</a:t>
            </a:r>
            <a:r>
              <a:rPr sz="20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V</a:t>
            </a:r>
            <a:r>
              <a:rPr sz="20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</a:t>
            </a:r>
            <a:r>
              <a:rPr sz="2000" b="1" u="heavy" spc="-1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L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V</a:t>
            </a:r>
            <a:r>
              <a:rPr sz="20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I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ME</a:t>
            </a:r>
            <a:r>
              <a:rPr sz="20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N</a:t>
            </a:r>
            <a:r>
              <a:rPr sz="2000" b="1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	</a:t>
            </a:r>
            <a:r>
              <a:rPr sz="2000" b="1" u="heavy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	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DO</a:t>
            </a: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E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NÇA	</a:t>
            </a:r>
            <a:r>
              <a:rPr sz="2000" b="1" u="heavy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GIND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	SOB</a:t>
            </a: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R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E	O	</a:t>
            </a:r>
            <a:r>
              <a:rPr sz="2000" b="1" u="heavy" spc="-1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</a:t>
            </a:r>
            <a:r>
              <a:rPr sz="2000" b="1" u="heavy" spc="-1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</a:t>
            </a:r>
            <a:r>
              <a:rPr sz="2000" b="1" u="heavy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ÓG</a:t>
            </a:r>
            <a:r>
              <a:rPr sz="2000" b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E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NO	A</a:t>
            </a:r>
            <a:r>
              <a:rPr sz="20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Ó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	O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0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ESTABELECIMENTO</a:t>
            </a:r>
            <a:r>
              <a:rPr sz="2000" b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SEU</a:t>
            </a:r>
            <a:r>
              <a:rPr sz="20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CONTATO</a:t>
            </a:r>
            <a:r>
              <a:rPr sz="2000" b="1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EFETIVO</a:t>
            </a:r>
            <a:r>
              <a:rPr sz="20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COM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</a:t>
            </a:r>
            <a:r>
              <a:rPr sz="20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HOSPEDEIRO</a:t>
            </a: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(INFECÇÃO/COLONIZAÇÃO)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5" dirty="0">
                <a:latin typeface="Calibri"/>
                <a:cs typeface="Calibri"/>
              </a:rPr>
              <a:t>INIBIDORES </a:t>
            </a:r>
            <a:r>
              <a:rPr sz="1800" b="1" spc="-10" dirty="0">
                <a:latin typeface="Calibri"/>
                <a:cs typeface="Calibri"/>
              </a:rPr>
              <a:t>SELETIVOS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PROCESSOS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METABÓLICOS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ESPECÍFICOS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15" dirty="0">
                <a:latin typeface="Calibri"/>
                <a:cs typeface="Calibri"/>
              </a:rPr>
              <a:t>FUNGITOXICIDADE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DIRETA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15" dirty="0">
                <a:latin typeface="Calibri"/>
                <a:cs typeface="Calibri"/>
              </a:rPr>
              <a:t>MUITO </a:t>
            </a:r>
            <a:r>
              <a:rPr sz="1800" b="1" spc="-5" dirty="0">
                <a:latin typeface="Calibri"/>
                <a:cs typeface="Calibri"/>
              </a:rPr>
              <a:t>BAIXA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BAIXA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SOLUBILIDADE</a:t>
            </a:r>
            <a:r>
              <a:rPr sz="1800" b="1" dirty="0">
                <a:latin typeface="Calibri"/>
                <a:cs typeface="Calibri"/>
              </a:rPr>
              <a:t> EM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ÁGUA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10" dirty="0">
                <a:latin typeface="Calibri"/>
                <a:cs typeface="Calibri"/>
              </a:rPr>
              <a:t>PENETRAÇÃO 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TECIDOS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AÉREOS</a:t>
            </a:r>
            <a:r>
              <a:rPr sz="1800" b="1" dirty="0">
                <a:latin typeface="Calibri"/>
                <a:cs typeface="Calibri"/>
              </a:rPr>
              <a:t> E</a:t>
            </a:r>
            <a:r>
              <a:rPr sz="1800" b="1" spc="-5" dirty="0">
                <a:latin typeface="Calibri"/>
                <a:cs typeface="Calibri"/>
              </a:rPr>
              <a:t> RAÍZES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XILEMA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10" dirty="0">
                <a:latin typeface="Calibri"/>
                <a:cs typeface="Calibri"/>
              </a:rPr>
              <a:t>MOVIDO</a:t>
            </a:r>
            <a:r>
              <a:rPr sz="1800" b="1" spc="-5" dirty="0">
                <a:latin typeface="Calibri"/>
                <a:cs typeface="Calibri"/>
              </a:rPr>
              <a:t> ASCENDENTE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PELA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CORRENTE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TRANSPIRATÓRIA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Calibri"/>
                <a:cs typeface="Calibri"/>
              </a:rPr>
              <a:t>UM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PRODUTO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TRANSLOCAÇÃO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DESCENDENTE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(VIA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FLOEMA)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EFOSITE</a:t>
            </a:r>
            <a:r>
              <a:rPr sz="1800" b="1" spc="-5" dirty="0">
                <a:latin typeface="Calibri"/>
                <a:cs typeface="Calibri"/>
              </a:rPr>
              <a:t> (FOSETIL-AL)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10" dirty="0">
                <a:latin typeface="Calibri"/>
                <a:cs typeface="Calibri"/>
              </a:rPr>
              <a:t>AMPLO</a:t>
            </a:r>
            <a:r>
              <a:rPr sz="1800" b="1" spc="-5" dirty="0">
                <a:latin typeface="Calibri"/>
                <a:cs typeface="Calibri"/>
              </a:rPr>
              <a:t> OU </a:t>
            </a:r>
            <a:r>
              <a:rPr sz="1800" b="1" spc="-15" dirty="0">
                <a:latin typeface="Calibri"/>
                <a:cs typeface="Calibri"/>
              </a:rPr>
              <a:t>ESTREITO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ESPECTRO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AÇÃO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9310" marR="5080" indent="-1317625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FUNGICIDAS</a:t>
            </a:r>
            <a:r>
              <a:rPr u="none" spc="-25" dirty="0"/>
              <a:t> </a:t>
            </a:r>
            <a:r>
              <a:rPr u="none" spc="-30" dirty="0"/>
              <a:t>CURATIVOS</a:t>
            </a:r>
            <a:r>
              <a:rPr u="none" spc="-25" dirty="0"/>
              <a:t> </a:t>
            </a:r>
            <a:r>
              <a:rPr u="none" dirty="0"/>
              <a:t>/ </a:t>
            </a:r>
            <a:r>
              <a:rPr u="none" spc="-985" dirty="0"/>
              <a:t> </a:t>
            </a:r>
            <a:r>
              <a:rPr u="none" dirty="0"/>
              <a:t>IMUNIZANTES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90</a:t>
            </a:fld>
            <a:endParaRPr sz="14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4611" y="1221638"/>
            <a:ext cx="6758940" cy="4500245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CARBOXAMIDAS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BENZIMIDAZÓIS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TRIAZÓIS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FENILAMIDAS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INIBIDORES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MELANINA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15" dirty="0">
                <a:latin typeface="Calibri"/>
                <a:cs typeface="Calibri"/>
              </a:rPr>
              <a:t>ESTROBILURINAS </a:t>
            </a:r>
            <a:r>
              <a:rPr sz="2800" spc="-5" dirty="0">
                <a:latin typeface="Calibri"/>
                <a:cs typeface="Calibri"/>
              </a:rPr>
              <a:t>(?)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(BAIXA </a:t>
            </a:r>
            <a:r>
              <a:rPr sz="2800" spc="-10" dirty="0">
                <a:latin typeface="Calibri"/>
                <a:cs typeface="Calibri"/>
              </a:rPr>
              <a:t>SISTEMICIDADE)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DICARBOXIMIDAS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859" rIns="0" bIns="0" rtlCol="0">
            <a:spAutoFit/>
          </a:bodyPr>
          <a:lstStyle/>
          <a:p>
            <a:pPr marL="884555" marR="5080" indent="116713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FUNGICIDAS </a:t>
            </a:r>
            <a:r>
              <a:rPr u="none" spc="-30" dirty="0"/>
              <a:t>CURATIVOS</a:t>
            </a:r>
            <a:r>
              <a:rPr u="none" spc="-5" dirty="0"/>
              <a:t> </a:t>
            </a:r>
            <a:r>
              <a:rPr u="none" dirty="0"/>
              <a:t>/ </a:t>
            </a:r>
            <a:r>
              <a:rPr u="none" spc="5" dirty="0"/>
              <a:t> </a:t>
            </a:r>
            <a:r>
              <a:rPr u="none" dirty="0"/>
              <a:t>IMUNIZANTES:</a:t>
            </a:r>
            <a:r>
              <a:rPr u="none" spc="-15" dirty="0"/>
              <a:t> </a:t>
            </a:r>
            <a:r>
              <a:rPr u="none" spc="-30" dirty="0"/>
              <a:t>PRINCIPAIS</a:t>
            </a:r>
            <a:r>
              <a:rPr u="none" spc="-15" dirty="0"/>
              <a:t> </a:t>
            </a:r>
            <a:r>
              <a:rPr u="none" dirty="0"/>
              <a:t>GRUPOS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91</a:t>
            </a:fld>
            <a:endParaRPr sz="14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1105" y="296417"/>
            <a:ext cx="8517255" cy="17183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065" marR="5080" algn="ctr">
              <a:lnSpc>
                <a:spcPct val="88900"/>
              </a:lnSpc>
              <a:spcBef>
                <a:spcPts val="625"/>
              </a:spcBef>
            </a:pPr>
            <a:r>
              <a:rPr sz="4000" b="0" u="none" spc="-5" dirty="0">
                <a:latin typeface="Arial MT"/>
                <a:cs typeface="Arial MT"/>
              </a:rPr>
              <a:t>FUNGICIDAS:</a:t>
            </a:r>
            <a:r>
              <a:rPr sz="4000" b="0" u="none" spc="-220" dirty="0">
                <a:latin typeface="Arial MT"/>
                <a:cs typeface="Arial MT"/>
              </a:rPr>
              <a:t> </a:t>
            </a:r>
            <a:r>
              <a:rPr sz="4000" b="0" u="none" spc="-5" dirty="0">
                <a:latin typeface="Arial MT"/>
                <a:cs typeface="Arial MT"/>
              </a:rPr>
              <a:t>AGEM</a:t>
            </a:r>
            <a:r>
              <a:rPr sz="4000" b="0" u="none" spc="-25" dirty="0">
                <a:latin typeface="Arial MT"/>
                <a:cs typeface="Arial MT"/>
              </a:rPr>
              <a:t> </a:t>
            </a:r>
            <a:r>
              <a:rPr sz="4000" b="0" u="none" spc="-5" dirty="0">
                <a:latin typeface="Arial MT"/>
                <a:cs typeface="Arial MT"/>
              </a:rPr>
              <a:t>EM DIVERSAS </a:t>
            </a:r>
            <a:r>
              <a:rPr sz="4000" b="0" u="none" spc="-1095" dirty="0">
                <a:latin typeface="Arial MT"/>
                <a:cs typeface="Arial MT"/>
              </a:rPr>
              <a:t> </a:t>
            </a:r>
            <a:r>
              <a:rPr sz="4000" b="0" u="none" spc="-50" dirty="0">
                <a:latin typeface="Arial MT"/>
                <a:cs typeface="Arial MT"/>
              </a:rPr>
              <a:t>FASES</a:t>
            </a:r>
            <a:r>
              <a:rPr sz="4000" b="0" u="none" spc="-30" dirty="0">
                <a:latin typeface="Arial MT"/>
                <a:cs typeface="Arial MT"/>
              </a:rPr>
              <a:t> </a:t>
            </a:r>
            <a:r>
              <a:rPr sz="4000" b="0" u="none" spc="-5" dirty="0">
                <a:latin typeface="Arial MT"/>
                <a:cs typeface="Arial MT"/>
              </a:rPr>
              <a:t>DO CICLO DE RELAÇÕES </a:t>
            </a:r>
            <a:r>
              <a:rPr sz="4000" b="0" u="none" dirty="0">
                <a:latin typeface="Arial MT"/>
                <a:cs typeface="Arial MT"/>
              </a:rPr>
              <a:t> </a:t>
            </a:r>
            <a:r>
              <a:rPr sz="4000" b="0" u="none" spc="-40" dirty="0">
                <a:latin typeface="Arial MT"/>
                <a:cs typeface="Arial MT"/>
              </a:rPr>
              <a:t>PATÓGENO/HOSPEDEIRO</a:t>
            </a:r>
            <a:endParaRPr sz="4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1323" y="2212848"/>
            <a:ext cx="7736477" cy="37052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92</a:t>
            </a:fld>
            <a:endParaRPr sz="14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7697" y="1502409"/>
            <a:ext cx="10965180" cy="345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MOBILIDADE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CAPACIDADE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 TRANSLOCAR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PLANTA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  <a:tab pos="8075930" algn="l"/>
              </a:tabLst>
            </a:pPr>
            <a:r>
              <a:rPr sz="2400" spc="-5" dirty="0">
                <a:latin typeface="Calibri"/>
                <a:cs typeface="Calibri"/>
              </a:rPr>
              <a:t>IMÓVEL,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TÓPICO,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RESIDUAL,NÃO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SISTÊMICO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NÃO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PENETRA	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PLANTA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SISTÊMICO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TRANSLOCAÇÃO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SISTEMA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VASCULAR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marR="5080" indent="-228600">
              <a:lnSpc>
                <a:spcPts val="257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MESOSTÊMICO, </a:t>
            </a:r>
            <a:r>
              <a:rPr sz="2400" spc="-5" dirty="0">
                <a:latin typeface="Calibri"/>
                <a:cs typeface="Calibri"/>
              </a:rPr>
              <a:t>TRANSLAMINAR, </a:t>
            </a:r>
            <a:r>
              <a:rPr sz="2400" dirty="0">
                <a:latin typeface="Calibri"/>
                <a:cs typeface="Calibri"/>
              </a:rPr>
              <a:t>PENETRANTE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ATRAVESSA </a:t>
            </a:r>
            <a:r>
              <a:rPr sz="2400" spc="-5" dirty="0">
                <a:latin typeface="Calibri"/>
                <a:cs typeface="Calibri"/>
              </a:rPr>
              <a:t>OU MOVE-SE </a:t>
            </a:r>
            <a:r>
              <a:rPr sz="2400" dirty="0">
                <a:latin typeface="Calibri"/>
                <a:cs typeface="Calibri"/>
              </a:rPr>
              <a:t>NO </a:t>
            </a:r>
            <a:r>
              <a:rPr sz="2400" spc="-5" dirty="0">
                <a:latin typeface="Calibri"/>
                <a:cs typeface="Calibri"/>
              </a:rPr>
              <a:t>LIMBO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FOLIAR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93</a:t>
            </a:fld>
            <a:endParaRPr sz="1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9770" y="347294"/>
            <a:ext cx="5892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FUNGICIDAS</a:t>
            </a:r>
            <a:r>
              <a:rPr u="none" spc="-15" dirty="0"/>
              <a:t> </a:t>
            </a:r>
            <a:r>
              <a:rPr u="none" spc="-5" dirty="0"/>
              <a:t>MOBILIDADE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47949"/>
            <a:ext cx="12179935" cy="1210310"/>
            <a:chOff x="0" y="5647949"/>
            <a:chExt cx="12179935" cy="1210310"/>
          </a:xfrm>
        </p:grpSpPr>
        <p:sp>
          <p:nvSpPr>
            <p:cNvPr id="3" name="object 3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9128" y="6356604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9960" y="1302766"/>
            <a:ext cx="11238230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latin typeface="Calibri"/>
                <a:cs typeface="Calibri"/>
              </a:rPr>
              <a:t>ATIVIDADE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PROTETORA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OU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ERRADICANTE,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NUNCA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40" dirty="0">
                <a:latin typeface="Calibri"/>
                <a:cs typeface="Calibri"/>
              </a:rPr>
              <a:t>CURATIVA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3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  <a:tab pos="1722120" algn="l"/>
                <a:tab pos="3993515" algn="l"/>
                <a:tab pos="5180965" algn="l"/>
                <a:tab pos="7020559" algn="l"/>
                <a:tab pos="8493125" algn="l"/>
                <a:tab pos="10005060" algn="l"/>
                <a:tab pos="10893425" algn="l"/>
              </a:tabLst>
            </a:pPr>
            <a:r>
              <a:rPr sz="2200" b="1" spc="-5" dirty="0">
                <a:latin typeface="Calibri"/>
                <a:cs typeface="Calibri"/>
              </a:rPr>
              <a:t>IN</a:t>
            </a:r>
            <a:r>
              <a:rPr sz="2200" b="1" dirty="0">
                <a:latin typeface="Calibri"/>
                <a:cs typeface="Calibri"/>
              </a:rPr>
              <a:t>I</a:t>
            </a:r>
            <a:r>
              <a:rPr sz="2200" b="1" spc="-5" dirty="0">
                <a:latin typeface="Calibri"/>
                <a:cs typeface="Calibri"/>
              </a:rPr>
              <a:t>BIDOR</a:t>
            </a:r>
            <a:r>
              <a:rPr sz="2200" b="1" spc="-3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I</a:t>
            </a:r>
            <a:r>
              <a:rPr sz="2200" b="1" dirty="0">
                <a:latin typeface="Calibri"/>
                <a:cs typeface="Calibri"/>
              </a:rPr>
              <a:t>N</a:t>
            </a:r>
            <a:r>
              <a:rPr sz="2200" b="1" spc="-30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SP</a:t>
            </a:r>
            <a:r>
              <a:rPr sz="2200" b="1" spc="-45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C</a:t>
            </a:r>
            <a:r>
              <a:rPr sz="2200" b="1" dirty="0">
                <a:latin typeface="Calibri"/>
                <a:cs typeface="Calibri"/>
              </a:rPr>
              <a:t>Í</a:t>
            </a:r>
            <a:r>
              <a:rPr sz="2200" b="1" spc="-5" dirty="0">
                <a:latin typeface="Calibri"/>
                <a:cs typeface="Calibri"/>
              </a:rPr>
              <a:t>FIC</a:t>
            </a:r>
            <a:r>
              <a:rPr sz="2200" b="1" spc="10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E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Ç</a:t>
            </a:r>
            <a:r>
              <a:rPr sz="2200" b="1" spc="-10" dirty="0">
                <a:latin typeface="Calibri"/>
                <a:cs typeface="Calibri"/>
              </a:rPr>
              <a:t>Õ</a:t>
            </a:r>
            <a:r>
              <a:rPr sz="2200" b="1" spc="-3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BI</a:t>
            </a:r>
            <a:r>
              <a:rPr sz="2200" b="1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QU</a:t>
            </a:r>
            <a:r>
              <a:rPr sz="2200" b="1" spc="5" dirty="0">
                <a:latin typeface="Calibri"/>
                <a:cs typeface="Calibri"/>
              </a:rPr>
              <a:t>ÍM</a:t>
            </a:r>
            <a:r>
              <a:rPr sz="2200" b="1" spc="-5" dirty="0">
                <a:latin typeface="Calibri"/>
                <a:cs typeface="Calibri"/>
              </a:rPr>
              <a:t>ICA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C</a:t>
            </a:r>
            <a:r>
              <a:rPr sz="2200" b="1" spc="-30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U</a:t>
            </a:r>
            <a:r>
              <a:rPr sz="2200" b="1" spc="-30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ANDO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DI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5" dirty="0">
                <a:latin typeface="Calibri"/>
                <a:cs typeface="Calibri"/>
              </a:rPr>
              <a:t>F</a:t>
            </a:r>
            <a:r>
              <a:rPr sz="2200" b="1" spc="-5" dirty="0">
                <a:latin typeface="Calibri"/>
                <a:cs typeface="Calibri"/>
              </a:rPr>
              <a:t>U</a:t>
            </a:r>
            <a:r>
              <a:rPr sz="2200" b="1" spc="5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Ç</a:t>
            </a:r>
            <a:r>
              <a:rPr sz="2200" b="1" spc="-25" dirty="0">
                <a:latin typeface="Calibri"/>
                <a:cs typeface="Calibri"/>
              </a:rPr>
              <a:t>Ã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GERA</a:t>
            </a:r>
            <a:r>
              <a:rPr sz="2200" b="1" spc="-5" dirty="0">
                <a:latin typeface="Calibri"/>
                <a:cs typeface="Calibri"/>
              </a:rPr>
              <a:t>L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60" dirty="0">
                <a:latin typeface="Calibri"/>
                <a:cs typeface="Calibri"/>
              </a:rPr>
              <a:t>DA  </a:t>
            </a:r>
            <a:r>
              <a:rPr sz="2200" b="1" spc="-20" dirty="0">
                <a:latin typeface="Calibri"/>
                <a:cs typeface="Calibri"/>
              </a:rPr>
              <a:t>CÉLULA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NÃO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SISTÊMICOS, </a:t>
            </a:r>
            <a:r>
              <a:rPr sz="2200" b="1" spc="-25" dirty="0">
                <a:latin typeface="Calibri"/>
                <a:cs typeface="Calibri"/>
              </a:rPr>
              <a:t>FITOTÓXICOS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INSOLÚVEIS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(POUCO </a:t>
            </a:r>
            <a:r>
              <a:rPr sz="2200" b="1" spc="-10" dirty="0">
                <a:latin typeface="Calibri"/>
                <a:cs typeface="Calibri"/>
              </a:rPr>
              <a:t>SOLÚVEIS)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EM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ÁGUA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latin typeface="Calibri"/>
                <a:cs typeface="Calibri"/>
              </a:rPr>
              <a:t>AMPLO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ESPECTRO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AÇÃO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ANTIFÚNGICA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8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BAIXA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FUNGITOXICIDADE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INERENTE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DOSES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ELEVADAS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94</a:t>
            </a:fld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49960" y="5116829"/>
            <a:ext cx="71005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latin typeface="Calibri"/>
                <a:cs typeface="Calibri"/>
              </a:rPr>
              <a:t>FORMULAÇÃO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40" dirty="0">
                <a:latin typeface="Calibri"/>
                <a:cs typeface="Calibri"/>
              </a:rPr>
              <a:t>PARA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GARANTIR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ADERÊNCIA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TENACIDADE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8881" y="5116829"/>
            <a:ext cx="1700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(SUSPENS</a:t>
            </a:r>
            <a:r>
              <a:rPr sz="2200" b="1" dirty="0">
                <a:latin typeface="Calibri"/>
                <a:cs typeface="Calibri"/>
              </a:rPr>
              <a:t>Õ</a:t>
            </a:r>
            <a:r>
              <a:rPr sz="2200" b="1" spc="-35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S)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6594" y="347294"/>
            <a:ext cx="4906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FUNGICIDAS</a:t>
            </a:r>
            <a:r>
              <a:rPr u="none" spc="-40" dirty="0"/>
              <a:t> </a:t>
            </a:r>
            <a:r>
              <a:rPr u="none" spc="-5" dirty="0"/>
              <a:t>IMÓVEIS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5592" y="1250442"/>
            <a:ext cx="4817110" cy="447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GRUPOS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QUÍMICOS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latin typeface="Calibri"/>
                <a:cs typeface="Calibri"/>
              </a:rPr>
              <a:t>INORGÂNICOS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SULFÚRICOS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CÚPRICOS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spc="-10" dirty="0">
                <a:latin typeface="Calibri"/>
                <a:cs typeface="Calibri"/>
              </a:rPr>
              <a:t>ORGÂNICOS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DITIOCARBAMATOS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COMPOSTOS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AROMÁTICOS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HETEROCÍCLICOS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NITROGENADOS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6594" y="347294"/>
            <a:ext cx="4906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FUNGICIDAS</a:t>
            </a:r>
            <a:r>
              <a:rPr u="none" spc="-40" dirty="0"/>
              <a:t> </a:t>
            </a:r>
            <a:r>
              <a:rPr u="none" spc="-5" dirty="0"/>
              <a:t>IMÓVEIS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95</a:t>
            </a:fld>
            <a:endParaRPr sz="14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129" y="1055878"/>
            <a:ext cx="9291320" cy="4612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785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INIBEM</a:t>
            </a:r>
            <a:r>
              <a:rPr sz="2200" b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UM</a:t>
            </a:r>
            <a:r>
              <a:rPr sz="2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OU</a:t>
            </a:r>
            <a:r>
              <a:rPr sz="2200" b="1" u="heavy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POUCOS</a:t>
            </a:r>
            <a:r>
              <a:rPr sz="2200" b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PROCESSOS</a:t>
            </a:r>
            <a:r>
              <a:rPr sz="2200" b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METABÓLICOS</a:t>
            </a:r>
            <a:r>
              <a:rPr sz="22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VITAIS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50"/>
              </a:spcBef>
              <a:buSzPct val="38636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SELETIVOS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PARA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CERTOS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GRUPOS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TAXONÔMICOS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805"/>
              </a:spcBef>
              <a:buSzPct val="38636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30" dirty="0">
                <a:latin typeface="Calibri"/>
                <a:cs typeface="Calibri"/>
              </a:rPr>
              <a:t>ATIVIDADE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PROTETORA,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CURATIVA,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IMUNIZANTE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OU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ERRADICANTE</a:t>
            </a:r>
            <a:endParaRPr sz="2200">
              <a:latin typeface="Calibri"/>
              <a:cs typeface="Calibri"/>
            </a:endParaRPr>
          </a:p>
          <a:p>
            <a:pPr marL="305435" indent="-293370">
              <a:lnSpc>
                <a:spcPct val="100000"/>
              </a:lnSpc>
              <a:spcBef>
                <a:spcPts val="1785"/>
              </a:spcBef>
              <a:buSzPct val="38636"/>
              <a:buFont typeface="Arial MT"/>
              <a:buChar char="•"/>
              <a:tabLst>
                <a:tab pos="305435" algn="l"/>
                <a:tab pos="306070" algn="l"/>
              </a:tabLst>
            </a:pPr>
            <a:r>
              <a:rPr sz="2200" spc="-10" dirty="0">
                <a:latin typeface="Calibri"/>
                <a:cs typeface="Calibri"/>
              </a:rPr>
              <a:t>INIBIDORES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ESPECÍFICOS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REAÇÕES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BIOQUÍMICAS</a:t>
            </a:r>
            <a:endParaRPr sz="2200">
              <a:latin typeface="Calibri"/>
              <a:cs typeface="Calibri"/>
            </a:endParaRPr>
          </a:p>
          <a:p>
            <a:pPr marL="305435" indent="-293370">
              <a:lnSpc>
                <a:spcPct val="100000"/>
              </a:lnSpc>
              <a:spcBef>
                <a:spcPts val="1789"/>
              </a:spcBef>
              <a:buSzPct val="38636"/>
              <a:buFont typeface="Arial MT"/>
              <a:buChar char="•"/>
              <a:tabLst>
                <a:tab pos="305435" algn="l"/>
                <a:tab pos="306070" algn="l"/>
              </a:tabLst>
            </a:pPr>
            <a:r>
              <a:rPr sz="2200" spc="-25" dirty="0">
                <a:latin typeface="Calibri"/>
                <a:cs typeface="Calibri"/>
              </a:rPr>
              <a:t>ELEVADA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FUNGITOXICIDADE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INERENTE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DOSES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BAIXAS</a:t>
            </a:r>
            <a:endParaRPr sz="2200">
              <a:latin typeface="Calibri"/>
              <a:cs typeface="Calibri"/>
            </a:endParaRPr>
          </a:p>
          <a:p>
            <a:pPr marL="305435" indent="-293370">
              <a:lnSpc>
                <a:spcPct val="100000"/>
              </a:lnSpc>
              <a:spcBef>
                <a:spcPts val="1800"/>
              </a:spcBef>
              <a:buSzPct val="38636"/>
              <a:buFont typeface="Arial MT"/>
              <a:buChar char="•"/>
              <a:tabLst>
                <a:tab pos="305435" algn="l"/>
                <a:tab pos="306070" algn="l"/>
              </a:tabLst>
            </a:pPr>
            <a:r>
              <a:rPr sz="2200" spc="-10" dirty="0">
                <a:latin typeface="Calibri"/>
                <a:cs typeface="Calibri"/>
              </a:rPr>
              <a:t>BAIXA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FITOTOXICIDADE</a:t>
            </a:r>
            <a:endParaRPr sz="2200">
              <a:latin typeface="Calibri"/>
              <a:cs typeface="Calibri"/>
            </a:endParaRPr>
          </a:p>
          <a:p>
            <a:pPr marL="305435" indent="-293370">
              <a:lnSpc>
                <a:spcPct val="100000"/>
              </a:lnSpc>
              <a:spcBef>
                <a:spcPts val="1789"/>
              </a:spcBef>
              <a:buSzPct val="38636"/>
              <a:buFont typeface="Arial MT"/>
              <a:buChar char="•"/>
              <a:tabLst>
                <a:tab pos="305435" algn="l"/>
                <a:tab pos="306070" algn="l"/>
              </a:tabLst>
            </a:pPr>
            <a:r>
              <a:rPr sz="2200" spc="-15" dirty="0">
                <a:latin typeface="Calibri"/>
                <a:cs typeface="Calibri"/>
              </a:rPr>
              <a:t>ESPECTRO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5" dirty="0">
                <a:latin typeface="Calibri"/>
                <a:cs typeface="Calibri"/>
              </a:rPr>
              <a:t>AÇÃO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ANTIFÚNGICA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VARIÁVEL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789"/>
              </a:spcBef>
              <a:buSzPct val="38636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15" dirty="0">
                <a:latin typeface="Calibri"/>
                <a:cs typeface="Calibri"/>
              </a:rPr>
              <a:t>TRANSLOCAÇÃO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ACROPETAL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VIA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XILEMA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(MAIORIA)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9394" y="347294"/>
            <a:ext cx="5816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FUNGICIDAS</a:t>
            </a:r>
            <a:r>
              <a:rPr u="none" spc="-15" dirty="0"/>
              <a:t> </a:t>
            </a:r>
            <a:r>
              <a:rPr u="none" spc="-5" dirty="0"/>
              <a:t>SISTÊMICOS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96</a:t>
            </a:fld>
            <a:endParaRPr sz="14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4683" y="1631224"/>
            <a:ext cx="8168640" cy="3413760"/>
            <a:chOff x="2424683" y="1631224"/>
            <a:chExt cx="8168640" cy="3413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1151" y="1631224"/>
              <a:ext cx="8095705" cy="10337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9755" y="1790738"/>
              <a:ext cx="7598664" cy="5329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4683" y="2348509"/>
              <a:ext cx="8168640" cy="11245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755" y="2543606"/>
              <a:ext cx="7598664" cy="5546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4683" y="3142462"/>
              <a:ext cx="8168640" cy="11341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9755" y="3337560"/>
              <a:ext cx="7598664" cy="5624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4683" y="3933494"/>
              <a:ext cx="8168640" cy="11110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9755" y="4128516"/>
              <a:ext cx="7598664" cy="5410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36491" y="1653539"/>
              <a:ext cx="180594" cy="30960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60875" y="1677923"/>
              <a:ext cx="180594" cy="309600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50208" y="1667255"/>
              <a:ext cx="180340" cy="3095625"/>
            </a:xfrm>
            <a:custGeom>
              <a:avLst/>
              <a:gdLst/>
              <a:ahLst/>
              <a:cxnLst/>
              <a:rect l="l" t="t" r="r" b="b"/>
              <a:pathLst>
                <a:path w="180339" h="3095625">
                  <a:moveTo>
                    <a:pt x="179832" y="0"/>
                  </a:moveTo>
                  <a:lnTo>
                    <a:pt x="0" y="0"/>
                  </a:lnTo>
                  <a:lnTo>
                    <a:pt x="0" y="3095244"/>
                  </a:lnTo>
                  <a:lnTo>
                    <a:pt x="179832" y="3095244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1448" y="1679447"/>
              <a:ext cx="180594" cy="30975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5831" y="1703831"/>
              <a:ext cx="180594" cy="309753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65163" y="1693163"/>
              <a:ext cx="180340" cy="3096895"/>
            </a:xfrm>
            <a:custGeom>
              <a:avLst/>
              <a:gdLst/>
              <a:ahLst/>
              <a:cxnLst/>
              <a:rect l="l" t="t" r="r" b="b"/>
              <a:pathLst>
                <a:path w="180339" h="3096895">
                  <a:moveTo>
                    <a:pt x="179832" y="0"/>
                  </a:moveTo>
                  <a:lnTo>
                    <a:pt x="0" y="0"/>
                  </a:lnTo>
                  <a:lnTo>
                    <a:pt x="0" y="3096768"/>
                  </a:lnTo>
                  <a:lnTo>
                    <a:pt x="179832" y="3096768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53310" y="1919096"/>
            <a:ext cx="194310" cy="261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40" dirty="0"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26034">
              <a:lnSpc>
                <a:spcPct val="100000"/>
              </a:lnSpc>
              <a:spcBef>
                <a:spcPts val="1445"/>
              </a:spcBef>
            </a:pPr>
            <a:r>
              <a:rPr sz="1800" b="1" spc="-140" dirty="0"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Tahoma"/>
              <a:cs typeface="Tahoma"/>
            </a:endParaRPr>
          </a:p>
          <a:p>
            <a:pPr marL="26034">
              <a:lnSpc>
                <a:spcPct val="100000"/>
              </a:lnSpc>
            </a:pPr>
            <a:r>
              <a:rPr sz="1800" b="1" spc="-140" dirty="0"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47108" y="5155183"/>
            <a:ext cx="1310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latin typeface="Tahoma"/>
                <a:cs typeface="Tahoma"/>
              </a:rPr>
              <a:t>Área</a:t>
            </a:r>
            <a:r>
              <a:rPr sz="1600" b="1" spc="-55" dirty="0">
                <a:latin typeface="Tahoma"/>
                <a:cs typeface="Tahoma"/>
              </a:rPr>
              <a:t> Tratada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7972" y="5155183"/>
            <a:ext cx="496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latin typeface="Tahoma"/>
                <a:cs typeface="Tahoma"/>
              </a:rPr>
              <a:t>Ba</a:t>
            </a:r>
            <a:r>
              <a:rPr sz="1600" b="1" spc="-60" dirty="0">
                <a:latin typeface="Tahoma"/>
                <a:cs typeface="Tahoma"/>
              </a:rPr>
              <a:t>s</a:t>
            </a:r>
            <a:r>
              <a:rPr sz="1600" b="1" spc="70" dirty="0">
                <a:latin typeface="Tahoma"/>
                <a:cs typeface="Tahoma"/>
              </a:rPr>
              <a:t>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62747" y="5155183"/>
            <a:ext cx="1270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ahoma"/>
                <a:cs typeface="Tahoma"/>
              </a:rPr>
              <a:t>Extremidade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663566" y="347294"/>
            <a:ext cx="2921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MOBI</a:t>
            </a:r>
            <a:r>
              <a:rPr u="none" spc="-15" dirty="0"/>
              <a:t>L</a:t>
            </a:r>
            <a:r>
              <a:rPr u="none" dirty="0"/>
              <a:t>IDADE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23" name="object 23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97</a:t>
            </a:fld>
            <a:endParaRPr sz="14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74151"/>
            <a:ext cx="12179935" cy="4784090"/>
            <a:chOff x="0" y="2074151"/>
            <a:chExt cx="12179935" cy="4784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0783" y="2074151"/>
              <a:ext cx="8970264" cy="37520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5855" y="2269236"/>
              <a:ext cx="8400288" cy="31821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60698" y="3679697"/>
              <a:ext cx="5829300" cy="0"/>
            </a:xfrm>
            <a:custGeom>
              <a:avLst/>
              <a:gdLst/>
              <a:ahLst/>
              <a:cxnLst/>
              <a:rect l="l" t="t" r="r" b="b"/>
              <a:pathLst>
                <a:path w="5829300">
                  <a:moveTo>
                    <a:pt x="0" y="0"/>
                  </a:moveTo>
                  <a:lnTo>
                    <a:pt x="5829300" y="0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57878" y="334518"/>
            <a:ext cx="34753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dirty="0">
                <a:latin typeface="Arial MT"/>
                <a:cs typeface="Arial MT"/>
              </a:rPr>
              <a:t>MOBILIDADE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0942" y="5017389"/>
            <a:ext cx="923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40" dirty="0">
                <a:latin typeface="Verdana"/>
                <a:cs typeface="Verdana"/>
              </a:rPr>
              <a:t>T</a:t>
            </a:r>
            <a:r>
              <a:rPr sz="1200" spc="-60" dirty="0">
                <a:latin typeface="Verdana"/>
                <a:cs typeface="Verdana"/>
              </a:rPr>
              <a:t>es</a:t>
            </a:r>
            <a:r>
              <a:rPr sz="1200" spc="-70" dirty="0">
                <a:latin typeface="Verdana"/>
                <a:cs typeface="Verdana"/>
              </a:rPr>
              <a:t>t</a:t>
            </a:r>
            <a:r>
              <a:rPr sz="1200" spc="5" dirty="0">
                <a:latin typeface="Verdana"/>
                <a:cs typeface="Verdana"/>
              </a:rPr>
              <a:t>e</a:t>
            </a:r>
            <a:r>
              <a:rPr sz="1200" spc="20" dirty="0">
                <a:latin typeface="Verdana"/>
                <a:cs typeface="Verdana"/>
              </a:rPr>
              <a:t>m</a:t>
            </a:r>
            <a:r>
              <a:rPr sz="1200" dirty="0">
                <a:latin typeface="Verdana"/>
                <a:cs typeface="Verdana"/>
              </a:rPr>
              <a:t>unha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3210" y="5017389"/>
            <a:ext cx="5022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latin typeface="Verdana"/>
                <a:cs typeface="Verdana"/>
              </a:rPr>
              <a:t>4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ppm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6603" y="5093589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latin typeface="Verdana"/>
                <a:cs typeface="Verdana"/>
              </a:rPr>
              <a:t>1</a:t>
            </a:r>
            <a:r>
              <a:rPr sz="1200" spc="-100" dirty="0">
                <a:latin typeface="Verdana"/>
                <a:cs typeface="Verdana"/>
              </a:rPr>
              <a:t>6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pp</a:t>
            </a:r>
            <a:r>
              <a:rPr sz="1200" spc="-45" dirty="0">
                <a:latin typeface="Verdana"/>
                <a:cs typeface="Verdana"/>
              </a:rPr>
              <a:t>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15781" y="5093589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latin typeface="Verdana"/>
                <a:cs typeface="Verdana"/>
              </a:rPr>
              <a:t>6</a:t>
            </a:r>
            <a:r>
              <a:rPr sz="1200" spc="-100" dirty="0">
                <a:latin typeface="Verdana"/>
                <a:cs typeface="Verdana"/>
              </a:rPr>
              <a:t>3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pp</a:t>
            </a:r>
            <a:r>
              <a:rPr sz="1200" spc="-45" dirty="0">
                <a:latin typeface="Verdana"/>
                <a:cs typeface="Verdana"/>
              </a:rPr>
              <a:t>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5345" y="3207258"/>
            <a:ext cx="917575" cy="82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latin typeface="Tahoma"/>
                <a:cs typeface="Tahoma"/>
              </a:rPr>
              <a:t>Não</a:t>
            </a:r>
            <a:r>
              <a:rPr sz="1200" b="1" spc="-85" dirty="0">
                <a:latin typeface="Tahoma"/>
                <a:cs typeface="Tahoma"/>
              </a:rPr>
              <a:t> </a:t>
            </a:r>
            <a:r>
              <a:rPr sz="1200" b="1" spc="-30" dirty="0">
                <a:latin typeface="Tahoma"/>
                <a:cs typeface="Tahoma"/>
              </a:rPr>
              <a:t>tratado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ahoma"/>
              <a:cs typeface="Tahoma"/>
            </a:endParaRPr>
          </a:p>
          <a:p>
            <a:pPr marR="50800" algn="ctr">
              <a:lnSpc>
                <a:spcPct val="100000"/>
              </a:lnSpc>
            </a:pPr>
            <a:r>
              <a:rPr sz="1200" b="1" spc="-50" dirty="0">
                <a:latin typeface="Tahoma"/>
                <a:cs typeface="Tahoma"/>
              </a:rPr>
              <a:t>Tratado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544365" y="6351841"/>
            <a:ext cx="814705" cy="374015"/>
            <a:chOff x="10544365" y="6351841"/>
            <a:chExt cx="814705" cy="374015"/>
          </a:xfrm>
        </p:grpSpPr>
        <p:sp>
          <p:nvSpPr>
            <p:cNvPr id="13" name="object 13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98</a:t>
            </a:fld>
            <a:endParaRPr sz="140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36547"/>
            <a:ext cx="12179935" cy="5521960"/>
            <a:chOff x="0" y="1336547"/>
            <a:chExt cx="12179935" cy="5521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5395" y="1336547"/>
              <a:ext cx="8141208" cy="4687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743966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6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743966" y="364236"/>
                  </a:lnTo>
                  <a:lnTo>
                    <a:pt x="767595" y="359465"/>
                  </a:lnTo>
                  <a:lnTo>
                    <a:pt x="786892" y="346456"/>
                  </a:lnTo>
                  <a:lnTo>
                    <a:pt x="799901" y="327159"/>
                  </a:lnTo>
                  <a:lnTo>
                    <a:pt x="804672" y="303530"/>
                  </a:lnTo>
                  <a:lnTo>
                    <a:pt x="804672" y="60706"/>
                  </a:lnTo>
                  <a:lnTo>
                    <a:pt x="799901" y="37076"/>
                  </a:lnTo>
                  <a:lnTo>
                    <a:pt x="786892" y="17780"/>
                  </a:lnTo>
                  <a:lnTo>
                    <a:pt x="767595" y="477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128" y="6356603"/>
              <a:ext cx="805180" cy="364490"/>
            </a:xfrm>
            <a:custGeom>
              <a:avLst/>
              <a:gdLst/>
              <a:ahLst/>
              <a:cxnLst/>
              <a:rect l="l" t="t" r="r" b="b"/>
              <a:pathLst>
                <a:path w="805179" h="364490">
                  <a:moveTo>
                    <a:pt x="0" y="60706"/>
                  </a:moveTo>
                  <a:lnTo>
                    <a:pt x="4770" y="37076"/>
                  </a:lnTo>
                  <a:lnTo>
                    <a:pt x="17779" y="17780"/>
                  </a:lnTo>
                  <a:lnTo>
                    <a:pt x="37076" y="4770"/>
                  </a:lnTo>
                  <a:lnTo>
                    <a:pt x="60705" y="0"/>
                  </a:lnTo>
                  <a:lnTo>
                    <a:pt x="743966" y="0"/>
                  </a:lnTo>
                  <a:lnTo>
                    <a:pt x="767595" y="4770"/>
                  </a:lnTo>
                  <a:lnTo>
                    <a:pt x="786892" y="17780"/>
                  </a:lnTo>
                  <a:lnTo>
                    <a:pt x="799901" y="37076"/>
                  </a:lnTo>
                  <a:lnTo>
                    <a:pt x="804672" y="60706"/>
                  </a:lnTo>
                  <a:lnTo>
                    <a:pt x="804672" y="303530"/>
                  </a:lnTo>
                  <a:lnTo>
                    <a:pt x="799901" y="327159"/>
                  </a:lnTo>
                  <a:lnTo>
                    <a:pt x="786892" y="346456"/>
                  </a:lnTo>
                  <a:lnTo>
                    <a:pt x="767595" y="359465"/>
                  </a:lnTo>
                  <a:lnTo>
                    <a:pt x="743966" y="364236"/>
                  </a:lnTo>
                  <a:lnTo>
                    <a:pt x="60705" y="364236"/>
                  </a:lnTo>
                  <a:lnTo>
                    <a:pt x="37076" y="359465"/>
                  </a:lnTo>
                  <a:lnTo>
                    <a:pt x="17779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4232" y="277444"/>
            <a:ext cx="84639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none" dirty="0">
                <a:latin typeface="Arial MT"/>
                <a:cs typeface="Arial MT"/>
              </a:rPr>
              <a:t>SISTEMICIDADE</a:t>
            </a:r>
            <a:r>
              <a:rPr sz="4400" b="0" u="none" spc="-60" dirty="0">
                <a:latin typeface="Arial MT"/>
                <a:cs typeface="Arial MT"/>
              </a:rPr>
              <a:t> </a:t>
            </a:r>
            <a:r>
              <a:rPr sz="4400" b="0" u="none" dirty="0">
                <a:latin typeface="Arial MT"/>
                <a:cs typeface="Arial MT"/>
              </a:rPr>
              <a:t>DOS</a:t>
            </a:r>
            <a:r>
              <a:rPr sz="4400" b="0" u="none" spc="-100" dirty="0">
                <a:latin typeface="Arial MT"/>
                <a:cs typeface="Arial MT"/>
              </a:rPr>
              <a:t> </a:t>
            </a:r>
            <a:r>
              <a:rPr sz="4400" b="0" u="none" dirty="0">
                <a:latin typeface="Arial MT"/>
                <a:cs typeface="Arial MT"/>
              </a:rPr>
              <a:t>TRIAZÓIS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000000"/>
                </a:solidFill>
              </a:rPr>
              <a:t>99</a:t>
            </a:fld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10246232" y="4744592"/>
            <a:ext cx="1754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FONTE: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SYNGENTA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F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5990</Words>
  <Application>Microsoft Office PowerPoint</Application>
  <PresentationFormat>Widescreen</PresentationFormat>
  <Paragraphs>1642</Paragraphs>
  <Slides>168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168</vt:i4>
      </vt:variant>
    </vt:vector>
  </HeadingPairs>
  <TitlesOfParts>
    <vt:vector size="169" baseType="lpstr">
      <vt:lpstr>Office Theme</vt:lpstr>
      <vt:lpstr>Apresentação do PowerPoint</vt:lpstr>
      <vt:lpstr>APRESENTAÇÃO</vt:lpstr>
      <vt:lpstr>CONTEÚDO</vt:lpstr>
      <vt:lpstr>IMPORTÂNCIA DAS  DOENÇAS DE PLANTAS  CULTIVADAS</vt:lpstr>
      <vt:lpstr>DOENÇAS DE PLANTAS</vt:lpstr>
      <vt:lpstr>Triângulo da doença</vt:lpstr>
      <vt:lpstr>HOSPEDEIRO</vt:lpstr>
      <vt:lpstr>Apresentação do PowerPoint</vt:lpstr>
      <vt:lpstr>AMBIENTE</vt:lpstr>
      <vt:lpstr>AMBIENTE</vt:lpstr>
      <vt:lpstr>PATÓGENO</vt:lpstr>
      <vt:lpstr>PATÓGENO</vt:lpstr>
      <vt:lpstr>DOENÇAS DE PLANTAS</vt:lpstr>
      <vt:lpstr>Agentes causais de doenças de plantas</vt:lpstr>
      <vt:lpstr>Apresentação do PowerPoint</vt:lpstr>
      <vt:lpstr>PATÓGENOS EM CADA ESPÉCIE DE PLANTA CULTIVADA</vt:lpstr>
      <vt:lpstr>DOENÇAS DE PLANTAS</vt:lpstr>
      <vt:lpstr>Grupos de doenças (Mc New)</vt:lpstr>
      <vt:lpstr>Apresentação do PowerPoint</vt:lpstr>
      <vt:lpstr>Grupos de</vt:lpstr>
      <vt:lpstr>DIAGNOSE</vt:lpstr>
      <vt:lpstr>SINTOMAS</vt:lpstr>
      <vt:lpstr>Objetivos da Fitopatologia (Práticos)</vt:lpstr>
      <vt:lpstr>Diagnose de doenças de plantas</vt:lpstr>
      <vt:lpstr>Diagnose de doenças de plantas</vt:lpstr>
      <vt:lpstr>Diagnose de doenças de plantas</vt:lpstr>
      <vt:lpstr>Câmara úmida</vt:lpstr>
      <vt:lpstr>Diagnose de doenças de plantas</vt:lpstr>
      <vt:lpstr>Sintomas</vt:lpstr>
      <vt:lpstr>Sintomas</vt:lpstr>
      <vt:lpstr>Sintomas</vt:lpstr>
      <vt:lpstr>Sintomas morfológicos</vt:lpstr>
      <vt:lpstr>Sintomas morfológicos</vt:lpstr>
      <vt:lpstr>Sinais</vt:lpstr>
      <vt:lpstr>Sinais</vt:lpstr>
      <vt:lpstr>Sinais</vt:lpstr>
      <vt:lpstr>Sinais</vt:lpstr>
      <vt:lpstr>Apresentação do PowerPoint</vt:lpstr>
      <vt:lpstr>Métodos sorológicos - ELISA</vt:lpstr>
      <vt:lpstr>Métodos moleculares: PCR</vt:lpstr>
      <vt:lpstr>Plantas indicadoras</vt:lpstr>
      <vt:lpstr>Meios semi-seletivos</vt:lpstr>
      <vt:lpstr>Quantificação de doença</vt:lpstr>
      <vt:lpstr>Quantificação de doença -  SEVERIDADE ESCALAS DIAGRAMÁTICAS</vt:lpstr>
      <vt:lpstr>Quantificação de doença</vt:lpstr>
      <vt:lpstr>Quantificação de danos OBTENÇÃO DE DADOS PARA ESTIMAR DANOS</vt:lpstr>
      <vt:lpstr>MANEJO INTEGRADO DE  DOENÇAS DE PLANTAS</vt:lpstr>
      <vt:lpstr>Manejo de doenças de plantas</vt:lpstr>
      <vt:lpstr>I - Princípios gerais de controle de  doenças de plantas</vt:lpstr>
      <vt:lpstr>Triângulo da doença</vt:lpstr>
      <vt:lpstr>I - Princípios gerais de controle de doenças de  plantas</vt:lpstr>
      <vt:lpstr>II - Métodos De Manejo De Doenças De Plantas</vt:lpstr>
      <vt:lpstr>Manejo de doenças de plantas</vt:lpstr>
      <vt:lpstr>Manejo de doenças de plantas</vt:lpstr>
      <vt:lpstr>Manejo de doenças de plantas</vt:lpstr>
      <vt:lpstr>Manejo integrado de doenças de  plantas</vt:lpstr>
      <vt:lpstr>Manejo de integrado doenças de plantas</vt:lpstr>
      <vt:lpstr>Epidemiologia</vt:lpstr>
      <vt:lpstr>Relação entre princípios e medidas de manejo e seus efeitos predominantes  sobre o patógeno (P), hospedeiro (H) ou ambiente (A) e sobre os parâmetros  epidemiológicos x0,r ou t (Adaptado de Zadoks &amp; Schein, 1979)</vt:lpstr>
      <vt:lpstr>Apresentação do PowerPoint</vt:lpstr>
      <vt:lpstr>MÉTODOS DE CONTROLE DE  DOENÇAS DE PLANTAS</vt:lpstr>
      <vt:lpstr>CONTROLE GENÉTICO</vt:lpstr>
      <vt:lpstr>CONTROLE GENÉTICO</vt:lpstr>
      <vt:lpstr>CONTROLE GENÉTICO</vt:lpstr>
      <vt:lpstr>CONTROLE GENÉTICO</vt:lpstr>
      <vt:lpstr>Resistência de Plantas a  fitopatógenos</vt:lpstr>
      <vt:lpstr>Quantificação da Resistência</vt:lpstr>
      <vt:lpstr>Classificação de Resistência</vt:lpstr>
      <vt:lpstr>Resistência de plantas a patógenos</vt:lpstr>
      <vt:lpstr>Resistência de plantas a patógenos</vt:lpstr>
      <vt:lpstr>Resistência</vt:lpstr>
      <vt:lpstr>Tipos de reações a patógenos</vt:lpstr>
      <vt:lpstr>TOMATE: RESISTÊNCIA DE CULTIVARES A  DOENÇAS/PATÓGENOS</vt:lpstr>
      <vt:lpstr>Percentual das diferentes classes de comportamento em  relação às principais doenças da cultura do milho, das cultivares disponíveis no mercado na safra 2015/16.</vt:lpstr>
      <vt:lpstr>Tolerância</vt:lpstr>
      <vt:lpstr>Tolerância</vt:lpstr>
      <vt:lpstr>CONTROLE QUÍMICO</vt:lpstr>
      <vt:lpstr>Conceito / Importância</vt:lpstr>
      <vt:lpstr>Defensivos agrícolas x doenças de plantas</vt:lpstr>
      <vt:lpstr>Conceito / Importância</vt:lpstr>
      <vt:lpstr>Fungicida ideal</vt:lpstr>
      <vt:lpstr>7,3% (ESTIMATIVA MUNDIAL)</vt:lpstr>
      <vt:lpstr>IMPORTÂNCIA DOS FUNGICIDAS NO CONTROLE DE  DOENÇAS DE PLANTAS</vt:lpstr>
      <vt:lpstr>A EXPLORAÇÃO COMERCIAL DE DIVERSAS  ESPÉCIES DE PLANTAS SERIA IMPOSSÍVEL SEM  O EMPREGO DE FUNGICIDAS EM LOCAIS OU  ÉPOCAS SUJEITAS A DOENÇAS.</vt:lpstr>
      <vt:lpstr>CLASSIFICAÇÃO DOS  FUNGICIDAS</vt:lpstr>
      <vt:lpstr>FUNGICIDAS ERRADICANTES</vt:lpstr>
      <vt:lpstr>FUNGICIDAS ERRADICANTES</vt:lpstr>
      <vt:lpstr>FUNGICIDAS PROTETORES</vt:lpstr>
      <vt:lpstr>FUNGICIDAS PROTETORES:  PRINCIPAIS GRUPOS</vt:lpstr>
      <vt:lpstr>FUNGICIDAS CURATIVOS /  IMUNIZANTES</vt:lpstr>
      <vt:lpstr>FUNGICIDAS CURATIVOS /  IMUNIZANTES: PRINCIPAIS GRUPOS</vt:lpstr>
      <vt:lpstr>FUNGICIDAS: AGEM EM DIVERSAS  FASES DO CICLO DE RELAÇÕES  PATÓGENO/HOSPEDEIRO</vt:lpstr>
      <vt:lpstr>FUNGICIDAS MOBILIDADE</vt:lpstr>
      <vt:lpstr>FUNGICIDAS IMÓVEIS</vt:lpstr>
      <vt:lpstr>FUNGICIDAS IMÓVEIS</vt:lpstr>
      <vt:lpstr>FUNGICIDAS SISTÊMICOS</vt:lpstr>
      <vt:lpstr>MOBILIDADE</vt:lpstr>
      <vt:lpstr>MOBILIDADE</vt:lpstr>
      <vt:lpstr>SISTEMICIDADE DOS TRIAZÓIS</vt:lpstr>
      <vt:lpstr>SISTEMICIDADE DAS  ESTROBILURINAS</vt:lpstr>
      <vt:lpstr>FUNGICIDAS SISTÊMICOS</vt:lpstr>
      <vt:lpstr>FUNGICIDAS MESOSTÊMICOS</vt:lpstr>
      <vt:lpstr>FUNGICIDAS GRUPOS  QUÍMICOS</vt:lpstr>
      <vt:lpstr>GRUPOS QUÍMICOS</vt:lpstr>
      <vt:lpstr>GRUPOS QUÍMICOS</vt:lpstr>
      <vt:lpstr>GRUPOS QUÍMICOS</vt:lpstr>
      <vt:lpstr>GRUPOS QUÍMICOS</vt:lpstr>
      <vt:lpstr>FUNGICIDAS: MECANISMOS DE AÇÃO → CLASSIFICAÇÃO FRAC 2012</vt:lpstr>
      <vt:lpstr>Apresentação do PowerPoint</vt:lpstr>
      <vt:lpstr>Apresentação do PowerPoint</vt:lpstr>
      <vt:lpstr>Apresentação do PowerPoint</vt:lpstr>
      <vt:lpstr>ESPECTRO DE AÇÃO</vt:lpstr>
      <vt:lpstr>ESPECTRO DE AÇÃO DE GRUPOS QUÍMICOS</vt:lpstr>
      <vt:lpstr>RESISTÊNCIA A FUNGICIDAS</vt:lpstr>
      <vt:lpstr>Ocorrência de resistência de fungos a  fungicidas no Brasil</vt:lpstr>
      <vt:lpstr>CRONOLOGIA DO USO DOS  FUNGICIDAS APLICADOS NO  CONTROLE DA FERRUGEM DA  SOJA</vt:lpstr>
      <vt:lpstr>EFICIÊNCIA DO CONTROLE DA FERRUGEM  DA SOJA POR ALGUNS FUNGICIDAS EM  MISTURA OU ISOLADOS</vt:lpstr>
      <vt:lpstr>Estratégias anti-resistência</vt:lpstr>
      <vt:lpstr>Apresentação do PowerPoint</vt:lpstr>
      <vt:lpstr>DEFENSIVOS AGRÍCOLAS REGISTRADOS  PARA CONTROLE DE DOENÇAS DE PLANTA</vt:lpstr>
      <vt:lpstr>CONTROLE BIOLÓGICO</vt:lpstr>
      <vt:lpstr>Ação de microrganismos  antagonistas</vt:lpstr>
      <vt:lpstr>Mecanismos das interações  antagônicas</vt:lpstr>
      <vt:lpstr>Fitopatógenos da  espermosfera</vt:lpstr>
      <vt:lpstr>Fitopatógenos da  parte aérea</vt:lpstr>
      <vt:lpstr>DEFENSIVOS AGRÍCOLAS REGISTRADOS  PARA CONTROLE DE DOENÇAS DE PLANTA</vt:lpstr>
      <vt:lpstr>PROGRAMA BIOINSUMOS MAPA/EMBRAPA</vt:lpstr>
      <vt:lpstr>PROGRAMA BIOINSUMOS MAPA/EMBRAPA</vt:lpstr>
      <vt:lpstr>CONTROLE CULTURAL</vt:lpstr>
      <vt:lpstr>CONTROLE CULTURAL</vt:lpstr>
      <vt:lpstr>ROTAÇÃO DE CULTURA</vt:lpstr>
      <vt:lpstr>Rotação de Culturas</vt:lpstr>
      <vt:lpstr>MATERIAL DE PROPAGAÇÃO SADIO</vt:lpstr>
      <vt:lpstr>EFEITO DA SANIDADE DO MATERIAL DE PROPAGAÇÃO  SOBRE O INÍCIO DA PANDEMIA</vt:lpstr>
      <vt:lpstr>Roguing</vt:lpstr>
      <vt:lpstr>Eliminação de Plantas Voluntárias  (Tigueras)</vt:lpstr>
      <vt:lpstr>Eliminação de Hospedeiras  Alternativas</vt:lpstr>
      <vt:lpstr>Eliminação de Restos de Cultura</vt:lpstr>
      <vt:lpstr>Incorporação Matéria Orgânica</vt:lpstr>
      <vt:lpstr>Profundidade de Semeadura</vt:lpstr>
      <vt:lpstr>Densidade de Plantio/ Semeadura</vt:lpstr>
      <vt:lpstr>FERTILIZAÇÃO / ADUBAÇÃO</vt:lpstr>
      <vt:lpstr>FERTILIZAÇÃO / ADUBAÇÃO</vt:lpstr>
      <vt:lpstr>FERTILIZAÇÃO / ADUBAÇÃO</vt:lpstr>
      <vt:lpstr>FERTILIZAÇÃO / ADUBAÇÃO</vt:lpstr>
      <vt:lpstr>FERTILIZAÇÃO / ADUBAÇÃO</vt:lpstr>
      <vt:lpstr>pH do Solo</vt:lpstr>
      <vt:lpstr>Irrigação e Drenagem</vt:lpstr>
      <vt:lpstr>Irrigação e Drenagem</vt:lpstr>
      <vt:lpstr>DESINFESTAÇÃO DO SOLO /  EQUIPAMENTOS</vt:lpstr>
      <vt:lpstr>Superfícies repelentes a vetores</vt:lpstr>
      <vt:lpstr>Sistemas de condução</vt:lpstr>
      <vt:lpstr>Preparo do Solo</vt:lpstr>
      <vt:lpstr>Períodos de Vazio Fitossanitário  Ferrugem da Soja</vt:lpstr>
      <vt:lpstr>CONTROLE FÍSICO</vt:lpstr>
      <vt:lpstr>CONTROLE FÍSICO</vt:lpstr>
      <vt:lpstr>REFRIGERAÇÃO</vt:lpstr>
      <vt:lpstr>TRATAMENTO TÉRMICO</vt:lpstr>
      <vt:lpstr>ATMOSFERA CONTROLADA</vt:lpstr>
      <vt:lpstr>SECAGEM</vt:lpstr>
      <vt:lpstr>BARREIRAS FÍSICAS</vt:lpstr>
      <vt:lpstr>BARREIRAS FÍSICAS</vt:lpstr>
      <vt:lpstr>ELIMINAÇÃO DE DETERMINADOS  COMPRIMENTOS DE ONDA</vt:lpstr>
      <vt:lpstr>RADIAÇÕES IONIZANTES</vt:lpstr>
      <vt:lpstr>MANEJO INTEGRADO DO MOFO BRANCO  DA SOJA</vt:lpstr>
      <vt:lpstr>MANEJO INTEGRADO DO MOFO BRANCO  DA SOJA</vt:lpstr>
      <vt:lpstr>MANEJO INTEGRADO DA FERRUGEM  DA SOJA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Andy</dc:creator>
  <cp:lastModifiedBy>Diego Lucas</cp:lastModifiedBy>
  <cp:revision>4</cp:revision>
  <dcterms:created xsi:type="dcterms:W3CDTF">2023-08-14T02:28:20Z</dcterms:created>
  <dcterms:modified xsi:type="dcterms:W3CDTF">2023-08-23T22:10:14Z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2023-08-14T00:00:00Z</vt:filetime>
  </property>
</Properties>
</file>