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</p:sldMasterIdLst>
  <p:notesMasterIdLst>
    <p:notesMasterId r:id="rId34"/>
  </p:notesMasterIdLst>
  <p:sldIdLst>
    <p:sldId id="298" r:id="rId2"/>
    <p:sldId id="319" r:id="rId3"/>
    <p:sldId id="323" r:id="rId4"/>
    <p:sldId id="322" r:id="rId5"/>
    <p:sldId id="344" r:id="rId6"/>
    <p:sldId id="259" r:id="rId7"/>
    <p:sldId id="260" r:id="rId8"/>
    <p:sldId id="268" r:id="rId9"/>
    <p:sldId id="271" r:id="rId10"/>
    <p:sldId id="285" r:id="rId11"/>
    <p:sldId id="269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315" r:id="rId23"/>
    <p:sldId id="327" r:id="rId24"/>
    <p:sldId id="345" r:id="rId25"/>
    <p:sldId id="349" r:id="rId26"/>
    <p:sldId id="346" r:id="rId27"/>
    <p:sldId id="347" r:id="rId28"/>
    <p:sldId id="348" r:id="rId29"/>
    <p:sldId id="350" r:id="rId30"/>
    <p:sldId id="351" r:id="rId31"/>
    <p:sldId id="352" r:id="rId32"/>
    <p:sldId id="353" r:id="rId33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9E69F"/>
    <a:srgbClr val="00FFFF"/>
    <a:srgbClr val="669900"/>
    <a:srgbClr val="99CC00"/>
    <a:srgbClr val="CCFF33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50" autoAdjust="0"/>
    <p:restoredTop sz="94915" autoAdjust="0"/>
  </p:normalViewPr>
  <p:slideViewPr>
    <p:cSldViewPr>
      <p:cViewPr>
        <p:scale>
          <a:sx n="100" d="100"/>
          <a:sy n="100" d="100"/>
        </p:scale>
        <p:origin x="1506" y="426"/>
      </p:cViewPr>
      <p:guideLst>
        <p:guide orient="horz" pos="216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2808"/>
    </p:cViewPr>
  </p:sorterViewPr>
  <p:notesViewPr>
    <p:cSldViewPr>
      <p:cViewPr>
        <p:scale>
          <a:sx n="100" d="100"/>
          <a:sy n="100" d="100"/>
        </p:scale>
        <p:origin x="-108" y="17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609A5-5696-40F6-8CD7-BE84151E11AA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2219C499-8238-4A53-8A99-25B7BBB3B31F}">
      <dgm:prSet phldrT="[Texto]"/>
      <dgm:spPr/>
      <dgm:t>
        <a:bodyPr/>
        <a:lstStyle/>
        <a:p>
          <a:r>
            <a:rPr lang="pt-BR" dirty="0"/>
            <a:t>Farmacologia</a:t>
          </a:r>
        </a:p>
      </dgm:t>
    </dgm:pt>
    <dgm:pt modelId="{BB661211-45F4-41D0-9EAD-8A9169EF8B87}" type="parTrans" cxnId="{A6D1D5C3-B678-4355-BCBC-E3E8C164F1FF}">
      <dgm:prSet/>
      <dgm:spPr/>
      <dgm:t>
        <a:bodyPr/>
        <a:lstStyle/>
        <a:p>
          <a:endParaRPr lang="pt-BR"/>
        </a:p>
      </dgm:t>
    </dgm:pt>
    <dgm:pt modelId="{21648D6F-7BB4-4694-B158-2B35DC387435}" type="sibTrans" cxnId="{A6D1D5C3-B678-4355-BCBC-E3E8C164F1FF}">
      <dgm:prSet/>
      <dgm:spPr/>
      <dgm:t>
        <a:bodyPr/>
        <a:lstStyle/>
        <a:p>
          <a:endParaRPr lang="pt-BR"/>
        </a:p>
      </dgm:t>
    </dgm:pt>
    <dgm:pt modelId="{16B72348-9F6B-47B5-B031-041CF4E6D37B}">
      <dgm:prSet phldrT="[Texto]"/>
      <dgm:spPr/>
      <dgm:t>
        <a:bodyPr/>
        <a:lstStyle/>
        <a:p>
          <a:r>
            <a:rPr lang="pt-BR" dirty="0"/>
            <a:t>Clinica / Cirurgia</a:t>
          </a:r>
        </a:p>
      </dgm:t>
    </dgm:pt>
    <dgm:pt modelId="{CB33AEF4-4112-45BF-9D14-CCE48EA9779F}" type="parTrans" cxnId="{C94442F3-2F39-456B-8A40-EFC440A472E5}">
      <dgm:prSet/>
      <dgm:spPr/>
      <dgm:t>
        <a:bodyPr/>
        <a:lstStyle/>
        <a:p>
          <a:endParaRPr lang="pt-BR"/>
        </a:p>
      </dgm:t>
    </dgm:pt>
    <dgm:pt modelId="{A6E1DF13-DE6C-407A-9339-0516D014328A}" type="sibTrans" cxnId="{C94442F3-2F39-456B-8A40-EFC440A472E5}">
      <dgm:prSet/>
      <dgm:spPr/>
      <dgm:t>
        <a:bodyPr/>
        <a:lstStyle/>
        <a:p>
          <a:endParaRPr lang="pt-BR"/>
        </a:p>
      </dgm:t>
    </dgm:pt>
    <dgm:pt modelId="{4C3E6504-3CBE-4653-BB39-798ECE35F767}">
      <dgm:prSet phldrT="[Texto]"/>
      <dgm:spPr/>
      <dgm:t>
        <a:bodyPr/>
        <a:lstStyle/>
        <a:p>
          <a:r>
            <a:rPr lang="pt-BR" dirty="0"/>
            <a:t>Fisiologia</a:t>
          </a:r>
        </a:p>
      </dgm:t>
    </dgm:pt>
    <dgm:pt modelId="{7B3D0138-9601-4596-BECF-C8FE98864FE7}" type="parTrans" cxnId="{82622E90-050D-4031-B0FA-6A95B372633C}">
      <dgm:prSet/>
      <dgm:spPr/>
      <dgm:t>
        <a:bodyPr/>
        <a:lstStyle/>
        <a:p>
          <a:endParaRPr lang="pt-BR"/>
        </a:p>
      </dgm:t>
    </dgm:pt>
    <dgm:pt modelId="{489642BD-3386-48F2-B213-A252E884F5EE}" type="sibTrans" cxnId="{82622E90-050D-4031-B0FA-6A95B372633C}">
      <dgm:prSet/>
      <dgm:spPr/>
      <dgm:t>
        <a:bodyPr/>
        <a:lstStyle/>
        <a:p>
          <a:endParaRPr lang="pt-BR"/>
        </a:p>
      </dgm:t>
    </dgm:pt>
    <dgm:pt modelId="{026FC2F3-2F66-44C9-9A1D-987CBCFB1873}" type="pres">
      <dgm:prSet presAssocID="{8B2609A5-5696-40F6-8CD7-BE84151E11AA}" presName="compositeShape" presStyleCnt="0">
        <dgm:presLayoutVars>
          <dgm:chMax val="7"/>
          <dgm:dir/>
          <dgm:resizeHandles val="exact"/>
        </dgm:presLayoutVars>
      </dgm:prSet>
      <dgm:spPr/>
    </dgm:pt>
    <dgm:pt modelId="{2FD8153D-B3C4-40AF-8299-C56AB148F4F9}" type="pres">
      <dgm:prSet presAssocID="{8B2609A5-5696-40F6-8CD7-BE84151E11AA}" presName="wedge1" presStyleLbl="node1" presStyleIdx="0" presStyleCnt="3"/>
      <dgm:spPr/>
    </dgm:pt>
    <dgm:pt modelId="{93C006F3-D986-40E6-B6E3-40DF276E0B67}" type="pres">
      <dgm:prSet presAssocID="{8B2609A5-5696-40F6-8CD7-BE84151E11AA}" presName="dummy1a" presStyleCnt="0"/>
      <dgm:spPr/>
    </dgm:pt>
    <dgm:pt modelId="{64DE4C54-6C8B-4D0E-AC3E-A1C050148388}" type="pres">
      <dgm:prSet presAssocID="{8B2609A5-5696-40F6-8CD7-BE84151E11AA}" presName="dummy1b" presStyleCnt="0"/>
      <dgm:spPr/>
    </dgm:pt>
    <dgm:pt modelId="{7A927256-E355-4BC8-83D7-19B278B5777A}" type="pres">
      <dgm:prSet presAssocID="{8B2609A5-5696-40F6-8CD7-BE84151E11A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27771-B031-45D4-A764-984B38770B8F}" type="pres">
      <dgm:prSet presAssocID="{8B2609A5-5696-40F6-8CD7-BE84151E11AA}" presName="wedge2" presStyleLbl="node1" presStyleIdx="1" presStyleCnt="3"/>
      <dgm:spPr/>
    </dgm:pt>
    <dgm:pt modelId="{3B236DCF-B464-42EE-AABC-B1DD70E039E6}" type="pres">
      <dgm:prSet presAssocID="{8B2609A5-5696-40F6-8CD7-BE84151E11AA}" presName="dummy2a" presStyleCnt="0"/>
      <dgm:spPr/>
    </dgm:pt>
    <dgm:pt modelId="{DB487759-3EF4-4D35-A8A3-135C9697BF99}" type="pres">
      <dgm:prSet presAssocID="{8B2609A5-5696-40F6-8CD7-BE84151E11AA}" presName="dummy2b" presStyleCnt="0"/>
      <dgm:spPr/>
    </dgm:pt>
    <dgm:pt modelId="{2D23DF6C-01C8-43E4-A387-5437D678C9CA}" type="pres">
      <dgm:prSet presAssocID="{8B2609A5-5696-40F6-8CD7-BE84151E11A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EF7A4E7-51B8-477C-A1F4-43FA9697ABD6}" type="pres">
      <dgm:prSet presAssocID="{8B2609A5-5696-40F6-8CD7-BE84151E11AA}" presName="wedge3" presStyleLbl="node1" presStyleIdx="2" presStyleCnt="3" custLinFactNeighborX="1190"/>
      <dgm:spPr/>
    </dgm:pt>
    <dgm:pt modelId="{B36FC7D7-758F-43E0-A114-7258BE651424}" type="pres">
      <dgm:prSet presAssocID="{8B2609A5-5696-40F6-8CD7-BE84151E11AA}" presName="dummy3a" presStyleCnt="0"/>
      <dgm:spPr/>
    </dgm:pt>
    <dgm:pt modelId="{EA7226EA-56F4-4824-84D3-5924BD715D02}" type="pres">
      <dgm:prSet presAssocID="{8B2609A5-5696-40F6-8CD7-BE84151E11AA}" presName="dummy3b" presStyleCnt="0"/>
      <dgm:spPr/>
    </dgm:pt>
    <dgm:pt modelId="{1E00C325-72A6-4BAE-9B62-81D348256A4E}" type="pres">
      <dgm:prSet presAssocID="{8B2609A5-5696-40F6-8CD7-BE84151E11A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673FF5A-EADF-4D36-9A78-B7F14D8A9EDE}" type="pres">
      <dgm:prSet presAssocID="{21648D6F-7BB4-4694-B158-2B35DC387435}" presName="arrowWedge1" presStyleLbl="fgSibTrans2D1" presStyleIdx="0" presStyleCnt="3"/>
      <dgm:spPr/>
    </dgm:pt>
    <dgm:pt modelId="{9A340836-9A20-415B-908C-CA6ADC7A6006}" type="pres">
      <dgm:prSet presAssocID="{A6E1DF13-DE6C-407A-9339-0516D014328A}" presName="arrowWedge2" presStyleLbl="fgSibTrans2D1" presStyleIdx="1" presStyleCnt="3"/>
      <dgm:spPr/>
    </dgm:pt>
    <dgm:pt modelId="{25A3B077-668A-4003-9CC0-C070603BBF18}" type="pres">
      <dgm:prSet presAssocID="{489642BD-3386-48F2-B213-A252E884F5EE}" presName="arrowWedge3" presStyleLbl="fgSibTrans2D1" presStyleIdx="2" presStyleCnt="3"/>
      <dgm:spPr/>
    </dgm:pt>
  </dgm:ptLst>
  <dgm:cxnLst>
    <dgm:cxn modelId="{2397CD17-37E2-48B8-AFE7-4AC5D675DEB4}" type="presOf" srcId="{2219C499-8238-4A53-8A99-25B7BBB3B31F}" destId="{2FD8153D-B3C4-40AF-8299-C56AB148F4F9}" srcOrd="0" destOrd="0" presId="urn:microsoft.com/office/officeart/2005/8/layout/cycle8"/>
    <dgm:cxn modelId="{82622E90-050D-4031-B0FA-6A95B372633C}" srcId="{8B2609A5-5696-40F6-8CD7-BE84151E11AA}" destId="{4C3E6504-3CBE-4653-BB39-798ECE35F767}" srcOrd="2" destOrd="0" parTransId="{7B3D0138-9601-4596-BECF-C8FE98864FE7}" sibTransId="{489642BD-3386-48F2-B213-A252E884F5EE}"/>
    <dgm:cxn modelId="{8D3E1E91-0F89-42F0-BDEE-8517CA50C5EB}" type="presOf" srcId="{16B72348-9F6B-47B5-B031-041CF4E6D37B}" destId="{2D23DF6C-01C8-43E4-A387-5437D678C9CA}" srcOrd="1" destOrd="0" presId="urn:microsoft.com/office/officeart/2005/8/layout/cycle8"/>
    <dgm:cxn modelId="{7B9DC39A-F149-490E-AAE2-3D1BF662412C}" type="presOf" srcId="{4C3E6504-3CBE-4653-BB39-798ECE35F767}" destId="{1EF7A4E7-51B8-477C-A1F4-43FA9697ABD6}" srcOrd="0" destOrd="0" presId="urn:microsoft.com/office/officeart/2005/8/layout/cycle8"/>
    <dgm:cxn modelId="{885EF9A7-D23B-4612-9ADE-79712B84CFBD}" type="presOf" srcId="{8B2609A5-5696-40F6-8CD7-BE84151E11AA}" destId="{026FC2F3-2F66-44C9-9A1D-987CBCFB1873}" srcOrd="0" destOrd="0" presId="urn:microsoft.com/office/officeart/2005/8/layout/cycle8"/>
    <dgm:cxn modelId="{A6D1D5C3-B678-4355-BCBC-E3E8C164F1FF}" srcId="{8B2609A5-5696-40F6-8CD7-BE84151E11AA}" destId="{2219C499-8238-4A53-8A99-25B7BBB3B31F}" srcOrd="0" destOrd="0" parTransId="{BB661211-45F4-41D0-9EAD-8A9169EF8B87}" sibTransId="{21648D6F-7BB4-4694-B158-2B35DC387435}"/>
    <dgm:cxn modelId="{BB4DBDC4-68B0-41DF-AB72-ECC3B5EB16BE}" type="presOf" srcId="{4C3E6504-3CBE-4653-BB39-798ECE35F767}" destId="{1E00C325-72A6-4BAE-9B62-81D348256A4E}" srcOrd="1" destOrd="0" presId="urn:microsoft.com/office/officeart/2005/8/layout/cycle8"/>
    <dgm:cxn modelId="{966604DF-C023-4932-8BB0-DF3A31DDBCE9}" type="presOf" srcId="{16B72348-9F6B-47B5-B031-041CF4E6D37B}" destId="{52627771-B031-45D4-A764-984B38770B8F}" srcOrd="0" destOrd="0" presId="urn:microsoft.com/office/officeart/2005/8/layout/cycle8"/>
    <dgm:cxn modelId="{AE94F7EE-94FC-40F3-9929-19671A040573}" type="presOf" srcId="{2219C499-8238-4A53-8A99-25B7BBB3B31F}" destId="{7A927256-E355-4BC8-83D7-19B278B5777A}" srcOrd="1" destOrd="0" presId="urn:microsoft.com/office/officeart/2005/8/layout/cycle8"/>
    <dgm:cxn modelId="{C94442F3-2F39-456B-8A40-EFC440A472E5}" srcId="{8B2609A5-5696-40F6-8CD7-BE84151E11AA}" destId="{16B72348-9F6B-47B5-B031-041CF4E6D37B}" srcOrd="1" destOrd="0" parTransId="{CB33AEF4-4112-45BF-9D14-CCE48EA9779F}" sibTransId="{A6E1DF13-DE6C-407A-9339-0516D014328A}"/>
    <dgm:cxn modelId="{D65519D3-0112-4A53-A84B-774C66BD4C4B}" type="presParOf" srcId="{026FC2F3-2F66-44C9-9A1D-987CBCFB1873}" destId="{2FD8153D-B3C4-40AF-8299-C56AB148F4F9}" srcOrd="0" destOrd="0" presId="urn:microsoft.com/office/officeart/2005/8/layout/cycle8"/>
    <dgm:cxn modelId="{8A7A4A8A-A0CF-4D17-B884-FC67ED0017C1}" type="presParOf" srcId="{026FC2F3-2F66-44C9-9A1D-987CBCFB1873}" destId="{93C006F3-D986-40E6-B6E3-40DF276E0B67}" srcOrd="1" destOrd="0" presId="urn:microsoft.com/office/officeart/2005/8/layout/cycle8"/>
    <dgm:cxn modelId="{D32C34E2-2B04-4A42-AAE6-5778FA69545E}" type="presParOf" srcId="{026FC2F3-2F66-44C9-9A1D-987CBCFB1873}" destId="{64DE4C54-6C8B-4D0E-AC3E-A1C050148388}" srcOrd="2" destOrd="0" presId="urn:microsoft.com/office/officeart/2005/8/layout/cycle8"/>
    <dgm:cxn modelId="{05E5E01E-C2FC-4E38-BE74-5E911D4508C7}" type="presParOf" srcId="{026FC2F3-2F66-44C9-9A1D-987CBCFB1873}" destId="{7A927256-E355-4BC8-83D7-19B278B5777A}" srcOrd="3" destOrd="0" presId="urn:microsoft.com/office/officeart/2005/8/layout/cycle8"/>
    <dgm:cxn modelId="{D7E5CCD4-61A0-4CD6-A6C8-CD5417FC252D}" type="presParOf" srcId="{026FC2F3-2F66-44C9-9A1D-987CBCFB1873}" destId="{52627771-B031-45D4-A764-984B38770B8F}" srcOrd="4" destOrd="0" presId="urn:microsoft.com/office/officeart/2005/8/layout/cycle8"/>
    <dgm:cxn modelId="{CC9E64A6-399C-4833-AC45-8632439635C4}" type="presParOf" srcId="{026FC2F3-2F66-44C9-9A1D-987CBCFB1873}" destId="{3B236DCF-B464-42EE-AABC-B1DD70E039E6}" srcOrd="5" destOrd="0" presId="urn:microsoft.com/office/officeart/2005/8/layout/cycle8"/>
    <dgm:cxn modelId="{C705EF0E-4B70-499D-98C6-327162C8488F}" type="presParOf" srcId="{026FC2F3-2F66-44C9-9A1D-987CBCFB1873}" destId="{DB487759-3EF4-4D35-A8A3-135C9697BF99}" srcOrd="6" destOrd="0" presId="urn:microsoft.com/office/officeart/2005/8/layout/cycle8"/>
    <dgm:cxn modelId="{C20A1131-7C7D-4E91-A57B-D0232D414F7A}" type="presParOf" srcId="{026FC2F3-2F66-44C9-9A1D-987CBCFB1873}" destId="{2D23DF6C-01C8-43E4-A387-5437D678C9CA}" srcOrd="7" destOrd="0" presId="urn:microsoft.com/office/officeart/2005/8/layout/cycle8"/>
    <dgm:cxn modelId="{1FF7E34A-E570-4B88-B760-3FB909B180FB}" type="presParOf" srcId="{026FC2F3-2F66-44C9-9A1D-987CBCFB1873}" destId="{1EF7A4E7-51B8-477C-A1F4-43FA9697ABD6}" srcOrd="8" destOrd="0" presId="urn:microsoft.com/office/officeart/2005/8/layout/cycle8"/>
    <dgm:cxn modelId="{FF31D114-4F29-4481-9A50-31F42577DC84}" type="presParOf" srcId="{026FC2F3-2F66-44C9-9A1D-987CBCFB1873}" destId="{B36FC7D7-758F-43E0-A114-7258BE651424}" srcOrd="9" destOrd="0" presId="urn:microsoft.com/office/officeart/2005/8/layout/cycle8"/>
    <dgm:cxn modelId="{1C013C45-1588-44C9-87E1-1B95C0242ED5}" type="presParOf" srcId="{026FC2F3-2F66-44C9-9A1D-987CBCFB1873}" destId="{EA7226EA-56F4-4824-84D3-5924BD715D02}" srcOrd="10" destOrd="0" presId="urn:microsoft.com/office/officeart/2005/8/layout/cycle8"/>
    <dgm:cxn modelId="{56DC858B-DBF2-4995-818C-7F79E1A04F5F}" type="presParOf" srcId="{026FC2F3-2F66-44C9-9A1D-987CBCFB1873}" destId="{1E00C325-72A6-4BAE-9B62-81D348256A4E}" srcOrd="11" destOrd="0" presId="urn:microsoft.com/office/officeart/2005/8/layout/cycle8"/>
    <dgm:cxn modelId="{B5658710-E320-4ED6-90C8-F412D6A7BC69}" type="presParOf" srcId="{026FC2F3-2F66-44C9-9A1D-987CBCFB1873}" destId="{B673FF5A-EADF-4D36-9A78-B7F14D8A9EDE}" srcOrd="12" destOrd="0" presId="urn:microsoft.com/office/officeart/2005/8/layout/cycle8"/>
    <dgm:cxn modelId="{59BE8911-C740-4DC0-808C-81DAC4B5BAB1}" type="presParOf" srcId="{026FC2F3-2F66-44C9-9A1D-987CBCFB1873}" destId="{9A340836-9A20-415B-908C-CA6ADC7A6006}" srcOrd="13" destOrd="0" presId="urn:microsoft.com/office/officeart/2005/8/layout/cycle8"/>
    <dgm:cxn modelId="{66536594-0BE0-4E6C-98DF-F35EA8F61BA9}" type="presParOf" srcId="{026FC2F3-2F66-44C9-9A1D-987CBCFB1873}" destId="{25A3B077-668A-4003-9CC0-C070603BBF1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8153D-B3C4-40AF-8299-C56AB148F4F9}">
      <dsp:nvSpPr>
        <dsp:cNvPr id="0" name=""/>
        <dsp:cNvSpPr/>
      </dsp:nvSpPr>
      <dsp:spPr>
        <a:xfrm>
          <a:off x="1751558" y="304233"/>
          <a:ext cx="3931636" cy="393163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Farmacologia</a:t>
          </a:r>
        </a:p>
      </dsp:txBody>
      <dsp:txXfrm>
        <a:off x="3823624" y="1137366"/>
        <a:ext cx="1404156" cy="1170130"/>
      </dsp:txXfrm>
    </dsp:sp>
    <dsp:sp modelId="{52627771-B031-45D4-A764-984B38770B8F}">
      <dsp:nvSpPr>
        <dsp:cNvPr id="0" name=""/>
        <dsp:cNvSpPr/>
      </dsp:nvSpPr>
      <dsp:spPr>
        <a:xfrm>
          <a:off x="1670585" y="444649"/>
          <a:ext cx="3931636" cy="39316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Clinica / Cirurgia</a:t>
          </a:r>
        </a:p>
      </dsp:txBody>
      <dsp:txXfrm>
        <a:off x="2606689" y="2995532"/>
        <a:ext cx="2106234" cy="1029714"/>
      </dsp:txXfrm>
    </dsp:sp>
    <dsp:sp modelId="{1EF7A4E7-51B8-477C-A1F4-43FA9697ABD6}">
      <dsp:nvSpPr>
        <dsp:cNvPr id="0" name=""/>
        <dsp:cNvSpPr/>
      </dsp:nvSpPr>
      <dsp:spPr>
        <a:xfrm>
          <a:off x="1636399" y="304233"/>
          <a:ext cx="3931636" cy="39316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Fisiologia</a:t>
          </a:r>
        </a:p>
      </dsp:txBody>
      <dsp:txXfrm>
        <a:off x="2091813" y="1137366"/>
        <a:ext cx="1404156" cy="1170130"/>
      </dsp:txXfrm>
    </dsp:sp>
    <dsp:sp modelId="{B673FF5A-EADF-4D36-9A78-B7F14D8A9EDE}">
      <dsp:nvSpPr>
        <dsp:cNvPr id="0" name=""/>
        <dsp:cNvSpPr/>
      </dsp:nvSpPr>
      <dsp:spPr>
        <a:xfrm>
          <a:off x="1508496" y="60846"/>
          <a:ext cx="4418410" cy="441841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340836-9A20-415B-908C-CA6ADC7A6006}">
      <dsp:nvSpPr>
        <dsp:cNvPr id="0" name=""/>
        <dsp:cNvSpPr/>
      </dsp:nvSpPr>
      <dsp:spPr>
        <a:xfrm>
          <a:off x="1427198" y="201013"/>
          <a:ext cx="4418410" cy="441841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A3B077-668A-4003-9CC0-C070603BBF18}">
      <dsp:nvSpPr>
        <dsp:cNvPr id="0" name=""/>
        <dsp:cNvSpPr/>
      </dsp:nvSpPr>
      <dsp:spPr>
        <a:xfrm>
          <a:off x="1392687" y="60846"/>
          <a:ext cx="4418410" cy="441841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DFFE5D-4341-4D05-A0D7-4EC2CDD0FE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56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FFE5D-4341-4D05-A0D7-4EC2CDD0FE39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3" name="Elipse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Elipse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9C65A9-792B-4016-8396-D3E4C16617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ACBE7-4DBD-459F-8352-CCAEE97AFE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Elipse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2" name="Elipse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B04BD-77A5-4CEE-9783-CD38183E09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188D-D5EB-4F0D-9DED-C9E9AC25D3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3" name="Elipse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Elipse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B0F6DC5-8B0F-43A0-B95B-78F73B8D70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F70C-03B8-4783-8229-40D9D57EE8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Retângulo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6" name="Elipse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7" name="Elipse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A154AE8-6A9D-4A61-9797-B97813F78D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23F7-5B6D-417D-9789-DC605241D2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1C6857-0BFA-4BC1-90C9-C2A8055C58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tângulo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3" name="Elipse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Elipse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4D7F163-B0FD-4304-94EA-B0FECA686D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Retângulo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3" name="Elipse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Elipse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27FD-433B-4360-8D36-0104BF48F7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Elipse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Elipse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F3A5DF0-D34D-41EB-9EEB-0CFFA27D4C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38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39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9.png"/><Relationship Id="rId4" Type="http://schemas.openxmlformats.org/officeDocument/2006/relationships/video" Target="../media/media2.mp4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809750" y="2819401"/>
            <a:ext cx="8643938" cy="3324225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Luiz Carlos de Sá-Rocha 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Laboratório de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Neuroimunologia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Departamento de Patologia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FMVZ – USP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Disciplina de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neuroFarmacologia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Aplicada à Medicina Veterinária – 2020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Título 2"/>
          <p:cNvSpPr>
            <a:spLocks noGrp="1"/>
          </p:cNvSpPr>
          <p:nvPr>
            <p:ph type="ctrTitle"/>
          </p:nvPr>
        </p:nvSpPr>
        <p:spPr>
          <a:xfrm>
            <a:off x="914400" y="1052736"/>
            <a:ext cx="10363200" cy="1080864"/>
          </a:xfrm>
        </p:spPr>
        <p:txBody>
          <a:bodyPr/>
          <a:lstStyle/>
          <a:p>
            <a:pPr eaLnBrk="1" hangingPunct="1"/>
            <a:r>
              <a:rPr lang="pt-BR" sz="5400" dirty="0" err="1">
                <a:solidFill>
                  <a:schemeClr val="tx1"/>
                </a:solidFill>
                <a:latin typeface="Cambria" panose="02040503050406030204" pitchFamily="18" charset="0"/>
              </a:rPr>
              <a:t>Neurofarmacologia</a:t>
            </a:r>
            <a:r>
              <a:rPr lang="pt-BR" sz="5400" dirty="0">
                <a:solidFill>
                  <a:schemeClr val="tx1"/>
                </a:solidFill>
                <a:latin typeface="Cambria" panose="02040503050406030204" pitchFamily="18" charset="0"/>
              </a:rPr>
              <a:t>: Tranquilizantes Maiores</a:t>
            </a:r>
          </a:p>
        </p:txBody>
      </p:sp>
      <p:sp>
        <p:nvSpPr>
          <p:cNvPr id="13316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  <p:sp>
        <p:nvSpPr>
          <p:cNvPr id="13317" name="CaixaDeTexto 4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25780" y="548681"/>
            <a:ext cx="8513178" cy="5276909"/>
            <a:chOff x="0" y="2057400"/>
            <a:chExt cx="8398014" cy="4973679"/>
          </a:xfrm>
        </p:grpSpPr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0" y="2165350"/>
              <a:ext cx="2486186" cy="301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r>
                <a:rPr lang="pt-BR" dirty="0"/>
                <a:t>Sistema límbico</a:t>
              </a:r>
            </a:p>
            <a:p>
              <a:r>
                <a:rPr lang="pt-BR" sz="1600" dirty="0"/>
                <a:t>(após </a:t>
              </a:r>
              <a:r>
                <a:rPr lang="pt-BR" sz="1600" dirty="0" err="1"/>
                <a:t>Papez</a:t>
              </a:r>
              <a:r>
                <a:rPr lang="pt-BR" sz="1600" dirty="0"/>
                <a:t>)</a:t>
              </a:r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76200" y="5247298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91"/>
            <p:cNvSpPr>
              <a:spLocks noChangeArrowheads="1"/>
            </p:cNvSpPr>
            <p:nvPr/>
          </p:nvSpPr>
          <p:spPr bwMode="auto">
            <a:xfrm>
              <a:off x="2667000" y="2057400"/>
              <a:ext cx="1447800" cy="533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Córtex pré-frontal</a:t>
              </a: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4267200" y="2057400"/>
              <a:ext cx="2819400" cy="533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Córtex associativo</a:t>
              </a:r>
            </a:p>
          </p:txBody>
        </p:sp>
        <p:sp>
          <p:nvSpPr>
            <p:cNvPr id="7" name="Rectangle 96"/>
            <p:cNvSpPr>
              <a:spLocks noChangeArrowheads="1"/>
            </p:cNvSpPr>
            <p:nvPr/>
          </p:nvSpPr>
          <p:spPr bwMode="auto">
            <a:xfrm>
              <a:off x="3581400" y="3048000"/>
              <a:ext cx="2133600" cy="5334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Córtex cingulado</a:t>
              </a:r>
            </a:p>
          </p:txBody>
        </p:sp>
        <p:sp>
          <p:nvSpPr>
            <p:cNvPr id="8" name="AutoShape 98"/>
            <p:cNvSpPr>
              <a:spLocks noChangeArrowheads="1"/>
            </p:cNvSpPr>
            <p:nvPr/>
          </p:nvSpPr>
          <p:spPr bwMode="auto">
            <a:xfrm>
              <a:off x="5486400" y="2590800"/>
              <a:ext cx="152400" cy="38100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01"/>
            <p:cNvSpPr>
              <a:spLocks noChangeArrowheads="1"/>
            </p:cNvSpPr>
            <p:nvPr/>
          </p:nvSpPr>
          <p:spPr bwMode="auto">
            <a:xfrm>
              <a:off x="5334000" y="3581400"/>
              <a:ext cx="381000" cy="11430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33CC"/>
            </a:solidFill>
            <a:ln w="9525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3"/>
            <p:cNvSpPr>
              <a:spLocks noChangeArrowheads="1"/>
            </p:cNvSpPr>
            <p:nvPr/>
          </p:nvSpPr>
          <p:spPr bwMode="auto">
            <a:xfrm>
              <a:off x="5410200" y="4800600"/>
              <a:ext cx="1371600" cy="68580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Hipocampo</a:t>
              </a:r>
            </a:p>
          </p:txBody>
        </p:sp>
        <p:sp>
          <p:nvSpPr>
            <p:cNvPr id="11" name="Rectangle 105"/>
            <p:cNvSpPr>
              <a:spLocks noChangeArrowheads="1"/>
            </p:cNvSpPr>
            <p:nvPr/>
          </p:nvSpPr>
          <p:spPr bwMode="auto">
            <a:xfrm>
              <a:off x="5410200" y="5867400"/>
              <a:ext cx="1371600" cy="381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Amígdala</a:t>
              </a:r>
            </a:p>
          </p:txBody>
        </p:sp>
        <p:sp>
          <p:nvSpPr>
            <p:cNvPr id="12" name="Rectangle 108"/>
            <p:cNvSpPr>
              <a:spLocks noChangeArrowheads="1"/>
            </p:cNvSpPr>
            <p:nvPr/>
          </p:nvSpPr>
          <p:spPr bwMode="auto">
            <a:xfrm>
              <a:off x="3505200" y="4800600"/>
              <a:ext cx="1371600" cy="457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Corpos mamilares</a:t>
              </a:r>
            </a:p>
          </p:txBody>
        </p:sp>
        <p:sp>
          <p:nvSpPr>
            <p:cNvPr id="13" name="Rectangle 109"/>
            <p:cNvSpPr>
              <a:spLocks noChangeArrowheads="1"/>
            </p:cNvSpPr>
            <p:nvPr/>
          </p:nvSpPr>
          <p:spPr bwMode="auto">
            <a:xfrm>
              <a:off x="3505200" y="5334000"/>
              <a:ext cx="1371600" cy="9144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Hipotálamo</a:t>
              </a:r>
            </a:p>
          </p:txBody>
        </p:sp>
        <p:sp>
          <p:nvSpPr>
            <p:cNvPr id="14" name="Rectangle 110"/>
            <p:cNvSpPr>
              <a:spLocks noChangeArrowheads="1"/>
            </p:cNvSpPr>
            <p:nvPr/>
          </p:nvSpPr>
          <p:spPr bwMode="auto">
            <a:xfrm>
              <a:off x="3505200" y="3886200"/>
              <a:ext cx="1371600" cy="6096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300" b="1" i="1" dirty="0"/>
                <a:t>Núcleos anteriores</a:t>
              </a:r>
            </a:p>
            <a:p>
              <a:pPr algn="ctr"/>
              <a:r>
                <a:rPr lang="pt-BR" sz="1300" b="1" i="1" dirty="0"/>
                <a:t> do Tálamo</a:t>
              </a:r>
              <a:endParaRPr lang="pt-BR" sz="1400" b="1" i="1" dirty="0"/>
            </a:p>
          </p:txBody>
        </p:sp>
        <p:sp>
          <p:nvSpPr>
            <p:cNvPr id="15" name="AutoShape 113"/>
            <p:cNvSpPr>
              <a:spLocks noChangeArrowheads="1"/>
            </p:cNvSpPr>
            <p:nvPr/>
          </p:nvSpPr>
          <p:spPr bwMode="auto">
            <a:xfrm rot="5400000">
              <a:off x="4991100" y="4762500"/>
              <a:ext cx="381000" cy="457200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14"/>
            <p:cNvSpPr txBox="1">
              <a:spLocks noChangeArrowheads="1"/>
            </p:cNvSpPr>
            <p:nvPr/>
          </p:nvSpPr>
          <p:spPr bwMode="auto">
            <a:xfrm>
              <a:off x="4953000" y="4876800"/>
              <a:ext cx="609600" cy="23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 b="1">
                  <a:latin typeface="Tahoma" pitchFamily="34" charset="0"/>
                </a:rPr>
                <a:t>Fórnix</a:t>
              </a:r>
            </a:p>
          </p:txBody>
        </p:sp>
        <p:sp>
          <p:nvSpPr>
            <p:cNvPr id="17" name="AutoShape 115"/>
            <p:cNvSpPr>
              <a:spLocks noChangeArrowheads="1"/>
            </p:cNvSpPr>
            <p:nvPr/>
          </p:nvSpPr>
          <p:spPr bwMode="auto">
            <a:xfrm rot="10800000" flipH="1">
              <a:off x="4038600" y="4572000"/>
              <a:ext cx="3810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16"/>
            <p:cNvSpPr>
              <a:spLocks noChangeArrowheads="1"/>
            </p:cNvSpPr>
            <p:nvPr/>
          </p:nvSpPr>
          <p:spPr bwMode="auto">
            <a:xfrm rot="10800000" flipH="1">
              <a:off x="4038600" y="3657600"/>
              <a:ext cx="3810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20"/>
            <p:cNvGrpSpPr>
              <a:grpSpLocks/>
            </p:cNvGrpSpPr>
            <p:nvPr/>
          </p:nvGrpSpPr>
          <p:grpSpPr bwMode="auto">
            <a:xfrm>
              <a:off x="2819400" y="2667000"/>
              <a:ext cx="228600" cy="3048000"/>
              <a:chOff x="1728" y="1776"/>
              <a:chExt cx="144" cy="1920"/>
            </a:xfrm>
          </p:grpSpPr>
          <p:sp>
            <p:nvSpPr>
              <p:cNvPr id="35" name="Rectangle 118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48" cy="187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19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48"/>
              </a:xfrm>
              <a:prstGeom prst="flowChartExtract">
                <a:avLst/>
              </a:prstGeom>
              <a:solidFill>
                <a:srgbClr val="FFFF66"/>
              </a:solidFill>
              <a:ln w="952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Rectangle 121"/>
            <p:cNvSpPr>
              <a:spLocks noChangeArrowheads="1"/>
            </p:cNvSpPr>
            <p:nvPr/>
          </p:nvSpPr>
          <p:spPr bwMode="auto">
            <a:xfrm rot="-5400000">
              <a:off x="3200400" y="5334000"/>
              <a:ext cx="76200" cy="6858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22"/>
            <p:cNvGrpSpPr>
              <a:grpSpLocks/>
            </p:cNvGrpSpPr>
            <p:nvPr/>
          </p:nvGrpSpPr>
          <p:grpSpPr bwMode="auto">
            <a:xfrm>
              <a:off x="6324600" y="2667000"/>
              <a:ext cx="228600" cy="2286000"/>
              <a:chOff x="1728" y="1776"/>
              <a:chExt cx="144" cy="1920"/>
            </a:xfrm>
          </p:grpSpPr>
          <p:sp>
            <p:nvSpPr>
              <p:cNvPr id="33" name="Rectangle 123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48" cy="1872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2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48"/>
              </a:xfrm>
              <a:prstGeom prst="flowChartExtract">
                <a:avLst/>
              </a:prstGeom>
              <a:solidFill>
                <a:srgbClr val="99FF33"/>
              </a:solidFill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125"/>
            <p:cNvGrpSpPr>
              <a:grpSpLocks/>
            </p:cNvGrpSpPr>
            <p:nvPr/>
          </p:nvGrpSpPr>
          <p:grpSpPr bwMode="auto">
            <a:xfrm flipV="1">
              <a:off x="6019800" y="2438400"/>
              <a:ext cx="228600" cy="2286000"/>
              <a:chOff x="1728" y="1776"/>
              <a:chExt cx="144" cy="1920"/>
            </a:xfrm>
          </p:grpSpPr>
          <p:sp>
            <p:nvSpPr>
              <p:cNvPr id="31" name="Rectangle 126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48" cy="187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27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48"/>
              </a:xfrm>
              <a:prstGeom prst="flowChartExtra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AutoShape 129"/>
            <p:cNvSpPr>
              <a:spLocks noChangeArrowheads="1"/>
            </p:cNvSpPr>
            <p:nvPr/>
          </p:nvSpPr>
          <p:spPr bwMode="auto">
            <a:xfrm rot="5400000" flipH="1">
              <a:off x="5143500" y="5219700"/>
              <a:ext cx="152400" cy="38100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30"/>
            <p:cNvSpPr>
              <a:spLocks noChangeArrowheads="1"/>
            </p:cNvSpPr>
            <p:nvPr/>
          </p:nvSpPr>
          <p:spPr bwMode="auto">
            <a:xfrm rot="10800000" flipV="1">
              <a:off x="6019800" y="5448300"/>
              <a:ext cx="152400" cy="38100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31"/>
            <p:cNvSpPr>
              <a:spLocks noChangeArrowheads="1"/>
            </p:cNvSpPr>
            <p:nvPr/>
          </p:nvSpPr>
          <p:spPr bwMode="auto">
            <a:xfrm rot="5400000">
              <a:off x="5143500" y="5829300"/>
              <a:ext cx="152400" cy="38100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132"/>
            <p:cNvSpPr>
              <a:spLocks noChangeArrowheads="1"/>
            </p:cNvSpPr>
            <p:nvPr/>
          </p:nvSpPr>
          <p:spPr bwMode="auto">
            <a:xfrm>
              <a:off x="4114800" y="6096000"/>
              <a:ext cx="152400" cy="38100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33"/>
            <p:cNvSpPr>
              <a:spLocks noChangeArrowheads="1"/>
            </p:cNvSpPr>
            <p:nvPr/>
          </p:nvSpPr>
          <p:spPr bwMode="auto">
            <a:xfrm>
              <a:off x="3224714" y="6595943"/>
              <a:ext cx="2629100" cy="43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i="1" dirty="0"/>
                <a:t>SNA e S. endócrino</a:t>
              </a:r>
            </a:p>
          </p:txBody>
        </p:sp>
        <p:sp>
          <p:nvSpPr>
            <p:cNvPr id="28" name="Rectangle 134"/>
            <p:cNvSpPr>
              <a:spLocks noChangeArrowheads="1"/>
            </p:cNvSpPr>
            <p:nvPr/>
          </p:nvSpPr>
          <p:spPr bwMode="auto">
            <a:xfrm>
              <a:off x="4267200" y="4572000"/>
              <a:ext cx="1371600" cy="23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 b="1" i="1" dirty="0"/>
                <a:t>Tr. Mamilo-talâmico</a:t>
              </a:r>
            </a:p>
          </p:txBody>
        </p:sp>
        <p:sp>
          <p:nvSpPr>
            <p:cNvPr id="29" name="Rectangle 135"/>
            <p:cNvSpPr>
              <a:spLocks noChangeArrowheads="1"/>
            </p:cNvSpPr>
            <p:nvPr/>
          </p:nvSpPr>
          <p:spPr bwMode="auto">
            <a:xfrm>
              <a:off x="6858000" y="4876800"/>
              <a:ext cx="1235326" cy="49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b="1" i="1" dirty="0"/>
                <a:t>(Consolidação</a:t>
              </a:r>
            </a:p>
            <a:p>
              <a:r>
                <a:rPr lang="pt-BR" sz="1400" b="1" i="1" dirty="0"/>
                <a:t> da memória)</a:t>
              </a:r>
            </a:p>
          </p:txBody>
        </p:sp>
        <p:sp>
          <p:nvSpPr>
            <p:cNvPr id="30" name="Rectangle 137"/>
            <p:cNvSpPr>
              <a:spLocks noChangeArrowheads="1"/>
            </p:cNvSpPr>
            <p:nvPr/>
          </p:nvSpPr>
          <p:spPr bwMode="auto">
            <a:xfrm>
              <a:off x="6858000" y="5883275"/>
              <a:ext cx="1540014" cy="290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b="1" i="1" dirty="0"/>
                <a:t>(Botão de disparo)</a:t>
              </a:r>
            </a:p>
          </p:txBody>
        </p:sp>
      </p:grpSp>
      <p:sp>
        <p:nvSpPr>
          <p:cNvPr id="37" name="Rectangle 133"/>
          <p:cNvSpPr>
            <a:spLocks noChangeArrowheads="1"/>
          </p:cNvSpPr>
          <p:nvPr/>
        </p:nvSpPr>
        <p:spPr bwMode="auto">
          <a:xfrm>
            <a:off x="7618156" y="5053063"/>
            <a:ext cx="31583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SISTEMA SENSORIAL</a:t>
            </a:r>
          </a:p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DIFERENÇAS ENTRE</a:t>
            </a:r>
          </a:p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OS ANIMAIS E OS SERES</a:t>
            </a:r>
          </a:p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HUMANOS!</a:t>
            </a:r>
          </a:p>
        </p:txBody>
      </p:sp>
    </p:spTree>
    <p:extLst>
      <p:ext uri="{BB962C8B-B14F-4D97-AF65-F5344CB8AC3E}">
        <p14:creationId xmlns:p14="http://schemas.microsoft.com/office/powerpoint/2010/main" val="280736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24841" y="519064"/>
            <a:ext cx="755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5 - Hans </a:t>
            </a:r>
            <a:r>
              <a:rPr lang="pt-BR" sz="2400" dirty="0" err="1">
                <a:solidFill>
                  <a:schemeClr val="tx1"/>
                </a:solidFill>
              </a:rPr>
              <a:t>Selye</a:t>
            </a:r>
            <a:r>
              <a:rPr lang="pt-BR" sz="2400" dirty="0">
                <a:solidFill>
                  <a:schemeClr val="tx1"/>
                </a:solidFill>
              </a:rPr>
              <a:t> - Síndrome da adaptação geral  - 1952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423592" y="2188444"/>
            <a:ext cx="3600000" cy="416572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r>
              <a:rPr lang="pt-BR" dirty="0"/>
              <a:t>Adaptação do organismo</a:t>
            </a:r>
          </a:p>
          <a:p>
            <a:pPr algn="ctr"/>
            <a:r>
              <a:rPr lang="pt-BR" dirty="0"/>
              <a:t> a estímulos prolongados</a:t>
            </a:r>
          </a:p>
          <a:p>
            <a:pPr algn="ctr"/>
            <a:r>
              <a:rPr lang="pt-BR" dirty="0"/>
              <a:t>ou exaustão do sistema.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ESTRESSE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“STRESS”</a:t>
            </a:r>
          </a:p>
          <a:p>
            <a:pPr algn="ctr"/>
            <a:endParaRPr lang="pt-BR" dirty="0"/>
          </a:p>
          <a:p>
            <a:pPr algn="ctr"/>
            <a:endParaRPr lang="pt-BR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314055" y="1412776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Experiência emocional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15373" y="1726780"/>
            <a:ext cx="267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Resposta emocional</a:t>
            </a:r>
          </a:p>
        </p:txBody>
      </p:sp>
      <p:pic>
        <p:nvPicPr>
          <p:cNvPr id="8" name="Picture 14" descr="C:\DOCUME~1\LUIZCA~2\LOCALS~1\Temp\~im001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8208" y="1340768"/>
            <a:ext cx="8182434" cy="5013401"/>
          </a:xfrm>
          <a:prstGeom prst="rect">
            <a:avLst/>
          </a:prstGeom>
          <a:solidFill>
            <a:schemeClr val="tx1"/>
          </a:solidFill>
          <a:ln w="12700">
            <a:solidFill>
              <a:srgbClr val="006666"/>
            </a:solidFill>
            <a:miter lim="800000"/>
            <a:headEnd/>
            <a:tailEnd/>
          </a:ln>
        </p:spPr>
      </p:pic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9039944" y="3212975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7981452" y="5479773"/>
            <a:ext cx="1144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i="1" dirty="0"/>
              <a:t>AMÍGDALA</a:t>
            </a:r>
            <a:endParaRPr lang="pt-BR" b="1" i="1" dirty="0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8904312" y="3132583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8832304" y="2996951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8832304" y="2844551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8904312" y="2708919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9046984" y="2628527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9189656" y="2564903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9351784" y="2555175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523640" y="2564903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9676040" y="2628527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9818712" y="2718647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31880" y="2843207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9399984" y="2924943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9544000" y="313258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9840416" y="3276599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9912424" y="3204591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9984432" y="3068959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9544000" y="356463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6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24425" y="395954"/>
            <a:ext cx="7554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+mn-lt"/>
              </a:rPr>
              <a:t>Bases neurais para a ansiedade e o medo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315372" y="1845104"/>
            <a:ext cx="3600000" cy="4320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2000" dirty="0"/>
          </a:p>
          <a:p>
            <a:pPr algn="ctr"/>
            <a:r>
              <a:rPr lang="pt-BR" sz="2000" dirty="0"/>
              <a:t>Perigo real que pode ameaçar</a:t>
            </a:r>
          </a:p>
          <a:p>
            <a:pPr algn="ctr"/>
            <a:r>
              <a:rPr lang="pt-BR" sz="2000" dirty="0"/>
              <a:t> a sobrevivência do indivíduo,</a:t>
            </a:r>
          </a:p>
          <a:p>
            <a:pPr algn="ctr"/>
            <a:r>
              <a:rPr lang="pt-BR" sz="2000" dirty="0"/>
              <a:t>provocado por estímulos</a:t>
            </a:r>
          </a:p>
          <a:p>
            <a:pPr algn="ctr"/>
            <a:r>
              <a:rPr lang="pt-BR" sz="2000" dirty="0"/>
              <a:t>repentinos que se mantêm</a:t>
            </a:r>
          </a:p>
          <a:p>
            <a:pPr algn="ctr"/>
            <a:r>
              <a:rPr lang="pt-BR" sz="2000" dirty="0"/>
              <a:t>por um certo tempo e</a:t>
            </a:r>
          </a:p>
          <a:p>
            <a:pPr algn="ctr"/>
            <a:r>
              <a:rPr lang="pt-BR" sz="2000" dirty="0"/>
              <a:t>depois desaparecem.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>
                <a:solidFill>
                  <a:srgbClr val="006600"/>
                </a:solidFill>
              </a:rPr>
              <a:t>O valor adaptativo do medo!</a:t>
            </a:r>
          </a:p>
          <a:p>
            <a:pPr algn="ctr"/>
            <a:endParaRPr lang="pt-BR" sz="2000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245712" y="1845104"/>
            <a:ext cx="3600000" cy="4320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2000" dirty="0"/>
          </a:p>
          <a:p>
            <a:pPr algn="ctr"/>
            <a:r>
              <a:rPr lang="pt-BR" sz="2000" dirty="0"/>
              <a:t>Perigo potencial, </a:t>
            </a:r>
          </a:p>
          <a:p>
            <a:pPr algn="ctr"/>
            <a:r>
              <a:rPr lang="pt-BR" sz="2000" dirty="0"/>
              <a:t>onde um componente</a:t>
            </a:r>
          </a:p>
          <a:p>
            <a:pPr algn="ctr"/>
            <a:r>
              <a:rPr lang="pt-BR" sz="2000" dirty="0"/>
              <a:t>subjetivo de incerteza</a:t>
            </a:r>
          </a:p>
          <a:p>
            <a:pPr algn="ctr"/>
            <a:r>
              <a:rPr lang="pt-BR" sz="2000" dirty="0"/>
              <a:t>está presente. </a:t>
            </a:r>
          </a:p>
          <a:p>
            <a:pPr algn="ctr"/>
            <a:r>
              <a:rPr lang="pt-BR" sz="2000" dirty="0"/>
              <a:t>(ex. de estímulos:</a:t>
            </a:r>
          </a:p>
          <a:p>
            <a:pPr algn="ctr"/>
            <a:r>
              <a:rPr lang="pt-BR" sz="2000" dirty="0"/>
              <a:t>ambiente novo, falar em público,</a:t>
            </a:r>
          </a:p>
          <a:p>
            <a:pPr algn="ctr"/>
            <a:r>
              <a:rPr lang="pt-BR" sz="2000" dirty="0"/>
              <a:t>fome, frustações, etc.).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>
                <a:solidFill>
                  <a:srgbClr val="C00000"/>
                </a:solidFill>
              </a:rPr>
              <a:t>O trabalho do casal </a:t>
            </a:r>
          </a:p>
          <a:p>
            <a:pPr algn="ctr"/>
            <a:r>
              <a:rPr lang="pt-BR" sz="2000" dirty="0" err="1">
                <a:solidFill>
                  <a:srgbClr val="C00000"/>
                </a:solidFill>
              </a:rPr>
              <a:t>Blanchard</a:t>
            </a:r>
            <a:r>
              <a:rPr lang="pt-BR" sz="2000" dirty="0">
                <a:solidFill>
                  <a:srgbClr val="C00000"/>
                </a:solidFill>
              </a:rPr>
              <a:t>! </a:t>
            </a:r>
          </a:p>
          <a:p>
            <a:pPr algn="ctr"/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24425" y="1367928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257363" y="136792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ANSIEDADE</a:t>
            </a:r>
          </a:p>
        </p:txBody>
      </p:sp>
    </p:spTree>
    <p:extLst>
      <p:ext uri="{BB962C8B-B14F-4D97-AF65-F5344CB8AC3E}">
        <p14:creationId xmlns:p14="http://schemas.microsoft.com/office/powerpoint/2010/main" val="285968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/>
          <p:cNvGrpSpPr/>
          <p:nvPr/>
        </p:nvGrpSpPr>
        <p:grpSpPr>
          <a:xfrm>
            <a:off x="2289102" y="476672"/>
            <a:ext cx="7661081" cy="5616624"/>
            <a:chOff x="765101" y="404664"/>
            <a:chExt cx="7661081" cy="5616624"/>
          </a:xfrm>
        </p:grpSpPr>
        <p:sp>
          <p:nvSpPr>
            <p:cNvPr id="3" name="AutoShape 2"/>
            <p:cNvSpPr>
              <a:spLocks noChangeArrowheads="1"/>
            </p:cNvSpPr>
            <p:nvPr/>
          </p:nvSpPr>
          <p:spPr bwMode="auto">
            <a:xfrm>
              <a:off x="1187182" y="2842180"/>
              <a:ext cx="1447800" cy="1371600"/>
            </a:xfrm>
            <a:prstGeom prst="irregularSeal2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300" b="1">
                  <a:latin typeface="Tahoma" pitchFamily="34" charset="0"/>
                </a:rPr>
                <a:t>Estímulo</a:t>
              </a:r>
            </a:p>
            <a:p>
              <a:pPr algn="ctr"/>
              <a:r>
                <a:rPr lang="pt-BR" sz="1300" b="1">
                  <a:latin typeface="Tahoma" pitchFamily="34" charset="0"/>
                </a:rPr>
                <a:t>emocional</a:t>
              </a:r>
              <a:endParaRPr lang="pt-BR" sz="900">
                <a:latin typeface="Tahoma" pitchFamily="34" charset="0"/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872982" y="1241980"/>
              <a:ext cx="1600200" cy="457200"/>
            </a:xfrm>
            <a:prstGeom prst="rect">
              <a:avLst/>
            </a:prstGeom>
            <a:solidFill>
              <a:srgbClr val="FFFFAD"/>
            </a:solidFill>
            <a:ln w="9525">
              <a:solidFill>
                <a:srgbClr val="FFFFAD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D7AF87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00" b="1"/>
                <a:t>Áreas corticais </a:t>
              </a:r>
            </a:p>
            <a:p>
              <a:pPr algn="ctr">
                <a:defRPr/>
              </a:pPr>
              <a:r>
                <a:rPr lang="pt-BR" sz="1300" b="1"/>
                <a:t>sensoriais</a:t>
              </a: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625582" y="1241980"/>
              <a:ext cx="1600200" cy="457200"/>
            </a:xfrm>
            <a:prstGeom prst="rect">
              <a:avLst/>
            </a:prstGeom>
            <a:solidFill>
              <a:srgbClr val="FFFFAD"/>
            </a:solidFill>
            <a:ln w="9525">
              <a:solidFill>
                <a:srgbClr val="FFFFAD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D7AF87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00" b="1"/>
                <a:t>Áreas parietais </a:t>
              </a:r>
            </a:p>
            <a:p>
              <a:pPr algn="ctr">
                <a:defRPr/>
              </a:pPr>
              <a:r>
                <a:rPr lang="pt-BR" sz="1300" b="1"/>
                <a:t>multissensoriais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5378182" y="1241980"/>
              <a:ext cx="1600200" cy="457200"/>
            </a:xfrm>
            <a:prstGeom prst="rect">
              <a:avLst/>
            </a:prstGeom>
            <a:solidFill>
              <a:srgbClr val="FFFFAD"/>
            </a:solidFill>
            <a:ln w="9525">
              <a:solidFill>
                <a:srgbClr val="FFFFAD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D7AF87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00" b="1"/>
                <a:t>Áreas pré-frontais</a:t>
              </a:r>
            </a:p>
            <a:p>
              <a:pPr algn="ctr">
                <a:defRPr/>
              </a:pPr>
              <a:r>
                <a:rPr lang="pt-BR" sz="1300" b="1"/>
                <a:t>e cinguladas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1568182" y="2156380"/>
              <a:ext cx="1600200" cy="457200"/>
            </a:xfrm>
            <a:prstGeom prst="rect">
              <a:avLst/>
            </a:prstGeom>
            <a:solidFill>
              <a:srgbClr val="FFFFAD"/>
            </a:solidFill>
            <a:ln w="9525">
              <a:solidFill>
                <a:srgbClr val="FFFFAD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D7AF87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00" b="1"/>
                <a:t>Tálamo</a:t>
              </a:r>
            </a:p>
            <a:p>
              <a:pPr algn="ctr">
                <a:defRPr/>
              </a:pPr>
              <a:r>
                <a:rPr lang="pt-BR" sz="1300" b="1"/>
                <a:t>sensorial</a:t>
              </a: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V="1">
              <a:off x="1949182" y="268978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2482582" y="177538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3777982" y="3146980"/>
              <a:ext cx="1371600" cy="533400"/>
            </a:xfrm>
            <a:prstGeom prst="ellipse">
              <a:avLst/>
            </a:prstGeom>
            <a:solidFill>
              <a:srgbClr val="00C000"/>
            </a:solidFill>
            <a:ln w="9525">
              <a:solidFill>
                <a:srgbClr val="00C000"/>
              </a:solidFill>
              <a:round/>
              <a:headEnd/>
              <a:tailEnd/>
            </a:ln>
            <a:effectLst>
              <a:outerShdw dist="85194" dir="123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/>
                <a:t>Amígdala</a:t>
              </a: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2863582" y="2689780"/>
              <a:ext cx="7620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3396982" y="1775380"/>
              <a:ext cx="6096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4463782" y="177538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4844782" y="1775380"/>
              <a:ext cx="6096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5835382" y="2461180"/>
              <a:ext cx="1524000" cy="381000"/>
            </a:xfrm>
            <a:prstGeom prst="rect">
              <a:avLst/>
            </a:prstGeom>
            <a:solidFill>
              <a:srgbClr val="FFFFAD"/>
            </a:solidFill>
            <a:ln w="9525">
              <a:solidFill>
                <a:srgbClr val="FFFFAD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D7AF87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100" b="1"/>
                <a:t>Núcleos colinérgicos</a:t>
              </a:r>
            </a:p>
            <a:p>
              <a:pPr algn="ctr">
                <a:defRPr/>
              </a:pPr>
              <a:r>
                <a:rPr lang="pt-BR" sz="1100" b="1"/>
                <a:t>basais</a:t>
              </a:r>
              <a:endParaRPr lang="pt-BR" sz="1200" b="1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2177782" y="4899580"/>
              <a:ext cx="1447800" cy="381000"/>
            </a:xfrm>
            <a:prstGeom prst="rect">
              <a:avLst/>
            </a:prstGeom>
            <a:solidFill>
              <a:srgbClr val="FFFFAD"/>
            </a:solidFill>
            <a:ln w="9525">
              <a:solidFill>
                <a:srgbClr val="FFFFAD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D7AF87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200" b="1"/>
                <a:t>Subst. Cinzenta</a:t>
              </a:r>
            </a:p>
            <a:p>
              <a:pPr algn="ctr">
                <a:defRPr/>
              </a:pPr>
              <a:r>
                <a:rPr lang="pt-BR" sz="1200" b="1"/>
                <a:t>periaquedutal</a:t>
              </a: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930382" y="4899580"/>
              <a:ext cx="1447800" cy="381000"/>
            </a:xfrm>
            <a:prstGeom prst="rect">
              <a:avLst/>
            </a:prstGeom>
            <a:solidFill>
              <a:srgbClr val="FFFFAD"/>
            </a:solidFill>
            <a:ln w="9525">
              <a:solidFill>
                <a:srgbClr val="FFFFAD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D7AF87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200" b="1"/>
                <a:t>Área tegumentar</a:t>
              </a:r>
            </a:p>
            <a:p>
              <a:pPr algn="ctr">
                <a:defRPr/>
              </a:pPr>
              <a:r>
                <a:rPr lang="pt-BR" sz="1200" b="1"/>
                <a:t>Ventral</a:t>
              </a: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 flipV="1">
              <a:off x="5682982" y="2156380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 flipV="1">
              <a:off x="5835382" y="200398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 flipV="1">
              <a:off x="6063982" y="192778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6292582" y="2003980"/>
              <a:ext cx="90762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100" b="1"/>
                <a:t>Alerta geral</a:t>
              </a: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H="1">
              <a:off x="3396982" y="3680380"/>
              <a:ext cx="7620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2863582" y="528058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4616182" y="528058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2360849" y="5498068"/>
              <a:ext cx="265329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/>
                <a:t>Manifestações comportamentais</a:t>
              </a:r>
            </a:p>
            <a:p>
              <a:pPr algn="ctr"/>
              <a:r>
                <a:rPr lang="pt-BR" sz="1400" b="1"/>
                <a:t> (ataque, luta ou fuga)</a:t>
              </a:r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 flipV="1">
              <a:off x="5073382" y="2842180"/>
              <a:ext cx="685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6749782" y="3375580"/>
              <a:ext cx="1447800" cy="381000"/>
            </a:xfrm>
            <a:prstGeom prst="rect">
              <a:avLst/>
            </a:prstGeom>
            <a:solidFill>
              <a:srgbClr val="FFFFAD"/>
            </a:solidFill>
            <a:ln w="9525">
              <a:solidFill>
                <a:srgbClr val="FFFFAD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D7AF87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200" b="1"/>
                <a:t>Hipotálamo</a:t>
              </a:r>
            </a:p>
          </p:txBody>
        </p:sp>
        <p:grpSp>
          <p:nvGrpSpPr>
            <p:cNvPr id="28" name="Group 36"/>
            <p:cNvGrpSpPr>
              <a:grpSpLocks/>
            </p:cNvGrpSpPr>
            <p:nvPr/>
          </p:nvGrpSpPr>
          <p:grpSpPr bwMode="auto">
            <a:xfrm>
              <a:off x="5682982" y="3985180"/>
              <a:ext cx="2743200" cy="1143000"/>
              <a:chOff x="3984" y="3024"/>
              <a:chExt cx="1728" cy="720"/>
            </a:xfrm>
          </p:grpSpPr>
          <p:sp>
            <p:nvSpPr>
              <p:cNvPr id="41" name="Rectangle 33"/>
              <p:cNvSpPr>
                <a:spLocks noChangeArrowheads="1"/>
              </p:cNvSpPr>
              <p:nvPr/>
            </p:nvSpPr>
            <p:spPr bwMode="auto">
              <a:xfrm>
                <a:off x="3984" y="3024"/>
                <a:ext cx="912" cy="240"/>
              </a:xfrm>
              <a:prstGeom prst="rect">
                <a:avLst/>
              </a:prstGeom>
              <a:solidFill>
                <a:srgbClr val="FFFFAD"/>
              </a:solidFill>
              <a:ln w="9525">
                <a:solidFill>
                  <a:srgbClr val="FFFFAD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D7AF87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pt-BR" sz="1200" b="1"/>
                  <a:t>Tronco encefálico</a:t>
                </a:r>
              </a:p>
            </p:txBody>
          </p:sp>
          <p:sp>
            <p:nvSpPr>
              <p:cNvPr id="42" name="Rectangle 34"/>
              <p:cNvSpPr>
                <a:spLocks noChangeArrowheads="1"/>
              </p:cNvSpPr>
              <p:nvPr/>
            </p:nvSpPr>
            <p:spPr bwMode="auto">
              <a:xfrm>
                <a:off x="4464" y="3264"/>
                <a:ext cx="912" cy="240"/>
              </a:xfrm>
              <a:prstGeom prst="rect">
                <a:avLst/>
              </a:prstGeom>
              <a:solidFill>
                <a:srgbClr val="FFFFAD"/>
              </a:solidFill>
              <a:ln w="9525">
                <a:solidFill>
                  <a:srgbClr val="FFFFAD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D7AF87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pt-BR" sz="1200" b="1"/>
                  <a:t>SNA</a:t>
                </a:r>
              </a:p>
            </p:txBody>
          </p:sp>
          <p:sp>
            <p:nvSpPr>
              <p:cNvPr id="43" name="Rectangle 35"/>
              <p:cNvSpPr>
                <a:spLocks noChangeArrowheads="1"/>
              </p:cNvSpPr>
              <p:nvPr/>
            </p:nvSpPr>
            <p:spPr bwMode="auto">
              <a:xfrm>
                <a:off x="4800" y="3504"/>
                <a:ext cx="912" cy="240"/>
              </a:xfrm>
              <a:prstGeom prst="rect">
                <a:avLst/>
              </a:prstGeom>
              <a:solidFill>
                <a:srgbClr val="FFFFAD"/>
              </a:solidFill>
              <a:ln w="9525">
                <a:solidFill>
                  <a:srgbClr val="FFFFAD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D7AF87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pt-BR" sz="1200" b="1"/>
                  <a:t>Sistema </a:t>
                </a:r>
              </a:p>
              <a:p>
                <a:pPr algn="ctr">
                  <a:defRPr/>
                </a:pPr>
                <a:r>
                  <a:rPr lang="pt-BR" sz="1200" b="1"/>
                  <a:t>endócrino</a:t>
                </a:r>
              </a:p>
            </p:txBody>
          </p:sp>
        </p:grp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>
              <a:off x="7435582" y="383278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>
              <a:off x="8045182" y="383278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>
              <a:off x="6749782" y="474718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7435582" y="520438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6063982" y="444238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>
              <a:off x="6063982" y="451858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43"/>
            <p:cNvSpPr txBox="1">
              <a:spLocks noChangeArrowheads="1"/>
            </p:cNvSpPr>
            <p:nvPr/>
          </p:nvSpPr>
          <p:spPr bwMode="auto">
            <a:xfrm>
              <a:off x="5847814" y="5509180"/>
              <a:ext cx="21563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/>
                <a:t>Manifestações fisiológicas</a:t>
              </a:r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5225782" y="345178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4920982" y="3680380"/>
              <a:ext cx="609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3777982" y="42137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48"/>
            <p:cNvSpPr txBox="1">
              <a:spLocks noChangeArrowheads="1"/>
            </p:cNvSpPr>
            <p:nvPr/>
          </p:nvSpPr>
          <p:spPr bwMode="auto">
            <a:xfrm>
              <a:off x="765101" y="404664"/>
              <a:ext cx="75608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dirty="0"/>
                <a:t>Trajetória neural do medo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10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~1\LUIZCA~2\LOCALS~1\Temp\~im00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2226" y="1693947"/>
            <a:ext cx="6528230" cy="4444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415480" y="1621940"/>
            <a:ext cx="210826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 dirty="0" err="1"/>
              <a:t>Locus</a:t>
            </a:r>
            <a:r>
              <a:rPr lang="pt-BR" i="1" dirty="0"/>
              <a:t> </a:t>
            </a:r>
            <a:r>
              <a:rPr lang="pt-BR" i="1" dirty="0" err="1"/>
              <a:t>Ceruleos</a:t>
            </a:r>
            <a:endParaRPr lang="pt-BR" i="1" dirty="0"/>
          </a:p>
          <a:p>
            <a:endParaRPr lang="pt-BR" sz="1800" i="1" dirty="0"/>
          </a:p>
          <a:p>
            <a:pPr>
              <a:buFontTx/>
              <a:buChar char="•"/>
            </a:pPr>
            <a:r>
              <a:rPr lang="pt-BR" sz="1800" i="1" dirty="0"/>
              <a:t> </a:t>
            </a:r>
            <a:r>
              <a:rPr lang="pt-BR" sz="1800" i="1" dirty="0" err="1"/>
              <a:t>Aferências</a:t>
            </a:r>
            <a:endParaRPr lang="pt-BR" sz="1800" i="1" dirty="0"/>
          </a:p>
          <a:p>
            <a:r>
              <a:rPr lang="pt-BR" sz="1800" i="1" dirty="0"/>
              <a:t>    </a:t>
            </a:r>
            <a:r>
              <a:rPr lang="pt-BR" sz="1600" i="1" dirty="0"/>
              <a:t>Córtex</a:t>
            </a:r>
          </a:p>
          <a:p>
            <a:r>
              <a:rPr lang="pt-BR" sz="1600" i="1" dirty="0"/>
              <a:t>     Amígdala</a:t>
            </a:r>
          </a:p>
          <a:p>
            <a:r>
              <a:rPr lang="pt-BR" sz="1600" i="1" dirty="0"/>
              <a:t>     Hipocampo</a:t>
            </a:r>
          </a:p>
          <a:p>
            <a:r>
              <a:rPr lang="pt-BR" sz="1600" i="1" dirty="0"/>
              <a:t>     </a:t>
            </a:r>
            <a:r>
              <a:rPr lang="pt-BR" sz="1600" i="1" dirty="0" err="1"/>
              <a:t>PGi</a:t>
            </a:r>
            <a:endParaRPr lang="pt-BR" sz="1600" i="1" dirty="0"/>
          </a:p>
          <a:p>
            <a:r>
              <a:rPr lang="pt-BR" sz="1600" i="1" dirty="0"/>
              <a:t>     </a:t>
            </a:r>
            <a:r>
              <a:rPr lang="pt-BR" sz="1600" i="1" dirty="0" err="1"/>
              <a:t>PGr</a:t>
            </a:r>
            <a:endParaRPr lang="pt-BR" sz="1600" i="1" dirty="0"/>
          </a:p>
          <a:p>
            <a:endParaRPr lang="pt-BR" sz="1800" i="1" dirty="0"/>
          </a:p>
          <a:p>
            <a:pPr>
              <a:buFontTx/>
              <a:buChar char="•"/>
            </a:pPr>
            <a:r>
              <a:rPr lang="pt-BR" sz="1800" i="1" dirty="0"/>
              <a:t> </a:t>
            </a:r>
            <a:r>
              <a:rPr lang="pt-BR" sz="1800" i="1" dirty="0" err="1"/>
              <a:t>Eferências</a:t>
            </a:r>
            <a:endParaRPr lang="pt-BR" sz="1800" i="1" dirty="0"/>
          </a:p>
          <a:p>
            <a:r>
              <a:rPr lang="pt-BR" i="1" dirty="0"/>
              <a:t>     </a:t>
            </a:r>
            <a:r>
              <a:rPr lang="pt-BR" sz="1600" i="1" dirty="0"/>
              <a:t>Córtex</a:t>
            </a:r>
          </a:p>
          <a:p>
            <a:r>
              <a:rPr lang="pt-BR" sz="1600" i="1" dirty="0"/>
              <a:t>     Tálamo</a:t>
            </a:r>
          </a:p>
          <a:p>
            <a:r>
              <a:rPr lang="pt-BR" sz="1600" i="1" dirty="0"/>
              <a:t>     Amígdala</a:t>
            </a:r>
          </a:p>
          <a:p>
            <a:r>
              <a:rPr lang="pt-BR" sz="1600" i="1" dirty="0"/>
              <a:t>     Hipotálamo</a:t>
            </a:r>
          </a:p>
          <a:p>
            <a:r>
              <a:rPr lang="pt-BR" sz="1600" i="1" dirty="0"/>
              <a:t>     Hipocampo</a:t>
            </a:r>
          </a:p>
          <a:p>
            <a:r>
              <a:rPr lang="pt-BR" sz="1600" i="1" dirty="0"/>
              <a:t>     Cerebelo</a:t>
            </a:r>
          </a:p>
          <a:p>
            <a:r>
              <a:rPr lang="pt-BR" sz="1600" i="1" dirty="0"/>
              <a:t>     Medula</a:t>
            </a:r>
            <a:r>
              <a:rPr lang="pt-BR" sz="1800" i="1" dirty="0"/>
              <a:t> </a:t>
            </a:r>
          </a:p>
        </p:txBody>
      </p:sp>
      <p:sp>
        <p:nvSpPr>
          <p:cNvPr id="4" name="Text Box 48"/>
          <p:cNvSpPr txBox="1">
            <a:spLocks noChangeArrowheads="1"/>
          </p:cNvSpPr>
          <p:nvPr/>
        </p:nvSpPr>
        <p:spPr bwMode="auto">
          <a:xfrm>
            <a:off x="2289101" y="476673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/>
              <a:t>Sistemas moduladores adrenérgicos e </a:t>
            </a:r>
            <a:r>
              <a:rPr lang="pt-BR" dirty="0" err="1"/>
              <a:t>noradrenérgicos</a:t>
            </a:r>
            <a:r>
              <a:rPr lang="pt-BR" dirty="0"/>
              <a:t> centrais</a:t>
            </a:r>
          </a:p>
        </p:txBody>
      </p:sp>
    </p:spTree>
    <p:extLst>
      <p:ext uri="{BB962C8B-B14F-4D97-AF65-F5344CB8AC3E}">
        <p14:creationId xmlns:p14="http://schemas.microsoft.com/office/powerpoint/2010/main" val="302519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8"/>
          <p:cNvSpPr txBox="1">
            <a:spLocks noChangeArrowheads="1"/>
          </p:cNvSpPr>
          <p:nvPr/>
        </p:nvSpPr>
        <p:spPr bwMode="auto">
          <a:xfrm>
            <a:off x="2317304" y="496145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/>
              <a:t>Sistemas moduladores serotoninérgicos centrais</a:t>
            </a:r>
          </a:p>
          <a:p>
            <a:pPr algn="ctr"/>
            <a:r>
              <a:rPr lang="pt-BR" dirty="0"/>
              <a:t>Núcleos da Rafe</a:t>
            </a:r>
          </a:p>
        </p:txBody>
      </p:sp>
      <p:pic>
        <p:nvPicPr>
          <p:cNvPr id="5" name="Picture 6" descr="C:\DOCUME~1\LUIZCA~2\LOCALS~1\Temp\~im000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5085" y="2070770"/>
            <a:ext cx="7848872" cy="299605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10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08734" y="830436"/>
            <a:ext cx="7340600" cy="3822700"/>
            <a:chOff x="1803400" y="1790700"/>
            <a:chExt cx="7340600" cy="38227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03400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punição e/ou</a:t>
              </a:r>
            </a:p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frustração</a:t>
              </a:r>
              <a:endParaRPr lang="pt-BR" dirty="0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803400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803400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86200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5814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5941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9624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21200" y="3251200"/>
              <a:ext cx="1828800" cy="914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Septo-hipocampal</a:t>
              </a:r>
              <a:endParaRPr lang="pt-BR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4516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15200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15200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315200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086600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70866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0866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504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2414067" y="837034"/>
            <a:ext cx="7340600" cy="4229100"/>
            <a:chOff x="890067" y="1790700"/>
            <a:chExt cx="7340600" cy="42291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890067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890067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890067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972867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2668067" y="5517232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680767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049067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607867" y="3251200"/>
              <a:ext cx="1828800" cy="914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Septo-hipocampal</a:t>
              </a:r>
              <a:endParaRPr lang="pt-BR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5538267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401867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401867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6401867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6173267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6173267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6173267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3582467" y="4191000"/>
              <a:ext cx="9144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NA</a:t>
              </a: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>
              <a:off x="4573067" y="4191000"/>
              <a:ext cx="9144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dirty="0"/>
                <a:t>5-HT</a:t>
              </a:r>
              <a:endParaRPr lang="pt-BR" dirty="0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3734867" y="5105400"/>
              <a:ext cx="1676400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Sistema</a:t>
              </a:r>
            </a:p>
            <a:p>
              <a:pPr algn="ctr"/>
              <a:r>
                <a:rPr lang="pt-BR" sz="1400"/>
                <a:t>moduladores</a:t>
              </a:r>
            </a:p>
            <a:p>
              <a:pPr algn="ctr"/>
              <a:r>
                <a:rPr lang="pt-BR" sz="1400"/>
                <a:t>do tronco</a:t>
              </a:r>
            </a:p>
            <a:p>
              <a:pPr algn="ctr"/>
              <a:r>
                <a:rPr lang="pt-BR" sz="1400"/>
                <a:t>encefálico</a:t>
              </a:r>
              <a:endParaRPr lang="pt-BR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811067" y="4648200"/>
              <a:ext cx="457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LC</a:t>
              </a: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4801667" y="4648200"/>
              <a:ext cx="457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NR</a:t>
              </a: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07867" y="2933700"/>
              <a:ext cx="18288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Facilitam S-H</a:t>
              </a:r>
            </a:p>
          </p:txBody>
        </p:sp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>
              <a:off x="5449367" y="2768600"/>
              <a:ext cx="266700" cy="635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280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04542" y="832197"/>
            <a:ext cx="7340600" cy="5054600"/>
            <a:chOff x="1803400" y="1790700"/>
            <a:chExt cx="7340600" cy="50546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03400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803400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803400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86200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5814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5941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9624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21200" y="3251200"/>
              <a:ext cx="1828800" cy="914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Septo-</a:t>
              </a:r>
              <a:r>
                <a:rPr lang="pt-BR" sz="1400" dirty="0" err="1">
                  <a:solidFill>
                    <a:schemeClr val="bg1"/>
                  </a:solidFill>
                </a:rPr>
                <a:t>hipocampal</a:t>
              </a:r>
              <a:endParaRPr lang="pt-BR" dirty="0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4516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15200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15200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315200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086600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70866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0866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4495800" y="4191000"/>
              <a:ext cx="9144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NA</a:t>
              </a: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>
              <a:off x="5486400" y="4191000"/>
              <a:ext cx="9144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5-HT</a:t>
              </a:r>
              <a:endParaRPr lang="pt-BR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4648200" y="5105400"/>
              <a:ext cx="1676400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Sistema</a:t>
              </a:r>
            </a:p>
            <a:p>
              <a:pPr algn="ctr"/>
              <a:r>
                <a:rPr lang="pt-BR" sz="1400"/>
                <a:t>moduladores</a:t>
              </a:r>
            </a:p>
            <a:p>
              <a:pPr algn="ctr"/>
              <a:r>
                <a:rPr lang="pt-BR" sz="1400"/>
                <a:t>do tronco</a:t>
              </a:r>
            </a:p>
            <a:p>
              <a:pPr algn="ctr"/>
              <a:r>
                <a:rPr lang="pt-BR" sz="1400"/>
                <a:t>encefálico</a:t>
              </a:r>
              <a:endParaRPr lang="pt-BR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4724400" y="4648200"/>
              <a:ext cx="457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LC</a:t>
              </a: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5715000" y="4648200"/>
              <a:ext cx="457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NR</a:t>
              </a: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886200" y="6464300"/>
              <a:ext cx="3276600" cy="3810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Ansiolíticos</a:t>
              </a:r>
            </a:p>
          </p:txBody>
        </p:sp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>
              <a:off x="4572000" y="6096000"/>
              <a:ext cx="18288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Negativo</a:t>
              </a:r>
              <a:endParaRPr lang="pt-BR"/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6705600" y="6464300"/>
              <a:ext cx="21336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/>
                <a:t>Facilitam GABA</a:t>
              </a: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6324600" y="5105400"/>
              <a:ext cx="6858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000"/>
                <a:t>Modulam</a:t>
              </a:r>
            </a:p>
            <a:p>
              <a:pPr algn="ctr"/>
              <a:r>
                <a:rPr lang="pt-BR" sz="1000"/>
                <a:t>negativa-</a:t>
              </a:r>
            </a:p>
            <a:p>
              <a:pPr algn="ctr"/>
              <a:r>
                <a:rPr lang="pt-BR" sz="1000"/>
                <a:t>mente os</a:t>
              </a:r>
            </a:p>
            <a:p>
              <a:pPr algn="ctr"/>
              <a:r>
                <a:rPr lang="pt-BR" sz="1000"/>
                <a:t>sistemas</a:t>
              </a:r>
            </a:p>
            <a:p>
              <a:pPr algn="ctr"/>
              <a:r>
                <a:rPr lang="pt-BR" sz="1000"/>
                <a:t>modula-</a:t>
              </a:r>
            </a:p>
            <a:p>
              <a:pPr algn="ctr"/>
              <a:r>
                <a:rPr lang="pt-BR" sz="1000"/>
                <a:t>tórios</a:t>
              </a:r>
              <a:endParaRPr lang="pt-BR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4521200" y="2933700"/>
              <a:ext cx="18288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Facilitam S-H</a:t>
              </a:r>
            </a:p>
          </p:txBody>
        </p:sp>
        <p:sp>
          <p:nvSpPr>
            <p:cNvPr id="28" name="AutoShape 32"/>
            <p:cNvSpPr>
              <a:spLocks noChangeArrowheads="1"/>
            </p:cNvSpPr>
            <p:nvPr/>
          </p:nvSpPr>
          <p:spPr bwMode="auto">
            <a:xfrm>
              <a:off x="6362700" y="2768600"/>
              <a:ext cx="266700" cy="635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31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08758" y="822672"/>
            <a:ext cx="7340600" cy="5054600"/>
            <a:chOff x="1803400" y="1790700"/>
            <a:chExt cx="7340600" cy="50546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03400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803400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803400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86200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5814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5941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9624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21200" y="3251200"/>
              <a:ext cx="1828800" cy="914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Septo-hipocampal</a:t>
              </a:r>
              <a:endParaRPr lang="pt-BR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4516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15200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15200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315200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086600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70866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0866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4648200" y="5105400"/>
              <a:ext cx="16764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Sistema</a:t>
              </a:r>
            </a:p>
            <a:p>
              <a:pPr algn="ctr"/>
              <a:r>
                <a:rPr lang="pt-BR" sz="1400"/>
                <a:t>moduladores</a:t>
              </a:r>
            </a:p>
            <a:p>
              <a:pPr algn="ctr"/>
              <a:r>
                <a:rPr lang="pt-BR" sz="1400"/>
                <a:t>do tronco</a:t>
              </a:r>
            </a:p>
            <a:p>
              <a:pPr algn="ctr"/>
              <a:r>
                <a:rPr lang="pt-BR" sz="1400"/>
                <a:t>encefálico</a:t>
              </a:r>
              <a:endParaRPr lang="pt-BR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4724400" y="4648200"/>
              <a:ext cx="4572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LC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5715000" y="4648200"/>
              <a:ext cx="4572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NR</a:t>
              </a: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886200" y="6464300"/>
              <a:ext cx="3276600" cy="3810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Ansiolíticos</a:t>
              </a:r>
            </a:p>
          </p:txBody>
        </p:sp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4572000" y="6096000"/>
              <a:ext cx="18288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Negativo</a:t>
              </a:r>
              <a:endParaRPr lang="pt-BR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6705600" y="6464300"/>
              <a:ext cx="21336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/>
                <a:t>Facilitam GABA</a:t>
              </a: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324600" y="5105400"/>
              <a:ext cx="6858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000"/>
                <a:t>Modulam</a:t>
              </a:r>
            </a:p>
            <a:p>
              <a:pPr algn="ctr"/>
              <a:r>
                <a:rPr lang="pt-BR" sz="1000"/>
                <a:t>negativa-</a:t>
              </a:r>
            </a:p>
            <a:p>
              <a:pPr algn="ctr"/>
              <a:r>
                <a:rPr lang="pt-BR" sz="1000"/>
                <a:t>mente os</a:t>
              </a:r>
            </a:p>
            <a:p>
              <a:pPr algn="ctr"/>
              <a:r>
                <a:rPr lang="pt-BR" sz="1000"/>
                <a:t>siatemas</a:t>
              </a:r>
            </a:p>
            <a:p>
              <a:pPr algn="ctr"/>
              <a:r>
                <a:rPr lang="pt-BR" sz="1000"/>
                <a:t>modula-</a:t>
              </a:r>
            </a:p>
            <a:p>
              <a:pPr algn="ctr"/>
              <a:r>
                <a:rPr lang="pt-BR" sz="1000"/>
                <a:t>tórios</a:t>
              </a:r>
              <a:endParaRPr lang="pt-BR"/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4533900" y="4191000"/>
              <a:ext cx="8382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NA</a:t>
              </a:r>
            </a:p>
          </p:txBody>
        </p:sp>
        <p:sp>
          <p:nvSpPr>
            <p:cNvPr id="26" name="AutoShape 33"/>
            <p:cNvSpPr>
              <a:spLocks noChangeArrowheads="1"/>
            </p:cNvSpPr>
            <p:nvPr/>
          </p:nvSpPr>
          <p:spPr bwMode="auto">
            <a:xfrm>
              <a:off x="5486400" y="4191000"/>
              <a:ext cx="8382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5-HT</a:t>
              </a: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521200" y="2933700"/>
              <a:ext cx="18288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Facilitam S-H</a:t>
              </a:r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>
              <a:off x="6362700" y="2768600"/>
              <a:ext cx="266700" cy="635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2325396" y="6218262"/>
            <a:ext cx="73436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02 / Neurobiologia das emoções</a:t>
            </a:r>
          </a:p>
        </p:txBody>
      </p:sp>
    </p:spTree>
    <p:extLst>
      <p:ext uri="{BB962C8B-B14F-4D97-AF65-F5344CB8AC3E}">
        <p14:creationId xmlns:p14="http://schemas.microsoft.com/office/powerpoint/2010/main" val="212785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2800" dirty="0"/>
              <a:t>Classificação de drogas que atuam no SNC.</a:t>
            </a:r>
            <a:r>
              <a:rPr lang="pt-BR" sz="2400" dirty="0"/>
              <a:t>  </a:t>
            </a:r>
          </a:p>
          <a:p>
            <a:r>
              <a:rPr lang="pt-BR" sz="2400" dirty="0"/>
              <a:t>1 - Depressores gerais do SNC (“inespecíficos”).</a:t>
            </a:r>
          </a:p>
          <a:p>
            <a:pPr>
              <a:buNone/>
            </a:pPr>
            <a:r>
              <a:rPr lang="pt-BR" sz="2400" dirty="0"/>
              <a:t>		</a:t>
            </a:r>
            <a:r>
              <a:rPr lang="pt-BR" sz="2200" dirty="0">
                <a:solidFill>
                  <a:srgbClr val="C00000"/>
                </a:solidFill>
              </a:rPr>
              <a:t>Anestésicos (</a:t>
            </a:r>
            <a:r>
              <a:rPr lang="pt-BR" sz="2200" dirty="0" err="1">
                <a:solidFill>
                  <a:srgbClr val="C00000"/>
                </a:solidFill>
              </a:rPr>
              <a:t>inalatórios</a:t>
            </a:r>
            <a:r>
              <a:rPr lang="pt-BR" sz="2200" dirty="0">
                <a:solidFill>
                  <a:srgbClr val="C00000"/>
                </a:solidFill>
              </a:rPr>
              <a:t>, endovenosos).</a:t>
            </a: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	Álcool etílico.    </a:t>
            </a:r>
          </a:p>
          <a:p>
            <a:endParaRPr lang="pt-BR" dirty="0"/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25700" y="764704"/>
            <a:ext cx="7340600" cy="5054600"/>
            <a:chOff x="1803400" y="1790700"/>
            <a:chExt cx="7340600" cy="50546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03400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803400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803400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86200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5814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5941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21200" y="3251200"/>
              <a:ext cx="1828800" cy="9144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Septo-hipocampal</a:t>
              </a:r>
              <a:endParaRPr lang="pt-BR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409804" y="3309236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15200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15200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315200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086600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70866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0866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4648200" y="5105400"/>
              <a:ext cx="16764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Sistema</a:t>
              </a:r>
            </a:p>
            <a:p>
              <a:pPr algn="ctr"/>
              <a:r>
                <a:rPr lang="pt-BR" sz="1400"/>
                <a:t>moduladores</a:t>
              </a:r>
            </a:p>
            <a:p>
              <a:pPr algn="ctr"/>
              <a:r>
                <a:rPr lang="pt-BR" sz="1400"/>
                <a:t>do tronco</a:t>
              </a:r>
            </a:p>
            <a:p>
              <a:pPr algn="ctr"/>
              <a:r>
                <a:rPr lang="pt-BR" sz="1400"/>
                <a:t>encefálico</a:t>
              </a:r>
              <a:endParaRPr lang="pt-BR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4724400" y="4648200"/>
              <a:ext cx="4572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LC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5715000" y="4648200"/>
              <a:ext cx="4572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NR</a:t>
              </a: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886200" y="6464300"/>
              <a:ext cx="3276600" cy="3810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Ansiolíticos</a:t>
              </a:r>
            </a:p>
          </p:txBody>
        </p:sp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4572000" y="6096000"/>
              <a:ext cx="18288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Negativo</a:t>
              </a:r>
              <a:endParaRPr lang="pt-BR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6705600" y="6464300"/>
              <a:ext cx="21336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/>
                <a:t>Facilitam GABA</a:t>
              </a: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324600" y="5105400"/>
              <a:ext cx="6858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000"/>
                <a:t>Modulam</a:t>
              </a:r>
            </a:p>
            <a:p>
              <a:pPr algn="ctr"/>
              <a:r>
                <a:rPr lang="pt-BR" sz="1000"/>
                <a:t>negativa-</a:t>
              </a:r>
            </a:p>
            <a:p>
              <a:pPr algn="ctr"/>
              <a:r>
                <a:rPr lang="pt-BR" sz="1000"/>
                <a:t>mente os</a:t>
              </a:r>
            </a:p>
            <a:p>
              <a:pPr algn="ctr"/>
              <a:r>
                <a:rPr lang="pt-BR" sz="1000"/>
                <a:t>siatemas</a:t>
              </a:r>
            </a:p>
            <a:p>
              <a:pPr algn="ctr"/>
              <a:r>
                <a:rPr lang="pt-BR" sz="1000"/>
                <a:t>modula-</a:t>
              </a:r>
            </a:p>
            <a:p>
              <a:pPr algn="ctr"/>
              <a:r>
                <a:rPr lang="pt-BR" sz="1000"/>
                <a:t>tórios</a:t>
              </a:r>
              <a:endParaRPr lang="pt-BR"/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4533900" y="4191000"/>
              <a:ext cx="8382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NA</a:t>
              </a:r>
            </a:p>
          </p:txBody>
        </p:sp>
        <p:sp>
          <p:nvSpPr>
            <p:cNvPr id="26" name="AutoShape 33"/>
            <p:cNvSpPr>
              <a:spLocks noChangeArrowheads="1"/>
            </p:cNvSpPr>
            <p:nvPr/>
          </p:nvSpPr>
          <p:spPr bwMode="auto">
            <a:xfrm>
              <a:off x="5486400" y="4191000"/>
              <a:ext cx="8382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5-HT</a:t>
              </a: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191001" y="2884860"/>
              <a:ext cx="2370678" cy="3048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Bloqueio do S-H</a:t>
              </a:r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>
              <a:off x="6592094" y="2718278"/>
              <a:ext cx="266700" cy="635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AutoShape 15">
            <a:extLst>
              <a:ext uri="{FF2B5EF4-FFF2-40B4-BE49-F238E27FC236}">
                <a16:creationId xmlns:a16="http://schemas.microsoft.com/office/drawing/2014/main" id="{4CBC70AE-B2A7-4A0D-9757-206694720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688" y="2270472"/>
            <a:ext cx="457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86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7568" y="836712"/>
            <a:ext cx="8005936" cy="547950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EMOÇÕES e SENTIMENTOS.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</a:t>
            </a:r>
            <a:r>
              <a:rPr lang="pt-BR" sz="2800" dirty="0">
                <a:solidFill>
                  <a:srgbClr val="C00000"/>
                </a:solidFill>
              </a:rPr>
              <a:t>Definições. Emoções...ok! Sentimentos?</a:t>
            </a:r>
            <a:br>
              <a:rPr lang="pt-BR" sz="2800" dirty="0">
                <a:solidFill>
                  <a:schemeClr val="tx1"/>
                </a:solidFill>
              </a:rPr>
            </a:b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SERES HUMANOS e ANIMAIS.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</a:t>
            </a:r>
            <a:r>
              <a:rPr lang="pt-BR" sz="2800" dirty="0">
                <a:solidFill>
                  <a:srgbClr val="C00000"/>
                </a:solidFill>
              </a:rPr>
              <a:t>São iguais? Precisam ser iguais?</a:t>
            </a:r>
            <a:br>
              <a:rPr lang="pt-BR" sz="2800" dirty="0">
                <a:solidFill>
                  <a:schemeClr val="tx1"/>
                </a:solidFill>
              </a:rPr>
            </a:b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ANIMAIS POSSUEM EMOÇÕES?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</a:t>
            </a:r>
            <a:r>
              <a:rPr lang="pt-BR" sz="2800" dirty="0">
                <a:solidFill>
                  <a:srgbClr val="C00000"/>
                </a:solidFill>
              </a:rPr>
              <a:t>Depois desta aula vocês acham que...</a:t>
            </a:r>
            <a:br>
              <a:rPr lang="pt-BR" sz="2800" dirty="0">
                <a:solidFill>
                  <a:schemeClr val="tx1"/>
                </a:solidFill>
              </a:rPr>
            </a:b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ANIMAIS POSSUEM SENTIMENTOS?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</a:t>
            </a:r>
            <a:r>
              <a:rPr lang="pt-BR" sz="2800" dirty="0">
                <a:solidFill>
                  <a:srgbClr val="C00000"/>
                </a:solidFill>
              </a:rPr>
              <a:t>A estória da minha irmã e o motorista</a:t>
            </a:r>
          </a:p>
        </p:txBody>
      </p:sp>
    </p:spTree>
    <p:extLst>
      <p:ext uri="{BB962C8B-B14F-4D97-AF65-F5344CB8AC3E}">
        <p14:creationId xmlns:p14="http://schemas.microsoft.com/office/powerpoint/2010/main" val="490030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/>
          </a:p>
        </p:txBody>
      </p:sp>
      <p:pic>
        <p:nvPicPr>
          <p:cNvPr id="3" name="Picture 2" descr="D:\Mestrado\fotos\lce\lce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55056"/>
            <a:ext cx="29718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81260" y="1628801"/>
            <a:ext cx="54510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2"/>
                </a:solidFill>
                <a:latin typeface="Cambria" pitchFamily="18" charset="0"/>
              </a:rPr>
              <a:t>Labirinto em Cruz Elevado - “Plus </a:t>
            </a:r>
            <a:r>
              <a:rPr lang="pt-BR" dirty="0" err="1">
                <a:solidFill>
                  <a:schemeClr val="accent2"/>
                </a:solidFill>
                <a:latin typeface="Cambria" pitchFamily="18" charset="0"/>
              </a:rPr>
              <a:t>Maze</a:t>
            </a:r>
            <a:r>
              <a:rPr lang="pt-BR" dirty="0">
                <a:solidFill>
                  <a:schemeClr val="accent2"/>
                </a:solidFill>
                <a:latin typeface="Cambria" pitchFamily="18" charset="0"/>
              </a:rPr>
              <a:t>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838200"/>
            <a:ext cx="457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pt-BR" sz="2000" i="1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94570" y="2492896"/>
            <a:ext cx="5105400" cy="3766914"/>
            <a:chOff x="480" y="1284"/>
            <a:chExt cx="2928" cy="212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08" y="2346"/>
              <a:ext cx="1200" cy="1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chemeClr val="accent1"/>
                </a:buClr>
                <a:buSzPct val="70000"/>
                <a:buFont typeface="Monotype Sorts" pitchFamily="2" charset="2"/>
                <a:buNone/>
              </a:pP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ansiolíticos </a:t>
              </a: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  <a:sym typeface="Symbol" pitchFamily="18" charset="2"/>
                </a:rPr>
                <a:t></a:t>
              </a: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 avaliação de risco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80" y="2346"/>
              <a:ext cx="1728" cy="1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None/>
              </a:pPr>
              <a:r>
                <a:rPr kumimoji="1" lang="pt-BR" sz="2000" b="1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análise etológica</a:t>
              </a:r>
            </a:p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None/>
              </a:pP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(BLANCHARD e BLANCHARD, 1989)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08" y="1284"/>
              <a:ext cx="1200" cy="1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chemeClr val="accent1"/>
                </a:buClr>
                <a:buSzPct val="70000"/>
                <a:buFont typeface="Monotype Sorts" pitchFamily="2" charset="2"/>
                <a:buNone/>
              </a:pP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ansiolíticos </a:t>
              </a: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  <a:sym typeface="Symbol" pitchFamily="18" charset="2"/>
                </a:rPr>
                <a:t> </a:t>
              </a: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tempo e entradas em braços abertos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80" y="1284"/>
              <a:ext cx="1728" cy="1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None/>
              </a:pPr>
              <a:r>
                <a:rPr kumimoji="1" lang="pt-BR" sz="20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análise convencional</a:t>
              </a:r>
              <a:r>
                <a:rPr kumimoji="1" lang="pt-BR" sz="2000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 (PELLOW et al., 1985)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80" y="1284"/>
              <a:ext cx="17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80" y="3408"/>
              <a:ext cx="17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80" y="1284"/>
              <a:ext cx="0" cy="106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408" y="1284"/>
              <a:ext cx="0" cy="106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208" y="1284"/>
              <a:ext cx="12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80" y="2346"/>
              <a:ext cx="0" cy="106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408" y="2346"/>
              <a:ext cx="0" cy="106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208" y="3408"/>
              <a:ext cx="12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508118" y="5735692"/>
            <a:ext cx="27643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600" dirty="0" err="1">
                <a:latin typeface="Calibri" pitchFamily="34" charset="0"/>
                <a:cs typeface="Calibri" pitchFamily="34" charset="0"/>
              </a:rPr>
              <a:t>Niciporciukas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e Sá-Rocha, 2001</a:t>
            </a:r>
          </a:p>
        </p:txBody>
      </p:sp>
      <p:sp>
        <p:nvSpPr>
          <p:cNvPr id="22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75520" y="1484785"/>
            <a:ext cx="176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 err="1">
                <a:latin typeface="+mn-lt"/>
              </a:rPr>
              <a:t>Diazepam</a:t>
            </a:r>
            <a:endParaRPr lang="pt-BR" b="1" dirty="0"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19537" y="2376176"/>
            <a:ext cx="20681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>
                <a:latin typeface="+mn-lt"/>
              </a:rPr>
              <a:t>Veículo do </a:t>
            </a:r>
            <a:r>
              <a:rPr lang="pt-BR" sz="1600" dirty="0" err="1">
                <a:latin typeface="+mn-lt"/>
              </a:rPr>
              <a:t>diazepam</a:t>
            </a:r>
            <a:endParaRPr lang="pt-BR" sz="1600" dirty="0"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09232" y="6042774"/>
            <a:ext cx="20585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 err="1">
                <a:latin typeface="+mn-lt"/>
              </a:rPr>
              <a:t>Diazepam</a:t>
            </a:r>
            <a:r>
              <a:rPr lang="pt-BR" sz="1600" dirty="0">
                <a:latin typeface="+mn-lt"/>
              </a:rPr>
              <a:t> 1mg/kg </a:t>
            </a:r>
            <a:r>
              <a:rPr lang="pt-BR" sz="1600" dirty="0" err="1">
                <a:latin typeface="+mn-lt"/>
              </a:rPr>
              <a:t>ip</a:t>
            </a:r>
            <a:endParaRPr lang="pt-BR" sz="1600" dirty="0"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392145" y="6042774"/>
            <a:ext cx="2084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 err="1">
                <a:latin typeface="+mn-lt"/>
              </a:rPr>
              <a:t>Diazepam</a:t>
            </a:r>
            <a:r>
              <a:rPr lang="pt-BR" sz="1600" dirty="0">
                <a:latin typeface="+mn-lt"/>
              </a:rPr>
              <a:t> 3mg/kg </a:t>
            </a:r>
            <a:r>
              <a:rPr lang="pt-BR" sz="1600" dirty="0" err="1">
                <a:latin typeface="+mn-lt"/>
              </a:rPr>
              <a:t>ip</a:t>
            </a:r>
            <a:endParaRPr lang="pt-BR" sz="1600" dirty="0">
              <a:latin typeface="+mn-lt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  <p:pic>
        <p:nvPicPr>
          <p:cNvPr id="3" name="CINE_FARMACO_DZP_1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7939" y="3847310"/>
            <a:ext cx="3299870" cy="2249379"/>
          </a:xfrm>
          <a:prstGeom prst="rect">
            <a:avLst/>
          </a:prstGeom>
        </p:spPr>
      </p:pic>
      <p:pic>
        <p:nvPicPr>
          <p:cNvPr id="6" name="CINE_FARMACO_DZP_3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96200" y="3846689"/>
            <a:ext cx="3300781" cy="2250000"/>
          </a:xfrm>
          <a:prstGeom prst="rect">
            <a:avLst/>
          </a:prstGeom>
        </p:spPr>
      </p:pic>
      <p:pic>
        <p:nvPicPr>
          <p:cNvPr id="7" name="CINE_FARMACO_Salina.MPG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51404" y="1539040"/>
            <a:ext cx="3300781" cy="22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8">
            <a:extLst>
              <a:ext uri="{FF2B5EF4-FFF2-40B4-BE49-F238E27FC236}">
                <a16:creationId xmlns:a16="http://schemas.microsoft.com/office/drawing/2014/main" id="{3E444783-63B2-484A-8343-C821F27C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01" y="476673"/>
            <a:ext cx="756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Tranquilizantes maiores</a:t>
            </a:r>
          </a:p>
        </p:txBody>
      </p:sp>
      <p:sp>
        <p:nvSpPr>
          <p:cNvPr id="5" name="Text Box 48">
            <a:extLst>
              <a:ext uri="{FF2B5EF4-FFF2-40B4-BE49-F238E27FC236}">
                <a16:creationId xmlns:a16="http://schemas.microsoft.com/office/drawing/2014/main" id="{50B3BBA0-1ADB-4F04-BEDB-3E2DBD69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73" y="1124744"/>
            <a:ext cx="116652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O uso de tranquilizantes em Medicina Veterinária sempre esteve muito ligada ao manejo dos animais e àquilo que se convencionou chamar de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contenção química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Apenas, mais recentemente, o uso de tranquilizantes maiores e menores passaram a ser utilizados de forma mais sistemática e constante nos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distúrbios comportamentais</a:t>
            </a:r>
            <a:r>
              <a:rPr lang="pt-BR" dirty="0"/>
              <a:t>, principalmente em cães e gatos mas também em outras espécies.</a:t>
            </a:r>
          </a:p>
          <a:p>
            <a:endParaRPr lang="pt-BR" dirty="0"/>
          </a:p>
          <a:p>
            <a:r>
              <a:rPr lang="pt-BR" dirty="0"/>
              <a:t>Muitas alterações comportamentais são causas de pedidos de sacrifício do animal ao veterinário ou de abandono de animais, em especial cães (220mil | EUA).</a:t>
            </a:r>
          </a:p>
          <a:p>
            <a:endParaRPr lang="pt-BR" dirty="0"/>
          </a:p>
          <a:p>
            <a:r>
              <a:rPr lang="pt-BR" dirty="0"/>
              <a:t>Com esses dados, o uso e a recomendação de tranquilizantes para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tratamento dos distúrbios comportamentais</a:t>
            </a:r>
            <a:r>
              <a:rPr lang="pt-BR" dirty="0"/>
              <a:t> ganha força e exige do médico veterinário maior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especialização</a:t>
            </a:r>
            <a:r>
              <a:rPr lang="pt-BR" dirty="0"/>
              <a:t> e postura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ética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376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7EB3E13-2233-4B7F-A10A-99A08E9CE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07404"/>
              </p:ext>
            </p:extLst>
          </p:nvPr>
        </p:nvGraphicFramePr>
        <p:xfrm>
          <a:off x="1775520" y="548680"/>
          <a:ext cx="864096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i="1" dirty="0">
                          <a:latin typeface="Calibri" panose="020F0502020204030204" pitchFamily="34" charset="0"/>
                        </a:rPr>
                        <a:t>DISTÚRBIO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alibri" panose="020F0502020204030204" pitchFamily="34" charset="0"/>
                        </a:rPr>
                        <a:t>FÁRMACO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Ansiedade</a:t>
                      </a:r>
                      <a:r>
                        <a:rPr lang="pt-BR" sz="1800" baseline="0" dirty="0">
                          <a:latin typeface="Calibri" panose="020F0502020204030204" pitchFamily="34" charset="0"/>
                        </a:rPr>
                        <a:t> de separação; agressividades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Clormipramina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Fluoxetina;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paroxetina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Cognitivos</a:t>
                      </a:r>
                      <a:r>
                        <a:rPr lang="pt-BR" sz="1800" baseline="0" dirty="0">
                          <a:latin typeface="Calibri" panose="020F0502020204030204" pitchFamily="34" charset="0"/>
                        </a:rPr>
                        <a:t> (demências)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Selegilina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(inibidor de MAO-B)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Medos e fobias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Alprazolan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clomipramina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sertralina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selegilina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“Stress”; Depressão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Alprazolan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sertralina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Alimentação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Fluoxetina (SSRI =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Seletive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Serotonin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Reuptake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Inibitor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Agressividade excessiva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Clorpromazina</a:t>
                      </a:r>
                      <a:r>
                        <a:rPr lang="pt-BR" sz="18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b="1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Haloperidol</a:t>
                      </a:r>
                      <a:r>
                        <a:rPr lang="pt-BR" sz="18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b="1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acepromazina</a:t>
                      </a:r>
                      <a:r>
                        <a:rPr lang="pt-BR" sz="18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(tranquilizantes)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857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8">
            <a:extLst>
              <a:ext uri="{FF2B5EF4-FFF2-40B4-BE49-F238E27FC236}">
                <a16:creationId xmlns:a16="http://schemas.microsoft.com/office/drawing/2014/main" id="{3E444783-63B2-484A-8343-C821F27C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01" y="476673"/>
            <a:ext cx="756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Tranquilizantes maiores</a:t>
            </a:r>
          </a:p>
        </p:txBody>
      </p:sp>
      <p:sp>
        <p:nvSpPr>
          <p:cNvPr id="5" name="Text Box 48">
            <a:extLst>
              <a:ext uri="{FF2B5EF4-FFF2-40B4-BE49-F238E27FC236}">
                <a16:creationId xmlns:a16="http://schemas.microsoft.com/office/drawing/2014/main" id="{50B3BBA0-1ADB-4F04-BEDB-3E2DBD69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73" y="1124744"/>
            <a:ext cx="116652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Na maior parte das vezes, esses medicamentos vendidos no mercado, ainda possuem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recomendação de bula </a:t>
            </a:r>
            <a:r>
              <a:rPr lang="pt-BR" dirty="0"/>
              <a:t>para 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contenção química</a:t>
            </a:r>
            <a:r>
              <a:rPr lang="pt-BR" dirty="0"/>
              <a:t>. Assim, o uso destes medicamentos em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tratamentos de distúrbios comportamentais</a:t>
            </a:r>
            <a:r>
              <a:rPr lang="pt-BR" dirty="0"/>
              <a:t>, é </a:t>
            </a:r>
            <a:r>
              <a:rPr lang="pt-BR" b="1" u="sng" dirty="0">
                <a:solidFill>
                  <a:schemeClr val="accent1">
                    <a:lumMod val="75000"/>
                  </a:schemeClr>
                </a:solidFill>
              </a:rPr>
              <a:t>responsabilidade</a:t>
            </a:r>
            <a:r>
              <a:rPr lang="pt-BR" dirty="0"/>
              <a:t> do médico veterinário ficando a empresa farmacêutica isenta de responsabilidades quanto ao uso não recomendado em bula. </a:t>
            </a:r>
          </a:p>
          <a:p>
            <a:endParaRPr lang="pt-BR" dirty="0"/>
          </a:p>
          <a:p>
            <a:r>
              <a:rPr lang="pt-BR" dirty="0"/>
              <a:t>Isto impõe ao médico veterinário a necessidade de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maior conhecimento </a:t>
            </a:r>
            <a:r>
              <a:rPr lang="pt-BR" dirty="0"/>
              <a:t>tanto do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comportamento animal </a:t>
            </a:r>
            <a:r>
              <a:rPr lang="pt-BR" dirty="0"/>
              <a:t>como do uso deste medicamentos para estas finalidades.</a:t>
            </a:r>
          </a:p>
          <a:p>
            <a:endParaRPr lang="pt-BR" dirty="0"/>
          </a:p>
          <a:p>
            <a:r>
              <a:rPr lang="pt-BR" dirty="0"/>
              <a:t>O consentimento esclarecido do proprietário deve ser requisitado e se possível documentado para segurança do profissional.</a:t>
            </a:r>
          </a:p>
        </p:txBody>
      </p:sp>
    </p:spTree>
    <p:extLst>
      <p:ext uri="{BB962C8B-B14F-4D97-AF65-F5344CB8AC3E}">
        <p14:creationId xmlns:p14="http://schemas.microsoft.com/office/powerpoint/2010/main" val="3139973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8">
            <a:extLst>
              <a:ext uri="{FF2B5EF4-FFF2-40B4-BE49-F238E27FC236}">
                <a16:creationId xmlns:a16="http://schemas.microsoft.com/office/drawing/2014/main" id="{3E444783-63B2-484A-8343-C821F27C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01" y="476673"/>
            <a:ext cx="756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Tranquilizantes maiores</a:t>
            </a:r>
          </a:p>
        </p:txBody>
      </p:sp>
      <p:sp>
        <p:nvSpPr>
          <p:cNvPr id="5" name="Text Box 48">
            <a:extLst>
              <a:ext uri="{FF2B5EF4-FFF2-40B4-BE49-F238E27FC236}">
                <a16:creationId xmlns:a16="http://schemas.microsoft.com/office/drawing/2014/main" id="{50B3BBA0-1ADB-4F04-BEDB-3E2DBD69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73" y="1124744"/>
            <a:ext cx="116652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Tranquilizantes</a:t>
            </a:r>
          </a:p>
          <a:p>
            <a:endParaRPr lang="pt-BR" dirty="0"/>
          </a:p>
          <a:p>
            <a:r>
              <a:rPr lang="pt-BR" dirty="0"/>
              <a:t>Sedativos</a:t>
            </a:r>
          </a:p>
          <a:p>
            <a:endParaRPr lang="pt-BR" dirty="0"/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Calmantes</a:t>
            </a:r>
          </a:p>
          <a:p>
            <a:endParaRPr lang="pt-BR" dirty="0"/>
          </a:p>
          <a:p>
            <a:r>
              <a:rPr lang="pt-BR" dirty="0"/>
              <a:t>Tranquilizantes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Maiores</a:t>
            </a:r>
            <a:r>
              <a:rPr lang="pt-BR" dirty="0"/>
              <a:t> | Origem na psiquiatria humana nos anos 50. Tratamento das Psicoses, doenças graves</a:t>
            </a:r>
          </a:p>
          <a:p>
            <a:endParaRPr lang="pt-BR" dirty="0"/>
          </a:p>
          <a:p>
            <a:r>
              <a:rPr lang="pt-BR" dirty="0"/>
              <a:t>Tranquilizantes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Menores</a:t>
            </a:r>
            <a:r>
              <a:rPr lang="pt-BR" dirty="0"/>
              <a:t> | Posteriores aos tranquilizantes maiores e utilizados no controle dos sintomas das Neuroses, doenças consideradas menos graves pela psiquiatria.</a:t>
            </a:r>
          </a:p>
        </p:txBody>
      </p:sp>
    </p:spTree>
    <p:extLst>
      <p:ext uri="{BB962C8B-B14F-4D97-AF65-F5344CB8AC3E}">
        <p14:creationId xmlns:p14="http://schemas.microsoft.com/office/powerpoint/2010/main" val="4212656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8">
            <a:extLst>
              <a:ext uri="{FF2B5EF4-FFF2-40B4-BE49-F238E27FC236}">
                <a16:creationId xmlns:a16="http://schemas.microsoft.com/office/drawing/2014/main" id="{3E444783-63B2-484A-8343-C821F27C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01" y="476673"/>
            <a:ext cx="756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Tranquilizantes maiores</a:t>
            </a:r>
          </a:p>
        </p:txBody>
      </p:sp>
      <p:sp>
        <p:nvSpPr>
          <p:cNvPr id="5" name="Text Box 48">
            <a:extLst>
              <a:ext uri="{FF2B5EF4-FFF2-40B4-BE49-F238E27FC236}">
                <a16:creationId xmlns:a16="http://schemas.microsoft.com/office/drawing/2014/main" id="{50B3BBA0-1ADB-4F04-BEDB-3E2DBD69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73" y="1124744"/>
            <a:ext cx="116652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Classificação</a:t>
            </a:r>
          </a:p>
          <a:p>
            <a:endParaRPr lang="pt-BR" dirty="0"/>
          </a:p>
          <a:p>
            <a:r>
              <a:rPr lang="pt-BR" dirty="0"/>
              <a:t>	Derivados </a:t>
            </a:r>
            <a:r>
              <a:rPr lang="pt-BR" dirty="0" err="1"/>
              <a:t>fenotiazínicos</a:t>
            </a:r>
            <a:r>
              <a:rPr lang="pt-BR" dirty="0"/>
              <a:t>: </a:t>
            </a:r>
            <a:r>
              <a:rPr lang="pt-BR" dirty="0" err="1"/>
              <a:t>clorpromazina</a:t>
            </a:r>
            <a:r>
              <a:rPr lang="pt-BR" dirty="0"/>
              <a:t>, </a:t>
            </a:r>
            <a:r>
              <a:rPr lang="pt-BR" dirty="0" err="1"/>
              <a:t>acepromazina</a:t>
            </a:r>
            <a:r>
              <a:rPr lang="pt-BR" dirty="0"/>
              <a:t>, </a:t>
            </a:r>
            <a:r>
              <a:rPr lang="pt-BR" dirty="0" err="1"/>
              <a:t>levomepromazina</a:t>
            </a:r>
            <a:endParaRPr lang="pt-BR" dirty="0"/>
          </a:p>
          <a:p>
            <a:endParaRPr lang="pt-BR" dirty="0"/>
          </a:p>
          <a:p>
            <a:r>
              <a:rPr lang="pt-BR" dirty="0"/>
              <a:t>	Derivados </a:t>
            </a:r>
            <a:r>
              <a:rPr lang="pt-BR" dirty="0" err="1"/>
              <a:t>butirofenonas</a:t>
            </a:r>
            <a:r>
              <a:rPr lang="pt-BR" dirty="0"/>
              <a:t>: </a:t>
            </a:r>
            <a:r>
              <a:rPr lang="pt-BR" dirty="0" err="1"/>
              <a:t>haloperidol</a:t>
            </a:r>
            <a:r>
              <a:rPr lang="pt-BR" dirty="0"/>
              <a:t>, </a:t>
            </a:r>
            <a:r>
              <a:rPr lang="pt-BR" dirty="0" err="1"/>
              <a:t>droperidol</a:t>
            </a:r>
            <a:r>
              <a:rPr lang="pt-BR" dirty="0"/>
              <a:t>, </a:t>
            </a:r>
            <a:r>
              <a:rPr lang="pt-BR" dirty="0" err="1"/>
              <a:t>azaperone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	Derivados </a:t>
            </a:r>
            <a:r>
              <a:rPr lang="pt-BR" dirty="0" err="1"/>
              <a:t>tioxantênicos</a:t>
            </a:r>
            <a:r>
              <a:rPr lang="pt-BR" dirty="0"/>
              <a:t>: </a:t>
            </a:r>
            <a:r>
              <a:rPr lang="pt-BR" dirty="0" err="1"/>
              <a:t>tiotexeno</a:t>
            </a:r>
            <a:r>
              <a:rPr lang="pt-BR" dirty="0"/>
              <a:t>, </a:t>
            </a:r>
            <a:r>
              <a:rPr lang="pt-BR" dirty="0" err="1"/>
              <a:t>clorprotixeno</a:t>
            </a:r>
            <a:endParaRPr lang="pt-BR" dirty="0"/>
          </a:p>
          <a:p>
            <a:endParaRPr lang="pt-BR" dirty="0"/>
          </a:p>
          <a:p>
            <a:r>
              <a:rPr lang="pt-BR" dirty="0"/>
              <a:t>	</a:t>
            </a:r>
            <a:r>
              <a:rPr lang="pt-BR" dirty="0" err="1"/>
              <a:t>Benzamidas</a:t>
            </a:r>
            <a:r>
              <a:rPr lang="pt-BR" dirty="0"/>
              <a:t> substituídas: </a:t>
            </a:r>
            <a:r>
              <a:rPr lang="pt-BR" dirty="0" err="1"/>
              <a:t>sulpirida</a:t>
            </a:r>
            <a:r>
              <a:rPr lang="pt-BR" dirty="0"/>
              <a:t>, </a:t>
            </a:r>
            <a:r>
              <a:rPr lang="pt-BR" dirty="0" err="1"/>
              <a:t>tiaprida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4567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8">
            <a:extLst>
              <a:ext uri="{FF2B5EF4-FFF2-40B4-BE49-F238E27FC236}">
                <a16:creationId xmlns:a16="http://schemas.microsoft.com/office/drawing/2014/main" id="{3E444783-63B2-484A-8343-C821F27C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01" y="476673"/>
            <a:ext cx="756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Tranquilizantes maiores</a:t>
            </a:r>
          </a:p>
        </p:txBody>
      </p:sp>
      <p:sp>
        <p:nvSpPr>
          <p:cNvPr id="5" name="Text Box 48">
            <a:extLst>
              <a:ext uri="{FF2B5EF4-FFF2-40B4-BE49-F238E27FC236}">
                <a16:creationId xmlns:a16="http://schemas.microsoft.com/office/drawing/2014/main" id="{50B3BBA0-1ADB-4F04-BEDB-3E2DBD69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73" y="1124744"/>
            <a:ext cx="11665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            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Fenotiazínicos</a:t>
            </a:r>
            <a:r>
              <a:rPr lang="pt-BR" dirty="0"/>
              <a:t>					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Butirofenonas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FBD4599-218F-4C05-98F1-A75F7A5A9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479" y="1826604"/>
            <a:ext cx="1777994" cy="1750986"/>
          </a:xfrm>
          <a:prstGeom prst="rect">
            <a:avLst/>
          </a:prstGeom>
        </p:spPr>
      </p:pic>
      <p:sp>
        <p:nvSpPr>
          <p:cNvPr id="2" name="Text Box 48">
            <a:extLst>
              <a:ext uri="{FF2B5EF4-FFF2-40B4-BE49-F238E27FC236}">
                <a16:creationId xmlns:a16="http://schemas.microsoft.com/office/drawing/2014/main" id="{D70FC82D-097D-4951-8C13-38F5C59E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9" y="3266764"/>
            <a:ext cx="2040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err="1"/>
              <a:t>Clorpromazina</a:t>
            </a:r>
            <a:endParaRPr lang="pt-BR" sz="2000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1F4B3B3-43FF-4E82-A208-41D4BBF65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9101" y="1772816"/>
            <a:ext cx="1989553" cy="1750987"/>
          </a:xfrm>
          <a:prstGeom prst="rect">
            <a:avLst/>
          </a:prstGeom>
        </p:spPr>
      </p:pic>
      <p:sp>
        <p:nvSpPr>
          <p:cNvPr id="10" name="Text Box 48">
            <a:extLst>
              <a:ext uri="{FF2B5EF4-FFF2-40B4-BE49-F238E27FC236}">
                <a16:creationId xmlns:a16="http://schemas.microsoft.com/office/drawing/2014/main" id="{05747282-4090-41C7-B07B-68E1C791B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17" y="3266764"/>
            <a:ext cx="2040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err="1"/>
              <a:t>Acepromazina</a:t>
            </a:r>
            <a:endParaRPr lang="pt-BR" sz="2000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7B4FA6B1-C8E9-4613-B152-560E07B16D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2115" y="1811927"/>
            <a:ext cx="2371251" cy="1525137"/>
          </a:xfrm>
          <a:prstGeom prst="rect">
            <a:avLst/>
          </a:prstGeom>
        </p:spPr>
      </p:pic>
      <p:sp>
        <p:nvSpPr>
          <p:cNvPr id="14" name="Text Box 48">
            <a:extLst>
              <a:ext uri="{FF2B5EF4-FFF2-40B4-BE49-F238E27FC236}">
                <a16:creationId xmlns:a16="http://schemas.microsoft.com/office/drawing/2014/main" id="{4F5EDEDE-CA21-4965-99D2-6E23C4653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355" y="3266764"/>
            <a:ext cx="2040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err="1"/>
              <a:t>Haloperidol</a:t>
            </a:r>
            <a:endParaRPr lang="pt-BR" sz="2000" dirty="0"/>
          </a:p>
        </p:txBody>
      </p:sp>
      <p:sp>
        <p:nvSpPr>
          <p:cNvPr id="16" name="Text Box 48">
            <a:extLst>
              <a:ext uri="{FF2B5EF4-FFF2-40B4-BE49-F238E27FC236}">
                <a16:creationId xmlns:a16="http://schemas.microsoft.com/office/drawing/2014/main" id="{C6ABC1BD-9DEF-4AB8-9901-EC7A5ADA0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234" y="3246131"/>
            <a:ext cx="2040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err="1"/>
              <a:t>Droperidol</a:t>
            </a:r>
            <a:endParaRPr lang="pt-BR" sz="2000" dirty="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8E19B8F7-6C6A-45B6-9E04-CB0ADC825C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8333" y="1912818"/>
            <a:ext cx="2611608" cy="126435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D3E86653-EE27-442E-B2D0-914773A579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52385" y="2131284"/>
            <a:ext cx="2207267" cy="1063472"/>
          </a:xfrm>
          <a:prstGeom prst="rect">
            <a:avLst/>
          </a:prstGeom>
        </p:spPr>
      </p:pic>
      <p:sp>
        <p:nvSpPr>
          <p:cNvPr id="22" name="Text Box 48">
            <a:extLst>
              <a:ext uri="{FF2B5EF4-FFF2-40B4-BE49-F238E27FC236}">
                <a16:creationId xmlns:a16="http://schemas.microsoft.com/office/drawing/2014/main" id="{641ED25C-CCC9-4129-B188-711141C45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995" y="3266764"/>
            <a:ext cx="2040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err="1"/>
              <a:t>Azaperone</a:t>
            </a:r>
            <a:endParaRPr lang="pt-BR" sz="2000" dirty="0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2348B969-891D-43FA-9770-8E5B47815D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38333" y="4797152"/>
            <a:ext cx="2232248" cy="1125696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499DCC4-F2A1-4F9B-A900-6397304BFE04}"/>
              </a:ext>
            </a:extLst>
          </p:cNvPr>
          <p:cNvSpPr txBox="1"/>
          <p:nvPr/>
        </p:nvSpPr>
        <p:spPr>
          <a:xfrm>
            <a:off x="7680176" y="4437112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Benzamida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substituída</a:t>
            </a:r>
            <a:endParaRPr lang="pt-BR" dirty="0"/>
          </a:p>
        </p:txBody>
      </p:sp>
      <p:sp>
        <p:nvSpPr>
          <p:cNvPr id="27" name="Text Box 48">
            <a:extLst>
              <a:ext uri="{FF2B5EF4-FFF2-40B4-BE49-F238E27FC236}">
                <a16:creationId xmlns:a16="http://schemas.microsoft.com/office/drawing/2014/main" id="{2C24136C-C320-41F3-9288-F1BCB5AC3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234" y="5943484"/>
            <a:ext cx="2040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err="1"/>
              <a:t>Sulpiride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7636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400" dirty="0"/>
              <a:t>2 - Depressores “específicos” do SNC.   </a:t>
            </a:r>
            <a:r>
              <a:rPr lang="pt-BR" sz="2800" dirty="0"/>
              <a:t> </a:t>
            </a: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Tranquilizantes Maiores - </a:t>
            </a:r>
            <a:r>
              <a:rPr lang="pt-BR" sz="2200" dirty="0" err="1">
                <a:solidFill>
                  <a:srgbClr val="C00000"/>
                </a:solidFill>
              </a:rPr>
              <a:t>Neurolépticos</a:t>
            </a:r>
            <a:r>
              <a:rPr lang="pt-BR" sz="2200" dirty="0">
                <a:solidFill>
                  <a:srgbClr val="C00000"/>
                </a:solidFill>
              </a:rPr>
              <a:t> (DA).</a:t>
            </a: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Bloqueadores dopaminérgicos</a:t>
            </a: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	</a:t>
            </a:r>
            <a:r>
              <a:rPr lang="pt-BR" sz="2200" dirty="0" err="1">
                <a:solidFill>
                  <a:srgbClr val="C00000"/>
                </a:solidFill>
              </a:rPr>
              <a:t>Fenotiazínicos</a:t>
            </a:r>
            <a:r>
              <a:rPr lang="pt-BR" sz="2200" dirty="0">
                <a:solidFill>
                  <a:srgbClr val="C00000"/>
                </a:solidFill>
              </a:rPr>
              <a:t> - </a:t>
            </a:r>
            <a:r>
              <a:rPr lang="pt-BR" sz="2200" dirty="0" err="1">
                <a:solidFill>
                  <a:srgbClr val="C00000"/>
                </a:solidFill>
              </a:rPr>
              <a:t>clorpromazina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acepromazina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levomepromazina</a:t>
            </a:r>
            <a:r>
              <a:rPr lang="pt-BR" sz="2200" dirty="0">
                <a:solidFill>
                  <a:srgbClr val="C00000"/>
                </a:solidFill>
              </a:rPr>
              <a:t>, etc.</a:t>
            </a: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	</a:t>
            </a:r>
            <a:r>
              <a:rPr lang="pt-BR" sz="2200" dirty="0" err="1">
                <a:solidFill>
                  <a:srgbClr val="C00000"/>
                </a:solidFill>
              </a:rPr>
              <a:t>Butirofenonas</a:t>
            </a:r>
            <a:r>
              <a:rPr lang="pt-BR" sz="2200" dirty="0">
                <a:solidFill>
                  <a:srgbClr val="C00000"/>
                </a:solidFill>
              </a:rPr>
              <a:t> - </a:t>
            </a:r>
            <a:r>
              <a:rPr lang="pt-BR" sz="2200" dirty="0" err="1">
                <a:solidFill>
                  <a:srgbClr val="C00000"/>
                </a:solidFill>
              </a:rPr>
              <a:t>haloperidol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droperidol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azaperone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etc</a:t>
            </a:r>
            <a:endParaRPr lang="pt-BR" sz="2200" dirty="0">
              <a:solidFill>
                <a:srgbClr val="C00000"/>
              </a:solidFill>
            </a:endParaRPr>
          </a:p>
          <a:p>
            <a:pPr>
              <a:buNone/>
            </a:pPr>
            <a:endParaRPr lang="pt-BR" sz="22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Tranquilizantes Menores – Ansiolíticos</a:t>
            </a:r>
          </a:p>
          <a:p>
            <a:pPr>
              <a:buNone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Facilitam a neurotransmissão </a:t>
            </a:r>
            <a:r>
              <a:rPr lang="pt-BR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GABAérgica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Benzodiazepínicos - </a:t>
            </a:r>
            <a:r>
              <a:rPr lang="pt-BR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diazepam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clonazepam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alprazolam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midazolam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nitrazepam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lorazepan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oxazepam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flurazepam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etc.</a:t>
            </a:r>
          </a:p>
          <a:p>
            <a:endParaRPr lang="pt-BR" sz="2200" dirty="0">
              <a:solidFill>
                <a:srgbClr val="C00000"/>
              </a:solidFill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8">
            <a:extLst>
              <a:ext uri="{FF2B5EF4-FFF2-40B4-BE49-F238E27FC236}">
                <a16:creationId xmlns:a16="http://schemas.microsoft.com/office/drawing/2014/main" id="{3E444783-63B2-484A-8343-C821F27C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01" y="476673"/>
            <a:ext cx="756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Tranquilizantes maiores</a:t>
            </a:r>
          </a:p>
        </p:txBody>
      </p:sp>
      <p:sp>
        <p:nvSpPr>
          <p:cNvPr id="5" name="Text Box 48">
            <a:extLst>
              <a:ext uri="{FF2B5EF4-FFF2-40B4-BE49-F238E27FC236}">
                <a16:creationId xmlns:a16="http://schemas.microsoft.com/office/drawing/2014/main" id="{50B3BBA0-1ADB-4F04-BEDB-3E2DBD69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73" y="1124744"/>
            <a:ext cx="116652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Mecanismo de ação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 tranquilizantes maiores são também conhecidos como bloqueadores dopaminérgicos</a:t>
            </a: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pergunta que deve ser feita portanto é, qual o papel das vias dopaminérgicas no SNC?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Existem pelo menos 4 vias dopaminérgicas no SNC dos mamíferos: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	Via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Mesocortical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| Liga estruturas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mesencefálicas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com o córtex cerebral</a:t>
            </a: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	Via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Mesolímbica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| Liga estruturas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mesencefálicas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com estruturas límbicas</a:t>
            </a: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	Via Nigro-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estriatal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|  Conecta a Substância Negra com o Corpo Estriado (núcleos da base)</a:t>
            </a: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	Via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Tubero-Infundibular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| Liga o hipotálamo ao Infundíbulo (liberação de hormônios).</a:t>
            </a:r>
          </a:p>
        </p:txBody>
      </p:sp>
    </p:spTree>
    <p:extLst>
      <p:ext uri="{BB962C8B-B14F-4D97-AF65-F5344CB8AC3E}">
        <p14:creationId xmlns:p14="http://schemas.microsoft.com/office/powerpoint/2010/main" val="1322561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3D2E5D01-B05A-489F-BFEB-5FF86C6577FE}"/>
              </a:ext>
            </a:extLst>
          </p:cNvPr>
          <p:cNvGrpSpPr/>
          <p:nvPr/>
        </p:nvGrpSpPr>
        <p:grpSpPr>
          <a:xfrm>
            <a:off x="1847528" y="172014"/>
            <a:ext cx="8496944" cy="6192688"/>
            <a:chOff x="187847" y="457622"/>
            <a:chExt cx="8950322" cy="6390965"/>
          </a:xfrm>
        </p:grpSpPr>
        <p:grpSp>
          <p:nvGrpSpPr>
            <p:cNvPr id="5" name="Group 35">
              <a:extLst>
                <a:ext uri="{FF2B5EF4-FFF2-40B4-BE49-F238E27FC236}">
                  <a16:creationId xmlns:a16="http://schemas.microsoft.com/office/drawing/2014/main" id="{851EFAAA-D48B-44CB-9293-8EFF6FDA5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488" y="457622"/>
              <a:ext cx="8763000" cy="825500"/>
              <a:chOff x="144" y="136"/>
              <a:chExt cx="5520" cy="520"/>
            </a:xfrm>
          </p:grpSpPr>
          <p:sp>
            <p:nvSpPr>
              <p:cNvPr id="140" name="Rectangle 36">
                <a:extLst>
                  <a:ext uri="{FF2B5EF4-FFF2-40B4-BE49-F238E27FC236}">
                    <a16:creationId xmlns:a16="http://schemas.microsoft.com/office/drawing/2014/main" id="{444B27FC-C518-4963-92D9-676B44988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"/>
                <a:ext cx="5280" cy="48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FFFF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t-BR"/>
              </a:p>
            </p:txBody>
          </p:sp>
          <p:sp>
            <p:nvSpPr>
              <p:cNvPr id="141" name="Rectangle 37">
                <a:extLst>
                  <a:ext uri="{FF2B5EF4-FFF2-40B4-BE49-F238E27FC236}">
                    <a16:creationId xmlns:a16="http://schemas.microsoft.com/office/drawing/2014/main" id="{40E15B0D-7848-4DE7-BC98-4A5043CF2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44"/>
                <a:ext cx="1632" cy="48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2" name="Text Box 38">
                <a:extLst>
                  <a:ext uri="{FF2B5EF4-FFF2-40B4-BE49-F238E27FC236}">
                    <a16:creationId xmlns:a16="http://schemas.microsoft.com/office/drawing/2014/main" id="{76B4CE51-7B21-45C1-9457-44CD882CC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288"/>
                <a:ext cx="10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sz="1800">
                    <a:solidFill>
                      <a:srgbClr val="000066"/>
                    </a:solidFill>
                  </a:rPr>
                  <a:t>Córtex cerebral</a:t>
                </a:r>
              </a:p>
            </p:txBody>
          </p:sp>
          <p:sp>
            <p:nvSpPr>
              <p:cNvPr id="143" name="Text Box 39">
                <a:extLst>
                  <a:ext uri="{FF2B5EF4-FFF2-40B4-BE49-F238E27FC236}">
                    <a16:creationId xmlns:a16="http://schemas.microsoft.com/office/drawing/2014/main" id="{0B800672-4D62-405A-B579-1C95463378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88"/>
                <a:ext cx="10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sz="1800">
                    <a:solidFill>
                      <a:srgbClr val="000066"/>
                    </a:solidFill>
                  </a:rPr>
                  <a:t>Córtex cerebral</a:t>
                </a:r>
              </a:p>
            </p:txBody>
          </p:sp>
          <p:sp>
            <p:nvSpPr>
              <p:cNvPr id="144" name="Text Box 40">
                <a:extLst>
                  <a:ext uri="{FF2B5EF4-FFF2-40B4-BE49-F238E27FC236}">
                    <a16:creationId xmlns:a16="http://schemas.microsoft.com/office/drawing/2014/main" id="{81C000CD-5044-41A4-81D9-E364EC0A8B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8" y="288"/>
                <a:ext cx="8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sz="1800">
                    <a:solidFill>
                      <a:srgbClr val="000066"/>
                    </a:solidFill>
                  </a:rPr>
                  <a:t>Córtex motor</a:t>
                </a:r>
              </a:p>
            </p:txBody>
          </p:sp>
          <p:sp>
            <p:nvSpPr>
              <p:cNvPr id="145" name="Rectangle 41">
                <a:extLst>
                  <a:ext uri="{FF2B5EF4-FFF2-40B4-BE49-F238E27FC236}">
                    <a16:creationId xmlns:a16="http://schemas.microsoft.com/office/drawing/2014/main" id="{DC547151-FCB2-4FBA-BBF7-B0CBA6327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19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6" name="Text Box 42">
                <a:extLst>
                  <a:ext uri="{FF2B5EF4-FFF2-40B4-BE49-F238E27FC236}">
                    <a16:creationId xmlns:a16="http://schemas.microsoft.com/office/drawing/2014/main" id="{6A07BC9F-5136-4C68-AF7E-6693952893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" y="136"/>
                <a:ext cx="162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800" b="1">
                    <a:solidFill>
                      <a:schemeClr val="bg1"/>
                    </a:solidFill>
                  </a:rPr>
                  <a:t>C</a:t>
                </a:r>
              </a:p>
              <a:p>
                <a:pPr algn="ctr"/>
                <a:r>
                  <a:rPr lang="pt-BR" sz="800" b="1">
                    <a:solidFill>
                      <a:schemeClr val="bg1"/>
                    </a:solidFill>
                  </a:rPr>
                  <a:t>ó</a:t>
                </a:r>
              </a:p>
              <a:p>
                <a:pPr algn="ctr"/>
                <a:r>
                  <a:rPr lang="pt-BR" sz="800" b="1">
                    <a:solidFill>
                      <a:schemeClr val="bg1"/>
                    </a:solidFill>
                  </a:rPr>
                  <a:t>r</a:t>
                </a:r>
              </a:p>
              <a:p>
                <a:pPr algn="ctr"/>
                <a:r>
                  <a:rPr lang="pt-BR" sz="800" b="1">
                    <a:solidFill>
                      <a:schemeClr val="bg1"/>
                    </a:solidFill>
                  </a:rPr>
                  <a:t>t</a:t>
                </a:r>
              </a:p>
              <a:p>
                <a:pPr algn="ctr"/>
                <a:r>
                  <a:rPr lang="pt-BR" sz="800" b="1">
                    <a:solidFill>
                      <a:schemeClr val="bg1"/>
                    </a:solidFill>
                  </a:rPr>
                  <a:t>e</a:t>
                </a:r>
              </a:p>
              <a:p>
                <a:pPr algn="ctr"/>
                <a:r>
                  <a:rPr lang="pt-BR" sz="800" b="1">
                    <a:solidFill>
                      <a:schemeClr val="bg1"/>
                    </a:solidFill>
                  </a:rPr>
                  <a:t>x</a:t>
                </a:r>
              </a:p>
            </p:txBody>
          </p:sp>
        </p:grp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2F3EB313-14CF-4A4D-AA46-2791560BE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562" y="1317625"/>
              <a:ext cx="4191000" cy="2111375"/>
              <a:chOff x="144" y="767"/>
              <a:chExt cx="2640" cy="1330"/>
            </a:xfrm>
          </p:grpSpPr>
          <p:sp>
            <p:nvSpPr>
              <p:cNvPr id="127" name="Rectangle 22">
                <a:extLst>
                  <a:ext uri="{FF2B5EF4-FFF2-40B4-BE49-F238E27FC236}">
                    <a16:creationId xmlns:a16="http://schemas.microsoft.com/office/drawing/2014/main" id="{20503B59-1E78-4341-916E-9986D1123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768"/>
                <a:ext cx="2400" cy="12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" name="Rectangle 23">
                <a:extLst>
                  <a:ext uri="{FF2B5EF4-FFF2-40B4-BE49-F238E27FC236}">
                    <a16:creationId xmlns:a16="http://schemas.microsoft.com/office/drawing/2014/main" id="{8500BBEF-39D7-45CD-AF99-6A868022E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816"/>
                <a:ext cx="528" cy="528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Rectangle 24">
                <a:extLst>
                  <a:ext uri="{FF2B5EF4-FFF2-40B4-BE49-F238E27FC236}">
                    <a16:creationId xmlns:a16="http://schemas.microsoft.com/office/drawing/2014/main" id="{0A13E510-1D04-44CE-B693-A71A3C5D1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816"/>
                <a:ext cx="528" cy="528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0" name="Rectangle 25">
                <a:extLst>
                  <a:ext uri="{FF2B5EF4-FFF2-40B4-BE49-F238E27FC236}">
                    <a16:creationId xmlns:a16="http://schemas.microsoft.com/office/drawing/2014/main" id="{447E4DAF-4522-43AF-89EA-6B6572F2B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816"/>
                <a:ext cx="528" cy="528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1" name="Rectangle 26">
                <a:extLst>
                  <a:ext uri="{FF2B5EF4-FFF2-40B4-BE49-F238E27FC236}">
                    <a16:creationId xmlns:a16="http://schemas.microsoft.com/office/drawing/2014/main" id="{4150A7D9-D4F4-4493-A7E5-AD75FF8AE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528" cy="528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2" name="Rectangle 27">
                <a:extLst>
                  <a:ext uri="{FF2B5EF4-FFF2-40B4-BE49-F238E27FC236}">
                    <a16:creationId xmlns:a16="http://schemas.microsoft.com/office/drawing/2014/main" id="{C47A5C69-B7D4-4AE7-9AE2-D7F876EEB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488"/>
                <a:ext cx="528" cy="528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" name="Text Box 28">
                <a:extLst>
                  <a:ext uri="{FF2B5EF4-FFF2-40B4-BE49-F238E27FC236}">
                    <a16:creationId xmlns:a16="http://schemas.microsoft.com/office/drawing/2014/main" id="{BE849AD3-52B1-4A36-9AE8-41100EFBD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" y="1008"/>
                <a:ext cx="525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 dirty="0" err="1">
                    <a:solidFill>
                      <a:schemeClr val="bg1"/>
                    </a:solidFill>
                  </a:rPr>
                  <a:t>Caudato</a:t>
                </a:r>
                <a:r>
                  <a:rPr lang="pt-BR" sz="1400" dirty="0">
                    <a:solidFill>
                      <a:schemeClr val="bg1"/>
                    </a:solidFill>
                  </a:rPr>
                  <a:t>/</a:t>
                </a:r>
              </a:p>
              <a:p>
                <a:pPr algn="ctr"/>
                <a:r>
                  <a:rPr lang="pt-BR" sz="1400" dirty="0" err="1">
                    <a:solidFill>
                      <a:schemeClr val="bg1"/>
                    </a:solidFill>
                  </a:rPr>
                  <a:t>putamen</a:t>
                </a:r>
                <a:endParaRPr lang="pt-B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Text Box 29">
                <a:extLst>
                  <a:ext uri="{FF2B5EF4-FFF2-40B4-BE49-F238E27FC236}">
                    <a16:creationId xmlns:a16="http://schemas.microsoft.com/office/drawing/2014/main" id="{19B69209-97C4-4949-8CAD-9F4F9BA57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6" y="912"/>
                <a:ext cx="530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Globo </a:t>
                </a:r>
              </a:p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pálido</a:t>
                </a:r>
              </a:p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(externo)</a:t>
                </a:r>
              </a:p>
            </p:txBody>
          </p:sp>
          <p:sp>
            <p:nvSpPr>
              <p:cNvPr id="135" name="Text Box 30">
                <a:extLst>
                  <a:ext uri="{FF2B5EF4-FFF2-40B4-BE49-F238E27FC236}">
                    <a16:creationId xmlns:a16="http://schemas.microsoft.com/office/drawing/2014/main" id="{BEBFAD35-E497-48A4-9F79-E1E2286A73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2" y="912"/>
                <a:ext cx="511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Globo </a:t>
                </a:r>
              </a:p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pálido</a:t>
                </a:r>
              </a:p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(interno)</a:t>
                </a:r>
              </a:p>
            </p:txBody>
          </p:sp>
          <p:sp>
            <p:nvSpPr>
              <p:cNvPr id="136" name="Text Box 31">
                <a:extLst>
                  <a:ext uri="{FF2B5EF4-FFF2-40B4-BE49-F238E27FC236}">
                    <a16:creationId xmlns:a16="http://schemas.microsoft.com/office/drawing/2014/main" id="{F5CA1D2E-6799-4DAF-A89D-950B00453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690"/>
                <a:ext cx="60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Substância</a:t>
                </a:r>
              </a:p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negra</a:t>
                </a:r>
              </a:p>
            </p:txBody>
          </p:sp>
          <p:sp>
            <p:nvSpPr>
              <p:cNvPr id="137" name="Text Box 32">
                <a:extLst>
                  <a:ext uri="{FF2B5EF4-FFF2-40B4-BE49-F238E27FC236}">
                    <a16:creationId xmlns:a16="http://schemas.microsoft.com/office/drawing/2014/main" id="{391608A1-B0A1-45F2-840A-4AF993AEC8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5" y="1588"/>
                <a:ext cx="536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Núcleo</a:t>
                </a:r>
              </a:p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sub-</a:t>
                </a:r>
              </a:p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Talâmico</a:t>
                </a:r>
              </a:p>
            </p:txBody>
          </p:sp>
          <p:sp>
            <p:nvSpPr>
              <p:cNvPr id="138" name="Rectangle 33">
                <a:extLst>
                  <a:ext uri="{FF2B5EF4-FFF2-40B4-BE49-F238E27FC236}">
                    <a16:creationId xmlns:a16="http://schemas.microsoft.com/office/drawing/2014/main" id="{6384941D-47F8-4179-912A-EF623A15A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192" cy="1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9" name="Text Box 34">
                <a:extLst>
                  <a:ext uri="{FF2B5EF4-FFF2-40B4-BE49-F238E27FC236}">
                    <a16:creationId xmlns:a16="http://schemas.microsoft.com/office/drawing/2014/main" id="{509DD335-A46F-4D5B-8309-C1945FA44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" y="767"/>
                <a:ext cx="180" cy="1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100" b="1">
                    <a:solidFill>
                      <a:schemeClr val="bg1"/>
                    </a:solidFill>
                  </a:rPr>
                  <a:t>N</a:t>
                </a:r>
              </a:p>
              <a:p>
                <a:pPr algn="ctr"/>
                <a:r>
                  <a:rPr lang="pt-BR" sz="1100" b="1">
                    <a:solidFill>
                      <a:schemeClr val="bg1"/>
                    </a:solidFill>
                  </a:rPr>
                  <a:t>u</a:t>
                </a:r>
              </a:p>
              <a:p>
                <a:pPr algn="ctr"/>
                <a:r>
                  <a:rPr lang="pt-BR" sz="1100" b="1">
                    <a:solidFill>
                      <a:schemeClr val="bg1"/>
                    </a:solidFill>
                  </a:rPr>
                  <a:t>c</a:t>
                </a:r>
              </a:p>
              <a:p>
                <a:pPr algn="ctr"/>
                <a:r>
                  <a:rPr lang="pt-BR" sz="1100" b="1">
                    <a:solidFill>
                      <a:schemeClr val="bg1"/>
                    </a:solidFill>
                  </a:rPr>
                  <a:t>l</a:t>
                </a:r>
              </a:p>
              <a:p>
                <a:pPr algn="ctr"/>
                <a:r>
                  <a:rPr lang="pt-BR" sz="1100" b="1">
                    <a:solidFill>
                      <a:schemeClr val="bg1"/>
                    </a:solidFill>
                  </a:rPr>
                  <a:t>e</a:t>
                </a:r>
              </a:p>
              <a:p>
                <a:pPr algn="ctr"/>
                <a:r>
                  <a:rPr lang="pt-BR" sz="1100" b="1">
                    <a:solidFill>
                      <a:schemeClr val="bg1"/>
                    </a:solidFill>
                  </a:rPr>
                  <a:t>o</a:t>
                </a:r>
              </a:p>
              <a:p>
                <a:pPr algn="ctr"/>
                <a:r>
                  <a:rPr lang="pt-BR" sz="1100" b="1">
                    <a:solidFill>
                      <a:schemeClr val="bg1"/>
                    </a:solidFill>
                  </a:rPr>
                  <a:t>s</a:t>
                </a:r>
              </a:p>
              <a:p>
                <a:pPr algn="ctr"/>
                <a:endParaRPr lang="pt-BR" sz="1100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1100" b="1">
                    <a:solidFill>
                      <a:schemeClr val="bg1"/>
                    </a:solidFill>
                  </a:rPr>
                  <a:t>B</a:t>
                </a:r>
              </a:p>
              <a:p>
                <a:pPr algn="ctr"/>
                <a:r>
                  <a:rPr lang="pt-BR" sz="1100" b="1">
                    <a:solidFill>
                      <a:schemeClr val="bg1"/>
                    </a:solidFill>
                  </a:rPr>
                  <a:t>a</a:t>
                </a:r>
              </a:p>
              <a:p>
                <a:pPr algn="ctr"/>
                <a:r>
                  <a:rPr lang="pt-BR" sz="1100" b="1">
                    <a:solidFill>
                      <a:schemeClr val="bg1"/>
                    </a:solidFill>
                  </a:rPr>
                  <a:t>s</a:t>
                </a:r>
              </a:p>
              <a:p>
                <a:pPr algn="ctr"/>
                <a:r>
                  <a:rPr lang="pt-BR" sz="1100" b="1">
                    <a:solidFill>
                      <a:schemeClr val="bg1"/>
                    </a:solidFill>
                  </a:rPr>
                  <a:t>e</a:t>
                </a:r>
              </a:p>
            </p:txBody>
          </p:sp>
        </p:grp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47AD352F-6EBA-4D19-8AA5-3BCCAAAA1D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8224" y="1320229"/>
              <a:ext cx="2286000" cy="2017713"/>
              <a:chOff x="4224" y="768"/>
              <a:chExt cx="1440" cy="1271"/>
            </a:xfrm>
          </p:grpSpPr>
          <p:sp>
            <p:nvSpPr>
              <p:cNvPr id="116" name="Rectangle 10">
                <a:extLst>
                  <a:ext uri="{FF2B5EF4-FFF2-40B4-BE49-F238E27FC236}">
                    <a16:creationId xmlns:a16="http://schemas.microsoft.com/office/drawing/2014/main" id="{28E4E2D8-2F22-4CD5-8953-B2373CC9E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768"/>
                <a:ext cx="1440" cy="100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7" name="Group 11">
                <a:extLst>
                  <a:ext uri="{FF2B5EF4-FFF2-40B4-BE49-F238E27FC236}">
                    <a16:creationId xmlns:a16="http://schemas.microsoft.com/office/drawing/2014/main" id="{9E40DF34-1180-40D5-9786-642966B2BF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4" y="816"/>
                <a:ext cx="1304" cy="912"/>
                <a:chOff x="4264" y="1008"/>
                <a:chExt cx="1304" cy="912"/>
              </a:xfrm>
            </p:grpSpPr>
            <p:sp>
              <p:nvSpPr>
                <p:cNvPr id="120" name="Rectangle 12">
                  <a:extLst>
                    <a:ext uri="{FF2B5EF4-FFF2-40B4-BE49-F238E27FC236}">
                      <a16:creationId xmlns:a16="http://schemas.microsoft.com/office/drawing/2014/main" id="{7B13C533-C80B-48EE-8CD4-024CF4EF6B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1008"/>
                  <a:ext cx="960" cy="240"/>
                </a:xfrm>
                <a:prstGeom prst="rect">
                  <a:avLst/>
                </a:prstGeom>
                <a:solidFill>
                  <a:srgbClr val="003300"/>
                </a:solidFill>
                <a:ln w="9525">
                  <a:solidFill>
                    <a:srgbClr val="00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3">
                  <a:extLst>
                    <a:ext uri="{FF2B5EF4-FFF2-40B4-BE49-F238E27FC236}">
                      <a16:creationId xmlns:a16="http://schemas.microsoft.com/office/drawing/2014/main" id="{CB07D5AE-3FE5-477D-A85E-E1EEE4183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1344"/>
                  <a:ext cx="960" cy="240"/>
                </a:xfrm>
                <a:prstGeom prst="rect">
                  <a:avLst/>
                </a:prstGeom>
                <a:solidFill>
                  <a:srgbClr val="003300"/>
                </a:solidFill>
                <a:ln w="9525">
                  <a:solidFill>
                    <a:srgbClr val="00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" name="Rectangle 14">
                  <a:extLst>
                    <a:ext uri="{FF2B5EF4-FFF2-40B4-BE49-F238E27FC236}">
                      <a16:creationId xmlns:a16="http://schemas.microsoft.com/office/drawing/2014/main" id="{FEBFF943-8DA5-4624-A992-7504C5C3E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1680"/>
                  <a:ext cx="960" cy="240"/>
                </a:xfrm>
                <a:prstGeom prst="rect">
                  <a:avLst/>
                </a:prstGeom>
                <a:solidFill>
                  <a:srgbClr val="003300"/>
                </a:solidFill>
                <a:ln w="9525">
                  <a:solidFill>
                    <a:srgbClr val="00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" name="Rectangle 15">
                  <a:extLst>
                    <a:ext uri="{FF2B5EF4-FFF2-40B4-BE49-F238E27FC236}">
                      <a16:creationId xmlns:a16="http://schemas.microsoft.com/office/drawing/2014/main" id="{5BA5DF8F-001B-4C20-9375-AACDA42D37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6" y="1008"/>
                  <a:ext cx="192" cy="912"/>
                </a:xfrm>
                <a:prstGeom prst="rect">
                  <a:avLst/>
                </a:prstGeom>
                <a:solidFill>
                  <a:srgbClr val="003300"/>
                </a:solidFill>
                <a:ln w="9525">
                  <a:solidFill>
                    <a:srgbClr val="00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pt-BR" sz="1600">
                      <a:solidFill>
                        <a:schemeClr val="bg1"/>
                      </a:solidFill>
                    </a:rPr>
                    <a:t>C</a:t>
                  </a:r>
                </a:p>
                <a:p>
                  <a:pPr algn="ctr"/>
                  <a:r>
                    <a:rPr lang="pt-BR" sz="1600">
                      <a:solidFill>
                        <a:schemeClr val="bg1"/>
                      </a:solidFill>
                    </a:rPr>
                    <a:t>ó</a:t>
                  </a:r>
                </a:p>
                <a:p>
                  <a:pPr algn="ctr"/>
                  <a:r>
                    <a:rPr lang="pt-BR" sz="1600">
                      <a:solidFill>
                        <a:schemeClr val="bg1"/>
                      </a:solidFill>
                    </a:rPr>
                    <a:t>r</a:t>
                  </a:r>
                </a:p>
                <a:p>
                  <a:pPr algn="ctr"/>
                  <a:r>
                    <a:rPr lang="pt-BR" sz="1600">
                      <a:solidFill>
                        <a:schemeClr val="bg1"/>
                      </a:solidFill>
                    </a:rPr>
                    <a:t>t</a:t>
                  </a:r>
                </a:p>
                <a:p>
                  <a:pPr algn="ctr"/>
                  <a:r>
                    <a:rPr lang="pt-BR" sz="1600">
                      <a:solidFill>
                        <a:schemeClr val="bg1"/>
                      </a:solidFill>
                    </a:rPr>
                    <a:t>e</a:t>
                  </a:r>
                </a:p>
                <a:p>
                  <a:pPr algn="ctr"/>
                  <a:r>
                    <a:rPr lang="pt-BR" sz="1600">
                      <a:solidFill>
                        <a:schemeClr val="bg1"/>
                      </a:solidFill>
                    </a:rPr>
                    <a:t>x</a:t>
                  </a:r>
                </a:p>
              </p:txBody>
            </p:sp>
            <p:sp>
              <p:nvSpPr>
                <p:cNvPr id="124" name="Text Box 16">
                  <a:extLst>
                    <a:ext uri="{FF2B5EF4-FFF2-40B4-BE49-F238E27FC236}">
                      <a16:creationId xmlns:a16="http://schemas.microsoft.com/office/drawing/2014/main" id="{587DA25B-A397-498E-9B46-A76140741C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4" y="1056"/>
                  <a:ext cx="96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BR" sz="1400" dirty="0">
                      <a:solidFill>
                        <a:schemeClr val="bg1"/>
                      </a:solidFill>
                    </a:rPr>
                    <a:t>Denteado</a:t>
                  </a:r>
                </a:p>
              </p:txBody>
            </p:sp>
            <p:sp>
              <p:nvSpPr>
                <p:cNvPr id="125" name="Text Box 17">
                  <a:extLst>
                    <a:ext uri="{FF2B5EF4-FFF2-40B4-BE49-F238E27FC236}">
                      <a16:creationId xmlns:a16="http://schemas.microsoft.com/office/drawing/2014/main" id="{EE7008F0-E3AF-4B42-BFC0-2D1ECE3F83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2" y="1392"/>
                  <a:ext cx="96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BR" sz="1400" dirty="0">
                      <a:solidFill>
                        <a:schemeClr val="bg1"/>
                      </a:solidFill>
                    </a:rPr>
                    <a:t>Interposto</a:t>
                  </a:r>
                </a:p>
              </p:txBody>
            </p:sp>
            <p:sp>
              <p:nvSpPr>
                <p:cNvPr id="126" name="Text Box 18">
                  <a:extLst>
                    <a:ext uri="{FF2B5EF4-FFF2-40B4-BE49-F238E27FC236}">
                      <a16:creationId xmlns:a16="http://schemas.microsoft.com/office/drawing/2014/main" id="{A4AFD4D2-0A1D-4E20-97EE-AE6A092666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2" y="1728"/>
                  <a:ext cx="96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BR" sz="1400" dirty="0" err="1">
                      <a:solidFill>
                        <a:schemeClr val="bg1"/>
                      </a:solidFill>
                    </a:rPr>
                    <a:t>Fastigial</a:t>
                  </a:r>
                  <a:endParaRPr lang="pt-BR" sz="1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8" name="Rectangle 19">
                <a:extLst>
                  <a:ext uri="{FF2B5EF4-FFF2-40B4-BE49-F238E27FC236}">
                    <a16:creationId xmlns:a16="http://schemas.microsoft.com/office/drawing/2014/main" id="{191499B4-3A90-43A2-BFE5-C19E687D5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824"/>
                <a:ext cx="14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" name="Text Box 20">
                <a:extLst>
                  <a:ext uri="{FF2B5EF4-FFF2-40B4-BE49-F238E27FC236}">
                    <a16:creationId xmlns:a16="http://schemas.microsoft.com/office/drawing/2014/main" id="{18477CCC-C995-45F5-9778-75FD466150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2" y="1808"/>
                <a:ext cx="6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sz="1800" b="1" dirty="0">
                    <a:solidFill>
                      <a:schemeClr val="bg1"/>
                    </a:solidFill>
                  </a:rPr>
                  <a:t>Cerebelo</a:t>
                </a:r>
              </a:p>
            </p:txBody>
          </p:sp>
        </p:grpSp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id="{0EB53F50-4AA8-4DE2-BD03-BA83FAEB6D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847" y="3466703"/>
              <a:ext cx="3438524" cy="1200150"/>
              <a:chOff x="138" y="2192"/>
              <a:chExt cx="2166" cy="756"/>
            </a:xfrm>
          </p:grpSpPr>
          <p:sp>
            <p:nvSpPr>
              <p:cNvPr id="109" name="Rectangle 44">
                <a:extLst>
                  <a:ext uri="{FF2B5EF4-FFF2-40B4-BE49-F238E27FC236}">
                    <a16:creationId xmlns:a16="http://schemas.microsoft.com/office/drawing/2014/main" id="{F7246806-A31D-4CEF-BB3B-F050F0676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208"/>
                <a:ext cx="1920" cy="72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" name="Rectangle 45">
                <a:extLst>
                  <a:ext uri="{FF2B5EF4-FFF2-40B4-BE49-F238E27FC236}">
                    <a16:creationId xmlns:a16="http://schemas.microsoft.com/office/drawing/2014/main" id="{DDD15E92-96A5-4189-A153-059175FF1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720" cy="43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" name="Rectangle 46">
                <a:extLst>
                  <a:ext uri="{FF2B5EF4-FFF2-40B4-BE49-F238E27FC236}">
                    <a16:creationId xmlns:a16="http://schemas.microsoft.com/office/drawing/2014/main" id="{54725F89-A389-4485-972C-61C665995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720" cy="43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" name="Rectangle 47">
                <a:extLst>
                  <a:ext uri="{FF2B5EF4-FFF2-40B4-BE49-F238E27FC236}">
                    <a16:creationId xmlns:a16="http://schemas.microsoft.com/office/drawing/2014/main" id="{7C9FEAE2-2DDF-48DB-A6AC-528FEE50B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192" cy="7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" name="Text Box 48">
                <a:extLst>
                  <a:ext uri="{FF2B5EF4-FFF2-40B4-BE49-F238E27FC236}">
                    <a16:creationId xmlns:a16="http://schemas.microsoft.com/office/drawing/2014/main" id="{D8E36509-5CFF-4EFE-947D-F669EA297E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" y="2192"/>
                <a:ext cx="208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200" b="1">
                    <a:solidFill>
                      <a:schemeClr val="bg1"/>
                    </a:solidFill>
                  </a:rPr>
                  <a:t>M</a:t>
                </a:r>
              </a:p>
              <a:p>
                <a:pPr algn="ctr"/>
                <a:r>
                  <a:rPr lang="pt-BR" sz="1200" b="1">
                    <a:solidFill>
                      <a:schemeClr val="bg1"/>
                    </a:solidFill>
                  </a:rPr>
                  <a:t>e</a:t>
                </a:r>
              </a:p>
              <a:p>
                <a:pPr algn="ctr"/>
                <a:r>
                  <a:rPr lang="pt-BR" sz="1200" b="1">
                    <a:solidFill>
                      <a:schemeClr val="bg1"/>
                    </a:solidFill>
                  </a:rPr>
                  <a:t>s</a:t>
                </a:r>
              </a:p>
              <a:p>
                <a:pPr algn="ctr"/>
                <a:r>
                  <a:rPr lang="pt-BR" sz="1200" b="1">
                    <a:solidFill>
                      <a:schemeClr val="bg1"/>
                    </a:solidFill>
                  </a:rPr>
                  <a:t>e</a:t>
                </a:r>
              </a:p>
              <a:p>
                <a:pPr algn="ctr"/>
                <a:r>
                  <a:rPr lang="pt-BR" sz="1200" b="1">
                    <a:solidFill>
                      <a:schemeClr val="bg1"/>
                    </a:solidFill>
                  </a:rPr>
                  <a:t>n</a:t>
                </a:r>
              </a:p>
              <a:p>
                <a:pPr algn="ctr"/>
                <a:r>
                  <a:rPr lang="pt-BR" sz="1200" b="1">
                    <a:solidFill>
                      <a:schemeClr val="bg1"/>
                    </a:solidFill>
                  </a:rPr>
                  <a:t>c.</a:t>
                </a:r>
              </a:p>
            </p:txBody>
          </p:sp>
          <p:sp>
            <p:nvSpPr>
              <p:cNvPr id="114" name="Text Box 49">
                <a:extLst>
                  <a:ext uri="{FF2B5EF4-FFF2-40B4-BE49-F238E27FC236}">
                    <a16:creationId xmlns:a16="http://schemas.microsoft.com/office/drawing/2014/main" id="{9898C248-0FF8-4CB7-AA8C-855E1B224F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" y="2410"/>
                <a:ext cx="50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>
                    <a:solidFill>
                      <a:srgbClr val="000066"/>
                    </a:solidFill>
                  </a:rPr>
                  <a:t>Colículo</a:t>
                </a:r>
              </a:p>
              <a:p>
                <a:pPr algn="ctr"/>
                <a:r>
                  <a:rPr lang="pt-BR" sz="1400">
                    <a:solidFill>
                      <a:srgbClr val="000066"/>
                    </a:solidFill>
                  </a:rPr>
                  <a:t>superior</a:t>
                </a:r>
              </a:p>
            </p:txBody>
          </p:sp>
          <p:sp>
            <p:nvSpPr>
              <p:cNvPr id="115" name="Text Box 50">
                <a:extLst>
                  <a:ext uri="{FF2B5EF4-FFF2-40B4-BE49-F238E27FC236}">
                    <a16:creationId xmlns:a16="http://schemas.microsoft.com/office/drawing/2014/main" id="{02E3B74B-BDF9-4E32-9FD2-A9C8451ED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5" y="2408"/>
                <a:ext cx="4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>
                    <a:solidFill>
                      <a:srgbClr val="000066"/>
                    </a:solidFill>
                  </a:rPr>
                  <a:t>Núcleo</a:t>
                </a:r>
              </a:p>
              <a:p>
                <a:pPr algn="ctr"/>
                <a:r>
                  <a:rPr lang="pt-BR" sz="1400">
                    <a:solidFill>
                      <a:srgbClr val="000066"/>
                    </a:solidFill>
                  </a:rPr>
                  <a:t>rubro</a:t>
                </a:r>
              </a:p>
            </p:txBody>
          </p:sp>
        </p:grpSp>
        <p:grpSp>
          <p:nvGrpSpPr>
            <p:cNvPr id="9" name="Group 51">
              <a:extLst>
                <a:ext uri="{FF2B5EF4-FFF2-40B4-BE49-F238E27FC236}">
                  <a16:creationId xmlns:a16="http://schemas.microsoft.com/office/drawing/2014/main" id="{D7AD61BF-7BA8-40CF-94AA-A68A178E4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38" y="4738861"/>
              <a:ext cx="5030788" cy="1727200"/>
              <a:chOff x="143" y="3216"/>
              <a:chExt cx="3169" cy="1088"/>
            </a:xfrm>
          </p:grpSpPr>
          <p:sp>
            <p:nvSpPr>
              <p:cNvPr id="97" name="Rectangle 52">
                <a:extLst>
                  <a:ext uri="{FF2B5EF4-FFF2-40B4-BE49-F238E27FC236}">
                    <a16:creationId xmlns:a16="http://schemas.microsoft.com/office/drawing/2014/main" id="{D748355E-6809-4299-AA69-4C5D6309B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312"/>
                <a:ext cx="1920" cy="72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8" name="Rectangle 53">
                <a:extLst>
                  <a:ext uri="{FF2B5EF4-FFF2-40B4-BE49-F238E27FC236}">
                    <a16:creationId xmlns:a16="http://schemas.microsoft.com/office/drawing/2014/main" id="{3618E5C1-773D-4CCC-B468-516074011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84" cy="6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9" name="Rectangle 54">
                <a:extLst>
                  <a:ext uri="{FF2B5EF4-FFF2-40B4-BE49-F238E27FC236}">
                    <a16:creationId xmlns:a16="http://schemas.microsoft.com/office/drawing/2014/main" id="{59A5BEE8-16C0-4E55-971A-B02E7ABC7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360"/>
                <a:ext cx="384" cy="640"/>
              </a:xfrm>
              <a:prstGeom prst="rect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0" name="Rectangle 55">
                <a:extLst>
                  <a:ext uri="{FF2B5EF4-FFF2-40B4-BE49-F238E27FC236}">
                    <a16:creationId xmlns:a16="http://schemas.microsoft.com/office/drawing/2014/main" id="{EE746F6F-456A-40FE-9A0C-EFD84A05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3216"/>
                <a:ext cx="384" cy="912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1" name="Rectangle 56">
                <a:extLst>
                  <a:ext uri="{FF2B5EF4-FFF2-40B4-BE49-F238E27FC236}">
                    <a16:creationId xmlns:a16="http://schemas.microsoft.com/office/drawing/2014/main" id="{5685C123-5F8B-4C39-88AB-224061125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3216"/>
                <a:ext cx="192" cy="9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Rectangle 57">
                <a:extLst>
                  <a:ext uri="{FF2B5EF4-FFF2-40B4-BE49-F238E27FC236}">
                    <a16:creationId xmlns:a16="http://schemas.microsoft.com/office/drawing/2014/main" id="{B654A6E6-5D32-4F53-90B9-81AFDC49A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4080"/>
                <a:ext cx="192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" name="Text Box 58">
                <a:extLst>
                  <a:ext uri="{FF2B5EF4-FFF2-40B4-BE49-F238E27FC236}">
                    <a16:creationId xmlns:a16="http://schemas.microsoft.com/office/drawing/2014/main" id="{083A402E-B3F2-4F2A-8C32-72CB6B4324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4073"/>
                <a:ext cx="5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sz="1800" b="1" dirty="0">
                    <a:solidFill>
                      <a:schemeClr val="bg1"/>
                    </a:solidFill>
                  </a:rPr>
                  <a:t>Medula</a:t>
                </a:r>
              </a:p>
            </p:txBody>
          </p:sp>
          <p:sp>
            <p:nvSpPr>
              <p:cNvPr id="104" name="Text Box 59">
                <a:extLst>
                  <a:ext uri="{FF2B5EF4-FFF2-40B4-BE49-F238E27FC236}">
                    <a16:creationId xmlns:a16="http://schemas.microsoft.com/office/drawing/2014/main" id="{4D6DE3AA-310C-468B-9D6B-DBAEA294E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" y="3246"/>
                <a:ext cx="208" cy="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M</a:t>
                </a:r>
              </a:p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ú</a:t>
                </a:r>
              </a:p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s</a:t>
                </a:r>
              </a:p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c</a:t>
                </a:r>
              </a:p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u</a:t>
                </a:r>
              </a:p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l</a:t>
                </a:r>
              </a:p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o</a:t>
                </a:r>
              </a:p>
              <a:p>
                <a:pPr algn="ctr"/>
                <a:endParaRPr lang="pt-BR" sz="1200" b="1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5" name="Text Box 60">
                <a:extLst>
                  <a:ext uri="{FF2B5EF4-FFF2-40B4-BE49-F238E27FC236}">
                    <a16:creationId xmlns:a16="http://schemas.microsoft.com/office/drawing/2014/main" id="{4FFE78E9-FA42-448F-8D60-D97E0B45A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7" y="3416"/>
                <a:ext cx="201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200">
                    <a:solidFill>
                      <a:srgbClr val="000066"/>
                    </a:solidFill>
                  </a:rPr>
                  <a:t>M</a:t>
                </a:r>
              </a:p>
              <a:p>
                <a:pPr algn="ctr"/>
                <a:r>
                  <a:rPr lang="pt-BR" sz="1200">
                    <a:solidFill>
                      <a:srgbClr val="000066"/>
                    </a:solidFill>
                  </a:rPr>
                  <a:t>o</a:t>
                </a:r>
              </a:p>
              <a:p>
                <a:pPr algn="ctr"/>
                <a:r>
                  <a:rPr lang="pt-BR" sz="1200">
                    <a:solidFill>
                      <a:srgbClr val="000066"/>
                    </a:solidFill>
                  </a:rPr>
                  <a:t>t</a:t>
                </a:r>
              </a:p>
              <a:p>
                <a:pPr algn="ctr"/>
                <a:r>
                  <a:rPr lang="pt-BR" sz="1200">
                    <a:solidFill>
                      <a:srgbClr val="000066"/>
                    </a:solidFill>
                  </a:rPr>
                  <a:t>o</a:t>
                </a:r>
              </a:p>
            </p:txBody>
          </p:sp>
          <p:sp>
            <p:nvSpPr>
              <p:cNvPr id="106" name="Text Box 61">
                <a:extLst>
                  <a:ext uri="{FF2B5EF4-FFF2-40B4-BE49-F238E27FC236}">
                    <a16:creationId xmlns:a16="http://schemas.microsoft.com/office/drawing/2014/main" id="{E81FFBDC-822A-4D9B-ADFA-10B0DD738A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3" y="3352"/>
                <a:ext cx="201" cy="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800">
                    <a:solidFill>
                      <a:srgbClr val="000066"/>
                    </a:solidFill>
                  </a:rPr>
                  <a:t>N</a:t>
                </a:r>
              </a:p>
              <a:p>
                <a:pPr algn="ctr"/>
                <a:r>
                  <a:rPr lang="pt-BR" sz="800">
                    <a:solidFill>
                      <a:srgbClr val="000066"/>
                    </a:solidFill>
                  </a:rPr>
                  <a:t>e</a:t>
                </a:r>
              </a:p>
              <a:p>
                <a:pPr algn="ctr"/>
                <a:r>
                  <a:rPr lang="pt-BR" sz="800">
                    <a:solidFill>
                      <a:srgbClr val="000066"/>
                    </a:solidFill>
                  </a:rPr>
                  <a:t>u</a:t>
                </a:r>
              </a:p>
              <a:p>
                <a:pPr algn="ctr"/>
                <a:r>
                  <a:rPr lang="pt-BR" sz="800">
                    <a:solidFill>
                      <a:srgbClr val="000066"/>
                    </a:solidFill>
                  </a:rPr>
                  <a:t>r</a:t>
                </a:r>
              </a:p>
              <a:p>
                <a:pPr algn="ctr"/>
                <a:r>
                  <a:rPr lang="pt-BR" sz="800">
                    <a:solidFill>
                      <a:srgbClr val="000066"/>
                    </a:solidFill>
                  </a:rPr>
                  <a:t>ô</a:t>
                </a:r>
              </a:p>
              <a:p>
                <a:pPr algn="ctr"/>
                <a:r>
                  <a:rPr lang="pt-BR" sz="800">
                    <a:solidFill>
                      <a:srgbClr val="000066"/>
                    </a:solidFill>
                  </a:rPr>
                  <a:t>n</a:t>
                </a:r>
              </a:p>
              <a:p>
                <a:pPr algn="ctr"/>
                <a:r>
                  <a:rPr lang="pt-BR" sz="800">
                    <a:solidFill>
                      <a:srgbClr val="000066"/>
                    </a:solidFill>
                  </a:rPr>
                  <a:t>i</a:t>
                </a:r>
              </a:p>
              <a:p>
                <a:pPr algn="ctr"/>
                <a:r>
                  <a:rPr lang="pt-BR" sz="800">
                    <a:solidFill>
                      <a:srgbClr val="000066"/>
                    </a:solidFill>
                  </a:rPr>
                  <a:t>o</a:t>
                </a:r>
              </a:p>
              <a:p>
                <a:pPr algn="ctr"/>
                <a:endParaRPr lang="pt-BR" sz="8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7" name="Text Box 62">
                <a:extLst>
                  <a:ext uri="{FF2B5EF4-FFF2-40B4-BE49-F238E27FC236}">
                    <a16:creationId xmlns:a16="http://schemas.microsoft.com/office/drawing/2014/main" id="{C0B2FB76-98C6-4A3B-849B-DA34E1C59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201" cy="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pt-BR" sz="1000">
                  <a:solidFill>
                    <a:srgbClr val="000066"/>
                  </a:solidFill>
                </a:endParaRP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C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l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a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r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k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e</a:t>
                </a:r>
              </a:p>
              <a:p>
                <a:pPr algn="ctr"/>
                <a:endParaRPr lang="pt-BR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8" name="Text Box 63">
                <a:extLst>
                  <a:ext uri="{FF2B5EF4-FFF2-40B4-BE49-F238E27FC236}">
                    <a16:creationId xmlns:a16="http://schemas.microsoft.com/office/drawing/2014/main" id="{5AAE5276-590C-4AAD-93AB-EFD97DFA90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5" y="3360"/>
                <a:ext cx="201" cy="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C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o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l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u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n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a</a:t>
                </a:r>
              </a:p>
              <a:p>
                <a:pPr algn="ctr"/>
                <a:endParaRPr lang="pt-BR" sz="100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0" name="Group 64">
              <a:extLst>
                <a:ext uri="{FF2B5EF4-FFF2-40B4-BE49-F238E27FC236}">
                  <a16:creationId xmlns:a16="http://schemas.microsoft.com/office/drawing/2014/main" id="{8B61CDDF-BF18-4D31-B5AE-0336022B1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2080" y="3378200"/>
              <a:ext cx="3517900" cy="2565400"/>
              <a:chOff x="3016" y="2128"/>
              <a:chExt cx="2216" cy="1616"/>
            </a:xfrm>
          </p:grpSpPr>
          <p:sp>
            <p:nvSpPr>
              <p:cNvPr id="82" name="Rectangle 65">
                <a:extLst>
                  <a:ext uri="{FF2B5EF4-FFF2-40B4-BE49-F238E27FC236}">
                    <a16:creationId xmlns:a16="http://schemas.microsoft.com/office/drawing/2014/main" id="{1B212C69-80A7-4E89-A5C1-1970372CA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3392"/>
                <a:ext cx="768" cy="352"/>
              </a:xfrm>
              <a:prstGeom prst="rect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3" name="Group 66">
                <a:extLst>
                  <a:ext uri="{FF2B5EF4-FFF2-40B4-BE49-F238E27FC236}">
                    <a16:creationId xmlns:a16="http://schemas.microsoft.com/office/drawing/2014/main" id="{A5116A5F-F333-4EAC-8703-0125274AA0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2176"/>
                <a:ext cx="1440" cy="1008"/>
                <a:chOff x="3072" y="2208"/>
                <a:chExt cx="1440" cy="1008"/>
              </a:xfrm>
            </p:grpSpPr>
            <p:sp>
              <p:nvSpPr>
                <p:cNvPr id="89" name="Rectangle 67">
                  <a:extLst>
                    <a:ext uri="{FF2B5EF4-FFF2-40B4-BE49-F238E27FC236}">
                      <a16:creationId xmlns:a16="http://schemas.microsoft.com/office/drawing/2014/main" id="{AC5CCB36-621F-4089-BBCB-27AB950542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2208"/>
                  <a:ext cx="1440" cy="1008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0" name="Rectangle 68">
                  <a:extLst>
                    <a:ext uri="{FF2B5EF4-FFF2-40B4-BE49-F238E27FC236}">
                      <a16:creationId xmlns:a16="http://schemas.microsoft.com/office/drawing/2014/main" id="{6F1F9128-95E2-4292-ACBD-D9BB2D132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2304"/>
                  <a:ext cx="720" cy="240"/>
                </a:xfrm>
                <a:prstGeom prst="rect">
                  <a:avLst/>
                </a:prstGeom>
                <a:solidFill>
                  <a:srgbClr val="003300"/>
                </a:solidFill>
                <a:ln w="9525">
                  <a:solidFill>
                    <a:srgbClr val="00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 69">
                  <a:extLst>
                    <a:ext uri="{FF2B5EF4-FFF2-40B4-BE49-F238E27FC236}">
                      <a16:creationId xmlns:a16="http://schemas.microsoft.com/office/drawing/2014/main" id="{2AFBAC9B-D005-4A1F-A946-ED969425D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2616"/>
                  <a:ext cx="720" cy="240"/>
                </a:xfrm>
                <a:prstGeom prst="rect">
                  <a:avLst/>
                </a:prstGeom>
                <a:solidFill>
                  <a:srgbClr val="003300"/>
                </a:solidFill>
                <a:ln w="9525">
                  <a:solidFill>
                    <a:srgbClr val="00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2" name="Rectangle 70">
                  <a:extLst>
                    <a:ext uri="{FF2B5EF4-FFF2-40B4-BE49-F238E27FC236}">
                      <a16:creationId xmlns:a16="http://schemas.microsoft.com/office/drawing/2014/main" id="{A192D835-7A9B-4E69-9E5F-2EE3ECF18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2928"/>
                  <a:ext cx="720" cy="24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3" name="Rectangle 71">
                  <a:extLst>
                    <a:ext uri="{FF2B5EF4-FFF2-40B4-BE49-F238E27FC236}">
                      <a16:creationId xmlns:a16="http://schemas.microsoft.com/office/drawing/2014/main" id="{19F21CF6-D926-4916-8A22-16F8F48D22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2304"/>
                  <a:ext cx="384" cy="864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4" name="Text Box 72">
                  <a:extLst>
                    <a:ext uri="{FF2B5EF4-FFF2-40B4-BE49-F238E27FC236}">
                      <a16:creationId xmlns:a16="http://schemas.microsoft.com/office/drawing/2014/main" id="{C6A62218-6B1B-41BD-BC8D-14F631F681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8" y="2280"/>
                  <a:ext cx="57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BR" sz="1200" dirty="0">
                      <a:solidFill>
                        <a:schemeClr val="bg1"/>
                      </a:solidFill>
                    </a:rPr>
                    <a:t>Núcleos</a:t>
                  </a:r>
                </a:p>
                <a:p>
                  <a:pPr algn="ctr"/>
                  <a:r>
                    <a:rPr lang="pt-BR" sz="1200" dirty="0" err="1">
                      <a:solidFill>
                        <a:schemeClr val="bg1"/>
                      </a:solidFill>
                    </a:rPr>
                    <a:t>pontinos</a:t>
                  </a:r>
                  <a:endParaRPr lang="pt-BR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Text Box 73">
                  <a:extLst>
                    <a:ext uri="{FF2B5EF4-FFF2-40B4-BE49-F238E27FC236}">
                      <a16:creationId xmlns:a16="http://schemas.microsoft.com/office/drawing/2014/main" id="{CFACD3CF-C079-43F8-A211-47BEDFD1D5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2" y="2592"/>
                  <a:ext cx="57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BR" sz="1200" dirty="0">
                      <a:solidFill>
                        <a:schemeClr val="bg1"/>
                      </a:solidFill>
                    </a:rPr>
                    <a:t>Oliva</a:t>
                  </a:r>
                </a:p>
                <a:p>
                  <a:pPr algn="ctr"/>
                  <a:r>
                    <a:rPr lang="pt-BR" sz="1200" dirty="0">
                      <a:solidFill>
                        <a:schemeClr val="bg1"/>
                      </a:solidFill>
                    </a:rPr>
                    <a:t>inferior</a:t>
                  </a:r>
                </a:p>
              </p:txBody>
            </p:sp>
            <p:sp>
              <p:nvSpPr>
                <p:cNvPr id="96" name="Text Box 74">
                  <a:extLst>
                    <a:ext uri="{FF2B5EF4-FFF2-40B4-BE49-F238E27FC236}">
                      <a16:creationId xmlns:a16="http://schemas.microsoft.com/office/drawing/2014/main" id="{010ECAB6-8E1C-4790-B20D-4C92B676E0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2" y="2910"/>
                  <a:ext cx="57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BR" sz="1200">
                      <a:solidFill>
                        <a:srgbClr val="000066"/>
                      </a:solidFill>
                    </a:rPr>
                    <a:t>Núcleos</a:t>
                  </a:r>
                </a:p>
                <a:p>
                  <a:pPr algn="ctr"/>
                  <a:r>
                    <a:rPr lang="pt-BR" sz="1200">
                      <a:solidFill>
                        <a:srgbClr val="000066"/>
                      </a:solidFill>
                    </a:rPr>
                    <a:t>vestibulares</a:t>
                  </a:r>
                </a:p>
              </p:txBody>
            </p:sp>
          </p:grpSp>
          <p:sp>
            <p:nvSpPr>
              <p:cNvPr id="84" name="Rectangle 75">
                <a:extLst>
                  <a:ext uri="{FF2B5EF4-FFF2-40B4-BE49-F238E27FC236}">
                    <a16:creationId xmlns:a16="http://schemas.microsoft.com/office/drawing/2014/main" id="{7BA4E3FE-F9F4-4D89-A39F-26B28E658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176"/>
                <a:ext cx="192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5" name="Text Box 76">
                <a:extLst>
                  <a:ext uri="{FF2B5EF4-FFF2-40B4-BE49-F238E27FC236}">
                    <a16:creationId xmlns:a16="http://schemas.microsoft.com/office/drawing/2014/main" id="{F17BDD2B-BB1A-42B8-BC79-B7DD274CE0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6" y="2128"/>
                <a:ext cx="212" cy="1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800" b="1">
                    <a:solidFill>
                      <a:schemeClr val="bg1"/>
                    </a:solidFill>
                  </a:rPr>
                  <a:t>T</a:t>
                </a:r>
              </a:p>
              <a:p>
                <a:pPr algn="ctr"/>
                <a:r>
                  <a:rPr lang="pt-BR" sz="1800" b="1">
                    <a:solidFill>
                      <a:schemeClr val="bg1"/>
                    </a:solidFill>
                  </a:rPr>
                  <a:t>r</a:t>
                </a:r>
              </a:p>
              <a:p>
                <a:pPr algn="ctr"/>
                <a:r>
                  <a:rPr lang="pt-BR" sz="1800" b="1">
                    <a:solidFill>
                      <a:schemeClr val="bg1"/>
                    </a:solidFill>
                  </a:rPr>
                  <a:t>o</a:t>
                </a:r>
              </a:p>
              <a:p>
                <a:pPr algn="ctr"/>
                <a:r>
                  <a:rPr lang="pt-BR" sz="1800" b="1">
                    <a:solidFill>
                      <a:schemeClr val="bg1"/>
                    </a:solidFill>
                  </a:rPr>
                  <a:t>n</a:t>
                </a:r>
              </a:p>
              <a:p>
                <a:pPr algn="ctr"/>
                <a:r>
                  <a:rPr lang="pt-BR" sz="1800" b="1">
                    <a:solidFill>
                      <a:schemeClr val="bg1"/>
                    </a:solidFill>
                  </a:rPr>
                  <a:t>c</a:t>
                </a:r>
              </a:p>
              <a:p>
                <a:pPr algn="ctr"/>
                <a:r>
                  <a:rPr lang="pt-BR" sz="1800" b="1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86" name="Text Box 77">
                <a:extLst>
                  <a:ext uri="{FF2B5EF4-FFF2-40B4-BE49-F238E27FC236}">
                    <a16:creationId xmlns:a16="http://schemas.microsoft.com/office/drawing/2014/main" id="{89D08EA8-5EA7-45F8-82EE-5BFC83C899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0" y="3504"/>
                <a:ext cx="5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>
                    <a:solidFill>
                      <a:srgbClr val="000066"/>
                    </a:solidFill>
                  </a:rPr>
                  <a:t>Labirinto</a:t>
                </a:r>
              </a:p>
            </p:txBody>
          </p:sp>
          <p:sp>
            <p:nvSpPr>
              <p:cNvPr id="87" name="Text Box 78">
                <a:extLst>
                  <a:ext uri="{FF2B5EF4-FFF2-40B4-BE49-F238E27FC236}">
                    <a16:creationId xmlns:a16="http://schemas.microsoft.com/office/drawing/2014/main" id="{1E8CBC00-10E2-4AA5-90C3-949BC12852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266"/>
                <a:ext cx="201" cy="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200">
                    <a:solidFill>
                      <a:srgbClr val="000066"/>
                    </a:solidFill>
                  </a:rPr>
                  <a:t>F</a:t>
                </a:r>
              </a:p>
              <a:p>
                <a:pPr algn="ctr"/>
                <a:r>
                  <a:rPr lang="pt-BR" sz="1200">
                    <a:solidFill>
                      <a:srgbClr val="000066"/>
                    </a:solidFill>
                  </a:rPr>
                  <a:t>o</a:t>
                </a:r>
              </a:p>
              <a:p>
                <a:pPr algn="ctr"/>
                <a:r>
                  <a:rPr lang="pt-BR" sz="1200">
                    <a:solidFill>
                      <a:srgbClr val="000066"/>
                    </a:solidFill>
                  </a:rPr>
                  <a:t>r</a:t>
                </a:r>
              </a:p>
              <a:p>
                <a:pPr algn="ctr"/>
                <a:r>
                  <a:rPr lang="pt-BR" sz="1200">
                    <a:solidFill>
                      <a:srgbClr val="000066"/>
                    </a:solidFill>
                  </a:rPr>
                  <a:t>m</a:t>
                </a:r>
              </a:p>
              <a:p>
                <a:pPr algn="ctr"/>
                <a:r>
                  <a:rPr lang="pt-BR" sz="1200">
                    <a:solidFill>
                      <a:srgbClr val="000066"/>
                    </a:solidFill>
                  </a:rPr>
                  <a:t>ç</a:t>
                </a:r>
              </a:p>
              <a:p>
                <a:pPr algn="ctr"/>
                <a:r>
                  <a:rPr lang="pt-BR" sz="1200">
                    <a:solidFill>
                      <a:srgbClr val="000066"/>
                    </a:solidFill>
                  </a:rPr>
                  <a:t>ã</a:t>
                </a:r>
              </a:p>
              <a:p>
                <a:pPr algn="ctr"/>
                <a:r>
                  <a:rPr lang="pt-BR" sz="1200">
                    <a:solidFill>
                      <a:srgbClr val="000066"/>
                    </a:solidFill>
                  </a:rPr>
                  <a:t>o</a:t>
                </a:r>
              </a:p>
            </p:txBody>
          </p:sp>
          <p:sp>
            <p:nvSpPr>
              <p:cNvPr id="88" name="Text Box 79">
                <a:extLst>
                  <a:ext uri="{FF2B5EF4-FFF2-40B4-BE49-F238E27FC236}">
                    <a16:creationId xmlns:a16="http://schemas.microsoft.com/office/drawing/2014/main" id="{BAFDDBD4-673F-4CC2-A8E6-92E4A54E83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3" y="2248"/>
                <a:ext cx="201" cy="9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R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e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t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i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c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u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l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a</a:t>
                </a:r>
              </a:p>
              <a:p>
                <a:pPr algn="ctr"/>
                <a:r>
                  <a:rPr lang="pt-BR" sz="1000">
                    <a:solidFill>
                      <a:srgbClr val="000066"/>
                    </a:solidFill>
                  </a:rPr>
                  <a:t>r</a:t>
                </a:r>
              </a:p>
            </p:txBody>
          </p:sp>
        </p:grp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D9ADD295-3FF4-444D-9A5E-2F3AB7840339}"/>
                </a:ext>
              </a:extLst>
            </p:cNvPr>
            <p:cNvCxnSpPr/>
            <p:nvPr/>
          </p:nvCxnSpPr>
          <p:spPr>
            <a:xfrm>
              <a:off x="4471417" y="1232322"/>
              <a:ext cx="0" cy="35541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F6BA7076-9757-4C73-A2FD-09A21AB749F0}"/>
                </a:ext>
              </a:extLst>
            </p:cNvPr>
            <p:cNvCxnSpPr/>
            <p:nvPr/>
          </p:nvCxnSpPr>
          <p:spPr>
            <a:xfrm flipH="1">
              <a:off x="3626371" y="4786486"/>
              <a:ext cx="845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89">
              <a:extLst>
                <a:ext uri="{FF2B5EF4-FFF2-40B4-BE49-F238E27FC236}">
                  <a16:creationId xmlns:a16="http://schemas.microsoft.com/office/drawing/2014/main" id="{0ACB5C6F-208E-4945-B1D4-1A3FBB38170F}"/>
                </a:ext>
              </a:extLst>
            </p:cNvPr>
            <p:cNvCxnSpPr/>
            <p:nvPr/>
          </p:nvCxnSpPr>
          <p:spPr>
            <a:xfrm>
              <a:off x="3635896" y="4786486"/>
              <a:ext cx="0" cy="4427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94FB9816-1341-41BC-9F55-83DCEEA090A8}"/>
                </a:ext>
              </a:extLst>
            </p:cNvPr>
            <p:cNvCxnSpPr/>
            <p:nvPr/>
          </p:nvCxnSpPr>
          <p:spPr>
            <a:xfrm flipH="1">
              <a:off x="1448718" y="3606800"/>
              <a:ext cx="3022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96">
              <a:extLst>
                <a:ext uri="{FF2B5EF4-FFF2-40B4-BE49-F238E27FC236}">
                  <a16:creationId xmlns:a16="http://schemas.microsoft.com/office/drawing/2014/main" id="{71D03B5B-698A-4BE9-86B9-70FD5AA44AF1}"/>
                </a:ext>
              </a:extLst>
            </p:cNvPr>
            <p:cNvCxnSpPr/>
            <p:nvPr/>
          </p:nvCxnSpPr>
          <p:spPr>
            <a:xfrm>
              <a:off x="1448718" y="3597275"/>
              <a:ext cx="0" cy="2123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97">
              <a:extLst>
                <a:ext uri="{FF2B5EF4-FFF2-40B4-BE49-F238E27FC236}">
                  <a16:creationId xmlns:a16="http://schemas.microsoft.com/office/drawing/2014/main" id="{F8748A2A-7316-44F1-808E-D921F6191A0F}"/>
                </a:ext>
              </a:extLst>
            </p:cNvPr>
            <p:cNvCxnSpPr/>
            <p:nvPr/>
          </p:nvCxnSpPr>
          <p:spPr>
            <a:xfrm>
              <a:off x="2483768" y="3611116"/>
              <a:ext cx="0" cy="2123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2A801138-B73B-4BDF-8D64-26592A2DC9F4}"/>
                </a:ext>
              </a:extLst>
            </p:cNvPr>
            <p:cNvCxnSpPr/>
            <p:nvPr/>
          </p:nvCxnSpPr>
          <p:spPr>
            <a:xfrm>
              <a:off x="1448718" y="4330303"/>
              <a:ext cx="0" cy="484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C64ECC45-D4C8-4604-90DE-EA4C99CB3B29}"/>
                </a:ext>
              </a:extLst>
            </p:cNvPr>
            <p:cNvCxnSpPr/>
            <p:nvPr/>
          </p:nvCxnSpPr>
          <p:spPr>
            <a:xfrm>
              <a:off x="2483768" y="4336529"/>
              <a:ext cx="0" cy="484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999F2B46-4EF6-43D9-9E4F-B4C4C8DB82D9}"/>
                </a:ext>
              </a:extLst>
            </p:cNvPr>
            <p:cNvCxnSpPr/>
            <p:nvPr/>
          </p:nvCxnSpPr>
          <p:spPr>
            <a:xfrm>
              <a:off x="1448718" y="4815061"/>
              <a:ext cx="1327820" cy="6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04">
              <a:extLst>
                <a:ext uri="{FF2B5EF4-FFF2-40B4-BE49-F238E27FC236}">
                  <a16:creationId xmlns:a16="http://schemas.microsoft.com/office/drawing/2014/main" id="{4B954427-B82C-4295-BE04-02D470495BBB}"/>
                </a:ext>
              </a:extLst>
            </p:cNvPr>
            <p:cNvCxnSpPr/>
            <p:nvPr/>
          </p:nvCxnSpPr>
          <p:spPr>
            <a:xfrm>
              <a:off x="2776538" y="4818174"/>
              <a:ext cx="0" cy="4110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108">
              <a:extLst>
                <a:ext uri="{FF2B5EF4-FFF2-40B4-BE49-F238E27FC236}">
                  <a16:creationId xmlns:a16="http://schemas.microsoft.com/office/drawing/2014/main" id="{F2367ECF-AC65-4BBF-AB6A-4B13569BBB83}"/>
                </a:ext>
              </a:extLst>
            </p:cNvPr>
            <p:cNvCxnSpPr/>
            <p:nvPr/>
          </p:nvCxnSpPr>
          <p:spPr>
            <a:xfrm>
              <a:off x="6012160" y="1232322"/>
              <a:ext cx="0" cy="21966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">
              <a:extLst>
                <a:ext uri="{FF2B5EF4-FFF2-40B4-BE49-F238E27FC236}">
                  <a16:creationId xmlns:a16="http://schemas.microsoft.com/office/drawing/2014/main" id="{F28EC11A-4D72-4C89-BAB8-15D5387BAD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3333" y="1319609"/>
              <a:ext cx="1930400" cy="938213"/>
              <a:chOff x="2904" y="768"/>
              <a:chExt cx="1216" cy="591"/>
            </a:xfrm>
          </p:grpSpPr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5C7E59E1-E512-46BE-9286-7FE3DDC95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768"/>
                <a:ext cx="1200" cy="33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7" name="Group 4">
                <a:extLst>
                  <a:ext uri="{FF2B5EF4-FFF2-40B4-BE49-F238E27FC236}">
                    <a16:creationId xmlns:a16="http://schemas.microsoft.com/office/drawing/2014/main" id="{74E55E2A-B7E4-453E-B8C5-E4B576CF24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76"/>
                <a:ext cx="960" cy="330"/>
                <a:chOff x="3024" y="970"/>
                <a:chExt cx="960" cy="330"/>
              </a:xfrm>
            </p:grpSpPr>
            <p:sp>
              <p:nvSpPr>
                <p:cNvPr id="80" name="Rectangle 5">
                  <a:extLst>
                    <a:ext uri="{FF2B5EF4-FFF2-40B4-BE49-F238E27FC236}">
                      <a16:creationId xmlns:a16="http://schemas.microsoft.com/office/drawing/2014/main" id="{77C792D2-9B4A-41C3-AD14-30E261027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008"/>
                  <a:ext cx="960" cy="240"/>
                </a:xfrm>
                <a:prstGeom prst="rect">
                  <a:avLst/>
                </a:prstGeom>
                <a:solidFill>
                  <a:srgbClr val="00CC00"/>
                </a:solidFill>
                <a:ln w="9525">
                  <a:solidFill>
                    <a:srgbClr val="00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" name="Text Box 6">
                  <a:extLst>
                    <a:ext uri="{FF2B5EF4-FFF2-40B4-BE49-F238E27FC236}">
                      <a16:creationId xmlns:a16="http://schemas.microsoft.com/office/drawing/2014/main" id="{C61835A3-9115-4C73-9722-DB4DA0C979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24" y="970"/>
                  <a:ext cx="960" cy="330"/>
                </a:xfrm>
                <a:prstGeom prst="rect">
                  <a:avLst/>
                </a:prstGeom>
                <a:solidFill>
                  <a:srgbClr val="003300"/>
                </a:solidFill>
                <a:ln w="9525">
                  <a:solidFill>
                    <a:srgbClr val="00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BR" sz="1400" dirty="0" err="1">
                      <a:solidFill>
                        <a:schemeClr val="bg1"/>
                      </a:solidFill>
                    </a:rPr>
                    <a:t>Ventroanterior</a:t>
                  </a:r>
                  <a:endParaRPr lang="pt-BR" sz="1400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pt-BR" sz="1400" dirty="0" err="1">
                      <a:solidFill>
                        <a:schemeClr val="bg1"/>
                      </a:solidFill>
                    </a:rPr>
                    <a:t>ventrolateral</a:t>
                  </a:r>
                  <a:endParaRPr lang="pt-BR" sz="1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8" name="Rectangle 7">
                <a:extLst>
                  <a:ext uri="{FF2B5EF4-FFF2-40B4-BE49-F238E27FC236}">
                    <a16:creationId xmlns:a16="http://schemas.microsoft.com/office/drawing/2014/main" id="{67AE50C1-ED0E-40C6-925C-177C6B779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144"/>
                <a:ext cx="121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 Box 8">
                <a:extLst>
                  <a:ext uri="{FF2B5EF4-FFF2-40B4-BE49-F238E27FC236}">
                    <a16:creationId xmlns:a16="http://schemas.microsoft.com/office/drawing/2014/main" id="{802C6349-FE74-44FE-834C-39BC2F2FB6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4" y="1128"/>
                <a:ext cx="5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sz="1800" b="1" dirty="0">
                    <a:solidFill>
                      <a:schemeClr val="bg1"/>
                    </a:solidFill>
                  </a:rPr>
                  <a:t>Tálamo</a:t>
                </a:r>
              </a:p>
            </p:txBody>
          </p:sp>
        </p:grp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C06A6D0F-6012-4533-8B51-2106B89992A2}"/>
                </a:ext>
              </a:extLst>
            </p:cNvPr>
            <p:cNvCxnSpPr/>
            <p:nvPr/>
          </p:nvCxnSpPr>
          <p:spPr>
            <a:xfrm flipV="1">
              <a:off x="8569424" y="4738861"/>
              <a:ext cx="0" cy="645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114">
              <a:extLst>
                <a:ext uri="{FF2B5EF4-FFF2-40B4-BE49-F238E27FC236}">
                  <a16:creationId xmlns:a16="http://schemas.microsoft.com/office/drawing/2014/main" id="{F35A39FB-5DE8-4099-ADDF-51D726A455F4}"/>
                </a:ext>
              </a:extLst>
            </p:cNvPr>
            <p:cNvCxnSpPr/>
            <p:nvPr/>
          </p:nvCxnSpPr>
          <p:spPr>
            <a:xfrm flipH="1">
              <a:off x="7819380" y="4738861"/>
              <a:ext cx="7500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C70314D7-C709-4407-8974-63245A3958CB}"/>
                </a:ext>
              </a:extLst>
            </p:cNvPr>
            <p:cNvCxnSpPr/>
            <p:nvPr/>
          </p:nvCxnSpPr>
          <p:spPr>
            <a:xfrm>
              <a:off x="6012160" y="4978400"/>
              <a:ext cx="0" cy="25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E1520E22-322E-4E43-BD72-B7A64EDA828C}"/>
                </a:ext>
              </a:extLst>
            </p:cNvPr>
            <p:cNvCxnSpPr/>
            <p:nvPr/>
          </p:nvCxnSpPr>
          <p:spPr>
            <a:xfrm>
              <a:off x="6804248" y="4978400"/>
              <a:ext cx="0" cy="25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120">
              <a:extLst>
                <a:ext uri="{FF2B5EF4-FFF2-40B4-BE49-F238E27FC236}">
                  <a16:creationId xmlns:a16="http://schemas.microsoft.com/office/drawing/2014/main" id="{EA94389E-0FEA-4352-A5F8-C18AFF413745}"/>
                </a:ext>
              </a:extLst>
            </p:cNvPr>
            <p:cNvCxnSpPr/>
            <p:nvPr/>
          </p:nvCxnSpPr>
          <p:spPr>
            <a:xfrm flipH="1">
              <a:off x="5076056" y="5229200"/>
              <a:ext cx="17281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80">
              <a:extLst>
                <a:ext uri="{FF2B5EF4-FFF2-40B4-BE49-F238E27FC236}">
                  <a16:creationId xmlns:a16="http://schemas.microsoft.com/office/drawing/2014/main" id="{7899B7DE-F720-4F2D-A2D8-C76DDAE09CA9}"/>
                </a:ext>
              </a:extLst>
            </p:cNvPr>
            <p:cNvCxnSpPr/>
            <p:nvPr/>
          </p:nvCxnSpPr>
          <p:spPr>
            <a:xfrm flipH="1">
              <a:off x="885826" y="5103800"/>
              <a:ext cx="14451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98">
              <a:extLst>
                <a:ext uri="{FF2B5EF4-FFF2-40B4-BE49-F238E27FC236}">
                  <a16:creationId xmlns:a16="http://schemas.microsoft.com/office/drawing/2014/main" id="{6683A496-420C-4290-B539-F522F107AFC4}"/>
                </a:ext>
              </a:extLst>
            </p:cNvPr>
            <p:cNvCxnSpPr/>
            <p:nvPr/>
          </p:nvCxnSpPr>
          <p:spPr>
            <a:xfrm flipH="1">
              <a:off x="894607" y="5256200"/>
              <a:ext cx="14451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101">
              <a:extLst>
                <a:ext uri="{FF2B5EF4-FFF2-40B4-BE49-F238E27FC236}">
                  <a16:creationId xmlns:a16="http://schemas.microsoft.com/office/drawing/2014/main" id="{D1143B90-1FC6-4363-9D9B-FC245134C07B}"/>
                </a:ext>
              </a:extLst>
            </p:cNvPr>
            <p:cNvCxnSpPr/>
            <p:nvPr/>
          </p:nvCxnSpPr>
          <p:spPr>
            <a:xfrm flipH="1">
              <a:off x="894607" y="5408600"/>
              <a:ext cx="14451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103">
              <a:extLst>
                <a:ext uri="{FF2B5EF4-FFF2-40B4-BE49-F238E27FC236}">
                  <a16:creationId xmlns:a16="http://schemas.microsoft.com/office/drawing/2014/main" id="{C7173347-D770-4F7A-A5F9-930F439A2A31}"/>
                </a:ext>
              </a:extLst>
            </p:cNvPr>
            <p:cNvCxnSpPr/>
            <p:nvPr/>
          </p:nvCxnSpPr>
          <p:spPr>
            <a:xfrm flipH="1">
              <a:off x="894607" y="5561000"/>
              <a:ext cx="14451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105">
              <a:extLst>
                <a:ext uri="{FF2B5EF4-FFF2-40B4-BE49-F238E27FC236}">
                  <a16:creationId xmlns:a16="http://schemas.microsoft.com/office/drawing/2014/main" id="{FA7F721B-326A-4575-92EB-4B082DA42FBF}"/>
                </a:ext>
              </a:extLst>
            </p:cNvPr>
            <p:cNvCxnSpPr/>
            <p:nvPr/>
          </p:nvCxnSpPr>
          <p:spPr>
            <a:xfrm flipH="1">
              <a:off x="899592" y="5713400"/>
              <a:ext cx="14451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106">
              <a:extLst>
                <a:ext uri="{FF2B5EF4-FFF2-40B4-BE49-F238E27FC236}">
                  <a16:creationId xmlns:a16="http://schemas.microsoft.com/office/drawing/2014/main" id="{95D686E1-96F5-4AF7-806A-EA5354B0174A}"/>
                </a:ext>
              </a:extLst>
            </p:cNvPr>
            <p:cNvCxnSpPr/>
            <p:nvPr/>
          </p:nvCxnSpPr>
          <p:spPr>
            <a:xfrm flipH="1">
              <a:off x="899592" y="5865800"/>
              <a:ext cx="14451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2F76C896-4097-4902-B9FB-50B9BAEE0A4B}"/>
                </a:ext>
              </a:extLst>
            </p:cNvPr>
            <p:cNvCxnSpPr/>
            <p:nvPr/>
          </p:nvCxnSpPr>
          <p:spPr>
            <a:xfrm>
              <a:off x="3995936" y="1065635"/>
              <a:ext cx="0" cy="217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8C793EF8-1FCF-46B2-981C-99D0240824BA}"/>
                </a:ext>
              </a:extLst>
            </p:cNvPr>
            <p:cNvCxnSpPr/>
            <p:nvPr/>
          </p:nvCxnSpPr>
          <p:spPr>
            <a:xfrm flipH="1">
              <a:off x="885826" y="1283122"/>
              <a:ext cx="31101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e seta reta 87">
              <a:extLst>
                <a:ext uri="{FF2B5EF4-FFF2-40B4-BE49-F238E27FC236}">
                  <a16:creationId xmlns:a16="http://schemas.microsoft.com/office/drawing/2014/main" id="{34DE7F8C-DAED-487D-AEB5-9DEF512665AC}"/>
                </a:ext>
              </a:extLst>
            </p:cNvPr>
            <p:cNvCxnSpPr/>
            <p:nvPr/>
          </p:nvCxnSpPr>
          <p:spPr>
            <a:xfrm>
              <a:off x="885826" y="1283122"/>
              <a:ext cx="0" cy="5313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3D0B896C-4F1B-4867-9F3D-EE7ABC7BBE24}"/>
                </a:ext>
              </a:extLst>
            </p:cNvPr>
            <p:cNvCxnSpPr/>
            <p:nvPr/>
          </p:nvCxnSpPr>
          <p:spPr>
            <a:xfrm>
              <a:off x="2771800" y="1052736"/>
              <a:ext cx="0" cy="217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90">
              <a:extLst>
                <a:ext uri="{FF2B5EF4-FFF2-40B4-BE49-F238E27FC236}">
                  <a16:creationId xmlns:a16="http://schemas.microsoft.com/office/drawing/2014/main" id="{DD92DD20-F20E-46B2-9313-6A7C1CC6F960}"/>
                </a:ext>
              </a:extLst>
            </p:cNvPr>
            <p:cNvCxnSpPr/>
            <p:nvPr/>
          </p:nvCxnSpPr>
          <p:spPr>
            <a:xfrm>
              <a:off x="1691680" y="1547813"/>
              <a:ext cx="7492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111">
              <a:extLst>
                <a:ext uri="{FF2B5EF4-FFF2-40B4-BE49-F238E27FC236}">
                  <a16:creationId xmlns:a16="http://schemas.microsoft.com/office/drawing/2014/main" id="{DBB5EA6E-1B3D-45B4-8666-A8EF654B5DC7}"/>
                </a:ext>
              </a:extLst>
            </p:cNvPr>
            <p:cNvCxnSpPr/>
            <p:nvPr/>
          </p:nvCxnSpPr>
          <p:spPr>
            <a:xfrm>
              <a:off x="2886695" y="1556792"/>
              <a:ext cx="7492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92">
              <a:extLst>
                <a:ext uri="{FF2B5EF4-FFF2-40B4-BE49-F238E27FC236}">
                  <a16:creationId xmlns:a16="http://schemas.microsoft.com/office/drawing/2014/main" id="{5B6D6B59-3B03-482A-87DA-5D85DABF1446}"/>
                </a:ext>
              </a:extLst>
            </p:cNvPr>
            <p:cNvCxnSpPr/>
            <p:nvPr/>
          </p:nvCxnSpPr>
          <p:spPr>
            <a:xfrm>
              <a:off x="1085454" y="2050108"/>
              <a:ext cx="1587" cy="658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113">
              <a:extLst>
                <a:ext uri="{FF2B5EF4-FFF2-40B4-BE49-F238E27FC236}">
                  <a16:creationId xmlns:a16="http://schemas.microsoft.com/office/drawing/2014/main" id="{B1E6A760-7CF5-4374-9B78-219F11D6AD0A}"/>
                </a:ext>
              </a:extLst>
            </p:cNvPr>
            <p:cNvCxnSpPr/>
            <p:nvPr/>
          </p:nvCxnSpPr>
          <p:spPr>
            <a:xfrm>
              <a:off x="2256632" y="2060848"/>
              <a:ext cx="1587" cy="658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95">
              <a:extLst>
                <a:ext uri="{FF2B5EF4-FFF2-40B4-BE49-F238E27FC236}">
                  <a16:creationId xmlns:a16="http://schemas.microsoft.com/office/drawing/2014/main" id="{D456905F-D7A4-4301-9821-248740641867}"/>
                </a:ext>
              </a:extLst>
            </p:cNvPr>
            <p:cNvCxnSpPr/>
            <p:nvPr/>
          </p:nvCxnSpPr>
          <p:spPr>
            <a:xfrm flipV="1">
              <a:off x="1835696" y="2006029"/>
              <a:ext cx="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de seta reta 116">
              <a:extLst>
                <a:ext uri="{FF2B5EF4-FFF2-40B4-BE49-F238E27FC236}">
                  <a16:creationId xmlns:a16="http://schemas.microsoft.com/office/drawing/2014/main" id="{D129DD69-667D-492D-8C6F-5E62A7C67AAC}"/>
                </a:ext>
              </a:extLst>
            </p:cNvPr>
            <p:cNvCxnSpPr/>
            <p:nvPr/>
          </p:nvCxnSpPr>
          <p:spPr>
            <a:xfrm flipV="1">
              <a:off x="2987824" y="2017415"/>
              <a:ext cx="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112">
              <a:extLst>
                <a:ext uri="{FF2B5EF4-FFF2-40B4-BE49-F238E27FC236}">
                  <a16:creationId xmlns:a16="http://schemas.microsoft.com/office/drawing/2014/main" id="{28819977-C917-4CD7-A249-99013D41CC51}"/>
                </a:ext>
              </a:extLst>
            </p:cNvPr>
            <p:cNvCxnSpPr/>
            <p:nvPr/>
          </p:nvCxnSpPr>
          <p:spPr>
            <a:xfrm>
              <a:off x="4139952" y="1556792"/>
              <a:ext cx="7492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84">
              <a:extLst>
                <a:ext uri="{FF2B5EF4-FFF2-40B4-BE49-F238E27FC236}">
                  <a16:creationId xmlns:a16="http://schemas.microsoft.com/office/drawing/2014/main" id="{1F8E2380-A638-42D3-87C9-34171B1CE55E}"/>
                </a:ext>
              </a:extLst>
            </p:cNvPr>
            <p:cNvCxnSpPr/>
            <p:nvPr/>
          </p:nvCxnSpPr>
          <p:spPr>
            <a:xfrm flipH="1">
              <a:off x="6288237" y="1472629"/>
              <a:ext cx="5405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1F0B76BA-E43C-4BD0-AA12-A1489A3AB051}"/>
                </a:ext>
              </a:extLst>
            </p:cNvPr>
            <p:cNvCxnSpPr/>
            <p:nvPr/>
          </p:nvCxnSpPr>
          <p:spPr>
            <a:xfrm flipH="1">
              <a:off x="6523980" y="2050108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87696829-184C-4752-9E3B-D694A532B9B5}"/>
                </a:ext>
              </a:extLst>
            </p:cNvPr>
            <p:cNvCxnSpPr/>
            <p:nvPr/>
          </p:nvCxnSpPr>
          <p:spPr>
            <a:xfrm flipH="1">
              <a:off x="6516216" y="2564904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BAD937B2-324B-401F-9BB6-DAD8487A3A8C}"/>
                </a:ext>
              </a:extLst>
            </p:cNvPr>
            <p:cNvCxnSpPr/>
            <p:nvPr/>
          </p:nvCxnSpPr>
          <p:spPr>
            <a:xfrm flipV="1">
              <a:off x="6516216" y="1472629"/>
              <a:ext cx="7764" cy="10922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de seta reta 86">
              <a:extLst>
                <a:ext uri="{FF2B5EF4-FFF2-40B4-BE49-F238E27FC236}">
                  <a16:creationId xmlns:a16="http://schemas.microsoft.com/office/drawing/2014/main" id="{99572E47-66C2-4E23-A07C-7E9F8CD5C632}"/>
                </a:ext>
              </a:extLst>
            </p:cNvPr>
            <p:cNvCxnSpPr/>
            <p:nvPr/>
          </p:nvCxnSpPr>
          <p:spPr>
            <a:xfrm flipV="1">
              <a:off x="755576" y="5472286"/>
              <a:ext cx="7019354" cy="4762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91">
              <a:extLst>
                <a:ext uri="{FF2B5EF4-FFF2-40B4-BE49-F238E27FC236}">
                  <a16:creationId xmlns:a16="http://schemas.microsoft.com/office/drawing/2014/main" id="{4C031922-2C5A-4185-BDC1-388E1E61B184}"/>
                </a:ext>
              </a:extLst>
            </p:cNvPr>
            <p:cNvCxnSpPr/>
            <p:nvPr/>
          </p:nvCxnSpPr>
          <p:spPr>
            <a:xfrm flipV="1">
              <a:off x="4889153" y="1052736"/>
              <a:ext cx="0" cy="419893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E8D63832-0DC1-4E9E-9AB7-A1D05691B85B}"/>
                </a:ext>
              </a:extLst>
            </p:cNvPr>
            <p:cNvCxnSpPr/>
            <p:nvPr/>
          </p:nvCxnSpPr>
          <p:spPr>
            <a:xfrm>
              <a:off x="4860032" y="6021288"/>
              <a:ext cx="402577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E1F69677-4263-4F42-A2E7-C4507059A3CD}"/>
                </a:ext>
              </a:extLst>
            </p:cNvPr>
            <p:cNvCxnSpPr/>
            <p:nvPr/>
          </p:nvCxnSpPr>
          <p:spPr>
            <a:xfrm flipV="1">
              <a:off x="4860032" y="5715000"/>
              <a:ext cx="0" cy="31926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AFD09590-D642-40A1-8EAB-87053346CD74}"/>
                </a:ext>
              </a:extLst>
            </p:cNvPr>
            <p:cNvCxnSpPr/>
            <p:nvPr/>
          </p:nvCxnSpPr>
          <p:spPr>
            <a:xfrm flipH="1" flipV="1">
              <a:off x="8809980" y="2310829"/>
              <a:ext cx="64244" cy="371045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127">
              <a:extLst>
                <a:ext uri="{FF2B5EF4-FFF2-40B4-BE49-F238E27FC236}">
                  <a16:creationId xmlns:a16="http://schemas.microsoft.com/office/drawing/2014/main" id="{35E9EBEB-1CFD-4C4D-B59B-2A8D73E110FE}"/>
                </a:ext>
              </a:extLst>
            </p:cNvPr>
            <p:cNvCxnSpPr/>
            <p:nvPr/>
          </p:nvCxnSpPr>
          <p:spPr>
            <a:xfrm flipH="1">
              <a:off x="8569424" y="2329879"/>
              <a:ext cx="240556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06D587D7-DD64-4FE2-9486-EE1432585E87}"/>
                </a:ext>
              </a:extLst>
            </p:cNvPr>
            <p:cNvCxnSpPr/>
            <p:nvPr/>
          </p:nvCxnSpPr>
          <p:spPr>
            <a:xfrm flipV="1">
              <a:off x="7714605" y="3378200"/>
              <a:ext cx="0" cy="41910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1E2FB260-9710-43E7-89AE-BE2BD91D8DDF}"/>
                </a:ext>
              </a:extLst>
            </p:cNvPr>
            <p:cNvCxnSpPr/>
            <p:nvPr/>
          </p:nvCxnSpPr>
          <p:spPr>
            <a:xfrm>
              <a:off x="7714605" y="3378200"/>
              <a:ext cx="11049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de seta reta 133">
              <a:extLst>
                <a:ext uri="{FF2B5EF4-FFF2-40B4-BE49-F238E27FC236}">
                  <a16:creationId xmlns:a16="http://schemas.microsoft.com/office/drawing/2014/main" id="{9DE62767-0F1C-4EE8-AB90-E2D8B4850113}"/>
                </a:ext>
              </a:extLst>
            </p:cNvPr>
            <p:cNvCxnSpPr/>
            <p:nvPr/>
          </p:nvCxnSpPr>
          <p:spPr>
            <a:xfrm flipH="1">
              <a:off x="8000355" y="1548817"/>
              <a:ext cx="445244" cy="797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134">
              <a:extLst>
                <a:ext uri="{FF2B5EF4-FFF2-40B4-BE49-F238E27FC236}">
                  <a16:creationId xmlns:a16="http://schemas.microsoft.com/office/drawing/2014/main" id="{6FFD895B-13F8-4AE4-8C21-6C22D15BBF31}"/>
                </a:ext>
              </a:extLst>
            </p:cNvPr>
            <p:cNvCxnSpPr/>
            <p:nvPr/>
          </p:nvCxnSpPr>
          <p:spPr>
            <a:xfrm flipH="1">
              <a:off x="8028384" y="2096306"/>
              <a:ext cx="445244" cy="797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135">
              <a:extLst>
                <a:ext uri="{FF2B5EF4-FFF2-40B4-BE49-F238E27FC236}">
                  <a16:creationId xmlns:a16="http://schemas.microsoft.com/office/drawing/2014/main" id="{6556C385-E793-4707-BDC8-D7354F476114}"/>
                </a:ext>
              </a:extLst>
            </p:cNvPr>
            <p:cNvCxnSpPr/>
            <p:nvPr/>
          </p:nvCxnSpPr>
          <p:spPr>
            <a:xfrm flipH="1">
              <a:off x="8028384" y="2628937"/>
              <a:ext cx="445244" cy="797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9D295BAA-DC3F-4577-9C44-56A48D5ABD13}"/>
                </a:ext>
              </a:extLst>
            </p:cNvPr>
            <p:cNvSpPr/>
            <p:nvPr/>
          </p:nvSpPr>
          <p:spPr>
            <a:xfrm>
              <a:off x="1455862" y="4891261"/>
              <a:ext cx="379834" cy="120808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532592B8-182C-46A5-B343-712361031767}"/>
                </a:ext>
              </a:extLst>
            </p:cNvPr>
            <p:cNvSpPr/>
            <p:nvPr/>
          </p:nvSpPr>
          <p:spPr>
            <a:xfrm>
              <a:off x="895351" y="2276476"/>
              <a:ext cx="1127646" cy="144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2" name="Grupo 18">
              <a:extLst>
                <a:ext uri="{FF2B5EF4-FFF2-40B4-BE49-F238E27FC236}">
                  <a16:creationId xmlns:a16="http://schemas.microsoft.com/office/drawing/2014/main" id="{F9210B41-6AB6-46E5-90E3-9B0DFFCB32A2}"/>
                </a:ext>
              </a:extLst>
            </p:cNvPr>
            <p:cNvGrpSpPr/>
            <p:nvPr/>
          </p:nvGrpSpPr>
          <p:grpSpPr>
            <a:xfrm>
              <a:off x="7554788" y="6109271"/>
              <a:ext cx="1583381" cy="739316"/>
              <a:chOff x="4572000" y="4005064"/>
              <a:chExt cx="3672408" cy="2088232"/>
            </a:xfrm>
          </p:grpSpPr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3DC2E24F-6223-47D8-A0F3-02C616C6B7B4}"/>
                  </a:ext>
                </a:extLst>
              </p:cNvPr>
              <p:cNvSpPr/>
              <p:nvPr/>
            </p:nvSpPr>
            <p:spPr>
              <a:xfrm>
                <a:off x="4572000" y="4005064"/>
                <a:ext cx="3672408" cy="208823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grpSp>
            <p:nvGrpSpPr>
              <p:cNvPr id="64" name="Group 99">
                <a:extLst>
                  <a:ext uri="{FF2B5EF4-FFF2-40B4-BE49-F238E27FC236}">
                    <a16:creationId xmlns:a16="http://schemas.microsoft.com/office/drawing/2014/main" id="{709A3119-738B-4AAB-97AE-69732D2E79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680" y="4261780"/>
                <a:ext cx="1697038" cy="1511300"/>
                <a:chOff x="1104" y="3128"/>
                <a:chExt cx="1069" cy="952"/>
              </a:xfrm>
            </p:grpSpPr>
            <p:grpSp>
              <p:nvGrpSpPr>
                <p:cNvPr id="65" name="Group 93">
                  <a:extLst>
                    <a:ext uri="{FF2B5EF4-FFF2-40B4-BE49-F238E27FC236}">
                      <a16:creationId xmlns:a16="http://schemas.microsoft.com/office/drawing/2014/main" id="{EB193477-6A68-4429-BF87-F4CD6D2B17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04" y="3168"/>
                  <a:ext cx="144" cy="912"/>
                  <a:chOff x="3216" y="3408"/>
                  <a:chExt cx="144" cy="912"/>
                </a:xfrm>
              </p:grpSpPr>
              <p:sp>
                <p:nvSpPr>
                  <p:cNvPr id="71" name="Rectangle 88">
                    <a:extLst>
                      <a:ext uri="{FF2B5EF4-FFF2-40B4-BE49-F238E27FC236}">
                        <a16:creationId xmlns:a16="http://schemas.microsoft.com/office/drawing/2014/main" id="{4026712F-123F-442B-9997-0F38F1A3DF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08"/>
                    <a:ext cx="144" cy="144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FF99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pt-BR" sz="800">
                      <a:solidFill>
                        <a:srgbClr val="FFFF66"/>
                      </a:solidFill>
                    </a:endParaRPr>
                  </a:p>
                </p:txBody>
              </p:sp>
              <p:sp>
                <p:nvSpPr>
                  <p:cNvPr id="72" name="Rectangle 89">
                    <a:extLst>
                      <a:ext uri="{FF2B5EF4-FFF2-40B4-BE49-F238E27FC236}">
                        <a16:creationId xmlns:a16="http://schemas.microsoft.com/office/drawing/2014/main" id="{1288F052-15F6-4B16-9EE3-CB0B9712B5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600"/>
                    <a:ext cx="144" cy="144"/>
                  </a:xfrm>
                  <a:prstGeom prst="rect">
                    <a:avLst/>
                  </a:prstGeom>
                  <a:solidFill>
                    <a:srgbClr val="003300"/>
                  </a:solidFill>
                  <a:ln w="9525">
                    <a:solidFill>
                      <a:srgbClr val="0033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 sz="800"/>
                  </a:p>
                </p:txBody>
              </p:sp>
              <p:sp>
                <p:nvSpPr>
                  <p:cNvPr id="73" name="Rectangle 90">
                    <a:extLst>
                      <a:ext uri="{FF2B5EF4-FFF2-40B4-BE49-F238E27FC236}">
                        <a16:creationId xmlns:a16="http://schemas.microsoft.com/office/drawing/2014/main" id="{3A7D54A0-8B0E-496D-B8FD-B9A3E6AD1B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792"/>
                    <a:ext cx="144" cy="144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 sz="800"/>
                  </a:p>
                </p:txBody>
              </p:sp>
              <p:sp>
                <p:nvSpPr>
                  <p:cNvPr id="74" name="Rectangle 91">
                    <a:extLst>
                      <a:ext uri="{FF2B5EF4-FFF2-40B4-BE49-F238E27FC236}">
                        <a16:creationId xmlns:a16="http://schemas.microsoft.com/office/drawing/2014/main" id="{F88437EE-BD8E-4B4C-898E-E69ADE36ED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984"/>
                    <a:ext cx="144" cy="144"/>
                  </a:xfrm>
                  <a:prstGeom prst="rect">
                    <a:avLst/>
                  </a:prstGeom>
                  <a:solidFill>
                    <a:srgbClr val="000066"/>
                  </a:solidFill>
                  <a:ln w="9525">
                    <a:solidFill>
                      <a:srgbClr val="00206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 sz="800"/>
                  </a:p>
                </p:txBody>
              </p:sp>
              <p:sp>
                <p:nvSpPr>
                  <p:cNvPr id="75" name="Rectangle 92">
                    <a:extLst>
                      <a:ext uri="{FF2B5EF4-FFF2-40B4-BE49-F238E27FC236}">
                        <a16:creationId xmlns:a16="http://schemas.microsoft.com/office/drawing/2014/main" id="{6C40D5F6-B975-4C6F-ABF9-AFC60255A1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4176"/>
                    <a:ext cx="144" cy="144"/>
                  </a:xfrm>
                  <a:prstGeom prst="rect">
                    <a:avLst/>
                  </a:prstGeom>
                  <a:solidFill>
                    <a:srgbClr val="FF3399"/>
                  </a:solidFill>
                  <a:ln w="9525">
                    <a:solidFill>
                      <a:srgbClr val="FF33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 sz="800"/>
                  </a:p>
                </p:txBody>
              </p:sp>
            </p:grpSp>
            <p:sp>
              <p:nvSpPr>
                <p:cNvPr id="66" name="Text Box 94">
                  <a:extLst>
                    <a:ext uri="{FF2B5EF4-FFF2-40B4-BE49-F238E27FC236}">
                      <a16:creationId xmlns:a16="http://schemas.microsoft.com/office/drawing/2014/main" id="{6B91A326-24E1-4C09-AAA9-1555917511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24" y="3128"/>
                  <a:ext cx="708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800" dirty="0">
                      <a:solidFill>
                        <a:srgbClr val="FF9900"/>
                      </a:solidFill>
                    </a:rPr>
                    <a:t>Estruturas ordenadoras</a:t>
                  </a:r>
                </a:p>
              </p:txBody>
            </p:sp>
            <p:sp>
              <p:nvSpPr>
                <p:cNvPr id="67" name="Text Box 95">
                  <a:extLst>
                    <a:ext uri="{FF2B5EF4-FFF2-40B4-BE49-F238E27FC236}">
                      <a16:creationId xmlns:a16="http://schemas.microsoft.com/office/drawing/2014/main" id="{3972B9C9-343A-4F04-8D17-579479A647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24" y="3313"/>
                  <a:ext cx="744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800" dirty="0">
                      <a:solidFill>
                        <a:schemeClr val="bg1"/>
                      </a:solidFill>
                    </a:rPr>
                    <a:t>Estruturas controladoras</a:t>
                  </a:r>
                </a:p>
              </p:txBody>
            </p:sp>
            <p:sp>
              <p:nvSpPr>
                <p:cNvPr id="68" name="Text Box 96">
                  <a:extLst>
                    <a:ext uri="{FF2B5EF4-FFF2-40B4-BE49-F238E27FC236}">
                      <a16:creationId xmlns:a16="http://schemas.microsoft.com/office/drawing/2014/main" id="{1C990312-65E6-4DBB-BBD4-86A43BFA37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24" y="3505"/>
                  <a:ext cx="719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800">
                      <a:solidFill>
                        <a:srgbClr val="FFFF66"/>
                      </a:solidFill>
                    </a:rPr>
                    <a:t>Estruturas planejadoras</a:t>
                  </a:r>
                </a:p>
              </p:txBody>
            </p:sp>
            <p:sp>
              <p:nvSpPr>
                <p:cNvPr id="69" name="Text Box 97">
                  <a:extLst>
                    <a:ext uri="{FF2B5EF4-FFF2-40B4-BE49-F238E27FC236}">
                      <a16:creationId xmlns:a16="http://schemas.microsoft.com/office/drawing/2014/main" id="{F51D68C2-F2CF-4A64-95B7-EE2E7F732B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24" y="3697"/>
                  <a:ext cx="597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800">
                      <a:solidFill>
                        <a:schemeClr val="hlink"/>
                      </a:solidFill>
                    </a:rPr>
                    <a:t>Estruturas efetoras</a:t>
                  </a:r>
                </a:p>
              </p:txBody>
            </p:sp>
            <p:sp>
              <p:nvSpPr>
                <p:cNvPr id="70" name="Text Box 98">
                  <a:extLst>
                    <a:ext uri="{FF2B5EF4-FFF2-40B4-BE49-F238E27FC236}">
                      <a16:creationId xmlns:a16="http://schemas.microsoft.com/office/drawing/2014/main" id="{B4D47E2F-8A4D-4F0E-BF2D-018A7B052F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24" y="3889"/>
                  <a:ext cx="949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800">
                      <a:solidFill>
                        <a:srgbClr val="FF3399"/>
                      </a:solidFill>
                    </a:rPr>
                    <a:t>Estruturas receptoras e aferentes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31904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usa branca com texto preto sobre fundo branco&#10;&#10;Descrição gerada automaticamente">
            <a:extLst>
              <a:ext uri="{FF2B5EF4-FFF2-40B4-BE49-F238E27FC236}">
                <a16:creationId xmlns:a16="http://schemas.microsoft.com/office/drawing/2014/main" id="{61688B08-2B7E-4C49-BEBF-29460AEE5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3" y="348658"/>
            <a:ext cx="11669411" cy="567263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3804180-964A-442C-A831-E8B62072B1D7}"/>
              </a:ext>
            </a:extLst>
          </p:cNvPr>
          <p:cNvSpPr/>
          <p:nvPr/>
        </p:nvSpPr>
        <p:spPr>
          <a:xfrm>
            <a:off x="-96688" y="260648"/>
            <a:ext cx="2160240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79E117D-DA71-45D5-BA17-2455EC440E28}"/>
              </a:ext>
            </a:extLst>
          </p:cNvPr>
          <p:cNvSpPr/>
          <p:nvPr/>
        </p:nvSpPr>
        <p:spPr>
          <a:xfrm>
            <a:off x="8976320" y="230180"/>
            <a:ext cx="3672408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25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pic>
        <p:nvPicPr>
          <p:cNvPr id="4" name="Picture 3" descr="C:\DOCUME~1\LUIZCA~2\LOCALS~1\Temp\~im0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1916832"/>
            <a:ext cx="6192689" cy="437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708232" y="26670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708232" y="32004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708232" y="37338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733800" y="42672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29041" y="2767280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n-lt"/>
              </a:rPr>
              <a:t>Córtex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75521" y="3285858"/>
            <a:ext cx="2002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C00000"/>
                </a:solidFill>
                <a:latin typeface="+mn-lt"/>
              </a:rPr>
              <a:t>Núcleos da base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21912" y="3829984"/>
            <a:ext cx="153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C00000"/>
                </a:solidFill>
                <a:latin typeface="+mn-lt"/>
              </a:rPr>
              <a:t>Hipotálamo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36116" y="4356098"/>
            <a:ext cx="856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n-lt"/>
              </a:rPr>
              <a:t>Bulbo</a:t>
            </a:r>
            <a:endParaRPr lang="pt-BR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1623721" y="1438324"/>
            <a:ext cx="8946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latin typeface="+mn-lt"/>
              </a:rPr>
              <a:t>Depressores específicos / Neurolépticos / Ansiolíticos</a:t>
            </a: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>
                <a:solidFill>
                  <a:srgbClr val="164C6C"/>
                </a:solidFill>
              </a:rPr>
              <a:t>Conceitos / Neurofarmacologia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endParaRPr lang="pt-BR" sz="2400" dirty="0"/>
          </a:p>
          <a:p>
            <a:pPr eaLnBrk="1" hangingPunct="1"/>
            <a:endParaRPr lang="pt-BR" sz="2400" dirty="0"/>
          </a:p>
          <a:p>
            <a:pPr eaLnBrk="1" hangingPunct="1"/>
            <a:endParaRPr lang="pt-BR" dirty="0"/>
          </a:p>
        </p:txBody>
      </p:sp>
      <p:graphicFrame>
        <p:nvGraphicFramePr>
          <p:cNvPr id="7" name="Diagrama 6"/>
          <p:cNvGraphicFramePr/>
          <p:nvPr/>
        </p:nvGraphicFramePr>
        <p:xfrm>
          <a:off x="2495600" y="1556792"/>
          <a:ext cx="72728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137EEDB-ED32-495B-BE44-AB7A7FCA511D}"/>
              </a:ext>
            </a:extLst>
          </p:cNvPr>
          <p:cNvSpPr/>
          <p:nvPr/>
        </p:nvSpPr>
        <p:spPr>
          <a:xfrm>
            <a:off x="8760296" y="2060848"/>
            <a:ext cx="3176334" cy="1296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00FF00"/>
              </a:highligh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843DFF-A746-46BD-AD39-FC82CC38465F}"/>
              </a:ext>
            </a:extLst>
          </p:cNvPr>
          <p:cNvSpPr txBox="1"/>
          <p:nvPr/>
        </p:nvSpPr>
        <p:spPr>
          <a:xfrm>
            <a:off x="9095788" y="2257974"/>
            <a:ext cx="2943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Patologia</a:t>
            </a:r>
          </a:p>
          <a:p>
            <a:r>
              <a:rPr lang="pt-BR" dirty="0">
                <a:solidFill>
                  <a:schemeClr val="bg1"/>
                </a:solidFill>
              </a:rPr>
              <a:t>Distúrbios emocionais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1CAA72-6D2B-4D04-8045-1A74A1585FD2}"/>
              </a:ext>
            </a:extLst>
          </p:cNvPr>
          <p:cNvSpPr/>
          <p:nvPr/>
        </p:nvSpPr>
        <p:spPr>
          <a:xfrm>
            <a:off x="8832304" y="5085184"/>
            <a:ext cx="3024336" cy="120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E503605-70C7-4F50-897C-895FEB21C159}"/>
              </a:ext>
            </a:extLst>
          </p:cNvPr>
          <p:cNvSpPr txBox="1"/>
          <p:nvPr/>
        </p:nvSpPr>
        <p:spPr>
          <a:xfrm>
            <a:off x="8976320" y="5282310"/>
            <a:ext cx="2084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Terapêutica</a:t>
            </a:r>
          </a:p>
          <a:p>
            <a:r>
              <a:rPr lang="pt-BR" dirty="0"/>
              <a:t>Tranquilizantes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E5ACF4AE-5B13-4066-85AA-79A6C33D141D}"/>
              </a:ext>
            </a:extLst>
          </p:cNvPr>
          <p:cNvCxnSpPr/>
          <p:nvPr/>
        </p:nvCxnSpPr>
        <p:spPr>
          <a:xfrm flipH="1">
            <a:off x="6132004" y="2488806"/>
            <a:ext cx="2844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FC71E0F-4147-486F-98B4-D5F7CBD9A70E}"/>
              </a:ext>
            </a:extLst>
          </p:cNvPr>
          <p:cNvCxnSpPr>
            <a:cxnSpLocks/>
          </p:cNvCxnSpPr>
          <p:nvPr/>
        </p:nvCxnSpPr>
        <p:spPr>
          <a:xfrm flipH="1" flipV="1">
            <a:off x="7320136" y="4581128"/>
            <a:ext cx="1656184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D68BC530-97BE-45FE-971D-41C9D258833C}"/>
              </a:ext>
            </a:extLst>
          </p:cNvPr>
          <p:cNvSpPr/>
          <p:nvPr/>
        </p:nvSpPr>
        <p:spPr>
          <a:xfrm>
            <a:off x="648675" y="2025400"/>
            <a:ext cx="317633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4C2263-F590-43EF-A017-6EDF004CB065}"/>
              </a:ext>
            </a:extLst>
          </p:cNvPr>
          <p:cNvSpPr txBox="1"/>
          <p:nvPr/>
        </p:nvSpPr>
        <p:spPr>
          <a:xfrm>
            <a:off x="765125" y="2144117"/>
            <a:ext cx="1430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Fisiologia</a:t>
            </a:r>
          </a:p>
          <a:p>
            <a:r>
              <a:rPr lang="pt-BR" dirty="0"/>
              <a:t>Emoções</a:t>
            </a:r>
          </a:p>
        </p:txBody>
      </p:sp>
    </p:spTree>
    <p:extLst>
      <p:ext uri="{BB962C8B-B14F-4D97-AF65-F5344CB8AC3E}">
        <p14:creationId xmlns:p14="http://schemas.microsoft.com/office/powerpoint/2010/main" val="75249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5680" y="1556792"/>
            <a:ext cx="6480720" cy="4608512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dirty="0">
                <a:solidFill>
                  <a:srgbClr val="C00000"/>
                </a:solidFill>
              </a:rPr>
              <a:t>Ansiedade			</a:t>
            </a:r>
            <a:r>
              <a:rPr lang="pt-BR" sz="3200" dirty="0">
                <a:solidFill>
                  <a:srgbClr val="006600"/>
                </a:solidFill>
              </a:rPr>
              <a:t>Negativas</a:t>
            </a:r>
            <a:br>
              <a:rPr lang="pt-BR" sz="3200" dirty="0">
                <a:solidFill>
                  <a:srgbClr val="C00000"/>
                </a:solidFill>
              </a:rPr>
            </a:br>
            <a:r>
              <a:rPr lang="pt-BR" sz="3200" dirty="0">
                <a:solidFill>
                  <a:srgbClr val="C00000"/>
                </a:solidFill>
              </a:rPr>
              <a:t>Medo</a:t>
            </a:r>
            <a:br>
              <a:rPr lang="pt-BR" sz="3200" dirty="0">
                <a:solidFill>
                  <a:srgbClr val="C00000"/>
                </a:solidFill>
              </a:rPr>
            </a:br>
            <a:r>
              <a:rPr lang="pt-BR" sz="3200" dirty="0">
                <a:solidFill>
                  <a:srgbClr val="C00000"/>
                </a:solidFill>
              </a:rPr>
              <a:t>Raiva</a:t>
            </a:r>
            <a:br>
              <a:rPr lang="pt-BR" sz="3200" dirty="0">
                <a:solidFill>
                  <a:srgbClr val="C00000"/>
                </a:solidFill>
              </a:rPr>
            </a:br>
            <a:r>
              <a:rPr lang="pt-BR" sz="3200" dirty="0">
                <a:solidFill>
                  <a:srgbClr val="C00000"/>
                </a:solidFill>
              </a:rPr>
              <a:t>Estresse</a:t>
            </a:r>
            <a:br>
              <a:rPr lang="pt-BR" sz="3200" dirty="0">
                <a:solidFill>
                  <a:srgbClr val="C00000"/>
                </a:solidFill>
              </a:rPr>
            </a:br>
            <a:r>
              <a:rPr lang="pt-BR" sz="3200" dirty="0">
                <a:solidFill>
                  <a:srgbClr val="C00000"/>
                </a:solidFill>
              </a:rPr>
              <a:t>Tristeza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>
                <a:solidFill>
                  <a:srgbClr val="006600"/>
                </a:solidFill>
              </a:rPr>
              <a:t>Amor			</a:t>
            </a:r>
            <a:r>
              <a:rPr lang="pt-BR" sz="3200" dirty="0">
                <a:solidFill>
                  <a:srgbClr val="C00000"/>
                </a:solidFill>
              </a:rPr>
              <a:t>Positivas</a:t>
            </a:r>
            <a:br>
              <a:rPr lang="pt-BR" sz="3200" dirty="0">
                <a:solidFill>
                  <a:srgbClr val="006600"/>
                </a:solidFill>
              </a:rPr>
            </a:br>
            <a:r>
              <a:rPr lang="pt-BR" sz="3200" dirty="0">
                <a:solidFill>
                  <a:srgbClr val="006600"/>
                </a:solidFill>
              </a:rPr>
              <a:t>Alegria</a:t>
            </a:r>
            <a:br>
              <a:rPr lang="pt-BR" sz="3200" dirty="0">
                <a:solidFill>
                  <a:srgbClr val="006600"/>
                </a:solidFill>
              </a:rPr>
            </a:br>
            <a:r>
              <a:rPr lang="pt-BR" sz="3200" dirty="0">
                <a:solidFill>
                  <a:srgbClr val="006600"/>
                </a:solidFill>
              </a:rPr>
              <a:t>Felicidade</a:t>
            </a:r>
            <a:br>
              <a:rPr lang="pt-BR" sz="3200" dirty="0">
                <a:solidFill>
                  <a:srgbClr val="006600"/>
                </a:solidFill>
              </a:rPr>
            </a:br>
            <a:r>
              <a:rPr lang="pt-BR" sz="3200" dirty="0">
                <a:solidFill>
                  <a:srgbClr val="006600"/>
                </a:solidFill>
              </a:rPr>
              <a:t>Amizade</a:t>
            </a:r>
          </a:p>
        </p:txBody>
      </p:sp>
    </p:spTree>
    <p:extLst>
      <p:ext uri="{BB962C8B-B14F-4D97-AF65-F5344CB8AC3E}">
        <p14:creationId xmlns:p14="http://schemas.microsoft.com/office/powerpoint/2010/main" val="105853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67408" y="1628800"/>
            <a:ext cx="10801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br>
              <a:rPr lang="pt-BR" sz="2800" dirty="0">
                <a:solidFill>
                  <a:schemeClr val="tx1"/>
                </a:solidFill>
                <a:latin typeface="+mn-lt"/>
              </a:rPr>
            </a:br>
            <a:r>
              <a:rPr lang="pt-BR" sz="2800" dirty="0">
                <a:solidFill>
                  <a:schemeClr val="tx1"/>
                </a:solidFill>
                <a:latin typeface="+mn-lt"/>
              </a:rPr>
              <a:t>Charles Darwin (1809-1882) foi o primeiro a observar semelhanças entre indivíduos de diferentes espécies na expressão comportamental da raiva, analisando movimentos faciais e corporais.  Concluiu que estes comportamentos tem uma determinação inata.</a:t>
            </a:r>
          </a:p>
          <a:p>
            <a:pPr algn="ctr"/>
            <a:endParaRPr lang="pt-BR" sz="28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t-BR" sz="2800" i="1" dirty="0">
                <a:solidFill>
                  <a:schemeClr val="tx1"/>
                </a:solidFill>
                <a:latin typeface="+mn-lt"/>
              </a:rPr>
              <a:t> A expressão das emoções no homem e nos animais</a:t>
            </a:r>
            <a:br>
              <a:rPr lang="pt-BR" sz="2800" i="1" dirty="0">
                <a:solidFill>
                  <a:schemeClr val="tx1"/>
                </a:solidFill>
                <a:latin typeface="+mn-lt"/>
              </a:rPr>
            </a:br>
            <a:br>
              <a:rPr lang="pt-BR" sz="2800" i="1" dirty="0">
                <a:solidFill>
                  <a:schemeClr val="tx1"/>
                </a:solidFill>
                <a:latin typeface="+mn-lt"/>
              </a:rPr>
            </a:br>
            <a:r>
              <a:rPr lang="pt-BR" sz="2800" i="1" dirty="0">
                <a:solidFill>
                  <a:schemeClr val="tx1"/>
                </a:solidFill>
                <a:latin typeface="+mn-lt"/>
              </a:rPr>
              <a:t>1872</a:t>
            </a:r>
            <a:br>
              <a:rPr lang="pt-BR" sz="2800" i="1" dirty="0">
                <a:solidFill>
                  <a:schemeClr val="tx1"/>
                </a:solidFill>
                <a:latin typeface="+mn-lt"/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1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2603915" y="1361406"/>
            <a:ext cx="6919895" cy="4924807"/>
            <a:chOff x="734714" y="1332830"/>
            <a:chExt cx="6919895" cy="4924807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4316114" y="2215480"/>
              <a:ext cx="2133600" cy="5334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Córtex cingulado</a:t>
              </a:r>
            </a:p>
          </p:txBody>
        </p:sp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6068714" y="2748880"/>
              <a:ext cx="381000" cy="11430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33CC"/>
            </a:solidFill>
            <a:ln w="9525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6144914" y="3968080"/>
              <a:ext cx="1371600" cy="68580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Hipocampo</a:t>
              </a: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4239914" y="3968080"/>
              <a:ext cx="1371600" cy="5334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/>
                <a:t>Corpos mamilares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239914" y="4501480"/>
              <a:ext cx="1371600" cy="9144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Hipotálamo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239914" y="3053680"/>
              <a:ext cx="1371600" cy="6096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300" b="1" i="1" dirty="0">
                  <a:solidFill>
                    <a:schemeClr val="bg1"/>
                  </a:solidFill>
                </a:rPr>
                <a:t>Núcleos anteriores</a:t>
              </a:r>
            </a:p>
            <a:p>
              <a:pPr algn="ctr"/>
              <a:r>
                <a:rPr lang="pt-BR" sz="1300" b="1" i="1" dirty="0">
                  <a:solidFill>
                    <a:schemeClr val="bg1"/>
                  </a:solidFill>
                </a:rPr>
                <a:t> do Tálamo</a:t>
              </a:r>
              <a:endParaRPr lang="pt-BR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rot="5400000">
              <a:off x="5725814" y="3929980"/>
              <a:ext cx="381000" cy="457200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687714" y="4044280"/>
              <a:ext cx="609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 b="1" i="1" dirty="0" err="1"/>
                <a:t>Fórnix</a:t>
              </a:r>
              <a:endParaRPr lang="pt-BR" sz="1000" b="1" i="1" dirty="0"/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 rot="10800000" flipH="1">
              <a:off x="4773314" y="3739480"/>
              <a:ext cx="3810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 rot="10800000" flipH="1">
              <a:off x="4773314" y="2825080"/>
              <a:ext cx="3810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 rot="5400000" flipH="1">
              <a:off x="5878214" y="4387180"/>
              <a:ext cx="152400" cy="38100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>
              <a:off x="4849514" y="5263480"/>
              <a:ext cx="152400" cy="38100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38786" y="5795972"/>
              <a:ext cx="26651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i="1" dirty="0"/>
                <a:t>SNA e S. endócrino</a:t>
              </a: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5001914" y="3739480"/>
              <a:ext cx="1371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 b="1" i="1" dirty="0"/>
                <a:t>Tr. Mamilo-talâmico</a:t>
              </a: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040782" y="1359818"/>
              <a:ext cx="4613827" cy="307777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400" b="1" i="1" dirty="0">
                  <a:solidFill>
                    <a:schemeClr val="bg1"/>
                  </a:solidFill>
                </a:rPr>
                <a:t>Outras regiões corticais que dariam o colorido das emoções</a:t>
              </a:r>
            </a:p>
          </p:txBody>
        </p:sp>
        <p:sp>
          <p:nvSpPr>
            <p:cNvPr id="17" name="AutoShape 22"/>
            <p:cNvSpPr>
              <a:spLocks noChangeArrowheads="1"/>
            </p:cNvSpPr>
            <p:nvPr/>
          </p:nvSpPr>
          <p:spPr bwMode="auto">
            <a:xfrm rot="10800000" flipH="1">
              <a:off x="5154314" y="1720180"/>
              <a:ext cx="381000" cy="53340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33CC"/>
            </a:solidFill>
            <a:ln w="9525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734714" y="1332830"/>
              <a:ext cx="1729961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 sz="1800" dirty="0">
                <a:solidFill>
                  <a:srgbClr val="5F5F5F"/>
                </a:solidFill>
                <a:latin typeface="Impact" pitchFamily="34" charset="0"/>
              </a:endParaRPr>
            </a:p>
            <a:p>
              <a:endParaRPr lang="pt-BR" sz="12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r>
                <a:rPr lang="pt-BR" sz="1800" b="1" i="1" dirty="0"/>
                <a:t>Circuito límbico</a:t>
              </a:r>
            </a:p>
            <a:p>
              <a:r>
                <a:rPr lang="pt-BR" sz="1200" b="1" i="1" dirty="0"/>
                <a:t>(proposto por </a:t>
              </a:r>
              <a:r>
                <a:rPr lang="pt-BR" sz="1200" b="1" i="1" dirty="0" err="1"/>
                <a:t>Papez</a:t>
              </a:r>
              <a:r>
                <a:rPr lang="pt-BR" sz="1200" b="1" i="1" dirty="0"/>
                <a:t>)</a:t>
              </a:r>
              <a:endParaRPr lang="pt-BR" sz="1800" b="1" i="1" dirty="0"/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810914" y="292668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2563514" y="2748880"/>
              <a:ext cx="1447800" cy="1905000"/>
            </a:xfrm>
            <a:prstGeom prst="irregularSeal2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Estímulo</a:t>
              </a:r>
            </a:p>
            <a:p>
              <a:pPr algn="ctr"/>
              <a:r>
                <a:rPr lang="pt-BR" sz="1400" b="1" i="1" dirty="0"/>
                <a:t>emocional</a:t>
              </a:r>
              <a:endParaRPr lang="pt-BR" sz="1400" i="1" dirty="0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3782714" y="259648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Rectangle 10"/>
          <p:cNvSpPr txBox="1">
            <a:spLocks noChangeArrowheads="1"/>
          </p:cNvSpPr>
          <p:nvPr/>
        </p:nvSpPr>
        <p:spPr bwMode="auto">
          <a:xfrm>
            <a:off x="2603915" y="346713"/>
            <a:ext cx="7554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>
                <a:solidFill>
                  <a:schemeClr val="tx1"/>
                </a:solidFill>
              </a:rPr>
              <a:t>4 - James </a:t>
            </a:r>
            <a:r>
              <a:rPr lang="pt-BR" sz="2400" dirty="0" err="1">
                <a:solidFill>
                  <a:schemeClr val="tx1"/>
                </a:solidFill>
              </a:rPr>
              <a:t>Papez</a:t>
            </a:r>
            <a:r>
              <a:rPr lang="pt-BR" sz="2400" dirty="0">
                <a:solidFill>
                  <a:schemeClr val="tx1"/>
                </a:solidFill>
              </a:rPr>
              <a:t> – 1937 / Substrato neural do comportamento emocional</a:t>
            </a:r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40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15270" y="548681"/>
            <a:ext cx="8513178" cy="5276909"/>
            <a:chOff x="0" y="2057400"/>
            <a:chExt cx="8398014" cy="4973679"/>
          </a:xfrm>
        </p:grpSpPr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0" y="2165350"/>
              <a:ext cx="2486186" cy="301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endParaRPr lang="pt-BR" sz="1800" dirty="0">
                <a:latin typeface="Impact" pitchFamily="34" charset="0"/>
              </a:endParaRPr>
            </a:p>
            <a:p>
              <a:r>
                <a:rPr lang="pt-BR" dirty="0"/>
                <a:t>Sistema límbico</a:t>
              </a:r>
            </a:p>
            <a:p>
              <a:r>
                <a:rPr lang="pt-BR" sz="1600" dirty="0"/>
                <a:t>(após </a:t>
              </a:r>
              <a:r>
                <a:rPr lang="pt-BR" sz="1600" dirty="0" err="1"/>
                <a:t>Papez</a:t>
              </a:r>
              <a:r>
                <a:rPr lang="pt-BR" sz="1600" dirty="0"/>
                <a:t>)</a:t>
              </a:r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76200" y="5247298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91"/>
            <p:cNvSpPr>
              <a:spLocks noChangeArrowheads="1"/>
            </p:cNvSpPr>
            <p:nvPr/>
          </p:nvSpPr>
          <p:spPr bwMode="auto">
            <a:xfrm>
              <a:off x="2667000" y="2057400"/>
              <a:ext cx="1447800" cy="533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Córtex pré-frontal</a:t>
              </a: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4267200" y="2057400"/>
              <a:ext cx="2819400" cy="533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Córtex associativo</a:t>
              </a:r>
            </a:p>
          </p:txBody>
        </p:sp>
        <p:sp>
          <p:nvSpPr>
            <p:cNvPr id="7" name="Rectangle 96"/>
            <p:cNvSpPr>
              <a:spLocks noChangeArrowheads="1"/>
            </p:cNvSpPr>
            <p:nvPr/>
          </p:nvSpPr>
          <p:spPr bwMode="auto">
            <a:xfrm>
              <a:off x="3581400" y="3048000"/>
              <a:ext cx="2133600" cy="5334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Córtex cingulado</a:t>
              </a:r>
            </a:p>
          </p:txBody>
        </p:sp>
        <p:sp>
          <p:nvSpPr>
            <p:cNvPr id="8" name="AutoShape 98"/>
            <p:cNvSpPr>
              <a:spLocks noChangeArrowheads="1"/>
            </p:cNvSpPr>
            <p:nvPr/>
          </p:nvSpPr>
          <p:spPr bwMode="auto">
            <a:xfrm>
              <a:off x="5486400" y="2590800"/>
              <a:ext cx="152400" cy="38100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01"/>
            <p:cNvSpPr>
              <a:spLocks noChangeArrowheads="1"/>
            </p:cNvSpPr>
            <p:nvPr/>
          </p:nvSpPr>
          <p:spPr bwMode="auto">
            <a:xfrm>
              <a:off x="5334000" y="3581400"/>
              <a:ext cx="381000" cy="11430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33CC"/>
            </a:solidFill>
            <a:ln w="9525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3"/>
            <p:cNvSpPr>
              <a:spLocks noChangeArrowheads="1"/>
            </p:cNvSpPr>
            <p:nvPr/>
          </p:nvSpPr>
          <p:spPr bwMode="auto">
            <a:xfrm>
              <a:off x="5410200" y="4800600"/>
              <a:ext cx="1371600" cy="68580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Hipocampo</a:t>
              </a:r>
            </a:p>
          </p:txBody>
        </p:sp>
        <p:sp>
          <p:nvSpPr>
            <p:cNvPr id="11" name="Rectangle 105"/>
            <p:cNvSpPr>
              <a:spLocks noChangeArrowheads="1"/>
            </p:cNvSpPr>
            <p:nvPr/>
          </p:nvSpPr>
          <p:spPr bwMode="auto">
            <a:xfrm>
              <a:off x="5410200" y="5867400"/>
              <a:ext cx="1371600" cy="381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Amígdala</a:t>
              </a:r>
            </a:p>
          </p:txBody>
        </p:sp>
        <p:sp>
          <p:nvSpPr>
            <p:cNvPr id="12" name="Rectangle 108"/>
            <p:cNvSpPr>
              <a:spLocks noChangeArrowheads="1"/>
            </p:cNvSpPr>
            <p:nvPr/>
          </p:nvSpPr>
          <p:spPr bwMode="auto">
            <a:xfrm>
              <a:off x="3505200" y="4800600"/>
              <a:ext cx="1371600" cy="457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Corpos mamilares</a:t>
              </a:r>
            </a:p>
          </p:txBody>
        </p:sp>
        <p:sp>
          <p:nvSpPr>
            <p:cNvPr id="13" name="Rectangle 109"/>
            <p:cNvSpPr>
              <a:spLocks noChangeArrowheads="1"/>
            </p:cNvSpPr>
            <p:nvPr/>
          </p:nvSpPr>
          <p:spPr bwMode="auto">
            <a:xfrm>
              <a:off x="3505200" y="5334000"/>
              <a:ext cx="1371600" cy="9144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b="1" i="1" dirty="0"/>
                <a:t>Hipotálamo</a:t>
              </a:r>
            </a:p>
          </p:txBody>
        </p:sp>
        <p:sp>
          <p:nvSpPr>
            <p:cNvPr id="14" name="Rectangle 110"/>
            <p:cNvSpPr>
              <a:spLocks noChangeArrowheads="1"/>
            </p:cNvSpPr>
            <p:nvPr/>
          </p:nvSpPr>
          <p:spPr bwMode="auto">
            <a:xfrm>
              <a:off x="3505200" y="3886200"/>
              <a:ext cx="1371600" cy="6096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300" b="1" i="1" dirty="0"/>
                <a:t>Núcleos anteriores</a:t>
              </a:r>
            </a:p>
            <a:p>
              <a:pPr algn="ctr"/>
              <a:r>
                <a:rPr lang="pt-BR" sz="1300" b="1" i="1" dirty="0"/>
                <a:t> do Tálamo</a:t>
              </a:r>
              <a:endParaRPr lang="pt-BR" sz="1400" b="1" i="1" dirty="0"/>
            </a:p>
          </p:txBody>
        </p:sp>
        <p:sp>
          <p:nvSpPr>
            <p:cNvPr id="15" name="AutoShape 113"/>
            <p:cNvSpPr>
              <a:spLocks noChangeArrowheads="1"/>
            </p:cNvSpPr>
            <p:nvPr/>
          </p:nvSpPr>
          <p:spPr bwMode="auto">
            <a:xfrm rot="5400000">
              <a:off x="4991100" y="4762500"/>
              <a:ext cx="381000" cy="457200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14"/>
            <p:cNvSpPr txBox="1">
              <a:spLocks noChangeArrowheads="1"/>
            </p:cNvSpPr>
            <p:nvPr/>
          </p:nvSpPr>
          <p:spPr bwMode="auto">
            <a:xfrm>
              <a:off x="4953000" y="4876800"/>
              <a:ext cx="609600" cy="23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 b="1">
                  <a:latin typeface="Tahoma" pitchFamily="34" charset="0"/>
                </a:rPr>
                <a:t>Fórnix</a:t>
              </a:r>
            </a:p>
          </p:txBody>
        </p:sp>
        <p:sp>
          <p:nvSpPr>
            <p:cNvPr id="17" name="AutoShape 115"/>
            <p:cNvSpPr>
              <a:spLocks noChangeArrowheads="1"/>
            </p:cNvSpPr>
            <p:nvPr/>
          </p:nvSpPr>
          <p:spPr bwMode="auto">
            <a:xfrm rot="10800000" flipH="1">
              <a:off x="4038600" y="4572000"/>
              <a:ext cx="3810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16"/>
            <p:cNvSpPr>
              <a:spLocks noChangeArrowheads="1"/>
            </p:cNvSpPr>
            <p:nvPr/>
          </p:nvSpPr>
          <p:spPr bwMode="auto">
            <a:xfrm rot="10800000" flipH="1">
              <a:off x="4038600" y="3657600"/>
              <a:ext cx="3810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20"/>
            <p:cNvGrpSpPr>
              <a:grpSpLocks/>
            </p:cNvGrpSpPr>
            <p:nvPr/>
          </p:nvGrpSpPr>
          <p:grpSpPr bwMode="auto">
            <a:xfrm>
              <a:off x="2819400" y="2667000"/>
              <a:ext cx="228600" cy="3048000"/>
              <a:chOff x="1728" y="1776"/>
              <a:chExt cx="144" cy="1920"/>
            </a:xfrm>
          </p:grpSpPr>
          <p:sp>
            <p:nvSpPr>
              <p:cNvPr id="35" name="Rectangle 118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48" cy="187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19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48"/>
              </a:xfrm>
              <a:prstGeom prst="flowChartExtract">
                <a:avLst/>
              </a:prstGeom>
              <a:solidFill>
                <a:srgbClr val="FFFF66"/>
              </a:solidFill>
              <a:ln w="952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Rectangle 121"/>
            <p:cNvSpPr>
              <a:spLocks noChangeArrowheads="1"/>
            </p:cNvSpPr>
            <p:nvPr/>
          </p:nvSpPr>
          <p:spPr bwMode="auto">
            <a:xfrm rot="-5400000">
              <a:off x="3200400" y="5334000"/>
              <a:ext cx="76200" cy="6858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22"/>
            <p:cNvGrpSpPr>
              <a:grpSpLocks/>
            </p:cNvGrpSpPr>
            <p:nvPr/>
          </p:nvGrpSpPr>
          <p:grpSpPr bwMode="auto">
            <a:xfrm>
              <a:off x="6324600" y="2667000"/>
              <a:ext cx="228600" cy="2286000"/>
              <a:chOff x="1728" y="1776"/>
              <a:chExt cx="144" cy="1920"/>
            </a:xfrm>
          </p:grpSpPr>
          <p:sp>
            <p:nvSpPr>
              <p:cNvPr id="33" name="Rectangle 123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48" cy="1872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2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48"/>
              </a:xfrm>
              <a:prstGeom prst="flowChartExtract">
                <a:avLst/>
              </a:prstGeom>
              <a:solidFill>
                <a:srgbClr val="99FF33"/>
              </a:solidFill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125"/>
            <p:cNvGrpSpPr>
              <a:grpSpLocks/>
            </p:cNvGrpSpPr>
            <p:nvPr/>
          </p:nvGrpSpPr>
          <p:grpSpPr bwMode="auto">
            <a:xfrm flipV="1">
              <a:off x="6019800" y="2438400"/>
              <a:ext cx="228600" cy="2286000"/>
              <a:chOff x="1728" y="1776"/>
              <a:chExt cx="144" cy="1920"/>
            </a:xfrm>
          </p:grpSpPr>
          <p:sp>
            <p:nvSpPr>
              <p:cNvPr id="31" name="Rectangle 126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48" cy="187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27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48"/>
              </a:xfrm>
              <a:prstGeom prst="flowChartExtra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AutoShape 129"/>
            <p:cNvSpPr>
              <a:spLocks noChangeArrowheads="1"/>
            </p:cNvSpPr>
            <p:nvPr/>
          </p:nvSpPr>
          <p:spPr bwMode="auto">
            <a:xfrm rot="5400000" flipH="1">
              <a:off x="5143500" y="5219700"/>
              <a:ext cx="152400" cy="38100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30"/>
            <p:cNvSpPr>
              <a:spLocks noChangeArrowheads="1"/>
            </p:cNvSpPr>
            <p:nvPr/>
          </p:nvSpPr>
          <p:spPr bwMode="auto">
            <a:xfrm rot="10800000" flipV="1">
              <a:off x="6019800" y="5448300"/>
              <a:ext cx="152400" cy="38100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99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31"/>
            <p:cNvSpPr>
              <a:spLocks noChangeArrowheads="1"/>
            </p:cNvSpPr>
            <p:nvPr/>
          </p:nvSpPr>
          <p:spPr bwMode="auto">
            <a:xfrm rot="5400000">
              <a:off x="5143500" y="5829300"/>
              <a:ext cx="152400" cy="38100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132"/>
            <p:cNvSpPr>
              <a:spLocks noChangeArrowheads="1"/>
            </p:cNvSpPr>
            <p:nvPr/>
          </p:nvSpPr>
          <p:spPr bwMode="auto">
            <a:xfrm>
              <a:off x="4114800" y="6096000"/>
              <a:ext cx="152400" cy="38100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33"/>
            <p:cNvSpPr>
              <a:spLocks noChangeArrowheads="1"/>
            </p:cNvSpPr>
            <p:nvPr/>
          </p:nvSpPr>
          <p:spPr bwMode="auto">
            <a:xfrm>
              <a:off x="3224714" y="6595943"/>
              <a:ext cx="2629100" cy="43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i="1" dirty="0"/>
                <a:t>SNA e S. endócrino</a:t>
              </a:r>
            </a:p>
          </p:txBody>
        </p:sp>
        <p:sp>
          <p:nvSpPr>
            <p:cNvPr id="28" name="Rectangle 134"/>
            <p:cNvSpPr>
              <a:spLocks noChangeArrowheads="1"/>
            </p:cNvSpPr>
            <p:nvPr/>
          </p:nvSpPr>
          <p:spPr bwMode="auto">
            <a:xfrm>
              <a:off x="4267200" y="4572000"/>
              <a:ext cx="1371600" cy="23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 b="1" i="1" dirty="0"/>
                <a:t>Tr. Mamilo-talâmico</a:t>
              </a:r>
            </a:p>
          </p:txBody>
        </p:sp>
        <p:sp>
          <p:nvSpPr>
            <p:cNvPr id="29" name="Rectangle 135"/>
            <p:cNvSpPr>
              <a:spLocks noChangeArrowheads="1"/>
            </p:cNvSpPr>
            <p:nvPr/>
          </p:nvSpPr>
          <p:spPr bwMode="auto">
            <a:xfrm>
              <a:off x="6858000" y="4876800"/>
              <a:ext cx="1235326" cy="49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b="1" i="1" dirty="0"/>
                <a:t>(Consolidação</a:t>
              </a:r>
            </a:p>
            <a:p>
              <a:r>
                <a:rPr lang="pt-BR" sz="1400" b="1" i="1" dirty="0"/>
                <a:t> da memória)</a:t>
              </a:r>
            </a:p>
          </p:txBody>
        </p:sp>
        <p:sp>
          <p:nvSpPr>
            <p:cNvPr id="30" name="Rectangle 137"/>
            <p:cNvSpPr>
              <a:spLocks noChangeArrowheads="1"/>
            </p:cNvSpPr>
            <p:nvPr/>
          </p:nvSpPr>
          <p:spPr bwMode="auto">
            <a:xfrm>
              <a:off x="6858000" y="5883275"/>
              <a:ext cx="1540014" cy="290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b="1" i="1" dirty="0"/>
                <a:t>(Botão de disparo)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599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2202</TotalTime>
  <Words>1651</Words>
  <Application>Microsoft Office PowerPoint</Application>
  <PresentationFormat>Widescreen</PresentationFormat>
  <Paragraphs>563</Paragraphs>
  <Slides>32</Slides>
  <Notes>1</Notes>
  <HiddenSlides>0</HiddenSlides>
  <MMClips>3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5" baseType="lpstr">
      <vt:lpstr>Arial</vt:lpstr>
      <vt:lpstr>Calibri</vt:lpstr>
      <vt:lpstr>Cambria</vt:lpstr>
      <vt:lpstr>Comic Sans MS</vt:lpstr>
      <vt:lpstr>Georgia</vt:lpstr>
      <vt:lpstr>Impact</vt:lpstr>
      <vt:lpstr>Monotype Sorts</vt:lpstr>
      <vt:lpstr>Tahoma</vt:lpstr>
      <vt:lpstr>Times New Roman</vt:lpstr>
      <vt:lpstr>Verdana</vt:lpstr>
      <vt:lpstr>Wingdings</vt:lpstr>
      <vt:lpstr>Wingdings 2</vt:lpstr>
      <vt:lpstr>Cívico</vt:lpstr>
      <vt:lpstr>Neurofarmacologia: Tranquilizantes Maiores</vt:lpstr>
      <vt:lpstr>Sistema Nervoso</vt:lpstr>
      <vt:lpstr>Sistema Nervoso</vt:lpstr>
      <vt:lpstr>Sistema Nervoso</vt:lpstr>
      <vt:lpstr>Conceitos / Neurofarmacologia</vt:lpstr>
      <vt:lpstr>Ansiedade   Negativas Medo Raiva Estresse Tristeza  Amor   Positivas Alegria Felicidade Amizade</vt:lpstr>
      <vt:lpstr> Charles Darwin (1809-1882) foi o primeiro a observar semelhanças entre indivíduos de diferentes espécies na expressão comportamental da raiva, analisando movimentos faciais e corporais.  Concluiu que estes comportamentos tem uma determinação inata.   A expressão das emoções no homem e nos animais  1872 </vt:lpstr>
      <vt:lpstr>Apresentação do PowerPoint</vt:lpstr>
      <vt:lpstr>Apresentação do PowerPoint</vt:lpstr>
      <vt:lpstr>Apresentação do PowerPoint</vt:lpstr>
      <vt:lpstr>5 - Hans Selye - Síndrome da adaptação geral  - 1952</vt:lpstr>
      <vt:lpstr>Bases neurais para a ansiedade e o medo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EMOÇÕES e SENTIMENTOS.  Definições. Emoções...ok! Sentimentos?  SERES HUMANOS e ANIMAIS.  São iguais? Precisam ser iguais?  ANIMAIS POSSUEM EMOÇÕES?  Depois desta aula vocês acham que...  ANIMAIS POSSUEM SENTIMENTOS?  A estória da minha irmã e o motorista</vt:lpstr>
      <vt:lpstr>Apresentação do PowerPoint</vt:lpstr>
      <vt:lpstr>Sistema Nervoso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FMVZ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Luiz Carlos</dc:creator>
  <cp:lastModifiedBy>Luiz Carlos Sá Rocha</cp:lastModifiedBy>
  <cp:revision>127</cp:revision>
  <dcterms:created xsi:type="dcterms:W3CDTF">2002-04-05T21:02:23Z</dcterms:created>
  <dcterms:modified xsi:type="dcterms:W3CDTF">2020-11-13T20:59:44Z</dcterms:modified>
</cp:coreProperties>
</file>