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92" r:id="rId8"/>
    <p:sldId id="266" r:id="rId9"/>
    <p:sldId id="288" r:id="rId10"/>
    <p:sldId id="289" r:id="rId11"/>
    <p:sldId id="290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13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559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44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03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041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971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990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5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2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5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4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96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3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2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18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799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Aula de Tópicos de Controle Avançado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3566 (01/04/2020)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no espaço de estados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FC0EEAE-B74B-48B1-9456-51A1A40FC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7041" y="1535694"/>
            <a:ext cx="5276217" cy="51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conservativo (engenharia): forma geral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1E07719-DBB4-4501-93A6-D795BAD4A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708" y="1806423"/>
            <a:ext cx="3916525" cy="99201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B173DA7-CB4A-47B8-9DC8-4756A8C45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063" y="2901363"/>
            <a:ext cx="3501813" cy="19498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E1288BF-B1BE-47FC-AE4A-6AA47114A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168" y="5195230"/>
            <a:ext cx="6069416" cy="140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 ponto de equilíbrio pertence ao eixo x</a:t>
            </a:r>
          </a:p>
          <a:p>
            <a:endParaRPr lang="pt-BR" dirty="0"/>
          </a:p>
          <a:p>
            <a:r>
              <a:rPr lang="pt-BR" dirty="0"/>
              <a:t>Todo ponto fixo é ponto crítico de V(x)</a:t>
            </a:r>
          </a:p>
          <a:p>
            <a:endParaRPr lang="pt-BR" dirty="0"/>
          </a:p>
          <a:p>
            <a:r>
              <a:rPr lang="pt-BR" dirty="0"/>
              <a:t>Soluções: 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BBBCDF-CE67-4C8F-8B12-BB80D920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475" y="4754090"/>
            <a:ext cx="4281371" cy="91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de solução gráfica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Isóclinas</a:t>
            </a:r>
            <a:r>
              <a:rPr lang="pt-BR" dirty="0"/>
              <a:t>: curvas de inclinação constante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860806-58C6-4941-BC93-670C816AE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48" y="2586123"/>
            <a:ext cx="3265518" cy="152143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04B093F-04B3-48DC-AEB6-A6B11FB1D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67" y="4271877"/>
            <a:ext cx="4409719" cy="95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</a:t>
            </a:r>
            <a:br>
              <a:rPr lang="pt-BR" dirty="0"/>
            </a:b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4D32717E-3BB5-4BA0-A25B-EC1A15F98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804" y="1690688"/>
            <a:ext cx="3433635" cy="169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Equilíbrio: (0,0) e (1,1)....pontos não hiperbólicos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Autovalores (0,0) ... 0 e -1</a:t>
            </a:r>
          </a:p>
          <a:p>
            <a:r>
              <a:rPr lang="pt-BR" dirty="0"/>
              <a:t>Autovalores (1,1) ... +j e –j ....Falha </a:t>
            </a:r>
            <a:r>
              <a:rPr lang="pt-BR" dirty="0" err="1"/>
              <a:t>Hartman-Grobman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45E4305-92FB-4F54-8042-E5520B7EE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275776"/>
            <a:ext cx="8857985" cy="148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Tentando obter as trajetórias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x=0 (eixo y) implica </a:t>
            </a:r>
            <a:r>
              <a:rPr lang="pt-BR" dirty="0" err="1"/>
              <a:t>dx</a:t>
            </a:r>
            <a:r>
              <a:rPr lang="pt-BR" dirty="0"/>
              <a:t>/</a:t>
            </a:r>
            <a:r>
              <a:rPr lang="pt-BR" dirty="0" err="1"/>
              <a:t>dt</a:t>
            </a:r>
            <a:r>
              <a:rPr lang="pt-BR" dirty="0"/>
              <a:t> = 0, i.e., o eixo y é invariante.</a:t>
            </a:r>
          </a:p>
          <a:p>
            <a:r>
              <a:rPr lang="pt-BR" dirty="0"/>
              <a:t>Procurando </a:t>
            </a:r>
            <a:r>
              <a:rPr lang="pt-BR" dirty="0" err="1"/>
              <a:t>isóclinas</a:t>
            </a:r>
            <a:r>
              <a:rPr lang="pt-BR" dirty="0"/>
              <a:t>: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9D4E6E-3056-4A44-B392-97350D47C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91" y="3189179"/>
            <a:ext cx="4060361" cy="212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</a:t>
            </a:r>
            <a:r>
              <a:rPr lang="pt-BR" dirty="0" err="1"/>
              <a:t>isóclinas</a:t>
            </a:r>
            <a:endParaRPr lang="pt-BR" dirty="0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B7BD892A-A9C8-4474-9858-82F58C051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861" y="2160588"/>
            <a:ext cx="593831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Desenhando as trajetórias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690F698-4DFC-4CA6-B978-69EC26F9C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401" y="1690688"/>
            <a:ext cx="6306971" cy="43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Peixoto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EE24E1F-AD35-4F22-980D-E8C15B6B0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4215"/>
            <a:ext cx="9846527" cy="201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Estrutural: sistemas conservativos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EE: equivalência topológica a uma épsilon-perturbação</a:t>
            </a:r>
          </a:p>
          <a:p>
            <a:endParaRPr lang="pt-BR" dirty="0"/>
          </a:p>
          <a:p>
            <a:r>
              <a:rPr lang="pt-BR" dirty="0"/>
              <a:t>EE pode ser expressa pelos comportamentos assintóticos</a:t>
            </a:r>
          </a:p>
          <a:p>
            <a:endParaRPr lang="pt-BR" dirty="0"/>
          </a:p>
          <a:p>
            <a:r>
              <a:rPr lang="pt-BR" dirty="0"/>
              <a:t>Conjuntos invariantes; conjuntos não errantes</a:t>
            </a:r>
          </a:p>
          <a:p>
            <a:endParaRPr lang="pt-BR" dirty="0"/>
          </a:p>
          <a:p>
            <a:r>
              <a:rPr lang="pt-BR" dirty="0"/>
              <a:t>Conjuntos ômega-limite e alfa-limite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B2FA4-D90C-4BAE-9634-0A335726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7D28735-CC6A-4C88-AB69-3B7935D3D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067" y="1935866"/>
            <a:ext cx="8148577" cy="14931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9ED6AF6-869D-47DF-B29D-22B3BFD88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216" y="3926075"/>
            <a:ext cx="8125428" cy="13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Fluxos </a:t>
            </a:r>
            <a:r>
              <a:rPr lang="pt-BR" dirty="0" err="1"/>
              <a:t>bi-dimensionais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80E80C-36C0-4D1E-92B3-16D1F17E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192" y="1540491"/>
            <a:ext cx="8333772" cy="417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Poincaré-</a:t>
            </a:r>
            <a:r>
              <a:rPr lang="pt-BR" dirty="0" err="1"/>
              <a:t>Bendixson</a:t>
            </a:r>
            <a:endParaRPr lang="pt-BR" dirty="0"/>
          </a:p>
        </p:txBody>
      </p:sp>
      <p:pic>
        <p:nvPicPr>
          <p:cNvPr id="11" name="Espaço Reservado para Conteúdo 10">
            <a:extLst>
              <a:ext uri="{FF2B5EF4-FFF2-40B4-BE49-F238E27FC236}">
                <a16:creationId xmlns:a16="http://schemas.microsoft.com/office/drawing/2014/main" id="{40718091-0E09-41B8-B9FD-AD3F69F1F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20" y="2028797"/>
            <a:ext cx="9389829" cy="15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Generalização do teorema de </a:t>
            </a:r>
            <a:r>
              <a:rPr lang="pt-BR" dirty="0" err="1"/>
              <a:t>Bendixson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Dulac</a:t>
            </a:r>
            <a:r>
              <a:rPr lang="pt-BR" dirty="0"/>
              <a:t>: Três tipos de conjuntos não errantes para fluxos </a:t>
            </a:r>
            <a:r>
              <a:rPr lang="pt-BR" dirty="0" err="1"/>
              <a:t>bi-dimensionais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19245C-70F2-4108-A8E3-D5449E1B9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54" y="2588918"/>
            <a:ext cx="9622050" cy="167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unindo pontos de equilíbrio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Homoclínicas</a:t>
            </a:r>
            <a:r>
              <a:rPr lang="pt-BR" dirty="0"/>
              <a:t>                                              </a:t>
            </a:r>
            <a:r>
              <a:rPr lang="pt-BR" dirty="0" err="1"/>
              <a:t>Heteroclínicas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E5C4EE0-DFD8-4F83-A156-5944CB135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31160"/>
            <a:ext cx="3334692" cy="243563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36AAC22-1A72-400B-99C3-A11BBB953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361" y="2708858"/>
            <a:ext cx="3817641" cy="18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Hamiltonianos: 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88DD95F-CE15-482D-9B51-31E46F63E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313" y="1374007"/>
            <a:ext cx="4828687" cy="17379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9E70001-EA73-4C36-A01F-39BCC5025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181" y="3289109"/>
            <a:ext cx="6118082" cy="54170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B64BE72-0E0D-4A4E-9D46-CFFEB9A7E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6" y="4022620"/>
            <a:ext cx="8035287" cy="5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9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 amortecimento: Hamiltoniano</a:t>
            </a:r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8B9DE3B2-042D-43E7-882B-279EE2972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123" y="1984919"/>
            <a:ext cx="4541323" cy="11259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D91B505-F9C9-44C8-A934-56A90437E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193" y="3432976"/>
            <a:ext cx="6605563" cy="11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 do Hamiltoniano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Pontos críticos de H correspondem aos pontos fixos do fluxo.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Além disso: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Logo, curvas de nível de H, i.e., H=constante, correspondem a trajetórias no espaço de estados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1ED96AC-9ACF-448A-B1AA-21A46869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477" y="3429000"/>
            <a:ext cx="6354567" cy="103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675</TotalTime>
  <Words>253</Words>
  <Application>Microsoft Office PowerPoint</Application>
  <PresentationFormat>Widescreen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Trebuchet MS</vt:lpstr>
      <vt:lpstr>Wingdings 3</vt:lpstr>
      <vt:lpstr>Facetado</vt:lpstr>
      <vt:lpstr>Aula de Tópicos de Controle Avançado PTC 3566 (01/04/2020)</vt:lpstr>
      <vt:lpstr>Estabilidade Estrutural: sistemas conservativos</vt:lpstr>
      <vt:lpstr>Fluxos bi-dimensionais</vt:lpstr>
      <vt:lpstr>Teorema de Poincaré-Bendixson</vt:lpstr>
      <vt:lpstr>Generalização do teorema de Bendixson</vt:lpstr>
      <vt:lpstr>Trajetórias unindo pontos de equilíbrio</vt:lpstr>
      <vt:lpstr>Sistemas Hamiltonianos: exemplo</vt:lpstr>
      <vt:lpstr>Sem amortecimento: Hamiltoniano</vt:lpstr>
      <vt:lpstr>Propriedade do Hamiltoniano</vt:lpstr>
      <vt:lpstr>Trajetórias no espaço de estados</vt:lpstr>
      <vt:lpstr>Sistema conservativo (engenharia): forma geral</vt:lpstr>
      <vt:lpstr>Propriedades</vt:lpstr>
      <vt:lpstr>Método de solução gráfica</vt:lpstr>
      <vt:lpstr>Exemplo: </vt:lpstr>
      <vt:lpstr>Equilíbrio: (0,0) e (1,1)....pontos não hiperbólicos</vt:lpstr>
      <vt:lpstr>Tentando obter as trajetórias</vt:lpstr>
      <vt:lpstr>Desenhando as isóclinas</vt:lpstr>
      <vt:lpstr>Desenhando as trajetórias</vt:lpstr>
      <vt:lpstr>Teorema de Peixoto</vt:lpstr>
      <vt:lpstr>Discussão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74</cp:revision>
  <dcterms:created xsi:type="dcterms:W3CDTF">2019-06-28T19:51:26Z</dcterms:created>
  <dcterms:modified xsi:type="dcterms:W3CDTF">2020-04-01T13:55:16Z</dcterms:modified>
</cp:coreProperties>
</file>