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9" r:id="rId2"/>
  </p:sldMasterIdLst>
  <p:notesMasterIdLst>
    <p:notesMasterId r:id="rId43"/>
  </p:notesMasterIdLst>
  <p:handoutMasterIdLst>
    <p:handoutMasterId r:id="rId44"/>
  </p:handoutMasterIdLst>
  <p:sldIdLst>
    <p:sldId id="510" r:id="rId3"/>
    <p:sldId id="537" r:id="rId4"/>
    <p:sldId id="538" r:id="rId5"/>
    <p:sldId id="539" r:id="rId6"/>
    <p:sldId id="264" r:id="rId7"/>
    <p:sldId id="265" r:id="rId8"/>
    <p:sldId id="266" r:id="rId9"/>
    <p:sldId id="596" r:id="rId10"/>
    <p:sldId id="595" r:id="rId11"/>
    <p:sldId id="597" r:id="rId12"/>
    <p:sldId id="551" r:id="rId13"/>
    <p:sldId id="541" r:id="rId14"/>
    <p:sldId id="542" r:id="rId15"/>
    <p:sldId id="552" r:id="rId16"/>
    <p:sldId id="553" r:id="rId17"/>
    <p:sldId id="554" r:id="rId18"/>
    <p:sldId id="380" r:id="rId19"/>
    <p:sldId id="410" r:id="rId20"/>
    <p:sldId id="598" r:id="rId21"/>
    <p:sldId id="599" r:id="rId22"/>
    <p:sldId id="600" r:id="rId23"/>
    <p:sldId id="601" r:id="rId24"/>
    <p:sldId id="602" r:id="rId25"/>
    <p:sldId id="603" r:id="rId26"/>
    <p:sldId id="567" r:id="rId27"/>
    <p:sldId id="495" r:id="rId28"/>
    <p:sldId id="518" r:id="rId29"/>
    <p:sldId id="521" r:id="rId30"/>
    <p:sldId id="274" r:id="rId31"/>
    <p:sldId id="568" r:id="rId32"/>
    <p:sldId id="594" r:id="rId33"/>
    <p:sldId id="593" r:id="rId34"/>
    <p:sldId id="570" r:id="rId35"/>
    <p:sldId id="272" r:id="rId36"/>
    <p:sldId id="571" r:id="rId37"/>
    <p:sldId id="605" r:id="rId38"/>
    <p:sldId id="275" r:id="rId39"/>
    <p:sldId id="276" r:id="rId40"/>
    <p:sldId id="277" r:id="rId41"/>
    <p:sldId id="464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6BB"/>
    <a:srgbClr val="1A7CAF"/>
    <a:srgbClr val="DBEFFA"/>
    <a:srgbClr val="093145"/>
    <a:srgbClr val="464646"/>
    <a:srgbClr val="7BCCF3"/>
    <a:srgbClr val="B40000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92553" autoAdjust="0"/>
  </p:normalViewPr>
  <p:slideViewPr>
    <p:cSldViewPr snapToGrid="0" showGuides="1">
      <p:cViewPr varScale="1">
        <p:scale>
          <a:sx n="105" d="100"/>
          <a:sy n="105" d="100"/>
        </p:scale>
        <p:origin x="84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notesViewPr>
    <p:cSldViewPr snapToGrid="0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28FBE-DF0F-4E8D-ABA8-73BEB7BB340C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24240-07BA-4B71-81C6-9B274A630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612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570A4-2229-472F-9FD9-6ED495515117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AE3BB-D3CB-46B6-ACF3-F64947BD7C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AE3BB-D3CB-46B6-ACF3-F64947BD7C0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43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FFFF-0B0C-4C55-9881-D41EFC8D7B7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34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E6AD44-F70F-4E1D-AC1B-0E67E157AC8F}" type="slidenum">
              <a:rPr lang="pt-BR" altLang="pt-BR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7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E6AD44-F70F-4E1D-AC1B-0E67E157AC8F}" type="slidenum">
              <a:rPr lang="pt-BR" altLang="pt-BR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0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AE3BB-D3CB-46B6-ACF3-F64947BD7C08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75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AE3BB-D3CB-46B6-ACF3-F64947BD7C08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48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EA4A8B-3396-401F-8736-C2104FF04879}" type="slidenum">
              <a:rPr lang="pt-BR" altLang="pt-BR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82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E6AD44-F70F-4E1D-AC1B-0E67E157AC8F}" type="slidenum">
              <a:rPr lang="pt-BR" altLang="pt-B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pt-BR" alt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47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E6AD44-F70F-4E1D-AC1B-0E67E157AC8F}" type="slidenum">
              <a:rPr lang="pt-BR" altLang="pt-B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pt-BR" alt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3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://www.pinheironeto.com.br/pages/lgpd.aspx&amp;data=04|01|ejmoreira@pn.com.br|836479539e9140b854ad08d8f925e6ee|84b0543cfb5348dab9e67bebcc900137|1|0|637533288488421319|Unknown|TWFpbGZsb3d8eyJWIjoiMC4wLjAwMDAiLCJQIjoiV2luMzIiLCJBTiI6Ik1haWwiLCJXVCI6Mn0%3D|1000&amp;sdata=kjP8DzkybyUirZZuKEcPS6jNsvkUqCKMmTDTcs9FEU8%3D&amp;reserved=0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 userDrawn="1"/>
        </p:nvSpPr>
        <p:spPr>
          <a:xfrm>
            <a:off x="0" y="-12684"/>
            <a:ext cx="12192000" cy="68706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82945" tIns="41473" rIns="82945" bIns="41473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idx="13"/>
          </p:nvPr>
        </p:nvSpPr>
        <p:spPr>
          <a:xfrm>
            <a:off x="5741769" y="-12684"/>
            <a:ext cx="6450230" cy="687068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1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983432" y="1988840"/>
            <a:ext cx="4320480" cy="2520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pt-BR" sz="3600" kern="120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INSERIR O TÍTULO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2435" y="5432037"/>
            <a:ext cx="3615910" cy="11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5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53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ta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501041" y="-427039"/>
            <a:ext cx="13293445" cy="7509129"/>
          </a:xfrm>
          <a:prstGeom prst="rect">
            <a:avLst/>
          </a:prstGeom>
          <a:solidFill>
            <a:srgbClr val="464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397"/>
          </a:p>
        </p:txBody>
      </p:sp>
      <p:sp>
        <p:nvSpPr>
          <p:cNvPr id="13" name="Espaço Reservado para Conteúdo 2"/>
          <p:cNvSpPr>
            <a:spLocks noGrp="1"/>
          </p:cNvSpPr>
          <p:nvPr>
            <p:ph sz="half" idx="13" hasCustomPrompt="1"/>
          </p:nvPr>
        </p:nvSpPr>
        <p:spPr>
          <a:xfrm>
            <a:off x="587375" y="1383970"/>
            <a:ext cx="6968457" cy="295943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CB7D5F"/>
              </a:buClr>
              <a:buFont typeface="Wingdings" panose="05000000000000000000" pitchFamily="2" charset="2"/>
              <a:buNone/>
              <a:defRPr lang="pt-BR" sz="32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buClr>
                <a:srgbClr val="CB7D5F"/>
              </a:buClr>
              <a:defRPr sz="1200"/>
            </a:lvl2pPr>
            <a:lvl3pPr>
              <a:buClr>
                <a:srgbClr val="CB7D5F"/>
              </a:buClr>
              <a:defRPr sz="1200"/>
            </a:lvl3pPr>
            <a:lvl4pPr>
              <a:buClr>
                <a:srgbClr val="CB7D5F"/>
              </a:buClr>
              <a:defRPr sz="1200"/>
            </a:lvl4pPr>
            <a:lvl5pPr>
              <a:buClr>
                <a:srgbClr val="CB7D5F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INSERIR O TEXTO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35844" y="6102088"/>
            <a:ext cx="2469715" cy="7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08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1" y="-122615"/>
            <a:ext cx="12380155" cy="7204705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397"/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>
          <a:xfrm>
            <a:off x="8726135" y="6261296"/>
            <a:ext cx="1742016" cy="1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1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pt-BR" sz="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www.pinheironeto.com.br</a:t>
            </a:r>
            <a:endParaRPr lang="en-US" altLang="pt-BR" sz="100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353990" y="6241930"/>
            <a:ext cx="226208" cy="21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0"/>
          <p:cNvSpPr txBox="1">
            <a:spLocks noChangeArrowheads="1"/>
          </p:cNvSpPr>
          <p:nvPr userDrawn="1"/>
        </p:nvSpPr>
        <p:spPr>
          <a:xfrm>
            <a:off x="393221" y="5253301"/>
            <a:ext cx="119808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pt-BR" sz="900" kern="1200">
                <a:solidFill>
                  <a:schemeClr val="bg1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SÃO PAULO</a:t>
            </a:r>
          </a:p>
          <a:p>
            <a:r>
              <a:rPr lang="pt-BR" sz="9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Rua Hungria, 1100</a:t>
            </a:r>
          </a:p>
          <a:p>
            <a:r>
              <a:rPr lang="pt-BR" sz="9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01455-906</a:t>
            </a:r>
          </a:p>
          <a:p>
            <a:r>
              <a:rPr lang="pt-BR" sz="9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São Paulo – SP</a:t>
            </a:r>
          </a:p>
          <a:p>
            <a:r>
              <a:rPr lang="pt-BR" sz="9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t. +55 (11) 3247-8400</a:t>
            </a:r>
          </a:p>
        </p:txBody>
      </p:sp>
      <p:sp>
        <p:nvSpPr>
          <p:cNvPr id="21" name="Text Box 11"/>
          <p:cNvSpPr txBox="1">
            <a:spLocks noChangeArrowheads="1"/>
          </p:cNvSpPr>
          <p:nvPr userDrawn="1"/>
        </p:nvSpPr>
        <p:spPr>
          <a:xfrm>
            <a:off x="1769639" y="5253302"/>
            <a:ext cx="160454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90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RIO DE JANEIRO </a:t>
            </a:r>
          </a:p>
          <a:p>
            <a:r>
              <a:rPr lang="pt-BR" sz="9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Rua Humaitá, 275 - 16º andar</a:t>
            </a:r>
          </a:p>
          <a:p>
            <a:r>
              <a:rPr lang="pt-BR" sz="9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22261-005</a:t>
            </a:r>
          </a:p>
          <a:p>
            <a:r>
              <a:rPr lang="pt-BR" sz="9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Rio de Janeiro – RJ </a:t>
            </a:r>
          </a:p>
          <a:p>
            <a:r>
              <a:rPr lang="pt-BR" sz="9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t. +55 (21) 2506-1600</a:t>
            </a:r>
          </a:p>
        </p:txBody>
      </p:sp>
      <p:sp>
        <p:nvSpPr>
          <p:cNvPr id="22" name="Text Box 12"/>
          <p:cNvSpPr txBox="1">
            <a:spLocks noChangeArrowheads="1"/>
          </p:cNvSpPr>
          <p:nvPr userDrawn="1"/>
        </p:nvSpPr>
        <p:spPr>
          <a:xfrm>
            <a:off x="3552516" y="5253302"/>
            <a:ext cx="13439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900" kern="1200">
                <a:solidFill>
                  <a:schemeClr val="bg1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BRASÍLIA</a:t>
            </a:r>
            <a:r>
              <a:rPr lang="pt-BR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r>
              <a:rPr lang="pt-BR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SAFS, Qd. 2, Bloco B</a:t>
            </a:r>
          </a:p>
          <a:p>
            <a:r>
              <a:rPr lang="pt-BR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Ed. Via Office - 3º andar</a:t>
            </a:r>
          </a:p>
          <a:p>
            <a:r>
              <a:rPr lang="pt-BR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70070-600</a:t>
            </a:r>
          </a:p>
          <a:p>
            <a:r>
              <a:rPr lang="pt-BR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Brasília – DF </a:t>
            </a:r>
          </a:p>
          <a:p>
            <a:r>
              <a:rPr lang="pt-BR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t. +55 (61) 3312-9400</a:t>
            </a:r>
            <a:endParaRPr lang="pt-BR" altLang="ja-JP" sz="9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 userDrawn="1"/>
        </p:nvSpPr>
        <p:spPr>
          <a:xfrm>
            <a:off x="5074827" y="5253302"/>
            <a:ext cx="12255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900" kern="1200">
                <a:solidFill>
                  <a:schemeClr val="bg1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PALO ALTO</a:t>
            </a:r>
            <a:endParaRPr lang="pt-BR" sz="900" kern="1200">
              <a:solidFill>
                <a:schemeClr val="bg1"/>
              </a:solidFill>
              <a:effectLst/>
              <a:latin typeface="+mj-lt"/>
              <a:ea typeface="+mn-ea"/>
              <a:cs typeface="Arial" panose="020B0604020202020204" pitchFamily="34" charset="0"/>
            </a:endParaRPr>
          </a:p>
          <a:p>
            <a:r>
              <a:rPr lang="en-US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228 Hamilton Avenue, </a:t>
            </a:r>
            <a:endParaRPr lang="pt-BR" sz="900" kern="1200"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US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3rd floor </a:t>
            </a:r>
            <a:endParaRPr lang="pt-BR" sz="900" kern="1200"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pt-BR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CA 94301 | USA</a:t>
            </a:r>
          </a:p>
        </p:txBody>
      </p:sp>
      <p:sp>
        <p:nvSpPr>
          <p:cNvPr id="24" name="Text Box 12"/>
          <p:cNvSpPr txBox="1">
            <a:spLocks noChangeArrowheads="1"/>
          </p:cNvSpPr>
          <p:nvPr userDrawn="1"/>
        </p:nvSpPr>
        <p:spPr>
          <a:xfrm>
            <a:off x="6478681" y="5246484"/>
            <a:ext cx="12014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900" kern="1200">
                <a:solidFill>
                  <a:schemeClr val="bg1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TÓQUIO</a:t>
            </a:r>
            <a:br>
              <a:rPr lang="en-US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1-6-2 Marunouchi, </a:t>
            </a:r>
            <a:br>
              <a:rPr lang="en-US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Chiyoda-ku, 21st floor</a:t>
            </a:r>
            <a:endParaRPr lang="pt-BR" sz="900" kern="1200"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pt-BR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100-0005</a:t>
            </a:r>
          </a:p>
          <a:p>
            <a:r>
              <a:rPr lang="pt-BR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Tokyo |</a:t>
            </a:r>
            <a:r>
              <a:rPr lang="pt-BR" sz="900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pt-BR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Japan </a:t>
            </a:r>
          </a:p>
          <a:p>
            <a:r>
              <a:rPr lang="pt-BR" sz="900" kern="120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t. +81 (3) 3216 7191</a:t>
            </a:r>
          </a:p>
        </p:txBody>
      </p:sp>
      <p:sp>
        <p:nvSpPr>
          <p:cNvPr id="25" name="CaixaDeTexto 24"/>
          <p:cNvSpPr txBox="1"/>
          <p:nvPr userDrawn="1"/>
        </p:nvSpPr>
        <p:spPr>
          <a:xfrm>
            <a:off x="393221" y="6084004"/>
            <a:ext cx="718073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800" u="sng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Política de Privacidade</a:t>
            </a:r>
            <a:endParaRPr lang="pt-BR" sz="800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pt-BR" sz="800">
              <a:solidFill>
                <a:schemeClr val="bg1"/>
              </a:solidFill>
            </a:endParaRPr>
          </a:p>
          <a:p>
            <a:r>
              <a:rPr lang="pt-BR" sz="800">
                <a:solidFill>
                  <a:schemeClr val="bg1"/>
                </a:solidFill>
              </a:rPr>
              <a:t>Pinheiro Neto Advogados. Todos os direitos reservados. Para mais informações, acesse: www.pinheironeto.com.br</a:t>
            </a:r>
          </a:p>
        </p:txBody>
      </p:sp>
      <p:pic>
        <p:nvPicPr>
          <p:cNvPr id="26" name="Imagem 1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573951" y="4822747"/>
            <a:ext cx="4145746" cy="127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760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ha de ros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11EC0AA-A8F3-40C7-95CA-E68547AF1A96}"/>
              </a:ext>
            </a:extLst>
          </p:cNvPr>
          <p:cNvSpPr>
            <a:spLocks noChangeArrowheads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endParaRPr lang="pt-BR" altLang="pt-BR"/>
          </a:p>
        </p:txBody>
      </p:sp>
      <p:pic>
        <p:nvPicPr>
          <p:cNvPr id="5" name="Imagem 3">
            <a:extLst>
              <a:ext uri="{FF2B5EF4-FFF2-40B4-BE49-F238E27FC236}">
                <a16:creationId xmlns:a16="http://schemas.microsoft.com/office/drawing/2014/main" id="{FB8568EA-DA76-4839-9EC9-B59448AC6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68300" y="5527675"/>
            <a:ext cx="36163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641558" y="2621970"/>
            <a:ext cx="2454442" cy="24297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>
                <a:srgbClr val="CB7D5F"/>
              </a:buClr>
              <a:buFont typeface="Wingdings" panose="05000000000000000000" pitchFamily="2" charset="2"/>
              <a:buNone/>
              <a:defRPr lang="pt-BR" sz="17312" i="1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buClr>
                <a:srgbClr val="CB7D5F"/>
              </a:buClr>
              <a:defRPr sz="1200"/>
            </a:lvl2pPr>
            <a:lvl3pPr>
              <a:buClr>
                <a:srgbClr val="CB7D5F"/>
              </a:buClr>
              <a:defRPr sz="1200"/>
            </a:lvl3pPr>
            <a:lvl4pPr>
              <a:buClr>
                <a:srgbClr val="CB7D5F"/>
              </a:buClr>
              <a:defRPr sz="1200"/>
            </a:lvl4pPr>
            <a:lvl5pPr>
              <a:buClr>
                <a:srgbClr val="CB7D5F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5" name="Espaço Reservado para Conteúdo 2"/>
          <p:cNvSpPr>
            <a:spLocks noGrp="1"/>
          </p:cNvSpPr>
          <p:nvPr>
            <p:ph sz="half" idx="13"/>
          </p:nvPr>
        </p:nvSpPr>
        <p:spPr>
          <a:xfrm>
            <a:off x="6248400" y="2889128"/>
            <a:ext cx="4997116" cy="194355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CB7D5F"/>
              </a:buClr>
              <a:buFont typeface="Wingdings" panose="05000000000000000000" pitchFamily="2" charset="2"/>
              <a:buNone/>
              <a:defRPr lang="pt-BR" sz="32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buClr>
                <a:srgbClr val="CB7D5F"/>
              </a:buClr>
              <a:defRPr sz="1200"/>
            </a:lvl2pPr>
            <a:lvl3pPr>
              <a:buClr>
                <a:srgbClr val="CB7D5F"/>
              </a:buClr>
              <a:defRPr sz="1200"/>
            </a:lvl3pPr>
            <a:lvl4pPr>
              <a:buClr>
                <a:srgbClr val="CB7D5F"/>
              </a:buClr>
              <a:defRPr sz="1200"/>
            </a:lvl4pPr>
            <a:lvl5pPr>
              <a:buClr>
                <a:srgbClr val="CB7D5F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48418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 co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021" y="6475759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608540" y="471506"/>
            <a:ext cx="9907059" cy="852470"/>
          </a:xfrm>
          <a:prstGeom prst="rect">
            <a:avLst/>
          </a:prstGeom>
        </p:spPr>
        <p:txBody>
          <a:bodyPr lIns="0" tIns="0" rIns="0" bIns="0"/>
          <a:lstStyle>
            <a:lvl1pPr>
              <a:defRPr lang="pt-BR"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/>
              <a:t>CLIQUE PARA INSERIR O TÍTULO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89491" y="6355811"/>
            <a:ext cx="1650309" cy="2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8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8550" y="690563"/>
            <a:ext cx="9359900" cy="673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3788" y="1609725"/>
            <a:ext cx="10718800" cy="4341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62D526-139A-4491-94F8-20FA553DE098}" type="slidenum">
              <a:rPr lang="pt-BR" altLang="pt-BR"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297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 userDrawn="1"/>
        </p:nvSpPr>
        <p:spPr>
          <a:xfrm>
            <a:off x="0" y="-12684"/>
            <a:ext cx="12192000" cy="68706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82945" tIns="41473" rIns="82945" bIns="41473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983431" y="1988840"/>
            <a:ext cx="10038795" cy="2520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pt-BR" sz="3600" kern="1200" baseline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INSERIR O TÍTULO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52435" y="5432037"/>
            <a:ext cx="3615910" cy="11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1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ud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0" y="0"/>
            <a:ext cx="4379495" cy="6870229"/>
          </a:xfrm>
          <a:custGeom>
            <a:avLst/>
            <a:gdLst/>
            <a:ahLst/>
            <a:cxnLst/>
            <a:rect l="l" t="t" r="r" b="b"/>
            <a:pathLst>
              <a:path w="2520315" h="3225165">
                <a:moveTo>
                  <a:pt x="0" y="3224733"/>
                </a:moveTo>
                <a:lnTo>
                  <a:pt x="2520073" y="3224733"/>
                </a:lnTo>
                <a:lnTo>
                  <a:pt x="2520073" y="0"/>
                </a:lnTo>
                <a:lnTo>
                  <a:pt x="0" y="0"/>
                </a:lnTo>
                <a:lnTo>
                  <a:pt x="0" y="3224733"/>
                </a:lnTo>
                <a:close/>
              </a:path>
            </a:pathLst>
          </a:custGeom>
          <a:solidFill>
            <a:srgbClr val="464646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 hasCustomPrompt="1"/>
          </p:nvPr>
        </p:nvSpPr>
        <p:spPr>
          <a:xfrm>
            <a:off x="589490" y="2319355"/>
            <a:ext cx="3276098" cy="2189765"/>
          </a:xfrm>
          <a:prstGeom prst="rect">
            <a:avLst/>
          </a:prstGeom>
        </p:spPr>
        <p:txBody>
          <a:bodyPr lIns="0" tIns="0" rIns="0" bIns="0"/>
          <a:lstStyle>
            <a:lvl1pPr>
              <a:defRPr lang="pt-BR" sz="3200" kern="120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/>
              <a:t>CLIQUE PARA INSERIR O TÍTULO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021" y="6475759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838506" y="512763"/>
            <a:ext cx="6842748" cy="5716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pt-BR" sz="1600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q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inserir o texto 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72172" y="6336053"/>
            <a:ext cx="1667628" cy="2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1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udo texto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-10634"/>
            <a:ext cx="4379495" cy="6893687"/>
          </a:xfrm>
          <a:custGeom>
            <a:avLst/>
            <a:gdLst/>
            <a:ahLst/>
            <a:cxnLst/>
            <a:rect l="l" t="t" r="r" b="b"/>
            <a:pathLst>
              <a:path w="2520315" h="3225165">
                <a:moveTo>
                  <a:pt x="0" y="3224733"/>
                </a:moveTo>
                <a:lnTo>
                  <a:pt x="2520073" y="3224733"/>
                </a:lnTo>
                <a:lnTo>
                  <a:pt x="2520073" y="0"/>
                </a:lnTo>
                <a:lnTo>
                  <a:pt x="0" y="0"/>
                </a:lnTo>
                <a:lnTo>
                  <a:pt x="0" y="3224733"/>
                </a:lnTo>
                <a:close/>
              </a:path>
            </a:pathLst>
          </a:custGeom>
          <a:solidFill>
            <a:srgbClr val="464646"/>
          </a:solid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589491" y="2319355"/>
            <a:ext cx="3276098" cy="2189765"/>
          </a:xfrm>
          <a:prstGeom prst="rect">
            <a:avLst/>
          </a:prstGeom>
        </p:spPr>
        <p:txBody>
          <a:bodyPr lIns="0" tIns="0" rIns="0" bIns="0"/>
          <a:lstStyle>
            <a:lvl1pPr>
              <a:defRPr lang="pt-BR" sz="2400" kern="120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/>
              <a:t>CLIQUE PARA INSERIR O TÍTULO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021" y="6475759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t>‹nº›</a:t>
            </a:fld>
            <a:endParaRPr lang="en-GB"/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35844" y="6102088"/>
            <a:ext cx="2469715" cy="757508"/>
          </a:xfrm>
          <a:prstGeom prst="rect">
            <a:avLst/>
          </a:prstGeom>
        </p:spPr>
      </p:pic>
      <p:sp>
        <p:nvSpPr>
          <p:cNvPr id="13" name="Título 1"/>
          <p:cNvSpPr txBox="1"/>
          <p:nvPr/>
        </p:nvSpPr>
        <p:spPr>
          <a:xfrm>
            <a:off x="5333999" y="667669"/>
            <a:ext cx="6229945" cy="1770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400" kern="120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1" name="Título 1"/>
          <p:cNvSpPr txBox="1"/>
          <p:nvPr userDrawn="1"/>
        </p:nvSpPr>
        <p:spPr>
          <a:xfrm>
            <a:off x="5333999" y="667669"/>
            <a:ext cx="6229945" cy="1770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400" kern="120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2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838505" y="512763"/>
            <a:ext cx="3267269" cy="5716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pt-BR" sz="1600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q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inserir o texto 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4" name="Espaço Reservado para Conteúdo 2"/>
          <p:cNvSpPr>
            <a:spLocks noGrp="1"/>
          </p:cNvSpPr>
          <p:nvPr>
            <p:ph sz="half" idx="10" hasCustomPrompt="1"/>
          </p:nvPr>
        </p:nvSpPr>
        <p:spPr>
          <a:xfrm>
            <a:off x="8382000" y="512762"/>
            <a:ext cx="3286665" cy="5716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pt-BR" sz="1600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q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inserir o texto 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5553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udo texto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0"/>
            <a:ext cx="4379495" cy="6880371"/>
          </a:xfrm>
          <a:custGeom>
            <a:avLst/>
            <a:gdLst/>
            <a:ahLst/>
            <a:cxnLst/>
            <a:rect l="l" t="t" r="r" b="b"/>
            <a:pathLst>
              <a:path w="2520315" h="3225165">
                <a:moveTo>
                  <a:pt x="0" y="3224733"/>
                </a:moveTo>
                <a:lnTo>
                  <a:pt x="2520073" y="3224733"/>
                </a:lnTo>
                <a:lnTo>
                  <a:pt x="2520073" y="0"/>
                </a:lnTo>
                <a:lnTo>
                  <a:pt x="0" y="0"/>
                </a:lnTo>
                <a:lnTo>
                  <a:pt x="0" y="3224733"/>
                </a:lnTo>
                <a:close/>
              </a:path>
            </a:pathLst>
          </a:custGeom>
          <a:solidFill>
            <a:srgbClr val="464646"/>
          </a:solid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589491" y="2319355"/>
            <a:ext cx="3276098" cy="2189765"/>
          </a:xfrm>
          <a:prstGeom prst="rect">
            <a:avLst/>
          </a:prstGeom>
        </p:spPr>
        <p:txBody>
          <a:bodyPr lIns="0" tIns="0" rIns="0" bIns="0"/>
          <a:lstStyle>
            <a:lvl1pPr>
              <a:defRPr lang="pt-BR" sz="2400" kern="120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/>
              <a:t>CLIQUE PARA INSERIR O TÍTULO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021" y="6475759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t>‹nº›</a:t>
            </a:fld>
            <a:endParaRPr lang="en-GB"/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35844" y="6102088"/>
            <a:ext cx="2469715" cy="757508"/>
          </a:xfrm>
          <a:prstGeom prst="rect">
            <a:avLst/>
          </a:prstGeom>
        </p:spPr>
      </p:pic>
      <p:sp>
        <p:nvSpPr>
          <p:cNvPr id="13" name="Título 1"/>
          <p:cNvSpPr txBox="1"/>
          <p:nvPr/>
        </p:nvSpPr>
        <p:spPr>
          <a:xfrm>
            <a:off x="5333999" y="667669"/>
            <a:ext cx="6229945" cy="1770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400" kern="120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5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38506" y="1489560"/>
            <a:ext cx="6842748" cy="47397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pt-BR" sz="1600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q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1" name="Título 1"/>
          <p:cNvSpPr txBox="1"/>
          <p:nvPr userDrawn="1"/>
        </p:nvSpPr>
        <p:spPr>
          <a:xfrm>
            <a:off x="5333999" y="667669"/>
            <a:ext cx="6229945" cy="1770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400" kern="120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half" idx="10" hasCustomPrompt="1"/>
          </p:nvPr>
        </p:nvSpPr>
        <p:spPr>
          <a:xfrm>
            <a:off x="4835526" y="471512"/>
            <a:ext cx="6840537" cy="8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pt-BR" sz="2400" b="0" smtClean="0">
                <a:solidFill>
                  <a:schemeClr val="accent2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defRPr>
            </a:lvl1pPr>
          </a:lstStyle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/>
              <a:t>CLIQUE PARA INSERIR O TÍTULO</a:t>
            </a:r>
          </a:p>
        </p:txBody>
      </p:sp>
    </p:spTree>
    <p:extLst>
      <p:ext uri="{BB962C8B-B14F-4D97-AF65-F5344CB8AC3E}">
        <p14:creationId xmlns:p14="http://schemas.microsoft.com/office/powerpoint/2010/main" val="340115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ud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0" y="0"/>
            <a:ext cx="4379495" cy="6891004"/>
          </a:xfrm>
          <a:custGeom>
            <a:avLst/>
            <a:gdLst/>
            <a:ahLst/>
            <a:cxnLst/>
            <a:rect l="l" t="t" r="r" b="b"/>
            <a:pathLst>
              <a:path w="2520315" h="3225165">
                <a:moveTo>
                  <a:pt x="0" y="3224733"/>
                </a:moveTo>
                <a:lnTo>
                  <a:pt x="2520073" y="3224733"/>
                </a:lnTo>
                <a:lnTo>
                  <a:pt x="2520073" y="0"/>
                </a:lnTo>
                <a:lnTo>
                  <a:pt x="0" y="0"/>
                </a:lnTo>
                <a:lnTo>
                  <a:pt x="0" y="3224733"/>
                </a:lnTo>
                <a:close/>
              </a:path>
            </a:pathLst>
          </a:custGeom>
          <a:solidFill>
            <a:srgbClr val="464646"/>
          </a:solid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 hasCustomPrompt="1"/>
          </p:nvPr>
        </p:nvSpPr>
        <p:spPr>
          <a:xfrm>
            <a:off x="589490" y="2319355"/>
            <a:ext cx="3276098" cy="2189765"/>
          </a:xfrm>
          <a:prstGeom prst="rect">
            <a:avLst/>
          </a:prstGeom>
        </p:spPr>
        <p:txBody>
          <a:bodyPr lIns="0" tIns="0" rIns="0" bIns="0"/>
          <a:lstStyle>
            <a:lvl1pPr>
              <a:defRPr lang="pt-BR" sz="2400" kern="120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/>
              <a:t>CLIQUE PARA INSERIR O TÍTULO</a:t>
            </a:r>
          </a:p>
        </p:txBody>
      </p:sp>
      <p:sp>
        <p:nvSpPr>
          <p:cNvPr id="15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835526" y="512764"/>
            <a:ext cx="6840537" cy="4142106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835526" y="5474788"/>
            <a:ext cx="6845728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inserir o 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half" idx="10" hasCustomPrompt="1"/>
          </p:nvPr>
        </p:nvSpPr>
        <p:spPr>
          <a:xfrm>
            <a:off x="4835526" y="4805388"/>
            <a:ext cx="6840537" cy="51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pt-BR" sz="1800" b="0" smtClean="0">
                <a:solidFill>
                  <a:schemeClr val="accent2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defRPr>
            </a:lvl1pPr>
          </a:lstStyle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/>
              <a:t>CLIQUE PARA INSERIR O TEXTO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021" y="6475759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t>‹nº›</a:t>
            </a:fld>
            <a:endParaRPr lang="en-GB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844" y="6102088"/>
            <a:ext cx="2469715" cy="7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8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udo 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0" y="0"/>
            <a:ext cx="4372377" cy="6883054"/>
          </a:xfrm>
          <a:custGeom>
            <a:avLst/>
            <a:gdLst/>
            <a:ahLst/>
            <a:cxnLst/>
            <a:rect l="l" t="t" r="r" b="b"/>
            <a:pathLst>
              <a:path w="2520315" h="3225165">
                <a:moveTo>
                  <a:pt x="0" y="3224733"/>
                </a:moveTo>
                <a:lnTo>
                  <a:pt x="2520073" y="3224733"/>
                </a:lnTo>
                <a:lnTo>
                  <a:pt x="2520073" y="0"/>
                </a:lnTo>
                <a:lnTo>
                  <a:pt x="0" y="0"/>
                </a:lnTo>
                <a:lnTo>
                  <a:pt x="0" y="3224733"/>
                </a:lnTo>
                <a:close/>
              </a:path>
            </a:pathLst>
          </a:custGeom>
          <a:solidFill>
            <a:srgbClr val="464646"/>
          </a:solid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838506" y="512763"/>
            <a:ext cx="6842748" cy="5716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pt-BR" sz="1600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q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inserir o texto 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021" y="6475759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t>‹nº›</a:t>
            </a:fld>
            <a:endParaRPr lang="en-GB"/>
          </a:p>
        </p:txBody>
      </p: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589490" y="2319355"/>
            <a:ext cx="3276098" cy="2189765"/>
          </a:xfrm>
          <a:prstGeom prst="rect">
            <a:avLst/>
          </a:prstGeom>
        </p:spPr>
        <p:txBody>
          <a:bodyPr lIns="0" tIns="0" rIns="0" bIns="0"/>
          <a:lstStyle>
            <a:lvl1pPr>
              <a:defRPr lang="pt-BR" sz="3200" kern="120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/>
              <a:t>CLIQUE PARA INSERIR O TÍTULO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72172" y="6336053"/>
            <a:ext cx="1667628" cy="2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44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udo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/>
          <p:cNvSpPr/>
          <p:nvPr userDrawn="1"/>
        </p:nvSpPr>
        <p:spPr>
          <a:xfrm>
            <a:off x="0" y="0"/>
            <a:ext cx="4379495" cy="6885642"/>
          </a:xfrm>
          <a:custGeom>
            <a:avLst/>
            <a:gdLst/>
            <a:ahLst/>
            <a:cxnLst/>
            <a:rect l="l" t="t" r="r" b="b"/>
            <a:pathLst>
              <a:path w="2520315" h="3225165">
                <a:moveTo>
                  <a:pt x="0" y="3224733"/>
                </a:moveTo>
                <a:lnTo>
                  <a:pt x="2520073" y="3224733"/>
                </a:lnTo>
                <a:lnTo>
                  <a:pt x="2520073" y="0"/>
                </a:lnTo>
                <a:lnTo>
                  <a:pt x="0" y="0"/>
                </a:lnTo>
                <a:lnTo>
                  <a:pt x="0" y="3224733"/>
                </a:lnTo>
                <a:close/>
              </a:path>
            </a:pathLst>
          </a:custGeom>
          <a:solidFill>
            <a:srgbClr val="464646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589491" y="2319355"/>
            <a:ext cx="3276098" cy="2189765"/>
          </a:xfrm>
          <a:prstGeom prst="rect">
            <a:avLst/>
          </a:prstGeom>
        </p:spPr>
        <p:txBody>
          <a:bodyPr lIns="0" tIns="0" rIns="0" bIns="0"/>
          <a:lstStyle>
            <a:lvl1pPr>
              <a:defRPr lang="pt-BR" sz="2400" kern="120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/>
              <a:t>CLIQUE PARA INSERIR O TÍTULO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021" y="6475759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t>‹nº›</a:t>
            </a:fld>
            <a:endParaRPr lang="en-GB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844" y="6102088"/>
            <a:ext cx="2469715" cy="757508"/>
          </a:xfrm>
          <a:prstGeom prst="rect">
            <a:avLst/>
          </a:prstGeom>
        </p:spPr>
      </p:pic>
      <p:sp>
        <p:nvSpPr>
          <p:cNvPr id="16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838505" y="512763"/>
            <a:ext cx="3267269" cy="5716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pt-BR" sz="1600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q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inserir o texto 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sz="half" idx="10" hasCustomPrompt="1"/>
          </p:nvPr>
        </p:nvSpPr>
        <p:spPr>
          <a:xfrm>
            <a:off x="8382000" y="512762"/>
            <a:ext cx="3286665" cy="5716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pt-BR" sz="1600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q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inserir o texto 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6176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sor de cap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464646"/>
          </a:solidFill>
        </p:spPr>
        <p:txBody>
          <a:bodyPr lIns="0" tIns="0" rIns="0" bIns="0"/>
          <a:lstStyle/>
          <a:p>
            <a:pPr lvl="0" algn="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3641558" y="2621970"/>
            <a:ext cx="2454442" cy="2429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>
                <a:srgbClr val="CB7D5F"/>
              </a:buClr>
              <a:buFont typeface="Wingdings" panose="05000000000000000000" pitchFamily="2" charset="2"/>
              <a:buNone/>
              <a:defRPr lang="pt-BR" sz="17312" i="1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buClr>
                <a:srgbClr val="CB7D5F"/>
              </a:buClr>
              <a:defRPr sz="1200"/>
            </a:lvl2pPr>
            <a:lvl3pPr>
              <a:buClr>
                <a:srgbClr val="CB7D5F"/>
              </a:buClr>
              <a:defRPr sz="1200"/>
            </a:lvl3pPr>
            <a:lvl4pPr>
              <a:buClr>
                <a:srgbClr val="CB7D5F"/>
              </a:buClr>
              <a:defRPr sz="1200"/>
            </a:lvl4pPr>
            <a:lvl5pPr>
              <a:buClr>
                <a:srgbClr val="CB7D5F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1</a:t>
            </a:r>
          </a:p>
        </p:txBody>
      </p:sp>
      <p:sp>
        <p:nvSpPr>
          <p:cNvPr id="15" name="Espaço Reservado para Conteúdo 2"/>
          <p:cNvSpPr>
            <a:spLocks noGrp="1"/>
          </p:cNvSpPr>
          <p:nvPr>
            <p:ph sz="half" idx="13" hasCustomPrompt="1"/>
          </p:nvPr>
        </p:nvSpPr>
        <p:spPr>
          <a:xfrm>
            <a:off x="6248400" y="2991394"/>
            <a:ext cx="4997116" cy="1841289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CB7D5F"/>
              </a:buClr>
              <a:buFont typeface="Wingdings" panose="05000000000000000000" pitchFamily="2" charset="2"/>
              <a:buNone/>
              <a:defRPr lang="pt-BR" sz="36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buClr>
                <a:srgbClr val="CB7D5F"/>
              </a:buClr>
              <a:defRPr sz="1200"/>
            </a:lvl2pPr>
            <a:lvl3pPr>
              <a:buClr>
                <a:srgbClr val="CB7D5F"/>
              </a:buClr>
              <a:defRPr sz="1200"/>
            </a:lvl3pPr>
            <a:lvl4pPr>
              <a:buClr>
                <a:srgbClr val="CB7D5F"/>
              </a:buClr>
              <a:defRPr sz="1200"/>
            </a:lvl4pPr>
            <a:lvl5pPr>
              <a:buClr>
                <a:srgbClr val="CB7D5F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INSERIR O TEXTO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72172" y="6336053"/>
            <a:ext cx="1667628" cy="2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0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021" y="6475759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3" r:id="rId3"/>
    <p:sldLayoutId id="2147483691" r:id="rId4"/>
    <p:sldLayoutId id="2147483684" r:id="rId5"/>
    <p:sldLayoutId id="2147483685" r:id="rId6"/>
    <p:sldLayoutId id="2147483682" r:id="rId7"/>
    <p:sldLayoutId id="2147483683" r:id="rId8"/>
    <p:sldLayoutId id="2147483686" r:id="rId9"/>
    <p:sldLayoutId id="2147483688" r:id="rId10"/>
    <p:sldLayoutId id="2147483689" r:id="rId11"/>
    <p:sldLayoutId id="2147483694" r:id="rId12"/>
    <p:sldLayoutId id="2147483695" r:id="rId13"/>
    <p:sldLayoutId id="2147483698" r:id="rId14"/>
    <p:sldLayoutId id="214748370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circuito&#10;&#10;Descrição gerada automaticamente">
            <a:extLst>
              <a:ext uri="{FF2B5EF4-FFF2-40B4-BE49-F238E27FC236}">
                <a16:creationId xmlns:a16="http://schemas.microsoft.com/office/drawing/2014/main" id="{DA891685-8A93-4130-8B24-42A791710F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1" r="10181" b="8053"/>
          <a:stretch>
            <a:fillRect/>
          </a:stretch>
        </p:blipFill>
        <p:spPr>
          <a:xfrm>
            <a:off x="118" y="-31705"/>
            <a:ext cx="12288570" cy="6889705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9899021" y="6475759"/>
            <a:ext cx="1782233" cy="148260"/>
          </a:xfrm>
          <a:prstGeom prst="rect">
            <a:avLst/>
          </a:prstGeom>
        </p:spPr>
        <p:txBody>
          <a:bodyPr/>
          <a:lstStyle/>
          <a:p>
            <a:fld id="{FEBD7F86-1881-4698-8703-FB80B0800997}" type="slidenum">
              <a:rPr lang="en-GB" smtClean="0">
                <a:solidFill>
                  <a:srgbClr val="464646"/>
                </a:solidFill>
              </a:rPr>
              <a:t>1</a:t>
            </a:fld>
            <a:endParaRPr lang="en-GB">
              <a:solidFill>
                <a:srgbClr val="464646"/>
              </a:solidFill>
            </a:endParaRPr>
          </a:p>
        </p:txBody>
      </p:sp>
      <p:sp>
        <p:nvSpPr>
          <p:cNvPr id="4" name="object 3"/>
          <p:cNvSpPr/>
          <p:nvPr/>
        </p:nvSpPr>
        <p:spPr>
          <a:xfrm>
            <a:off x="118" y="-12684"/>
            <a:ext cx="6500725" cy="6891825"/>
          </a:xfrm>
          <a:custGeom>
            <a:avLst/>
            <a:gdLst/>
            <a:ahLst/>
            <a:cxnLst/>
            <a:rect l="l" t="t" r="r" b="b"/>
            <a:pathLst>
              <a:path w="2520315" h="3225165">
                <a:moveTo>
                  <a:pt x="0" y="3224733"/>
                </a:moveTo>
                <a:lnTo>
                  <a:pt x="2520073" y="3224733"/>
                </a:lnTo>
                <a:lnTo>
                  <a:pt x="2520073" y="0"/>
                </a:lnTo>
                <a:lnTo>
                  <a:pt x="0" y="0"/>
                </a:lnTo>
                <a:lnTo>
                  <a:pt x="0" y="3224733"/>
                </a:lnTo>
                <a:close/>
              </a:path>
            </a:pathLst>
          </a:custGeom>
          <a:solidFill>
            <a:srgbClr val="4E4E50">
              <a:alpha val="89804"/>
            </a:srgbClr>
          </a:solidFill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197F1A-4744-4787-8C8E-51347737DF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844" y="5835193"/>
            <a:ext cx="3339876" cy="102440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08DB4B7-2E22-4995-AD78-49FFCB7883F8}"/>
              </a:ext>
            </a:extLst>
          </p:cNvPr>
          <p:cNvSpPr txBox="1"/>
          <p:nvPr/>
        </p:nvSpPr>
        <p:spPr>
          <a:xfrm>
            <a:off x="459592" y="1158215"/>
            <a:ext cx="5684811" cy="33239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+mj-lt"/>
              </a:rPr>
              <a:t>Aula</a:t>
            </a:r>
          </a:p>
          <a:p>
            <a:pPr algn="ctr"/>
            <a:r>
              <a:rPr lang="pt-BR" sz="3600" dirty="0">
                <a:solidFill>
                  <a:srgbClr val="1496BB"/>
                </a:solidFill>
                <a:latin typeface="+mj-lt"/>
              </a:rPr>
              <a:t>Meios de Pagamento</a:t>
            </a:r>
          </a:p>
          <a:p>
            <a:pPr algn="ctr"/>
            <a:r>
              <a:rPr lang="pt-BR" sz="3600" dirty="0" err="1">
                <a:solidFill>
                  <a:srgbClr val="1496BB"/>
                </a:solidFill>
                <a:latin typeface="+mj-lt"/>
              </a:rPr>
              <a:t>Fintechs</a:t>
            </a:r>
            <a:r>
              <a:rPr lang="pt-BR" sz="3600" dirty="0">
                <a:solidFill>
                  <a:srgbClr val="1496BB"/>
                </a:solidFill>
                <a:latin typeface="+mj-lt"/>
              </a:rPr>
              <a:t> de Crédito</a:t>
            </a:r>
          </a:p>
          <a:p>
            <a:pPr algn="ctr"/>
            <a:r>
              <a:rPr lang="pt-BR" sz="3600" dirty="0">
                <a:solidFill>
                  <a:srgbClr val="1496BB"/>
                </a:solidFill>
                <a:latin typeface="+mj-lt"/>
              </a:rPr>
              <a:t>Open Finance </a:t>
            </a:r>
          </a:p>
          <a:p>
            <a:pPr algn="ctr"/>
            <a:r>
              <a:rPr lang="pt-BR" sz="3600" dirty="0">
                <a:solidFill>
                  <a:srgbClr val="1496BB"/>
                </a:solidFill>
                <a:latin typeface="+mj-lt"/>
              </a:rPr>
              <a:t>PIX</a:t>
            </a:r>
          </a:p>
          <a:p>
            <a:pPr algn="ctr"/>
            <a:r>
              <a:rPr lang="pt-BR" sz="3600" dirty="0">
                <a:solidFill>
                  <a:srgbClr val="1496BB"/>
                </a:solidFill>
                <a:latin typeface="+mj-lt"/>
              </a:rPr>
              <a:t>DREX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08DB4B7-2E22-4995-AD78-49FFCB7883F8}"/>
              </a:ext>
            </a:extLst>
          </p:cNvPr>
          <p:cNvSpPr txBox="1"/>
          <p:nvPr/>
        </p:nvSpPr>
        <p:spPr>
          <a:xfrm>
            <a:off x="1597020" y="4045040"/>
            <a:ext cx="3306920" cy="10833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endParaRPr lang="pt-BR" sz="16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endParaRPr lang="pt-BR" sz="28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pt-BR" sz="1600" dirty="0">
                <a:solidFill>
                  <a:schemeClr val="bg1"/>
                </a:solidFill>
              </a:rPr>
              <a:t>Outubro 2023</a:t>
            </a:r>
          </a:p>
          <a:p>
            <a:pPr algn="ctr">
              <a:lnSpc>
                <a:spcPct val="80000"/>
              </a:lnSpc>
            </a:pP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442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 txBox="1">
            <a:spLocks/>
          </p:cNvSpPr>
          <p:nvPr/>
        </p:nvSpPr>
        <p:spPr>
          <a:xfrm>
            <a:off x="665002" y="586327"/>
            <a:ext cx="8559800" cy="4984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altLang="pt-BR" sz="3200" cap="small" dirty="0">
                <a:solidFill>
                  <a:srgbClr val="093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VOLUMETRIA E MODALIDADES</a:t>
            </a:r>
          </a:p>
        </p:txBody>
      </p:sp>
      <p:sp>
        <p:nvSpPr>
          <p:cNvPr id="10" name="CaixaDeTexto 86"/>
          <p:cNvSpPr txBox="1">
            <a:spLocks noChangeArrowheads="1"/>
          </p:cNvSpPr>
          <p:nvPr/>
        </p:nvSpPr>
        <p:spPr bwMode="auto">
          <a:xfrm>
            <a:off x="665002" y="945321"/>
            <a:ext cx="8753475" cy="41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lvl="1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96BB"/>
              </a:buClr>
              <a:buFont typeface="Arial" panose="020B0604020202020204" pitchFamily="34" charset="0"/>
              <a:buNone/>
              <a:defRPr/>
            </a:pPr>
            <a:r>
              <a:rPr lang="pt-BR" sz="1600" b="1" dirty="0">
                <a:solidFill>
                  <a:srgbClr val="1496B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Arranjos de Pagamento Integrantes do SPB – Parâmetros de Enquadramento</a:t>
            </a:r>
          </a:p>
        </p:txBody>
      </p:sp>
      <p:graphicFrame>
        <p:nvGraphicFramePr>
          <p:cNvPr id="6" name="Table Placeholder 6"/>
          <p:cNvGraphicFramePr>
            <a:graphicFrameLocks/>
          </p:cNvGraphicFramePr>
          <p:nvPr/>
        </p:nvGraphicFramePr>
        <p:xfrm>
          <a:off x="1224426" y="1544638"/>
          <a:ext cx="5049764" cy="18817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8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1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Parâmetro</a:t>
                      </a:r>
                      <a:endParaRPr lang="pt-BR" sz="1400" b="0" kern="1200" cap="small" baseline="0" noProof="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21" marR="6852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Valores</a:t>
                      </a:r>
                    </a:p>
                    <a:p>
                      <a:pPr algn="ctr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(Considerando 12 meses)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pt-BR" sz="1400" b="0" kern="1200" cap="none" baseline="0" noProof="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21" marR="6852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5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Volume financeiro</a:t>
                      </a: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(R$ milhões)</a:t>
                      </a:r>
                      <a:endParaRPr lang="pt-BR" sz="1400" b="0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21" marR="685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500</a:t>
                      </a:r>
                      <a:endParaRPr lang="pt-BR" sz="1400" b="0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21" marR="6852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43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Quantidade de transações </a:t>
                      </a: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(milhões)</a:t>
                      </a:r>
                      <a:endParaRPr lang="pt-BR" sz="1400" b="0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21" marR="685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25</a:t>
                      </a:r>
                      <a:endParaRPr lang="pt-BR" sz="1400" b="0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21" marR="6852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tângulo 17"/>
          <p:cNvSpPr>
            <a:spLocks noChangeArrowheads="1"/>
          </p:cNvSpPr>
          <p:nvPr/>
        </p:nvSpPr>
        <p:spPr bwMode="auto">
          <a:xfrm>
            <a:off x="1012873" y="3798888"/>
            <a:ext cx="5261317" cy="29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1950" indent="-3619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01688" indent="-439738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466725" lvl="1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Enquanto a instituição não atingir os limites mínimos, é necessário somente o reporte de algumas informações estatísticas.</a:t>
            </a:r>
          </a:p>
          <a:p>
            <a:pPr marL="466725" lvl="1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 Banco Central não aceita pedidos antecipados, caso a instituição não alcance os volumes mínimos supracitados. </a:t>
            </a:r>
          </a:p>
          <a:p>
            <a:pPr marL="466725" lvl="1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 pedido de autorização deve ser solicitado em até 30 dias da data em que se alcançar um dos parâmetros estabelecidos</a:t>
            </a:r>
          </a:p>
          <a:p>
            <a:pPr marL="466725" lvl="1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Alguns Arranjos de propósito limitado ficam foram da regra (</a:t>
            </a:r>
            <a:r>
              <a:rPr lang="pt-BR" sz="1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</a:t>
            </a: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PAT) </a:t>
            </a:r>
          </a:p>
          <a:p>
            <a:pPr marL="466725" lvl="1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endParaRPr lang="pt-BR" altLang="pt-BR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C02F1D"/>
              </a:buClr>
              <a:buFont typeface="Arial" panose="020B0604020202020204" pitchFamily="34" charset="0"/>
              <a:buChar char="•"/>
              <a:defRPr/>
            </a:pPr>
            <a:endParaRPr lang="pt-BR" altLang="pt-BR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836239" y="1544638"/>
          <a:ext cx="4984749" cy="24281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61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65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Propósito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Relação com usuário final</a:t>
                      </a: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Abrangência territorial</a:t>
                      </a: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3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Compra</a:t>
                      </a:r>
                      <a:endParaRPr lang="pt-B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Pré-pago</a:t>
                      </a:r>
                      <a:endParaRPr lang="pt-B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Nacional</a:t>
                      </a:r>
                      <a:endParaRPr lang="pt-B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3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Transferência</a:t>
                      </a:r>
                      <a:endParaRPr lang="pt-B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Pós-pago</a:t>
                      </a:r>
                      <a:endParaRPr lang="pt-B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Transfronteiriço</a:t>
                      </a:r>
                      <a:endParaRPr lang="pt-B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1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-</a:t>
                      </a:r>
                      <a:endParaRPr lang="pt-B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Conta de Depósito à Vista</a:t>
                      </a:r>
                      <a:endParaRPr lang="pt-B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-</a:t>
                      </a:r>
                      <a:endParaRPr lang="pt-B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1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-</a:t>
                      </a:r>
                      <a:endParaRPr lang="pt-B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Relacionamento Eventual</a:t>
                      </a:r>
                      <a:endParaRPr lang="pt-B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-</a:t>
                      </a:r>
                      <a:endParaRPr lang="pt-BR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8" marB="4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tângulo 17"/>
          <p:cNvSpPr>
            <a:spLocks noChangeArrowheads="1"/>
          </p:cNvSpPr>
          <p:nvPr/>
        </p:nvSpPr>
        <p:spPr bwMode="auto">
          <a:xfrm>
            <a:off x="6654017" y="4229775"/>
            <a:ext cx="5141571" cy="207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1950" indent="-3619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01688" indent="-439738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466725" lvl="1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Cada arranjo deve ser classificado em cada uma das modalidades previstas.</a:t>
            </a:r>
          </a:p>
          <a:p>
            <a:pPr marL="466725" lvl="1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Possível a existência de até 16 tipos de arranjos diferentes por instituidor. </a:t>
            </a:r>
          </a:p>
          <a:p>
            <a:pPr marL="466725" lvl="1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Considerados separadamente para fins do cálculo da volumetria mencionada no deck anterior. </a:t>
            </a: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466725" lvl="1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endParaRPr lang="pt-BR" altLang="pt-BR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C02F1D"/>
              </a:buClr>
              <a:buFont typeface="Arial" panose="020B0604020202020204" pitchFamily="34" charset="0"/>
              <a:buChar char="•"/>
              <a:defRPr/>
            </a:pPr>
            <a:endParaRPr lang="pt-BR" altLang="pt-BR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077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B1FFF04-93A9-43B4-9DA6-61D029F256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3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2CEFAE99-2748-43A0-AD02-70114566BDC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48399" y="2991394"/>
            <a:ext cx="5943601" cy="1841289"/>
          </a:xfrm>
        </p:spPr>
        <p:txBody>
          <a:bodyPr/>
          <a:lstStyle/>
          <a:p>
            <a:r>
              <a:rPr lang="pt-BR" altLang="pt-BR" dirty="0"/>
              <a:t>Instituições de Pagamento</a:t>
            </a:r>
          </a:p>
          <a:p>
            <a:r>
              <a:rPr lang="pt-BR" altLang="pt-BR" i="1" dirty="0">
                <a:solidFill>
                  <a:srgbClr val="1496BB"/>
                </a:solidFill>
              </a:rPr>
              <a:t>Tipos</a:t>
            </a:r>
          </a:p>
        </p:txBody>
      </p:sp>
    </p:spTree>
    <p:extLst>
      <p:ext uri="{BB962C8B-B14F-4D97-AF65-F5344CB8AC3E}">
        <p14:creationId xmlns:p14="http://schemas.microsoft.com/office/powerpoint/2010/main" val="179182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>
          <a:xfrm>
            <a:off x="4019593" y="1276350"/>
            <a:ext cx="2062162" cy="1052513"/>
          </a:xfrm>
          <a:prstGeom prst="ellipse">
            <a:avLst/>
          </a:prstGeom>
          <a:solidFill>
            <a:srgbClr val="1496BB"/>
          </a:solidFill>
          <a:ln w="6350" cap="flat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Emissor de instrumento de pagamento pós-pago</a:t>
            </a:r>
          </a:p>
        </p:txBody>
      </p:sp>
      <p:sp>
        <p:nvSpPr>
          <p:cNvPr id="28" name="Elipse 27"/>
          <p:cNvSpPr/>
          <p:nvPr/>
        </p:nvSpPr>
        <p:spPr>
          <a:xfrm>
            <a:off x="1507488" y="1322388"/>
            <a:ext cx="1927225" cy="982662"/>
          </a:xfrm>
          <a:prstGeom prst="ellipse">
            <a:avLst/>
          </a:prstGeom>
          <a:solidFill>
            <a:srgbClr val="1496BB"/>
          </a:solidFill>
          <a:ln w="6350" cap="flat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Emissor de moeda eletrônica</a:t>
            </a:r>
          </a:p>
        </p:txBody>
      </p:sp>
      <p:sp>
        <p:nvSpPr>
          <p:cNvPr id="29" name="Elipse 28"/>
          <p:cNvSpPr/>
          <p:nvPr/>
        </p:nvSpPr>
        <p:spPr>
          <a:xfrm>
            <a:off x="6461959" y="1230313"/>
            <a:ext cx="1662112" cy="1001712"/>
          </a:xfrm>
          <a:prstGeom prst="ellipse">
            <a:avLst/>
          </a:prstGeom>
          <a:solidFill>
            <a:srgbClr val="1496BB"/>
          </a:solidFill>
          <a:ln w="6350" cap="flat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Credenciador</a:t>
            </a:r>
          </a:p>
        </p:txBody>
      </p:sp>
      <p:grpSp>
        <p:nvGrpSpPr>
          <p:cNvPr id="51208" name="Grupo 89"/>
          <p:cNvGrpSpPr/>
          <p:nvPr/>
        </p:nvGrpSpPr>
        <p:grpSpPr>
          <a:xfrm>
            <a:off x="1443988" y="2360613"/>
            <a:ext cx="2252663" cy="2417762"/>
            <a:chOff x="178365" y="2039124"/>
            <a:chExt cx="2152280" cy="2496736"/>
          </a:xfrm>
        </p:grpSpPr>
        <p:sp>
          <p:nvSpPr>
            <p:cNvPr id="35" name="Retângulo 32"/>
            <p:cNvSpPr>
              <a:spLocks noChangeArrowheads="1"/>
            </p:cNvSpPr>
            <p:nvPr/>
          </p:nvSpPr>
          <p:spPr>
            <a:xfrm>
              <a:off x="178365" y="2104698"/>
              <a:ext cx="2152280" cy="221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Tx/>
                <a:buNone/>
                <a:defRPr/>
              </a:pPr>
              <a:endParaRPr lang="pt-BR" altLang="pt-BR" sz="1200">
                <a:latin typeface="+mn-lt"/>
                <a:cs typeface="Tahoma" panose="020B0604030504040204" pitchFamily="34" charset="0"/>
              </a:endParaRPr>
            </a:p>
            <a:p>
              <a:pPr algn="just" eaLnBrk="1" hangingPunct="1">
                <a:lnSpc>
                  <a:spcPts val="16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Gerencia </a:t>
              </a:r>
              <a:r>
                <a:rPr lang="pt-BR" altLang="pt-BR" sz="1000" u="sng">
                  <a:latin typeface="Arial" panose="020B0604020202020204" pitchFamily="34" charset="0"/>
                  <a:cs typeface="Arial" panose="020B0604020202020204" pitchFamily="34" charset="0"/>
                </a:rPr>
                <a:t>conta de pagamento pré-paga</a:t>
              </a:r>
              <a:r>
                <a:rPr lang="pt-BR" altLang="pt-BR" sz="1000">
                  <a:latin typeface="Arial" panose="020B0604020202020204" pitchFamily="34" charset="0"/>
                  <a:cs typeface="Arial" panose="020B0604020202020204" pitchFamily="34" charset="0"/>
                </a:rPr>
                <a:t>, disponibiliza transação de pagamento com base em moeda eletrônica aportada nessa conta, converte tais recursos em moeda física ou escritural, ou vice-versa, podendo habilitar a sua aceitação com </a:t>
              </a:r>
              <a:r>
                <a:rPr lang="pt-BR" altLang="pt-BR" sz="1000" u="sng">
                  <a:latin typeface="Arial" panose="020B0604020202020204" pitchFamily="34" charset="0"/>
                  <a:cs typeface="Arial" panose="020B0604020202020204" pitchFamily="34" charset="0"/>
                </a:rPr>
                <a:t>a liquidação em conta de pagamento por ela gerenciada.</a:t>
              </a:r>
            </a:p>
          </p:txBody>
        </p:sp>
        <p:sp>
          <p:nvSpPr>
            <p:cNvPr id="36" name="Retângulo de cantos arredondados 35"/>
            <p:cNvSpPr/>
            <p:nvPr/>
          </p:nvSpPr>
          <p:spPr>
            <a:xfrm>
              <a:off x="178365" y="2039124"/>
              <a:ext cx="2144696" cy="2496736"/>
            </a:xfrm>
            <a:prstGeom prst="roundRect">
              <a:avLst/>
            </a:prstGeom>
            <a:noFill/>
            <a:ln w="12700" cap="flat" algn="ctr">
              <a:solidFill>
                <a:srgbClr val="1496BB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200"/>
            </a:p>
          </p:txBody>
        </p:sp>
      </p:grpSp>
      <p:grpSp>
        <p:nvGrpSpPr>
          <p:cNvPr id="51209" name="Grupo 90"/>
          <p:cNvGrpSpPr/>
          <p:nvPr/>
        </p:nvGrpSpPr>
        <p:grpSpPr>
          <a:xfrm>
            <a:off x="4178343" y="2387600"/>
            <a:ext cx="1793875" cy="1119188"/>
            <a:chOff x="3779912" y="4170236"/>
            <a:chExt cx="2160811" cy="1575125"/>
          </a:xfrm>
        </p:grpSpPr>
        <p:sp>
          <p:nvSpPr>
            <p:cNvPr id="51226" name="Retângulo 32"/>
            <p:cNvSpPr>
              <a:spLocks noChangeArrowheads="1"/>
            </p:cNvSpPr>
            <p:nvPr/>
          </p:nvSpPr>
          <p:spPr>
            <a:xfrm>
              <a:off x="3844929" y="4170236"/>
              <a:ext cx="2088147" cy="15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</a:pPr>
              <a:r>
                <a:rPr lang="pt-BR" altLang="pt-BR" sz="100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Gerencia conta de pagamento </a:t>
              </a:r>
              <a:r>
                <a:rPr lang="pt-BR" altLang="pt-BR" sz="1000" u="sng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pós-paga</a:t>
              </a:r>
              <a:r>
                <a:rPr lang="pt-BR" altLang="pt-BR" sz="100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, e disponibiliza transação de pagamento com base nessa conta.</a:t>
              </a:r>
              <a:endParaRPr lang="pt-BR" altLang="pt-BR" sz="1000" u="sng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tângulo de cantos arredondados 38"/>
            <p:cNvSpPr/>
            <p:nvPr/>
          </p:nvSpPr>
          <p:spPr>
            <a:xfrm>
              <a:off x="3779912" y="4221624"/>
              <a:ext cx="2160811" cy="1512565"/>
            </a:xfrm>
            <a:prstGeom prst="roundRect">
              <a:avLst/>
            </a:prstGeom>
            <a:noFill/>
            <a:ln w="12700" cap="flat" algn="ctr">
              <a:solidFill>
                <a:srgbClr val="1496BB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200"/>
            </a:p>
          </p:txBody>
        </p:sp>
      </p:grpSp>
      <p:sp>
        <p:nvSpPr>
          <p:cNvPr id="46" name="Retângulo de cantos arredondados 45"/>
          <p:cNvSpPr/>
          <p:nvPr/>
        </p:nvSpPr>
        <p:spPr>
          <a:xfrm>
            <a:off x="6223834" y="2327275"/>
            <a:ext cx="2046287" cy="2451100"/>
          </a:xfrm>
          <a:prstGeom prst="roundRect">
            <a:avLst/>
          </a:prstGeom>
          <a:ln w="12700" cap="flat" algn="ctr">
            <a:solidFill>
              <a:srgbClr val="1496BB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pt-BR" sz="1300" u="sng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ts val="1600"/>
              </a:lnSpc>
              <a:defRPr/>
            </a:pPr>
            <a:r>
              <a:rPr lang="pt-BR" sz="1000" u="sng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Sem gerenciar conta de pagamento</a:t>
            </a:r>
            <a:r>
              <a:rPr lang="pt-BR" sz="100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(i) habilita recebedores para a aceitação de instrumento de pagamento emitido por IP ou IF; e (ii) participa do processo de liquidação das transações de pagamento como credor perante o emissor, de acordo com as regras do arranjo de pagamento.</a:t>
            </a:r>
          </a:p>
          <a:p>
            <a:pPr algn="ctr" eaLnBrk="1" hangingPunct="1">
              <a:lnSpc>
                <a:spcPts val="1800"/>
              </a:lnSpc>
              <a:defRPr/>
            </a:pPr>
            <a:endParaRPr lang="pt-BR"/>
          </a:p>
        </p:txBody>
      </p:sp>
      <p:sp>
        <p:nvSpPr>
          <p:cNvPr id="47" name="Chave direita 46"/>
          <p:cNvSpPr/>
          <p:nvPr/>
        </p:nvSpPr>
        <p:spPr>
          <a:xfrm rot="5400000">
            <a:off x="6431305" y="1713707"/>
            <a:ext cx="163513" cy="6424612"/>
          </a:xfrm>
          <a:prstGeom prst="rightBrace">
            <a:avLst>
              <a:gd name="adj1" fmla="val 8333"/>
              <a:gd name="adj2" fmla="val 50243"/>
            </a:avLst>
          </a:prstGeom>
          <a:ln w="12700" cap="flat" algn="ctr">
            <a:solidFill>
              <a:srgbClr val="1496BB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214" name="Grupo 90"/>
          <p:cNvGrpSpPr/>
          <p:nvPr/>
        </p:nvGrpSpPr>
        <p:grpSpPr>
          <a:xfrm>
            <a:off x="3385077" y="5055164"/>
            <a:ext cx="5992813" cy="531812"/>
            <a:chOff x="3801120" y="3690619"/>
            <a:chExt cx="2071648" cy="3079026"/>
          </a:xfrm>
        </p:grpSpPr>
        <p:sp>
          <p:nvSpPr>
            <p:cNvPr id="51220" name="Retângulo 32"/>
            <p:cNvSpPr>
              <a:spLocks noChangeArrowheads="1"/>
            </p:cNvSpPr>
            <p:nvPr/>
          </p:nvSpPr>
          <p:spPr>
            <a:xfrm>
              <a:off x="3801120" y="3856226"/>
              <a:ext cx="2037075" cy="2913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tabLst>
                  <a:tab pos="8731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87313">
                <a:tabLst>
                  <a:tab pos="8731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8731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8731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8731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731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731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731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731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 algn="just" eaLnBrk="1" hangingPunct="1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pt-BR" altLang="pt-BR" sz="1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Sujeitas a exigências/autorização do Banco Central para constituição, funcionamento, transferência de controle e eleição de adm., inclusive capital e patrimônio líquido mínimo.</a:t>
              </a:r>
            </a:p>
          </p:txBody>
        </p:sp>
        <p:sp>
          <p:nvSpPr>
            <p:cNvPr id="50" name="Retângulo de cantos arredondados 49"/>
            <p:cNvSpPr/>
            <p:nvPr/>
          </p:nvSpPr>
          <p:spPr>
            <a:xfrm>
              <a:off x="3827461" y="3690619"/>
              <a:ext cx="2045307" cy="2950350"/>
            </a:xfrm>
            <a:prstGeom prst="roundRect">
              <a:avLst/>
            </a:prstGeom>
            <a:noFill/>
            <a:ln w="12700" cap="flat" algn="ctr">
              <a:solidFill>
                <a:srgbClr val="1496BB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200"/>
            </a:p>
          </p:txBody>
        </p:sp>
      </p:grpSp>
      <p:pic>
        <p:nvPicPr>
          <p:cNvPr id="51217" name="Imagem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65084" y="1390650"/>
            <a:ext cx="6699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Imagem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0955" y="1392238"/>
            <a:ext cx="676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Imagem 5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7929" y="1313656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Elipse 31"/>
          <p:cNvSpPr/>
          <p:nvPr/>
        </p:nvSpPr>
        <p:spPr>
          <a:xfrm>
            <a:off x="8659470" y="1225078"/>
            <a:ext cx="2062162" cy="1052513"/>
          </a:xfrm>
          <a:prstGeom prst="ellipse">
            <a:avLst/>
          </a:prstGeom>
          <a:solidFill>
            <a:srgbClr val="1496BB"/>
          </a:solidFill>
          <a:ln w="6350" cap="flat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Iniciador de Transação de  Pagamentos (PISP) </a:t>
            </a:r>
          </a:p>
        </p:txBody>
      </p:sp>
      <p:grpSp>
        <p:nvGrpSpPr>
          <p:cNvPr id="34" name="Grupo 90"/>
          <p:cNvGrpSpPr/>
          <p:nvPr/>
        </p:nvGrpSpPr>
        <p:grpSpPr>
          <a:xfrm>
            <a:off x="8818220" y="2336327"/>
            <a:ext cx="1793875" cy="1274974"/>
            <a:chOff x="3779912" y="4170236"/>
            <a:chExt cx="2160811" cy="1794376"/>
          </a:xfrm>
        </p:grpSpPr>
        <p:sp>
          <p:nvSpPr>
            <p:cNvPr id="37" name="Retângulo 32"/>
            <p:cNvSpPr>
              <a:spLocks noChangeArrowheads="1"/>
            </p:cNvSpPr>
            <p:nvPr/>
          </p:nvSpPr>
          <p:spPr>
            <a:xfrm>
              <a:off x="3844929" y="4170236"/>
              <a:ext cx="2088147" cy="1754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pt-BR" altLang="pt-BR" sz="100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Instituição que inicia a transação de pagamentos*, </a:t>
              </a:r>
              <a:r>
                <a:rPr lang="pt-BR" altLang="pt-BR" sz="1000" u="sng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sem gerenciar conta de pagamento e sem deter os fundos transferidos na prestação do serviço</a:t>
              </a:r>
              <a:r>
                <a:rPr lang="pt-BR" altLang="pt-BR" sz="100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</a:t>
              </a:r>
              <a:endParaRPr lang="pt-BR" altLang="pt-BR" sz="1000" u="sng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tângulo de cantos arredondados 37"/>
            <p:cNvSpPr/>
            <p:nvPr/>
          </p:nvSpPr>
          <p:spPr>
            <a:xfrm>
              <a:off x="3779912" y="4221624"/>
              <a:ext cx="2160811" cy="1742988"/>
            </a:xfrm>
            <a:prstGeom prst="roundRect">
              <a:avLst/>
            </a:prstGeom>
            <a:noFill/>
            <a:ln w="12700" cap="flat" algn="ctr">
              <a:solidFill>
                <a:srgbClr val="1496BB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200"/>
            </a:p>
          </p:txBody>
        </p:sp>
      </p:grpSp>
      <p:pic>
        <p:nvPicPr>
          <p:cNvPr id="41" name="Imagem 5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31514" y="1281906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0512" y="6145183"/>
            <a:ext cx="11759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 Considera-se iniciação de transação de pagamento o serviço que inicia uma transação de pagamento ordenada pelo usuário final, relativamente à conta de depósito ou de pagamento, comandada por instituição não detentora da conta à instituição que a detém.</a:t>
            </a:r>
          </a:p>
        </p:txBody>
      </p:sp>
      <p:sp>
        <p:nvSpPr>
          <p:cNvPr id="40" name="Título 1"/>
          <p:cNvSpPr txBox="1"/>
          <p:nvPr/>
        </p:nvSpPr>
        <p:spPr>
          <a:xfrm>
            <a:off x="290512" y="350012"/>
            <a:ext cx="10856023" cy="498475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cap="small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pt-BR" altLang="pt-BR">
                <a:solidFill>
                  <a:srgbClr val="1496BB"/>
                </a:solidFill>
              </a:rPr>
              <a:t>A Porta de Entrada das Fintechs</a:t>
            </a:r>
          </a:p>
        </p:txBody>
      </p:sp>
    </p:spTree>
    <p:extLst>
      <p:ext uri="{BB962C8B-B14F-4D97-AF65-F5344CB8AC3E}">
        <p14:creationId xmlns:p14="http://schemas.microsoft.com/office/powerpoint/2010/main" val="226948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29BC77F-F822-4CA1-8315-C0F2E06470E7}"/>
              </a:ext>
            </a:extLst>
          </p:cNvPr>
          <p:cNvSpPr txBox="1"/>
          <p:nvPr/>
        </p:nvSpPr>
        <p:spPr>
          <a:xfrm>
            <a:off x="367344" y="1110413"/>
            <a:ext cx="11386506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200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b="1" dirty="0">
                <a:solidFill>
                  <a:srgbClr val="149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12.865, de 2013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lançou as bases para a regulação das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na economia brasileira.</a:t>
            </a:r>
          </a:p>
          <a:p>
            <a:pPr>
              <a:lnSpc>
                <a:spcPct val="120000"/>
              </a:lnSpc>
              <a:buClr>
                <a:srgbClr val="1496BB"/>
              </a:buClr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>
              <a:lnSpc>
                <a:spcPct val="1200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Os normativos infralegais relacionados a essa Lei ensejaram que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pudessem entrar no SFN com </a:t>
            </a:r>
            <a:r>
              <a:rPr lang="pt-BR" sz="1600" b="1" dirty="0">
                <a:solidFill>
                  <a:srgbClr val="149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 de observância menores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por serem instituições menos complexas. Por exemplo, </a:t>
            </a:r>
            <a:r>
              <a:rPr lang="pt-BR" sz="1600" b="1" dirty="0">
                <a:solidFill>
                  <a:srgbClr val="149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permitiu-se que instituições de menor porte prescindissem de autorização do BCB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para iniciar suas operações.</a:t>
            </a:r>
          </a:p>
          <a:p>
            <a:pPr marL="361950" lvl="1" indent="-361950">
              <a:lnSpc>
                <a:spcPct val="1200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>
              <a:lnSpc>
                <a:spcPct val="1200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Porta de entrada para várias 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fintechs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indent="-361950">
              <a:lnSpc>
                <a:spcPct val="120000"/>
              </a:lnSpc>
              <a:buClr>
                <a:srgbClr val="1496BB"/>
              </a:buClr>
              <a:buFont typeface="Wingdings" panose="05000000000000000000" pitchFamily="2" charset="2"/>
              <a:buChar char="§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>
              <a:lnSpc>
                <a:spcPct val="1200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Crescimento nessas modalidades amplia a base de clientes e, por conseguinte, auxilia a consolidação das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favorecendo a </a:t>
            </a:r>
            <a:r>
              <a:rPr lang="pt-BR" sz="1600" b="1" dirty="0">
                <a:solidFill>
                  <a:srgbClr val="149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diversificação dos serviços oferecidos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bundling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61950" lvl="1" indent="-361950">
              <a:lnSpc>
                <a:spcPct val="1200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>
              <a:lnSpc>
                <a:spcPct val="1200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 2020, havia </a:t>
            </a:r>
            <a:r>
              <a:rPr lang="pt-BR" sz="1600" b="1" dirty="0">
                <a:solidFill>
                  <a:srgbClr val="149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pt-BR" sz="1600" b="1" dirty="0" err="1">
                <a:solidFill>
                  <a:srgbClr val="149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  <a:r>
              <a:rPr lang="pt-BR" sz="1600" b="1" dirty="0">
                <a:solidFill>
                  <a:srgbClr val="149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autorizadas com </a:t>
            </a:r>
            <a:r>
              <a:rPr lang="pt-BR" sz="1600" b="1" dirty="0" err="1">
                <a:solidFill>
                  <a:srgbClr val="149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IFs</a:t>
            </a:r>
            <a:r>
              <a:rPr lang="pt-BR" sz="1600" b="1" dirty="0">
                <a:solidFill>
                  <a:srgbClr val="149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seus grupos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como bancos,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SCDs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SCFI e DTVM.</a:t>
            </a:r>
          </a:p>
          <a:p>
            <a:pPr marL="361950" lvl="1" indent="-361950">
              <a:lnSpc>
                <a:spcPct val="1200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>
              <a:lnSpc>
                <a:spcPct val="1200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 novembro de 2020, somavam R$2,5 bilhões em volume de operações de crédito e em dezembro já totalizavam quase 40,5 milhões de clientes.</a:t>
            </a:r>
          </a:p>
          <a:p>
            <a:pPr lvl="1">
              <a:lnSpc>
                <a:spcPct val="120000"/>
              </a:lnSpc>
              <a:buClr>
                <a:srgbClr val="1496BB"/>
              </a:buClr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95250">
              <a:lnSpc>
                <a:spcPct val="120000"/>
              </a:lnSpc>
              <a:buClr>
                <a:srgbClr val="1496BB"/>
              </a:buClr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* Fonte: relatório de economia bancária - 2020</a:t>
            </a:r>
          </a:p>
        </p:txBody>
      </p:sp>
      <p:sp>
        <p:nvSpPr>
          <p:cNvPr id="8" name="Título 1"/>
          <p:cNvSpPr txBox="1"/>
          <p:nvPr/>
        </p:nvSpPr>
        <p:spPr>
          <a:xfrm>
            <a:off x="290512" y="350012"/>
            <a:ext cx="10856023" cy="498475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cap="small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pt-BR" altLang="pt-BR">
                <a:solidFill>
                  <a:srgbClr val="1496BB"/>
                </a:solidFill>
              </a:rPr>
              <a:t>Evolução das IPs</a:t>
            </a:r>
          </a:p>
        </p:txBody>
      </p:sp>
    </p:spTree>
    <p:extLst>
      <p:ext uri="{BB962C8B-B14F-4D97-AF65-F5344CB8AC3E}">
        <p14:creationId xmlns:p14="http://schemas.microsoft.com/office/powerpoint/2010/main" val="256596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B1FFF04-93A9-43B4-9DA6-61D029F256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4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2CEFAE99-2748-43A0-AD02-70114566BDC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pt-BR" altLang="pt-BR" i="1"/>
              <a:t>EMISSOR DE MOEDA </a:t>
            </a:r>
            <a:r>
              <a:rPr lang="pt-BR" altLang="pt-BR" i="1">
                <a:solidFill>
                  <a:schemeClr val="accent1"/>
                </a:solidFill>
              </a:rPr>
              <a:t>Alterações nas Regras de Autorização de Funcionamento</a:t>
            </a:r>
          </a:p>
        </p:txBody>
      </p:sp>
    </p:spTree>
    <p:extLst>
      <p:ext uri="{BB962C8B-B14F-4D97-AF65-F5344CB8AC3E}">
        <p14:creationId xmlns:p14="http://schemas.microsoft.com/office/powerpoint/2010/main" val="2302509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791722"/>
              </p:ext>
            </p:extLst>
          </p:nvPr>
        </p:nvGraphicFramePr>
        <p:xfrm>
          <a:off x="608540" y="1116623"/>
          <a:ext cx="10128589" cy="4737420"/>
        </p:xfrm>
        <a:graphic>
          <a:graphicData uri="http://schemas.openxmlformats.org/drawingml/2006/table">
            <a:tbl>
              <a:tblPr firstRow="1" firstCol="1" bandRow="1"/>
              <a:tblGrid>
                <a:gridCol w="2904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226">
                <a:tc>
                  <a:txBody>
                    <a:bodyPr/>
                    <a:lstStyle>
                      <a:lvl1pPr marL="0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62737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125472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688207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250944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813679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376415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939151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501886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tabLst>
                          <a:tab pos="330200" algn="l"/>
                          <a:tab pos="449580" algn="l"/>
                          <a:tab pos="565150" algn="l"/>
                          <a:tab pos="799465" algn="l"/>
                          <a:tab pos="1033145" algn="l"/>
                          <a:tab pos="1501140" algn="l"/>
                          <a:tab pos="2610485" algn="l"/>
                        </a:tabLs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62737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125472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688207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250944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813679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376415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939151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501886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tabLst>
                          <a:tab pos="330200" algn="l"/>
                          <a:tab pos="449580" algn="l"/>
                          <a:tab pos="565150" algn="l"/>
                          <a:tab pos="799465" algn="l"/>
                          <a:tab pos="1033145" algn="l"/>
                          <a:tab pos="1501140" algn="l"/>
                          <a:tab pos="2610485" algn="l"/>
                        </a:tabLst>
                      </a:pPr>
                      <a:r>
                        <a:rPr lang="pt-BR" sz="1200" b="1" kern="1200" cap="small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RESOLUÇÃO Nº 80/21</a:t>
                      </a:r>
                      <a:endParaRPr lang="pt-B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tabLst>
                          <a:tab pos="330200" algn="l"/>
                          <a:tab pos="449580" algn="l"/>
                          <a:tab pos="565150" algn="l"/>
                          <a:tab pos="799465" algn="l"/>
                          <a:tab pos="1033145" algn="l"/>
                          <a:tab pos="1501140" algn="l"/>
                          <a:tab pos="2610485" algn="l"/>
                        </a:tabLst>
                      </a:pPr>
                      <a:r>
                        <a:rPr lang="pt-BR" sz="1200" b="1" kern="1200" cap="small" baseline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PEDIDO DE AUTORIZAÇÃO</a:t>
                      </a:r>
                      <a:br>
                        <a:rPr lang="pt-BR" sz="1200" b="1" kern="1200" cap="small" baseline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200" b="1" kern="1200" cap="small" baseline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(IPS EMISSORAS)</a:t>
                      </a:r>
                    </a:p>
                  </a:txBody>
                  <a:tcPr marL="108000" marR="108000" marT="108000" marB="108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pt-BR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Pedido deve ser feito preliminarmente à emissão de moeda eletrônica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9039">
                <a:tc>
                  <a:txBody>
                    <a:bodyPr/>
                    <a:lstStyle>
                      <a:lvl1pPr marL="0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62737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125472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688207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250944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813679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376415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939151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501886" algn="l" defTabSz="1125472" rtl="0" eaLnBrk="1" latinLnBrk="0" hangingPunct="1">
                        <a:defRPr sz="2215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tabLst>
                          <a:tab pos="330200" algn="l"/>
                          <a:tab pos="449580" algn="l"/>
                          <a:tab pos="565150" algn="l"/>
                          <a:tab pos="799465" algn="l"/>
                          <a:tab pos="1033145" algn="l"/>
                          <a:tab pos="1501140" algn="l"/>
                          <a:tab pos="2610485" algn="l"/>
                        </a:tabLst>
                      </a:pPr>
                      <a:r>
                        <a:rPr lang="pt-BR" sz="1200" b="1" cap="small">
                          <a:effectLst/>
                          <a:latin typeface="+mn-lt"/>
                        </a:rPr>
                        <a:t>VOLUMETRIA</a:t>
                      </a:r>
                      <a:br>
                        <a:rPr lang="pt-BR" sz="1200" b="1" cap="small">
                          <a:effectLst/>
                          <a:latin typeface="+mn-lt"/>
                        </a:rPr>
                      </a:br>
                      <a:r>
                        <a:rPr lang="pt-BR" sz="1200" b="1" cap="small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(IPS EMISSORAS)</a:t>
                      </a:r>
                      <a:endParaRPr lang="pt-B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volume mínimo para requerimento </a:t>
                      </a:r>
                      <a:r>
                        <a:rPr lang="pt-BR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diminuiu gradualmente</a:t>
                      </a: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ctr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(i)</a:t>
                      </a:r>
                      <a:r>
                        <a:rPr lang="pt-BR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R$500.000.000,00</a:t>
                      </a: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transações de pagamento ou R$50.000.000,00 em recursos mantidos em conta pré-paga, </a:t>
                      </a: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até o dia 31.12.2021</a:t>
                      </a: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ctr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R$ 300.000.000,00</a:t>
                      </a: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transações de pagamento ou R$ 30.000.000,00 em recursos mantidos em conta pré-paga, entre </a:t>
                      </a: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1º.1.2022 e 31.12.2022</a:t>
                      </a: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e</a:t>
                      </a:r>
                    </a:p>
                    <a:p>
                      <a:pPr marL="0" marR="0" lvl="0" indent="0" algn="ctr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Atualmente IP deve</a:t>
                      </a:r>
                      <a:r>
                        <a:rPr lang="pt-BR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apresentar o pedido de autorização independentemente do volume transacionado.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330200" algn="l"/>
                          <a:tab pos="449580" algn="l"/>
                          <a:tab pos="565150" algn="l"/>
                          <a:tab pos="799465" algn="l"/>
                          <a:tab pos="1033145" algn="l"/>
                          <a:tab pos="1501140" algn="l"/>
                          <a:tab pos="2610485" algn="l"/>
                        </a:tabLst>
                        <a:defRPr/>
                      </a:pPr>
                      <a:r>
                        <a:rPr lang="pt-BR" sz="1200" b="1" cap="small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ATUAÇÃO EM NOVAS MODALIDADES</a:t>
                      </a:r>
                      <a:br>
                        <a:rPr lang="pt-BR" sz="1200" b="1" cap="small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200" b="1" cap="small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(REGRA GERAL)</a:t>
                      </a:r>
                      <a:endParaRPr lang="pt-BR" sz="1200" b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Uma vez autorizada, IP fica dispensada de solicitar nova autorização para atuar em outra modalidade (</a:t>
                      </a: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 exceção ao iniciador de transação de pagamento</a:t>
                      </a: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2D526-139A-4491-94F8-20FA553DE098}" type="slidenum">
              <a:rPr lang="pt-BR" altLang="pt-BR" smtClean="0"/>
              <a:t>15</a:t>
            </a:fld>
            <a:endParaRPr lang="pt-BR" altLang="pt-BR"/>
          </a:p>
        </p:txBody>
      </p:sp>
      <p:sp>
        <p:nvSpPr>
          <p:cNvPr id="6" name="Espaço Reservado para Texto 3"/>
          <p:cNvSpPr txBox="1"/>
          <p:nvPr/>
        </p:nvSpPr>
        <p:spPr>
          <a:xfrm>
            <a:off x="608540" y="404459"/>
            <a:ext cx="10345209" cy="38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0" smtClean="0">
                <a:solidFill>
                  <a:schemeClr val="accent2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200" dirty="0">
                <a:solidFill>
                  <a:srgbClr val="1496BB"/>
                </a:solidFill>
              </a:rPr>
              <a:t>REGRA DE AUTORIZAÇÂO DE IP EMISSORAS DE MOEDA</a:t>
            </a:r>
          </a:p>
        </p:txBody>
      </p:sp>
    </p:spTree>
    <p:extLst>
      <p:ext uri="{BB962C8B-B14F-4D97-AF65-F5344CB8AC3E}">
        <p14:creationId xmlns:p14="http://schemas.microsoft.com/office/powerpoint/2010/main" val="407620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t>16</a:t>
            </a:fld>
            <a:endParaRPr lang="en-GB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9490" y="2699657"/>
            <a:ext cx="3703844" cy="1809463"/>
          </a:xfrm>
        </p:spPr>
        <p:txBody>
          <a:bodyPr/>
          <a:lstStyle/>
          <a:p>
            <a:r>
              <a:rPr lang="pt-BR"/>
              <a:t>AUTORIZAÇÃO  </a:t>
            </a:r>
            <a:r>
              <a:rPr lang="pt-BR">
                <a:solidFill>
                  <a:srgbClr val="1496BB"/>
                </a:solidFill>
              </a:rPr>
              <a:t>FUNCIONAMENTO</a:t>
            </a:r>
            <a:br>
              <a:rPr lang="pt-BR"/>
            </a:br>
            <a:br>
              <a:rPr lang="pt-BR"/>
            </a:br>
            <a:endParaRPr lang="pt-B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>
          <a:xfrm>
            <a:off x="4835526" y="801222"/>
            <a:ext cx="6814282" cy="51038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8528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1496BB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1400" i="1" dirty="0">
                <a:solidFill>
                  <a:srgbClr val="464646"/>
                </a:solidFill>
              </a:rPr>
              <a:t>Players</a:t>
            </a:r>
            <a:r>
              <a:rPr lang="pt-BR" altLang="pt-BR" sz="1400" dirty="0">
                <a:solidFill>
                  <a:srgbClr val="464646"/>
                </a:solidFill>
              </a:rPr>
              <a:t> que começarão a operar depois de 1º de março de 2021 dependem de prévia autorização do Banco Central. </a:t>
            </a:r>
          </a:p>
          <a:p>
            <a:pPr marL="28575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400" dirty="0">
              <a:solidFill>
                <a:srgbClr val="464646"/>
              </a:solidFill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rgbClr val="464646"/>
                </a:solidFill>
              </a:rPr>
              <a:t>Maior carga regulatória no D0, o que </a:t>
            </a:r>
            <a:r>
              <a:rPr lang="pt-BR" altLang="pt-BR" sz="1400" dirty="0">
                <a:solidFill>
                  <a:srgbClr val="1496BB"/>
                </a:solidFill>
              </a:rPr>
              <a:t>dificulta a entrada de novas empresas </a:t>
            </a:r>
            <a:r>
              <a:rPr lang="pt-BR" altLang="pt-BR" sz="1400" dirty="0">
                <a:solidFill>
                  <a:srgbClr val="464646"/>
                </a:solidFill>
              </a:rPr>
              <a:t>no setor. </a:t>
            </a: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400" dirty="0">
              <a:solidFill>
                <a:srgbClr val="464646"/>
              </a:solidFill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rgbClr val="464646"/>
                </a:solidFill>
              </a:rPr>
              <a:t>Obrigações aplicáveis à </a:t>
            </a:r>
            <a:r>
              <a:rPr lang="pt-BR" altLang="pt-BR" sz="1400" dirty="0" err="1">
                <a:solidFill>
                  <a:srgbClr val="464646"/>
                </a:solidFill>
              </a:rPr>
              <a:t>IPs</a:t>
            </a:r>
            <a:r>
              <a:rPr lang="pt-BR" altLang="pt-BR" sz="1400" dirty="0">
                <a:solidFill>
                  <a:srgbClr val="464646"/>
                </a:solidFill>
              </a:rPr>
              <a:t> reguladas:</a:t>
            </a: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400" dirty="0">
              <a:solidFill>
                <a:srgbClr val="464646"/>
              </a:solidFill>
            </a:endParaRPr>
          </a:p>
          <a:p>
            <a:pPr marL="742950" lvl="1" indent="-285750" algn="just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q"/>
            </a:pPr>
            <a:r>
              <a:rPr lang="pt-BR" altLang="pt-BR" sz="1400" dirty="0">
                <a:solidFill>
                  <a:srgbClr val="464646"/>
                </a:solidFill>
              </a:rPr>
              <a:t>Capital social mínimo de R$2.000.000,00;</a:t>
            </a:r>
          </a:p>
          <a:p>
            <a:pPr marL="742950" lvl="1" indent="-285750" algn="just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q"/>
            </a:pPr>
            <a:endParaRPr lang="pt-BR" altLang="pt-BR" sz="1400" dirty="0">
              <a:solidFill>
                <a:srgbClr val="464646"/>
              </a:solidFill>
            </a:endParaRPr>
          </a:p>
          <a:p>
            <a:pPr marL="742950" lvl="1" indent="-285750" algn="just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q"/>
            </a:pPr>
            <a:r>
              <a:rPr lang="pt-BR" altLang="pt-BR" sz="1400" dirty="0">
                <a:solidFill>
                  <a:srgbClr val="464646"/>
                </a:solidFill>
              </a:rPr>
              <a:t>Estrutura de gerenciamento de riscos;</a:t>
            </a:r>
          </a:p>
          <a:p>
            <a:pPr marL="742950" lvl="1" indent="-285750" algn="just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q"/>
            </a:pPr>
            <a:endParaRPr lang="pt-BR" altLang="pt-BR" sz="1400" dirty="0">
              <a:solidFill>
                <a:srgbClr val="464646"/>
              </a:solidFill>
            </a:endParaRPr>
          </a:p>
          <a:p>
            <a:pPr marL="742950" lvl="1" indent="-285750" algn="just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q"/>
            </a:pPr>
            <a:r>
              <a:rPr lang="pt-BR" altLang="pt-BR" sz="1400" dirty="0">
                <a:solidFill>
                  <a:srgbClr val="464646"/>
                </a:solidFill>
              </a:rPr>
              <a:t>Políticas e controles internos relacionados a PLD/FT;</a:t>
            </a:r>
          </a:p>
          <a:p>
            <a:pPr marL="742950" lvl="1" indent="-285750" algn="just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q"/>
            </a:pPr>
            <a:endParaRPr lang="pt-BR" altLang="pt-BR" sz="1400" dirty="0">
              <a:solidFill>
                <a:srgbClr val="464646"/>
              </a:solidFill>
            </a:endParaRPr>
          </a:p>
          <a:p>
            <a:pPr marL="742950" lvl="1" indent="-285750" algn="just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q"/>
            </a:pPr>
            <a:r>
              <a:rPr lang="pt-BR" altLang="pt-BR" sz="1400" dirty="0">
                <a:solidFill>
                  <a:srgbClr val="464646"/>
                </a:solidFill>
              </a:rPr>
              <a:t>Política de segurança cibernética;</a:t>
            </a:r>
          </a:p>
          <a:p>
            <a:pPr marL="742950" lvl="1" indent="-285750" algn="just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q"/>
            </a:pPr>
            <a:endParaRPr lang="pt-BR" altLang="pt-BR" sz="1400" dirty="0">
              <a:solidFill>
                <a:srgbClr val="464646"/>
              </a:solidFill>
            </a:endParaRPr>
          </a:p>
          <a:p>
            <a:pPr marL="742950" lvl="1" indent="-285750" algn="just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q"/>
            </a:pPr>
            <a:r>
              <a:rPr lang="pt-BR" altLang="pt-BR" sz="1400" dirty="0">
                <a:solidFill>
                  <a:srgbClr val="464646"/>
                </a:solidFill>
              </a:rPr>
              <a:t>Estrutura de compliance, auditoria interna e ouvidoria;</a:t>
            </a:r>
          </a:p>
          <a:p>
            <a:pPr marL="742950" lvl="1" indent="-285750" algn="just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q"/>
            </a:pPr>
            <a:endParaRPr lang="pt-BR" altLang="pt-BR" sz="1400" dirty="0">
              <a:solidFill>
                <a:srgbClr val="464646"/>
              </a:solidFill>
            </a:endParaRPr>
          </a:p>
          <a:p>
            <a:pPr marL="742950" lvl="1" indent="-285750" algn="just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q"/>
            </a:pPr>
            <a:r>
              <a:rPr lang="pt-BR" altLang="pt-BR" sz="1400" dirty="0">
                <a:solidFill>
                  <a:srgbClr val="464646"/>
                </a:solidFill>
              </a:rPr>
              <a:t>Cargos específicos de diretoria.</a:t>
            </a:r>
          </a:p>
          <a:p>
            <a:pPr lvl="0" algn="just">
              <a:lnSpc>
                <a:spcPts val="1700"/>
              </a:lnSpc>
              <a:buClr>
                <a:srgbClr val="1496BB"/>
              </a:buClr>
            </a:pPr>
            <a:endParaRPr lang="pt-BR" altLang="pt-BR" sz="1400" dirty="0">
              <a:solidFill>
                <a:srgbClr val="464646"/>
              </a:solidFill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rgbClr val="464646"/>
                </a:solidFill>
              </a:rPr>
              <a:t>Possível oportunidade para empresas de Banking as a Service (conta de pagamento </a:t>
            </a:r>
            <a:r>
              <a:rPr lang="pt-BR" altLang="pt-BR" sz="1400" i="1" dirty="0" err="1">
                <a:solidFill>
                  <a:srgbClr val="464646"/>
                </a:solidFill>
              </a:rPr>
              <a:t>white</a:t>
            </a:r>
            <a:r>
              <a:rPr lang="pt-BR" altLang="pt-BR" sz="1400" i="1" dirty="0">
                <a:solidFill>
                  <a:srgbClr val="464646"/>
                </a:solidFill>
              </a:rPr>
              <a:t> </a:t>
            </a:r>
            <a:r>
              <a:rPr lang="pt-BR" altLang="pt-BR" sz="1400" i="1" dirty="0" err="1">
                <a:solidFill>
                  <a:srgbClr val="464646"/>
                </a:solidFill>
              </a:rPr>
              <a:t>label</a:t>
            </a:r>
            <a:r>
              <a:rPr lang="pt-BR" altLang="pt-BR" sz="1400" dirty="0">
                <a:solidFill>
                  <a:srgbClr val="464646"/>
                </a:solidFill>
              </a:rPr>
              <a:t>)</a:t>
            </a:r>
          </a:p>
        </p:txBody>
      </p:sp>
      <p:sp>
        <p:nvSpPr>
          <p:cNvPr id="5" name="Espaço Reservado para Texto 3"/>
          <p:cNvSpPr txBox="1"/>
          <p:nvPr/>
        </p:nvSpPr>
        <p:spPr>
          <a:xfrm>
            <a:off x="4835526" y="418592"/>
            <a:ext cx="7356474" cy="38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0" smtClean="0">
                <a:solidFill>
                  <a:schemeClr val="accent2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200">
                <a:solidFill>
                  <a:srgbClr val="1496BB"/>
                </a:solidFill>
              </a:rPr>
              <a:t>NA PRÁTICA, O QUE SIGNIFICA? </a:t>
            </a:r>
          </a:p>
        </p:txBody>
      </p:sp>
    </p:spTree>
    <p:extLst>
      <p:ext uri="{BB962C8B-B14F-4D97-AF65-F5344CB8AC3E}">
        <p14:creationId xmlns:p14="http://schemas.microsoft.com/office/powerpoint/2010/main" val="2407585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B1FFF04-93A9-43B4-9DA6-61D029F25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19044" y="2621970"/>
            <a:ext cx="2454442" cy="2429741"/>
          </a:xfrm>
        </p:spPr>
        <p:txBody>
          <a:bodyPr/>
          <a:lstStyle/>
          <a:p>
            <a:r>
              <a:rPr lang="pt-BR" dirty="0"/>
              <a:t>5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2CEFAE99-2748-43A0-AD02-70114566BDC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25886" y="2991394"/>
            <a:ext cx="6466114" cy="1841289"/>
          </a:xfrm>
        </p:spPr>
        <p:txBody>
          <a:bodyPr/>
          <a:lstStyle/>
          <a:p>
            <a:r>
              <a:rPr lang="pt-BR" altLang="pt-BR"/>
              <a:t>INICIADOR DE TRANSAÇÃO DE PAGAMENTO</a:t>
            </a:r>
          </a:p>
          <a:p>
            <a:r>
              <a:rPr lang="pt-BR" altLang="pt-BR" i="1">
                <a:solidFill>
                  <a:schemeClr val="accent1"/>
                </a:solidFill>
              </a:rPr>
              <a:t>Definição e Conceito Geral</a:t>
            </a:r>
          </a:p>
          <a:p>
            <a:endParaRPr lang="pt-BR" alt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t>18</a:t>
            </a:fld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9490" y="2714171"/>
            <a:ext cx="3276098" cy="1794949"/>
          </a:xfrm>
        </p:spPr>
        <p:txBody>
          <a:bodyPr/>
          <a:lstStyle/>
          <a:p>
            <a:r>
              <a:rPr lang="pt-BR"/>
              <a:t>INICIADOR DE </a:t>
            </a:r>
            <a:r>
              <a:rPr lang="pt-BR">
                <a:solidFill>
                  <a:srgbClr val="1496BB"/>
                </a:solidFill>
              </a:rPr>
              <a:t>TRANSAÇÃO DE PAGAMENTO</a:t>
            </a:r>
            <a:br>
              <a:rPr lang="pt-BR"/>
            </a:br>
            <a:br>
              <a:rPr lang="pt-BR"/>
            </a:br>
            <a:br>
              <a:rPr lang="pt-BR"/>
            </a:br>
            <a:endParaRPr lang="pt-B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>
          <a:xfrm>
            <a:off x="4786988" y="840503"/>
            <a:ext cx="6854027" cy="55262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8528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rgbClr val="1496BB"/>
                </a:solidFill>
                <a:latin typeface="+mn-lt"/>
              </a:rPr>
              <a:t>Modalidade de instituição de pagamento </a:t>
            </a:r>
            <a:r>
              <a:rPr lang="pt-BR" altLang="pt-BR" sz="1400" dirty="0">
                <a:latin typeface="+mn-lt"/>
              </a:rPr>
              <a:t>que depende de </a:t>
            </a:r>
            <a:r>
              <a:rPr lang="pt-BR" altLang="pt-BR" sz="1400" dirty="0">
                <a:solidFill>
                  <a:srgbClr val="1496BB"/>
                </a:solidFill>
                <a:latin typeface="+mn-lt"/>
              </a:rPr>
              <a:t>prévia autorização </a:t>
            </a:r>
            <a:r>
              <a:rPr lang="pt-BR" altLang="pt-BR" sz="1400" dirty="0">
                <a:latin typeface="+mn-lt"/>
              </a:rPr>
              <a:t>do</a:t>
            </a:r>
            <a:r>
              <a:rPr lang="pt-BR" altLang="pt-BR" sz="1400" dirty="0">
                <a:solidFill>
                  <a:srgbClr val="1496BB"/>
                </a:solidFill>
                <a:latin typeface="+mn-lt"/>
              </a:rPr>
              <a:t> </a:t>
            </a:r>
            <a:r>
              <a:rPr lang="pt-BR" altLang="pt-BR" sz="1400" dirty="0">
                <a:latin typeface="+mn-lt"/>
              </a:rPr>
              <a:t>Banco Central.</a:t>
            </a:r>
            <a:r>
              <a:rPr lang="pt-BR" altLang="pt-BR" sz="1400" dirty="0">
                <a:solidFill>
                  <a:srgbClr val="1496BB"/>
                </a:solidFill>
                <a:latin typeface="+mn-lt"/>
              </a:rPr>
              <a:t> </a:t>
            </a:r>
          </a:p>
          <a:p>
            <a:pPr lvl="0" algn="just">
              <a:lnSpc>
                <a:spcPts val="1700"/>
              </a:lnSpc>
              <a:buClr>
                <a:srgbClr val="1496BB"/>
              </a:buClr>
            </a:pPr>
            <a:endParaRPr lang="pt-BR" altLang="pt-BR" sz="1400" dirty="0">
              <a:latin typeface="+mn-lt"/>
            </a:endParaRPr>
          </a:p>
          <a:p>
            <a:pPr marL="28575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Instituição inicia transações de pagamento </a:t>
            </a:r>
            <a:r>
              <a:rPr lang="pt-BR" sz="1400" dirty="0">
                <a:solidFill>
                  <a:schemeClr val="accent1"/>
                </a:solidFill>
              </a:rPr>
              <a:t>por conta e ordem</a:t>
            </a:r>
            <a:r>
              <a:rPr lang="pt-BR" sz="1400" dirty="0"/>
              <a:t> do usuário detentor de uma </a:t>
            </a:r>
            <a:r>
              <a:rPr lang="pt-BR" sz="1400" dirty="0">
                <a:solidFill>
                  <a:schemeClr val="accent1"/>
                </a:solidFill>
              </a:rPr>
              <a:t>conta de depósito ou de pagamento</a:t>
            </a:r>
            <a:r>
              <a:rPr lang="pt-BR" sz="1400" dirty="0"/>
              <a:t>.</a:t>
            </a: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400" dirty="0">
              <a:latin typeface="+mn-lt"/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 dirty="0">
                <a:latin typeface="+mn-lt"/>
              </a:rPr>
              <a:t>Não gerencia conta de pagamento e não participa do fluxo de liquidação das transações.</a:t>
            </a: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400" dirty="0">
              <a:latin typeface="+mn-lt"/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accent1"/>
                </a:solidFill>
                <a:latin typeface="+mn-lt"/>
              </a:rPr>
              <a:t>Baixo risco sistêmico </a:t>
            </a:r>
            <a:r>
              <a:rPr lang="pt-BR" altLang="pt-BR" sz="1400" dirty="0">
                <a:latin typeface="+mn-lt"/>
              </a:rPr>
              <a:t>e estrutura simplificada de gerenciamento de riscos.</a:t>
            </a:r>
          </a:p>
          <a:p>
            <a:pPr lvl="0" algn="just">
              <a:lnSpc>
                <a:spcPts val="1700"/>
              </a:lnSpc>
              <a:buClr>
                <a:srgbClr val="1496BB"/>
              </a:buClr>
            </a:pPr>
            <a:endParaRPr lang="pt-BR" altLang="pt-BR" sz="1400" dirty="0">
              <a:latin typeface="+mn-lt"/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 dirty="0">
                <a:latin typeface="+mn-lt"/>
              </a:rPr>
              <a:t>Modalidade concebida no âmbito do </a:t>
            </a:r>
            <a:r>
              <a:rPr lang="pt-BR" altLang="pt-BR" sz="1400" dirty="0">
                <a:solidFill>
                  <a:schemeClr val="accent1"/>
                </a:solidFill>
                <a:latin typeface="+mn-lt"/>
              </a:rPr>
              <a:t>Open Finance</a:t>
            </a:r>
            <a:r>
              <a:rPr lang="pt-BR" altLang="pt-BR" sz="1400" dirty="0">
                <a:latin typeface="+mn-lt"/>
              </a:rPr>
              <a:t> –  compartilhamento de dados e serviços de pagamento no setor financeiro. </a:t>
            </a:r>
            <a:endParaRPr lang="pt-BR" sz="1400" b="0" i="0" dirty="0">
              <a:effectLst/>
              <a:latin typeface="+mn-lt"/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sz="1400" b="0" i="0" dirty="0">
              <a:solidFill>
                <a:srgbClr val="464646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 dirty="0"/>
              <a:t>Fomenta </a:t>
            </a:r>
            <a:r>
              <a:rPr lang="pt-BR" altLang="pt-BR" sz="1400" dirty="0">
                <a:solidFill>
                  <a:schemeClr val="accent1"/>
                </a:solidFill>
              </a:rPr>
              <a:t>novos modelos de negócios </a:t>
            </a:r>
            <a:r>
              <a:rPr lang="pt-BR" altLang="pt-BR" sz="1400" dirty="0"/>
              <a:t>no sistema de pagamentos. </a:t>
            </a:r>
          </a:p>
          <a:p>
            <a:pPr marL="28575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sz="1400" b="0" i="0" dirty="0">
              <a:solidFill>
                <a:srgbClr val="464646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accent1"/>
                </a:solidFill>
                <a:latin typeface="arial" panose="020B0604020202020204" pitchFamily="34" charset="0"/>
              </a:rPr>
              <a:t>Requisitos</a:t>
            </a:r>
            <a:r>
              <a:rPr lang="pt-BR" sz="1400" dirty="0">
                <a:solidFill>
                  <a:srgbClr val="464646"/>
                </a:solidFill>
                <a:latin typeface="arial" panose="020B0604020202020204" pitchFamily="34" charset="0"/>
              </a:rPr>
              <a:t>: (i) capital social mínimo de R$1.000.000,00 e (</a:t>
            </a:r>
            <a:r>
              <a:rPr lang="pt-BR" sz="1400" dirty="0" err="1">
                <a:solidFill>
                  <a:srgbClr val="464646"/>
                </a:solidFill>
                <a:latin typeface="arial" panose="020B0604020202020204" pitchFamily="34" charset="0"/>
              </a:rPr>
              <a:t>ii</a:t>
            </a:r>
            <a:r>
              <a:rPr lang="pt-BR" sz="1400" dirty="0">
                <a:solidFill>
                  <a:srgbClr val="464646"/>
                </a:solidFill>
                <a:latin typeface="arial" panose="020B0604020202020204" pitchFamily="34" charset="0"/>
              </a:rPr>
              <a:t>) patrimônio líquido ajustado com base nos últimos 12 meses de sua operação (1% a 1,5%).</a:t>
            </a:r>
          </a:p>
          <a:p>
            <a:pPr marL="28575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sz="1400" b="0" i="0" dirty="0">
              <a:solidFill>
                <a:srgbClr val="464646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rgbClr val="464646"/>
                </a:solidFill>
              </a:rPr>
              <a:t>Processo de autorização similar às demais IPs, porém simplificado (Resolução BCB 24 e, atualmente, Resolução BCB 80). </a:t>
            </a:r>
          </a:p>
          <a:p>
            <a:pPr marL="28575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400" dirty="0">
              <a:solidFill>
                <a:srgbClr val="464646"/>
              </a:solidFill>
            </a:endParaRPr>
          </a:p>
          <a:p>
            <a:pPr marL="28575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rgbClr val="464646"/>
                </a:solidFill>
              </a:rPr>
              <a:t>Case Facebook Pagamentos / WhatsApp </a:t>
            </a:r>
            <a:r>
              <a:rPr lang="pt-BR" altLang="pt-BR" sz="1400" dirty="0" err="1">
                <a:solidFill>
                  <a:srgbClr val="464646"/>
                </a:solidFill>
              </a:rPr>
              <a:t>Pay</a:t>
            </a:r>
            <a:endParaRPr lang="pt-BR" sz="1400" b="0" i="0" dirty="0">
              <a:solidFill>
                <a:srgbClr val="464646"/>
              </a:solidFill>
              <a:effectLst/>
              <a:latin typeface="arial" panose="020B0604020202020204" pitchFamily="34" charset="0"/>
            </a:endParaRPr>
          </a:p>
          <a:p>
            <a:pPr lvl="0" algn="just">
              <a:lnSpc>
                <a:spcPts val="1700"/>
              </a:lnSpc>
              <a:buClr>
                <a:srgbClr val="1496BB"/>
              </a:buClr>
            </a:pPr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Espaço Reservado para Texto 3"/>
          <p:cNvSpPr txBox="1"/>
          <p:nvPr/>
        </p:nvSpPr>
        <p:spPr>
          <a:xfrm>
            <a:off x="4786988" y="393695"/>
            <a:ext cx="7356474" cy="43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0" smtClean="0">
                <a:solidFill>
                  <a:schemeClr val="accent2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>
                <a:solidFill>
                  <a:srgbClr val="1496BB"/>
                </a:solidFill>
              </a:rPr>
              <a:t>CONCEITO</a:t>
            </a:r>
          </a:p>
        </p:txBody>
      </p:sp>
    </p:spTree>
    <p:extLst>
      <p:ext uri="{BB962C8B-B14F-4D97-AF65-F5344CB8AC3E}">
        <p14:creationId xmlns:p14="http://schemas.microsoft.com/office/powerpoint/2010/main" val="143735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B1FFF04-93A9-43B4-9DA6-61D029F25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19044" y="2621970"/>
            <a:ext cx="2454442" cy="2429741"/>
          </a:xfrm>
        </p:spPr>
        <p:txBody>
          <a:bodyPr/>
          <a:lstStyle/>
          <a:p>
            <a:r>
              <a:rPr lang="pt-BR" dirty="0"/>
              <a:t>6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2CEFAE99-2748-43A0-AD02-70114566BDC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25886" y="2991394"/>
            <a:ext cx="6466114" cy="1841289"/>
          </a:xfrm>
        </p:spPr>
        <p:txBody>
          <a:bodyPr/>
          <a:lstStyle/>
          <a:p>
            <a:r>
              <a:rPr lang="pt-BR" altLang="pt-BR"/>
              <a:t>FINTECHS DE CRÉDITO</a:t>
            </a:r>
          </a:p>
          <a:p>
            <a:r>
              <a:rPr lang="pt-BR" altLang="pt-BR" i="1">
                <a:solidFill>
                  <a:schemeClr val="accent1"/>
                </a:solidFill>
              </a:rPr>
              <a:t>O Florescimento das Sociedades de Crédito Direto</a:t>
            </a:r>
          </a:p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284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B1FFF04-93A9-43B4-9DA6-61D029F256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CEFAE99-2748-43A0-AD02-70114566BDC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48400" y="2991394"/>
            <a:ext cx="5529072" cy="1841289"/>
          </a:xfrm>
        </p:spPr>
        <p:txBody>
          <a:bodyPr/>
          <a:lstStyle/>
          <a:p>
            <a:r>
              <a:rPr lang="pt-BR" altLang="pt-BR" sz="3200"/>
              <a:t>TSUNAMI REGULATÓRIO</a:t>
            </a:r>
            <a:br>
              <a:rPr lang="pt-BR" altLang="pt-BR"/>
            </a:br>
            <a:r>
              <a:rPr lang="pt-BR" altLang="pt-BR" i="1">
                <a:solidFill>
                  <a:srgbClr val="1496BB"/>
                </a:solidFill>
              </a:rPr>
              <a:t>Inovações no Sistema Financeiro Nacional</a:t>
            </a:r>
          </a:p>
        </p:txBody>
      </p:sp>
    </p:spTree>
    <p:extLst>
      <p:ext uri="{BB962C8B-B14F-4D97-AF65-F5344CB8AC3E}">
        <p14:creationId xmlns:p14="http://schemas.microsoft.com/office/powerpoint/2010/main" val="3652898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t>20</a:t>
            </a:fld>
            <a:endParaRPr lang="en-GB"/>
          </a:p>
        </p:txBody>
      </p:sp>
      <p:sp>
        <p:nvSpPr>
          <p:cNvPr id="4" name="CaixaDeTexto 86"/>
          <p:cNvSpPr txBox="1">
            <a:spLocks noChangeArrowheads="1"/>
          </p:cNvSpPr>
          <p:nvPr/>
        </p:nvSpPr>
        <p:spPr>
          <a:xfrm>
            <a:off x="782638" y="981646"/>
            <a:ext cx="10304462" cy="455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857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342900" indent="-342900" algn="just">
              <a:lnSpc>
                <a:spcPts val="17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De acordo com a </a:t>
            </a:r>
            <a:r>
              <a:rPr lang="pt-BR" altLang="pt-BR" b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Lei n° 4.595/64 </a:t>
            </a: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e a </a:t>
            </a:r>
            <a:r>
              <a:rPr lang="pt-BR" altLang="pt-BR" b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Lei n° 7.492/86</a:t>
            </a: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, a coleta, intermediação ou aplicação de recursos financeiros próprios ou de terceiros é </a:t>
            </a:r>
            <a:r>
              <a:rPr lang="pt-BR" altLang="pt-BR" b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atividade privativa de instituições financeiras </a:t>
            </a: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e, portanto, sujeita a riscos administrativos e criminais se exercida sem a devida autorização das autoridades monetárias</a:t>
            </a:r>
          </a:p>
          <a:p>
            <a:pPr lvl="1" algn="just">
              <a:lnSpc>
                <a:spcPts val="17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ts val="17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ts val="17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Em 26.4.2018 é publicada a </a:t>
            </a:r>
            <a:r>
              <a:rPr lang="pt-BR" altLang="pt-BR" b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Resolução nº 4.656 </a:t>
            </a: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do Conselho Monetário Nacional, </a:t>
            </a:r>
            <a:r>
              <a:rPr lang="pt-BR" altLang="pt-BR" b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regulamentando as </a:t>
            </a:r>
            <a:r>
              <a:rPr lang="pt-BR" altLang="pt-BR" b="1" dirty="0" err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fintechs</a:t>
            </a:r>
            <a:r>
              <a:rPr lang="pt-BR" altLang="pt-BR" b="1" dirty="0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de crédito </a:t>
            </a: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(atualmente, essa Resolução é substituída pela Resolução CMN nº 4.970, de 25 de novembro de 2021, e pela Resolução CMN 5.050, de 25 de novembro de 2020). </a:t>
            </a:r>
            <a:endParaRPr lang="pt-BR" alt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ts val="1700"/>
              </a:lnSpc>
              <a:spcBef>
                <a:spcPct val="0"/>
              </a:spcBef>
              <a:buClr>
                <a:schemeClr val="accent1"/>
              </a:buClr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ts val="17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17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Tal Resolução criou 2 novas modalidades de instituições financeiras com uma regulamentação mais simples, cujos objetivos são os seguintes:</a:t>
            </a:r>
          </a:p>
          <a:p>
            <a:pPr algn="just">
              <a:lnSpc>
                <a:spcPts val="1700"/>
              </a:lnSpc>
              <a:spcBef>
                <a:spcPct val="0"/>
              </a:spcBef>
              <a:buClr>
                <a:schemeClr val="accent1"/>
              </a:buClr>
              <a:defRPr/>
            </a:pPr>
            <a:endParaRPr lang="pt-BR" alt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lvl="1" indent="-350838" algn="just">
              <a:lnSpc>
                <a:spcPts val="17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Sociedades de Crédito Direto (</a:t>
            </a:r>
            <a:r>
              <a:rPr lang="pt-BR" altLang="pt-BR" b="1" i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SCDs</a:t>
            </a:r>
            <a:r>
              <a:rPr lang="pt-BR" altLang="pt-BR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pt-BR" altLang="pt-BR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instituição financeira que tem por objeto a realização de operações de empréstimo, de financiamento e de aquisição de direitos creditórios exclusivamente por meio de plataforma eletrônica, com utilização de recursos que tenham como origem única capital próprio.</a:t>
            </a:r>
          </a:p>
          <a:p>
            <a:pPr marL="712788" lvl="1" indent="-350838" algn="just">
              <a:lnSpc>
                <a:spcPts val="17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endParaRPr lang="pt-BR" altLang="pt-BR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12788" lvl="1" indent="-350838" algn="just">
              <a:lnSpc>
                <a:spcPts val="17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Sociedades de Empréstimo entre Pessoas (</a:t>
            </a:r>
            <a:r>
              <a:rPr lang="pt-BR" altLang="pt-BR" b="1" i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SEPs</a:t>
            </a:r>
            <a:r>
              <a:rPr lang="pt-BR" altLang="pt-BR" b="1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</a:t>
            </a:r>
            <a:r>
              <a:rPr lang="pt-BR" altLang="pt-BR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instituição financeira que tem por objeto a realização de operações de empréstimo e de financiamento entre pessoas exclusivamente por meio de plataforma eletrônica.</a:t>
            </a:r>
          </a:p>
          <a:p>
            <a:pPr lvl="1" algn="just">
              <a:lnSpc>
                <a:spcPts val="1700"/>
              </a:lnSpc>
              <a:spcBef>
                <a:spcPct val="0"/>
              </a:spcBef>
              <a:buClr>
                <a:schemeClr val="accent6"/>
              </a:buClr>
              <a:defRPr/>
            </a:pPr>
            <a:endParaRPr lang="pt-BR" altLang="pt-BR" sz="1100" b="1" dirty="0"/>
          </a:p>
        </p:txBody>
      </p:sp>
      <p:sp>
        <p:nvSpPr>
          <p:cNvPr id="5" name="Título 1"/>
          <p:cNvSpPr txBox="1"/>
          <p:nvPr/>
        </p:nvSpPr>
        <p:spPr>
          <a:xfrm>
            <a:off x="290513" y="139700"/>
            <a:ext cx="11066462" cy="4984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pt-BR" altLang="pt-BR" sz="2400" cap="small">
                <a:solidFill>
                  <a:srgbClr val="1496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Fintechs de Crédito | Panorama Geral</a:t>
            </a:r>
          </a:p>
        </p:txBody>
      </p:sp>
    </p:spTree>
    <p:extLst>
      <p:ext uri="{BB962C8B-B14F-4D97-AF65-F5344CB8AC3E}">
        <p14:creationId xmlns:p14="http://schemas.microsoft.com/office/powerpoint/2010/main" val="1200179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t>21</a:t>
            </a:fld>
            <a:endParaRPr lang="en-GB"/>
          </a:p>
        </p:txBody>
      </p:sp>
      <p:sp>
        <p:nvSpPr>
          <p:cNvPr id="4" name="CaixaDeTexto 86"/>
          <p:cNvSpPr txBox="1">
            <a:spLocks noChangeArrowheads="1"/>
          </p:cNvSpPr>
          <p:nvPr/>
        </p:nvSpPr>
        <p:spPr>
          <a:xfrm>
            <a:off x="817231" y="1050333"/>
            <a:ext cx="10672762" cy="475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285750" lvl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Podem realizar </a:t>
            </a:r>
            <a:r>
              <a:rPr lang="pt-BR" b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empréstimos, financiamentos e aquisição de direitos creditórios </a:t>
            </a:r>
            <a:r>
              <a:rPr 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exclusivamente </a:t>
            </a:r>
            <a:r>
              <a:rPr lang="pt-BR" b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por meio de plataformas eletrônicas</a:t>
            </a:r>
            <a:r>
              <a:rPr 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, com a utilização de recursos financeiros que tenham como </a:t>
            </a:r>
            <a:r>
              <a:rPr lang="pt-BR" b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única origem capital próprio</a:t>
            </a:r>
            <a:r>
              <a:rPr 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, sendo expressamente </a:t>
            </a:r>
            <a:r>
              <a:rPr lang="pt-BR" b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vedada a captação de recursos junto ao público </a:t>
            </a:r>
            <a:r>
              <a:rPr 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(exceto mediante ações).</a:t>
            </a:r>
          </a:p>
          <a:p>
            <a:pPr marL="285750" lvl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Podem prestar um número limitado de serviços: </a:t>
            </a:r>
          </a:p>
          <a:p>
            <a:pPr marL="0" lvl="1" indent="0" defTabSz="914377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1496BB"/>
              </a:buClr>
              <a:buFont typeface="Arial" panose="020B0604020202020204" pitchFamily="34" charset="0"/>
              <a:buNone/>
              <a:defRPr/>
            </a:pPr>
            <a:endParaRPr lang="pt-BR" altLang="pt-B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lvl="1" indent="-350838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Análise e cobrança de crédito para terceiros;</a:t>
            </a:r>
          </a:p>
          <a:p>
            <a:pPr marL="712788" lvl="1" indent="-350838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Representante na distribuição de seguro relacionado às suas operações; </a:t>
            </a:r>
          </a:p>
          <a:p>
            <a:pPr marL="712788" lvl="1" indent="-350838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 b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Emissão de moeda eletrônica (e-wallet)</a:t>
            </a:r>
            <a:r>
              <a:rPr lang="pt-BR" altLang="pt-B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e</a:t>
            </a:r>
          </a:p>
          <a:p>
            <a:pPr marL="712788" lvl="1" indent="-350838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 b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Emissão de instrumento pós-pago (cartão de crédito).</a:t>
            </a:r>
          </a:p>
          <a:p>
            <a:pPr marL="266700" lvl="1" indent="0" defTabSz="914377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Arial" panose="020B0604020202020204" pitchFamily="34" charset="0"/>
              <a:buNone/>
              <a:defRPr/>
            </a:pPr>
            <a:endParaRPr lang="pt-BR" altLang="pt-B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0" defTabSz="914377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Arial" panose="020B0604020202020204" pitchFamily="34" charset="0"/>
              <a:buNone/>
              <a:defRPr/>
            </a:pPr>
            <a:endParaRPr lang="pt-BR" altLang="pt-B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Podem </a:t>
            </a:r>
            <a:r>
              <a:rPr lang="pt-BR" altLang="pt-BR" b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vender ou ceder os créditos que originarem </a:t>
            </a: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somente</a:t>
            </a:r>
            <a:r>
              <a:rPr lang="pt-BR" altLang="pt-BR" b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para:</a:t>
            </a:r>
          </a:p>
          <a:p>
            <a:pPr marL="285750" lvl="1" defTabSz="914377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1496BB"/>
              </a:buClr>
              <a:buFont typeface="Wingdings" panose="05000000000000000000" pitchFamily="2" charset="2"/>
              <a:buChar char="Ø"/>
              <a:defRPr/>
            </a:pPr>
            <a:endParaRPr lang="pt-BR" altLang="pt-B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lvl="1" indent="-350838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 b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Fundos de investimento </a:t>
            </a:r>
            <a:r>
              <a:rPr lang="pt-BR" altLang="pt-B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cujas cotas sejam destinadas exclusivamente a investidores qualificados;</a:t>
            </a:r>
          </a:p>
          <a:p>
            <a:pPr marL="712788" lvl="1" indent="-350838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Instituições financeiras; e</a:t>
            </a:r>
          </a:p>
          <a:p>
            <a:pPr marL="712788" lvl="1" indent="-350838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 b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Securitizadoras</a:t>
            </a:r>
            <a:r>
              <a:rPr lang="pt-BR" altLang="pt-B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 distribuam os ativos securitizados exclusivamente a investidores qualificados.</a:t>
            </a:r>
          </a:p>
          <a:p>
            <a:pPr marL="285750" lvl="1">
              <a:lnSpc>
                <a:spcPts val="1700"/>
              </a:lnSpc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>
              <a:lnSpc>
                <a:spcPts val="1700"/>
              </a:lnSpc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Título 1"/>
          <p:cNvSpPr txBox="1"/>
          <p:nvPr/>
        </p:nvSpPr>
        <p:spPr>
          <a:xfrm>
            <a:off x="290513" y="139700"/>
            <a:ext cx="11066462" cy="4984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pt-BR" altLang="pt-BR" sz="2400" cap="small">
                <a:solidFill>
                  <a:srgbClr val="1496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Sociedade de Crédito Direto | Escopo de Atuação</a:t>
            </a:r>
          </a:p>
        </p:txBody>
      </p:sp>
    </p:spTree>
    <p:extLst>
      <p:ext uri="{BB962C8B-B14F-4D97-AF65-F5344CB8AC3E}">
        <p14:creationId xmlns:p14="http://schemas.microsoft.com/office/powerpoint/2010/main" val="3971029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t>22</a:t>
            </a:fld>
            <a:endParaRPr lang="en-GB"/>
          </a:p>
        </p:txBody>
      </p:sp>
      <p:sp>
        <p:nvSpPr>
          <p:cNvPr id="4" name="CaixaDeTexto 86"/>
          <p:cNvSpPr txBox="1">
            <a:spLocks noChangeArrowheads="1"/>
          </p:cNvSpPr>
          <p:nvPr/>
        </p:nvSpPr>
        <p:spPr>
          <a:xfrm>
            <a:off x="604838" y="944563"/>
            <a:ext cx="11168062" cy="547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11213" indent="-354013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São </a:t>
            </a:r>
            <a:r>
              <a:rPr lang="pt-BR" altLang="pt-BR" b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instituições financeiras </a:t>
            </a: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nos termos da Lei n° 4.595/64, o que implica em: </a:t>
            </a:r>
          </a:p>
          <a:p>
            <a:pPr marL="712788" lvl="1" indent="-350838" algn="just">
              <a:lnSpc>
                <a:spcPts val="1700"/>
              </a:lnSpc>
              <a:spcAft>
                <a:spcPts val="400"/>
              </a:spcAft>
              <a:buClr>
                <a:srgbClr val="1496BB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Não se submeterem à Lei de Usura;</a:t>
            </a:r>
          </a:p>
          <a:p>
            <a:pPr marL="712788" lvl="1" indent="-350838" algn="just">
              <a:lnSpc>
                <a:spcPts val="1700"/>
              </a:lnSpc>
              <a:spcAft>
                <a:spcPts val="400"/>
              </a:spcAft>
              <a:buClr>
                <a:srgbClr val="1496BB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Poderem receber conta salário de clientes;</a:t>
            </a:r>
          </a:p>
          <a:p>
            <a:pPr marL="712788" lvl="1" indent="-350838" algn="just">
              <a:lnSpc>
                <a:spcPts val="1700"/>
              </a:lnSpc>
              <a:spcAft>
                <a:spcPts val="400"/>
              </a:spcAft>
              <a:buClr>
                <a:srgbClr val="1496BB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Acesso ao SCR - Central de Risco de Crédito;</a:t>
            </a:r>
          </a:p>
          <a:p>
            <a:pPr marL="712788" lvl="1" indent="-350838" algn="just">
              <a:lnSpc>
                <a:spcPts val="1700"/>
              </a:lnSpc>
              <a:spcAft>
                <a:spcPts val="400"/>
              </a:spcAft>
              <a:buClr>
                <a:srgbClr val="1496BB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Acesso ao SPB - Sistema de Pagamentos Brasileiro; </a:t>
            </a:r>
          </a:p>
          <a:p>
            <a:pPr marL="712788" lvl="1" indent="-350838" algn="just">
              <a:lnSpc>
                <a:spcPts val="1700"/>
              </a:lnSpc>
              <a:spcAft>
                <a:spcPts val="300"/>
              </a:spcAft>
              <a:buClr>
                <a:srgbClr val="1496BB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Aplicação da regulamentação bancária, exceto no que expressamente excluído:</a:t>
            </a:r>
          </a:p>
          <a:p>
            <a:pPr marL="712788" lvl="1" indent="-350838" algn="just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Plano Contábil das Instituições do Sistema Financeiro Nacional (COSIF);</a:t>
            </a:r>
          </a:p>
          <a:p>
            <a:pPr marL="712788" lvl="1" indent="-350838" algn="just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Implementação de Procedimentos/Politicas de AML, KYC, Compliance, Controles Internos, Gerenciamento de Riscos, Ouvidoria, Auditoria, etc;</a:t>
            </a:r>
          </a:p>
          <a:p>
            <a:pPr marL="712788" lvl="1" indent="-350838" algn="just">
              <a:lnSpc>
                <a:spcPts val="1700"/>
              </a:lnSpc>
              <a:buClr>
                <a:srgbClr val="1496BB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Sujeição aos regimes especiais de resolução (intervenção, liquidação, RAET).</a:t>
            </a: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Necessariamente organizadas na forma de </a:t>
            </a:r>
            <a:r>
              <a:rPr lang="pt-BR" altLang="pt-BR" b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Sociedade por Ações </a:t>
            </a:r>
            <a:endParaRPr lang="pt-BR" altLang="pt-BR"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Observância permanente do limite mínimo de </a:t>
            </a:r>
            <a:r>
              <a:rPr lang="pt-BR" altLang="pt-BR" b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R$1 milhão em relação ao capital social </a:t>
            </a: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integralizado, sempre em moeda nacional. Caso a SCD emita </a:t>
            </a:r>
            <a:r>
              <a:rPr lang="pt-BR" altLang="pt-BR" b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moeda eletrônica</a:t>
            </a: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 ou </a:t>
            </a:r>
            <a:r>
              <a:rPr lang="pt-BR" altLang="pt-BR" b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cartão de crédito</a:t>
            </a: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, deve-se </a:t>
            </a:r>
            <a:r>
              <a:rPr lang="pt-BR" altLang="pt-BR" b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acrescentar R$2 milhões por modalidade</a:t>
            </a: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.  </a:t>
            </a: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Observância permanente do limite mínimo de </a:t>
            </a:r>
            <a:r>
              <a:rPr lang="pt-BR" altLang="pt-BR" b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R$1 milhão em relação ao patrimônio líquido</a:t>
            </a: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.</a:t>
            </a: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Possibilidade de optar pela classificação sob o </a:t>
            </a:r>
            <a:r>
              <a:rPr lang="pt-BR" altLang="pt-BR" b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segmento S5 </a:t>
            </a: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(risco prudencial/operacional simplificado).</a:t>
            </a: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Funcionamento depende de </a:t>
            </a:r>
            <a:r>
              <a:rPr lang="pt-BR" altLang="pt-BR" b="1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prévia autorização do Banco Central</a:t>
            </a:r>
            <a:r>
              <a:rPr lang="pt-BR" altLang="pt-BR"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, em processo simplificado, com prazo estimado de 6 a 8 meses.</a:t>
            </a: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Título 1"/>
          <p:cNvSpPr txBox="1"/>
          <p:nvPr/>
        </p:nvSpPr>
        <p:spPr>
          <a:xfrm>
            <a:off x="290513" y="139700"/>
            <a:ext cx="11066462" cy="4984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pt-BR" altLang="pt-BR" sz="2400" cap="small">
                <a:solidFill>
                  <a:srgbClr val="1496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Sociedade de Crédito Direto | Requisitos e Matriz Regulatória</a:t>
            </a:r>
          </a:p>
        </p:txBody>
      </p:sp>
    </p:spTree>
    <p:extLst>
      <p:ext uri="{BB962C8B-B14F-4D97-AF65-F5344CB8AC3E}">
        <p14:creationId xmlns:p14="http://schemas.microsoft.com/office/powerpoint/2010/main" val="2599938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t>23</a:t>
            </a:fld>
            <a:endParaRPr lang="en-GB"/>
          </a:p>
        </p:txBody>
      </p:sp>
      <p:sp>
        <p:nvSpPr>
          <p:cNvPr id="4" name="Título 1"/>
          <p:cNvSpPr txBox="1"/>
          <p:nvPr/>
        </p:nvSpPr>
        <p:spPr>
          <a:xfrm>
            <a:off x="290513" y="139700"/>
            <a:ext cx="11066462" cy="4984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pt-BR" altLang="pt-BR" sz="2400" cap="small">
                <a:solidFill>
                  <a:srgbClr val="1496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Sociedade de Crédito Direto | Como Explorar essa Nova tendência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6088064" y="794931"/>
            <a:ext cx="29272" cy="5754958"/>
          </a:xfrm>
          <a:prstGeom prst="line">
            <a:avLst/>
          </a:prstGeom>
          <a:ln w="19050" cap="flat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2"/>
          <p:cNvSpPr>
            <a:spLocks noChangeArrowheads="1"/>
          </p:cNvSpPr>
          <p:nvPr/>
        </p:nvSpPr>
        <p:spPr>
          <a:xfrm>
            <a:off x="523875" y="794931"/>
            <a:ext cx="4530725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pt-BR" altLang="pt-BR" sz="9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pt-BR" altLang="pt-BR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</p:txBody>
      </p:sp>
      <p:sp>
        <p:nvSpPr>
          <p:cNvPr id="7" name="Elipse 6"/>
          <p:cNvSpPr/>
          <p:nvPr/>
        </p:nvSpPr>
        <p:spPr>
          <a:xfrm>
            <a:off x="1687513" y="2435225"/>
            <a:ext cx="192087" cy="193675"/>
          </a:xfrm>
          <a:prstGeom prst="ellipse">
            <a:avLst/>
          </a:prstGeom>
          <a:ln w="12700" cap="flat" algn="ctr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8" name="Grupo 23"/>
          <p:cNvGrpSpPr/>
          <p:nvPr/>
        </p:nvGrpSpPr>
        <p:grpSpPr>
          <a:xfrm>
            <a:off x="1528763" y="2667003"/>
            <a:ext cx="1109662" cy="780233"/>
            <a:chOff x="3086120" y="4760478"/>
            <a:chExt cx="873754" cy="559536"/>
          </a:xfrm>
        </p:grpSpPr>
        <p:pic>
          <p:nvPicPr>
            <p:cNvPr id="9" name="Imagem 1"/>
            <p:cNvPicPr>
              <a:picLocks noChangeAspect="1"/>
            </p:cNvPicPr>
            <p:nvPr/>
          </p:nvPicPr>
          <p:blipFill>
            <a:blip r:embed="rId2"/>
            <a:srcRect t="30376"/>
            <a:stretch>
              <a:fillRect/>
            </a:stretch>
          </p:blipFill>
          <p:spPr>
            <a:xfrm>
              <a:off x="3198516" y="4760478"/>
              <a:ext cx="630067" cy="357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ixaDeTexto 25"/>
            <p:cNvSpPr txBox="1">
              <a:spLocks noChangeArrowheads="1"/>
            </p:cNvSpPr>
            <p:nvPr/>
          </p:nvSpPr>
          <p:spPr>
            <a:xfrm>
              <a:off x="3086120" y="5055151"/>
              <a:ext cx="873754" cy="26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" panose="020B0604020202020204" pitchFamily="34" charset="0"/>
                  <a:cs typeface="Arial" panose="020B0604020202020204" pitchFamily="34" charset="0"/>
                </a:rPr>
                <a:t>Tomadores de Empréstimo</a:t>
              </a:r>
            </a:p>
          </p:txBody>
        </p:sp>
      </p:grpSp>
      <p:sp>
        <p:nvSpPr>
          <p:cNvPr id="11" name="Elipse 10"/>
          <p:cNvSpPr/>
          <p:nvPr/>
        </p:nvSpPr>
        <p:spPr>
          <a:xfrm>
            <a:off x="2941638" y="1847850"/>
            <a:ext cx="190500" cy="187325"/>
          </a:xfrm>
          <a:prstGeom prst="ellipse">
            <a:avLst/>
          </a:prstGeom>
          <a:ln w="12700" cap="flat" algn="ctr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Elipse 11"/>
          <p:cNvSpPr/>
          <p:nvPr/>
        </p:nvSpPr>
        <p:spPr>
          <a:xfrm>
            <a:off x="4155281" y="1715884"/>
            <a:ext cx="190500" cy="177800"/>
          </a:xfrm>
          <a:prstGeom prst="ellipse">
            <a:avLst/>
          </a:prstGeom>
          <a:ln w="12700" cap="flat" algn="ctr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2170113" y="2373313"/>
            <a:ext cx="3175" cy="290512"/>
          </a:xfrm>
          <a:prstGeom prst="straightConnector1">
            <a:avLst/>
          </a:prstGeom>
          <a:ln w="19050" cap="flat" algn="ctr">
            <a:solidFill>
              <a:schemeClr val="tx1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>
          <a:xfrm>
            <a:off x="3621088" y="1399381"/>
            <a:ext cx="974725" cy="231775"/>
          </a:xfrm>
          <a:prstGeom prst="rect">
            <a:avLst/>
          </a:prstGeom>
          <a:ln w="12700" cap="flat" algn="ctr">
            <a:solidFill>
              <a:schemeClr val="accent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b="1" ker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Investidores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25462" y="1257300"/>
            <a:ext cx="4894263" cy="2232025"/>
          </a:xfrm>
          <a:prstGeom prst="rect">
            <a:avLst/>
          </a:prstGeom>
          <a:noFill/>
          <a:ln w="127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2000250" y="2336800"/>
            <a:ext cx="1588" cy="330200"/>
          </a:xfrm>
          <a:prstGeom prst="straightConnector1">
            <a:avLst/>
          </a:prstGeom>
          <a:ln w="19050" cap="flat" algn="ctr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aixaDeTexto 56"/>
          <p:cNvSpPr txBox="1">
            <a:spLocks noChangeArrowheads="1"/>
          </p:cNvSpPr>
          <p:nvPr/>
        </p:nvSpPr>
        <p:spPr>
          <a:xfrm>
            <a:off x="2136775" y="2403475"/>
            <a:ext cx="217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800" b="1">
                <a:solidFill>
                  <a:schemeClr val="accent3"/>
                </a:solidFill>
                <a:cs typeface="Arial" panose="020B0604020202020204" pitchFamily="34" charset="0"/>
              </a:rPr>
              <a:t>$</a:t>
            </a: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2671763" y="2192338"/>
            <a:ext cx="690562" cy="4762"/>
          </a:xfrm>
          <a:prstGeom prst="straightConnector1">
            <a:avLst/>
          </a:prstGeom>
          <a:ln w="19050" cap="flat" algn="ctr">
            <a:prstDash val="dash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CaixaDeTexto 56"/>
          <p:cNvSpPr txBox="1">
            <a:spLocks noChangeArrowheads="1"/>
          </p:cNvSpPr>
          <p:nvPr/>
        </p:nvSpPr>
        <p:spPr>
          <a:xfrm>
            <a:off x="2921000" y="2201863"/>
            <a:ext cx="217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800" b="1">
                <a:solidFill>
                  <a:schemeClr val="accent3"/>
                </a:solidFill>
                <a:cs typeface="Arial" panose="020B0604020202020204" pitchFamily="34" charset="0"/>
              </a:rPr>
              <a:t>$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2671763" y="2119313"/>
            <a:ext cx="746125" cy="4762"/>
          </a:xfrm>
          <a:prstGeom prst="straightConnector1">
            <a:avLst/>
          </a:prstGeom>
          <a:ln w="19050" cap="flat" algn="ctr">
            <a:prstDash val="dash"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/>
          <p:cNvCxnSpPr>
            <a:stCxn id="14" idx="2"/>
            <a:endCxn id="34" idx="0"/>
          </p:cNvCxnSpPr>
          <p:nvPr/>
        </p:nvCxnSpPr>
        <p:spPr>
          <a:xfrm>
            <a:off x="4108451" y="1631156"/>
            <a:ext cx="1586" cy="317659"/>
          </a:xfrm>
          <a:prstGeom prst="line">
            <a:avLst/>
          </a:prstGeom>
          <a:ln w="6350" cap="flat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3236913" y="3007777"/>
            <a:ext cx="192088" cy="193675"/>
          </a:xfrm>
          <a:prstGeom prst="ellipse">
            <a:avLst/>
          </a:prstGeom>
          <a:ln w="12700" cap="flat" algn="ctr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3" name="Conector angulado 22"/>
          <p:cNvCxnSpPr>
            <a:stCxn id="10" idx="3"/>
            <a:endCxn id="34" idx="4"/>
          </p:cNvCxnSpPr>
          <p:nvPr/>
        </p:nvCxnSpPr>
        <p:spPr>
          <a:xfrm flipV="1">
            <a:off x="2638425" y="2393315"/>
            <a:ext cx="1471612" cy="869255"/>
          </a:xfrm>
          <a:prstGeom prst="bentConnector2">
            <a:avLst/>
          </a:prstGeom>
          <a:ln w="19050" cap="flat" algn="ctr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56"/>
          <p:cNvSpPr txBox="1">
            <a:spLocks noChangeArrowheads="1"/>
          </p:cNvSpPr>
          <p:nvPr/>
        </p:nvSpPr>
        <p:spPr>
          <a:xfrm>
            <a:off x="3824288" y="2670175"/>
            <a:ext cx="217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800" b="1">
                <a:solidFill>
                  <a:schemeClr val="accent3"/>
                </a:solidFill>
                <a:cs typeface="Arial" panose="020B0604020202020204" pitchFamily="34" charset="0"/>
              </a:rPr>
              <a:t>$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603375" y="1955800"/>
            <a:ext cx="901700" cy="381000"/>
          </a:xfrm>
          <a:prstGeom prst="rect">
            <a:avLst/>
          </a:prstGeom>
          <a:solidFill>
            <a:schemeClr val="accent1"/>
          </a:solidFill>
          <a:ln w="12700" cap="flat" algn="ctr"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SCD</a:t>
            </a:r>
            <a:endParaRPr lang="pt-BR" b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19"/>
          <p:cNvSpPr txBox="1">
            <a:spLocks noChangeArrowheads="1"/>
          </p:cNvSpPr>
          <p:nvPr/>
        </p:nvSpPr>
        <p:spPr>
          <a:xfrm>
            <a:off x="525463" y="3560763"/>
            <a:ext cx="4114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just">
              <a:lnSpc>
                <a:spcPts val="1300"/>
              </a:lnSpc>
              <a:spcBef>
                <a:spcPct val="0"/>
              </a:spcBef>
              <a:buFontTx/>
              <a:buNone/>
            </a:pPr>
            <a:endParaRPr lang="pt-BR" altLang="pt-BR" sz="900"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6793293" y="787532"/>
            <a:ext cx="4117975" cy="4401205"/>
          </a:xfrm>
          <a:prstGeom prst="rect">
            <a:avLst/>
          </a:prstGeom>
          <a:ln w="12700" cap="flat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ts val="1400"/>
              </a:lnSpc>
              <a:defRPr/>
            </a:pPr>
            <a:r>
              <a:rPr lang="pt-BR" altLang="pt-BR" sz="1000" b="1" u="sng"/>
              <a:t>Descrição</a:t>
            </a:r>
            <a:r>
              <a:rPr lang="pt-BR" altLang="pt-BR" sz="1000" b="1"/>
              <a:t>:</a:t>
            </a:r>
          </a:p>
          <a:p>
            <a:pPr algn="just">
              <a:lnSpc>
                <a:spcPts val="1400"/>
              </a:lnSpc>
              <a:defRPr/>
            </a:pPr>
            <a:endParaRPr lang="pt-BR" altLang="pt-BR" sz="1000" b="1"/>
          </a:p>
          <a:p>
            <a:pPr algn="just">
              <a:lnSpc>
                <a:spcPts val="1400"/>
              </a:lnSpc>
              <a:defRPr/>
            </a:pPr>
            <a:r>
              <a:rPr lang="pt-BR" altLang="pt-BR" sz="1000" b="1"/>
              <a:t>Nesta estrutura, a SCD concede empréstimos a tomadores e, imediatamente após, cede tais empréstimos ao Veículo de Securitização mediante a aquisição das CCBs. Segue abaixo a descrição de cada etapa apresentada no fluxograma:</a:t>
            </a:r>
          </a:p>
          <a:p>
            <a:pPr algn="just">
              <a:lnSpc>
                <a:spcPts val="1400"/>
              </a:lnSpc>
              <a:defRPr/>
            </a:pPr>
            <a:endParaRPr lang="pt-BR" altLang="pt-BR" sz="1000" b="1"/>
          </a:p>
          <a:p>
            <a:pPr algn="just">
              <a:lnSpc>
                <a:spcPts val="1400"/>
              </a:lnSpc>
              <a:defRPr/>
            </a:pPr>
            <a:r>
              <a:rPr lang="pt-BR" altLang="pt-BR" sz="1000"/>
              <a:t>Os Tomadores elegíveis solicitam empréstimos por meio da plataforma eletrônica da SCD, que realizará a análise de crédito e, posteriormente à aprovação do crédito, concederão diretamente o empréstimo aos Tomadores, por meio de CCBs eletrônicas;</a:t>
            </a:r>
          </a:p>
          <a:p>
            <a:pPr algn="just">
              <a:lnSpc>
                <a:spcPts val="1400"/>
              </a:lnSpc>
              <a:defRPr/>
            </a:pPr>
            <a:endParaRPr lang="pt-BR" altLang="pt-BR" sz="1000"/>
          </a:p>
          <a:p>
            <a:pPr algn="just">
              <a:lnSpc>
                <a:spcPts val="1400"/>
              </a:lnSpc>
              <a:defRPr/>
            </a:pPr>
            <a:r>
              <a:rPr lang="pt-BR" altLang="pt-BR" sz="1000"/>
              <a:t>A SCD cede os direitos creditórios que possui contra os Tomadores de empréstimo representados pelas CCBs eletrônicas ao Veículo de Securitização;</a:t>
            </a:r>
          </a:p>
          <a:p>
            <a:pPr algn="just">
              <a:lnSpc>
                <a:spcPts val="1400"/>
              </a:lnSpc>
              <a:defRPr/>
            </a:pPr>
            <a:endParaRPr lang="pt-BR" altLang="pt-BR" sz="1000"/>
          </a:p>
          <a:p>
            <a:pPr algn="just">
              <a:lnSpc>
                <a:spcPts val="1400"/>
              </a:lnSpc>
              <a:defRPr/>
            </a:pPr>
            <a:r>
              <a:rPr lang="pt-BR" altLang="pt-BR" sz="1000"/>
              <a:t>Os Tomadores pagam os empréstimos (principal e juros) diretamente ao Veículo de Securitização; e</a:t>
            </a:r>
          </a:p>
          <a:p>
            <a:pPr algn="just">
              <a:lnSpc>
                <a:spcPts val="1400"/>
              </a:lnSpc>
              <a:defRPr/>
            </a:pPr>
            <a:endParaRPr lang="pt-BR" altLang="pt-BR" sz="1000"/>
          </a:p>
          <a:p>
            <a:pPr algn="just">
              <a:lnSpc>
                <a:spcPts val="1400"/>
              </a:lnSpc>
              <a:defRPr/>
            </a:pPr>
            <a:r>
              <a:rPr lang="pt-BR" altLang="pt-BR" sz="1000"/>
              <a:t>Os investidores do Veículo de Securitização podem receber valores/ganhos dos investimentos mediante amortização/resgate, conforme aplicável.</a:t>
            </a:r>
          </a:p>
          <a:p>
            <a:pPr algn="just">
              <a:lnSpc>
                <a:spcPts val="1400"/>
              </a:lnSpc>
              <a:defRPr/>
            </a:pPr>
            <a:endParaRPr lang="en-US" altLang="pt-BR" sz="1000"/>
          </a:p>
          <a:p>
            <a:pPr algn="just">
              <a:lnSpc>
                <a:spcPts val="1400"/>
              </a:lnSpc>
              <a:defRPr/>
            </a:pPr>
            <a:endParaRPr lang="en-US" altLang="pt-BR" sz="1000"/>
          </a:p>
        </p:txBody>
      </p:sp>
      <p:sp>
        <p:nvSpPr>
          <p:cNvPr id="28" name="Elipse 27"/>
          <p:cNvSpPr/>
          <p:nvPr/>
        </p:nvSpPr>
        <p:spPr>
          <a:xfrm>
            <a:off x="6511927" y="2247658"/>
            <a:ext cx="190500" cy="187325"/>
          </a:xfrm>
          <a:prstGeom prst="ellipse">
            <a:avLst/>
          </a:prstGeom>
          <a:ln w="12700" cap="flat" algn="ctr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Elipse 28"/>
          <p:cNvSpPr/>
          <p:nvPr/>
        </p:nvSpPr>
        <p:spPr>
          <a:xfrm>
            <a:off x="6508752" y="3088004"/>
            <a:ext cx="190500" cy="187325"/>
          </a:xfrm>
          <a:prstGeom prst="ellipse">
            <a:avLst/>
          </a:prstGeom>
          <a:ln w="12700" cap="flat" algn="ctr">
            <a:solidFill>
              <a:schemeClr val="tx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Elipse 29"/>
          <p:cNvSpPr/>
          <p:nvPr/>
        </p:nvSpPr>
        <p:spPr>
          <a:xfrm>
            <a:off x="6508752" y="3682038"/>
            <a:ext cx="190500" cy="180975"/>
          </a:xfrm>
          <a:prstGeom prst="ellipse">
            <a:avLst/>
          </a:prstGeom>
          <a:ln w="12700" cap="flat" algn="ctr">
            <a:solidFill>
              <a:schemeClr val="tx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Elipse 30"/>
          <p:cNvSpPr/>
          <p:nvPr/>
        </p:nvSpPr>
        <p:spPr>
          <a:xfrm>
            <a:off x="6508752" y="4240914"/>
            <a:ext cx="190500" cy="177800"/>
          </a:xfrm>
          <a:prstGeom prst="ellipse">
            <a:avLst/>
          </a:prstGeom>
          <a:ln w="12700" cap="flat" algn="ctr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523875" y="4857750"/>
            <a:ext cx="4895850" cy="923330"/>
          </a:xfrm>
          <a:prstGeom prst="rect">
            <a:avLst/>
          </a:prstGeom>
          <a:ln w="12700" cap="flat" algn="ctr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pt-BR" altLang="pt-BR" sz="900" b="1" u="sng"/>
              <a:t>Observações</a:t>
            </a:r>
            <a:r>
              <a:rPr lang="pt-BR" altLang="pt-BR" sz="900" b="1"/>
              <a:t>: 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sz="900"/>
              <a:t>Diferentes veículos de securitização poderiam ser utilizados, tais como FIDCs, companhias securitizadoras de direitos creditórios, companhias securitizadoras do agronegócio ou ainda outros tipos de fundos de investimento.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460375" y="3679825"/>
            <a:ext cx="5478465" cy="1015663"/>
          </a:xfrm>
          <a:prstGeom prst="rect">
            <a:avLst/>
          </a:prstGeom>
          <a:ln w="12700" cap="flat" algn="ctr">
            <a:noFill/>
            <a:prstDash val="solid"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1000" b="1" u="sng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Contratos</a:t>
            </a:r>
            <a:r>
              <a:rPr lang="pt-BR" sz="1000" b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Instrumento de Crédito, tipicamente CCBs (firmado entre os Tomadores e a SCD).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Documentos de Constituição do Veículo de Securitização.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0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Instrumento de Cessão de Recebíveis (firmado entre a SCD e o Veículo de Securitização). </a:t>
            </a:r>
          </a:p>
        </p:txBody>
      </p:sp>
      <p:sp>
        <p:nvSpPr>
          <p:cNvPr id="34" name="Elipse 33"/>
          <p:cNvSpPr/>
          <p:nvPr/>
        </p:nvSpPr>
        <p:spPr>
          <a:xfrm>
            <a:off x="3437731" y="1948815"/>
            <a:ext cx="1344612" cy="444500"/>
          </a:xfrm>
          <a:prstGeom prst="ellipse">
            <a:avLst/>
          </a:prstGeom>
          <a:noFill/>
          <a:ln w="127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Veículo de Securitização</a:t>
            </a:r>
          </a:p>
        </p:txBody>
      </p:sp>
    </p:spTree>
    <p:extLst>
      <p:ext uri="{BB962C8B-B14F-4D97-AF65-F5344CB8AC3E}">
        <p14:creationId xmlns:p14="http://schemas.microsoft.com/office/powerpoint/2010/main" val="1263470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t>24</a:t>
            </a:fld>
            <a:endParaRPr lang="en-GB"/>
          </a:p>
        </p:txBody>
      </p:sp>
      <p:sp>
        <p:nvSpPr>
          <p:cNvPr id="4" name="CaixaDeTexto 86"/>
          <p:cNvSpPr txBox="1">
            <a:spLocks noChangeArrowheads="1"/>
          </p:cNvSpPr>
          <p:nvPr/>
        </p:nvSpPr>
        <p:spPr>
          <a:xfrm>
            <a:off x="613227" y="818728"/>
            <a:ext cx="11168062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11213" indent="-354013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Oferta de E-wallets e Cartão de Crédito bandeirado</a:t>
            </a: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Empréstimo pessoal para clientes</a:t>
            </a: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Financiamento de produtos do grupo de forma clean ou com colateral</a:t>
            </a: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Crédito consignado para a base de funcionários das empresas do grupo desde que funcionários recebam seus salários em contas de pagamento (e-wallet) da SCD</a:t>
            </a: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Financiamento para fornecedores (e.g., desconto de duplicatas)</a:t>
            </a: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Antecipação de recebíveis de cartão</a:t>
            </a: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Conectar as e-wallets no PIX e SPB</a:t>
            </a:r>
          </a:p>
          <a:p>
            <a:pPr marL="0" lvl="1" indent="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None/>
              <a:defRPr/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Empréstimo pontuais para empresas do grupo (obs: há limites regulatórios)</a:t>
            </a:r>
          </a:p>
          <a:p>
            <a:pPr marL="0" lvl="1" indent="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None/>
              <a:defRPr/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  <a:p>
            <a:pPr marL="285750" lvl="1" indent="-285750" algn="just">
              <a:lnSpc>
                <a:spcPts val="1700"/>
              </a:lnSpc>
              <a:spcBef>
                <a:spcPct val="0"/>
              </a:spcBef>
              <a:buClr>
                <a:srgbClr val="1496BB"/>
              </a:buClr>
              <a:buFont typeface="Wingdings" panose="05000000000000000000" pitchFamily="2" charset="2"/>
              <a:buChar char="q"/>
              <a:defRPr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Super App </a:t>
            </a:r>
          </a:p>
        </p:txBody>
      </p:sp>
      <p:sp>
        <p:nvSpPr>
          <p:cNvPr id="5" name="Título 1"/>
          <p:cNvSpPr txBox="1"/>
          <p:nvPr/>
        </p:nvSpPr>
        <p:spPr>
          <a:xfrm>
            <a:off x="290513" y="139700"/>
            <a:ext cx="11066462" cy="4984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pt-BR" altLang="pt-BR" sz="2400" cap="small">
                <a:solidFill>
                  <a:srgbClr val="1496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Potenciais Produtos - SCD</a:t>
            </a:r>
          </a:p>
        </p:txBody>
      </p:sp>
    </p:spTree>
    <p:extLst>
      <p:ext uri="{BB962C8B-B14F-4D97-AF65-F5344CB8AC3E}">
        <p14:creationId xmlns:p14="http://schemas.microsoft.com/office/powerpoint/2010/main" val="1798253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t>25</a:t>
            </a:fld>
            <a:endParaRPr lang="en-GB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72419" y="750445"/>
          <a:ext cx="11565114" cy="588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9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1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460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Player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IP-PRE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IP-POS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Credenciadora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PISP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Estrutura Societária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446"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Nubank</a:t>
                      </a:r>
                      <a:endParaRPr lang="pt-B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sz="110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Financeira e DTVM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Controle: fundador pessoa física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Investidores: fundos de VC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Apenas grupo financeiro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55"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Neon</a:t>
                      </a:r>
                      <a:endParaRPr lang="pt-B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SIM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Controle: fundadores pessoa física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Investidores: fundos de VC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Apenas grupo financeiro, mas com participação relevante do BV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209"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PagSeg</a:t>
                      </a:r>
                      <a:endParaRPr lang="pt-B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Banco</a:t>
                      </a:r>
                      <a:r>
                        <a:rPr lang="pt-BR" sz="1100" baseline="0"/>
                        <a:t> Comercial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Controle: fundador pessoa física, mas integra</a:t>
                      </a:r>
                      <a:r>
                        <a:rPr lang="pt-BR" sz="1100" baseline="0"/>
                        <a:t> grupo empresarial (UOL)</a:t>
                      </a:r>
                      <a:r>
                        <a:rPr lang="pt-BR" sz="1100"/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Investidores: bolsa (Nasdaq)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55"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Dotz</a:t>
                      </a:r>
                      <a:endParaRPr lang="pt-B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Controle: fundadores pessoa física, mas integra grupo empresarial (Dotz)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Investidores: em processo listagem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346"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Magalu</a:t>
                      </a:r>
                      <a:endParaRPr lang="pt-B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 </a:t>
                      </a:r>
                    </a:p>
                    <a:p>
                      <a:pPr algn="ctr"/>
                      <a:r>
                        <a:rPr lang="pt-BR" sz="1100"/>
                        <a:t>(parceria)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Financeira</a:t>
                      </a:r>
                      <a:r>
                        <a:rPr lang="pt-BR" sz="1100" baseline="0"/>
                        <a:t> </a:t>
                      </a:r>
                    </a:p>
                    <a:p>
                      <a:pPr algn="ctr"/>
                      <a:r>
                        <a:rPr lang="pt-BR" sz="1100" baseline="0"/>
                        <a:t>(49%)</a:t>
                      </a:r>
                      <a:endParaRPr lang="pt-BR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Controle: família, mas integra</a:t>
                      </a:r>
                      <a:r>
                        <a:rPr lang="pt-BR" sz="1100" baseline="0"/>
                        <a:t> grupo empresarial (Magazine Luiza)</a:t>
                      </a:r>
                      <a:r>
                        <a:rPr lang="pt-BR" sz="1100"/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Investidores: bolsa (B3)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55"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AME</a:t>
                      </a:r>
                      <a:endParaRPr lang="pt-B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Financeira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Controle: </a:t>
                      </a:r>
                      <a:r>
                        <a:rPr lang="pt-BR" sz="1100" baseline="0"/>
                        <a:t>grupo empresarial (LASA e B2W)</a:t>
                      </a:r>
                      <a:r>
                        <a:rPr lang="pt-BR" sz="1100"/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Investidores: bolsa (B3)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055"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Creditas</a:t>
                      </a:r>
                      <a:endParaRPr lang="pt-B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SCD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Controlador: fundador pessoa física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Investidores: fundos de VC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Apenas grupo financeiro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055"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Stone</a:t>
                      </a:r>
                      <a:endParaRPr lang="pt-B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SCD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Controlador: fundador pessoa física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Investidores: fundos VC e bolsa (Nasdaq)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Apenas</a:t>
                      </a:r>
                      <a:r>
                        <a:rPr lang="pt-BR" sz="1100" baseline="0"/>
                        <a:t> g</a:t>
                      </a:r>
                      <a:r>
                        <a:rPr lang="pt-BR" sz="1100"/>
                        <a:t>rupo financeiro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446"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WhatsApp</a:t>
                      </a:r>
                      <a:endParaRPr lang="pt-B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Controlador: fundador pessoa física, mas integra grupo empresarial (Facebook)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100"/>
                        <a:t>Investidores: listagem em bolsa (US)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/>
          <p:nvPr/>
        </p:nvSpPr>
        <p:spPr>
          <a:xfrm>
            <a:off x="290513" y="139700"/>
            <a:ext cx="11066462" cy="4984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pt-BR" altLang="pt-BR" sz="2400" cap="small">
                <a:solidFill>
                  <a:srgbClr val="1496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Mercado</a:t>
            </a:r>
          </a:p>
        </p:txBody>
      </p:sp>
    </p:spTree>
    <p:extLst>
      <p:ext uri="{BB962C8B-B14F-4D97-AF65-F5344CB8AC3E}">
        <p14:creationId xmlns:p14="http://schemas.microsoft.com/office/powerpoint/2010/main" val="1592994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B1FFF04-93A9-43B4-9DA6-61D029F256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7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2CEFAE99-2748-43A0-AD02-70114566BDC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48399" y="2991394"/>
            <a:ext cx="5667829" cy="1841289"/>
          </a:xfrm>
        </p:spPr>
        <p:txBody>
          <a:bodyPr/>
          <a:lstStyle/>
          <a:p>
            <a:r>
              <a:rPr lang="pt-BR" altLang="pt-BR" dirty="0"/>
              <a:t>OPEN FINANCE</a:t>
            </a:r>
          </a:p>
          <a:p>
            <a:r>
              <a:rPr lang="pt-BR" altLang="pt-BR" i="1" dirty="0">
                <a:solidFill>
                  <a:schemeClr val="accent1"/>
                </a:solidFill>
              </a:rPr>
              <a:t>Regras de Participação,  </a:t>
            </a:r>
            <a:r>
              <a:rPr lang="pt-BR" altLang="pt-BR" i="1" dirty="0" err="1">
                <a:solidFill>
                  <a:schemeClr val="accent1"/>
                </a:solidFill>
              </a:rPr>
              <a:t>Agregração</a:t>
            </a:r>
            <a:r>
              <a:rPr lang="pt-BR" altLang="pt-BR" i="1" dirty="0">
                <a:solidFill>
                  <a:schemeClr val="accent1"/>
                </a:solidFill>
              </a:rPr>
              <a:t> de Dados e Parceria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16928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617423" y="2308549"/>
            <a:ext cx="3276788" cy="1335603"/>
          </a:xfrm>
        </p:spPr>
        <p:txBody>
          <a:bodyPr/>
          <a:lstStyle/>
          <a:p>
            <a:pPr>
              <a:defRPr/>
            </a:pPr>
            <a:r>
              <a:rPr lang="pt-BR" sz="2600" dirty="0"/>
              <a:t>OPEN FINANCE</a:t>
            </a:r>
            <a:br>
              <a:rPr lang="pt-BR" sz="2600" dirty="0"/>
            </a:br>
            <a:r>
              <a:rPr lang="pt-BR" sz="2600" i="1" dirty="0">
                <a:solidFill>
                  <a:srgbClr val="1496BB"/>
                </a:solidFill>
              </a:rPr>
              <a:t>Participação</a:t>
            </a:r>
            <a:br>
              <a:rPr lang="pt-BR" sz="2600" i="1" dirty="0"/>
            </a:br>
            <a:br>
              <a:rPr lang="pt-BR" sz="2600" i="1" dirty="0"/>
            </a:br>
            <a:br>
              <a:rPr lang="pt-BR" sz="2600" dirty="0"/>
            </a:br>
            <a:endParaRPr lang="pt-BR" sz="2600" dirty="0"/>
          </a:p>
        </p:txBody>
      </p:sp>
      <p:graphicFrame>
        <p:nvGraphicFramePr>
          <p:cNvPr id="5" name="Tabela 1"/>
          <p:cNvGraphicFramePr>
            <a:graphicFrameLocks noGrp="1"/>
          </p:cNvGraphicFramePr>
          <p:nvPr/>
        </p:nvGraphicFramePr>
        <p:xfrm>
          <a:off x="4672633" y="302614"/>
          <a:ext cx="7319342" cy="362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7251">
                <a:tc>
                  <a:txBody>
                    <a:bodyPr/>
                    <a:lstStyle/>
                    <a:p>
                      <a:pPr algn="ctr"/>
                      <a:endParaRPr lang="pt-BR" sz="1200" b="1" kern="1200" cap="small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9" marR="68579" marT="34245" marB="34245" anchor="b">
                    <a:lnR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cap="small" baseline="0">
                          <a:solidFill>
                            <a:srgbClr val="093145"/>
                          </a:solidFill>
                          <a:latin typeface="+mn-lt"/>
                          <a:cs typeface="Arial" panose="020B0604020202020204" pitchFamily="34" charset="0"/>
                        </a:rPr>
                        <a:t>COMPARTILHAMENTO DE DADOS</a:t>
                      </a:r>
                      <a:endParaRPr lang="pt-BR" sz="1200" b="1" kern="1200" cap="small" baseline="0">
                        <a:solidFill>
                          <a:srgbClr val="09314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9" marR="68579" marT="34245" marB="34245" anchor="b">
                    <a:lnL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0" algn="l"/>
                        </a:tabLst>
                        <a:defRPr/>
                      </a:pPr>
                      <a:r>
                        <a:rPr lang="pt-BR" sz="1200" b="1" kern="1200" cap="small" baseline="0">
                          <a:solidFill>
                            <a:srgbClr val="093145"/>
                          </a:solidFill>
                          <a:latin typeface="+mn-lt"/>
                          <a:cs typeface="Arial" panose="020B0604020202020204" pitchFamily="34" charset="0"/>
                        </a:rPr>
                        <a:t>INICIAÇÃO DE TRANSAÇÃO DE PAGAMENTO</a:t>
                      </a:r>
                      <a:endParaRPr lang="pt-BR" sz="1200" b="1" i="0" kern="1200" cap="small" baseline="0">
                        <a:solidFill>
                          <a:srgbClr val="09314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9" marR="68579" marT="34245" marB="34245" anchor="b">
                    <a:lnL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200" b="1" kern="1200" cap="small" baseline="0">
                          <a:solidFill>
                            <a:srgbClr val="093145"/>
                          </a:solidFill>
                          <a:latin typeface="+mn-lt"/>
                          <a:cs typeface="Arial" panose="020B0604020202020204" pitchFamily="34" charset="0"/>
                        </a:rPr>
                        <a:t>ENCAMINHAMENTO DE PROPOSTA DE CRÉDITO</a:t>
                      </a:r>
                      <a:endParaRPr lang="pt-BR" sz="1200" b="1" kern="1200" cap="small" baseline="0">
                        <a:solidFill>
                          <a:srgbClr val="09314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9" marR="68579" marT="34245" marB="34245" anchor="b">
                    <a:lnL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7462"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cap="all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Participação obrigatória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pt-BR" sz="1200" b="1" i="0" kern="1200" cap="all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9" marR="68579" marT="34245" marB="34245" anchor="ctr">
                    <a:lnR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Instituições enquadradas nos segmentos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200" b="0" kern="120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 </a:t>
                      </a:r>
                      <a:r>
                        <a:rPr lang="pt-BR" sz="1200" b="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pt-BR" sz="1200" b="0" kern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b="0" kern="1200" baseline="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</a:t>
                      </a:r>
                      <a:endParaRPr lang="pt-BR" sz="1200" b="0" kern="1200">
                        <a:solidFill>
                          <a:srgbClr val="1496BB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pt-BR" sz="1200" b="1" i="0" kern="1200" cap="small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9" marR="68579" marT="34245" marB="34245" anchor="ctr">
                    <a:lnL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Instituições </a:t>
                      </a:r>
                      <a:r>
                        <a:rPr lang="pt-BR" sz="1200" b="0" kern="120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autorizadas</a:t>
                      </a:r>
                      <a:r>
                        <a:rPr lang="pt-BR" sz="1200" kern="120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kern="1200" baseline="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kern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mantém conta </a:t>
                      </a:r>
                      <a:r>
                        <a:rPr lang="pt-BR" sz="1200" b="0" kern="1200" baseline="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corrente</a:t>
                      </a:r>
                      <a:r>
                        <a:rPr lang="pt-BR" sz="1200" kern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t-BR" sz="1200" b="0" kern="1200" baseline="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poupança</a:t>
                      </a:r>
                      <a:r>
                        <a:rPr lang="pt-BR" sz="1200" kern="1200" baseline="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kern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de pagamento </a:t>
                      </a:r>
                      <a:r>
                        <a:rPr lang="pt-BR" sz="1200" b="0" kern="1200" baseline="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pré-paga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pt-BR" sz="1200" kern="12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200" kern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Instituições </a:t>
                      </a:r>
                      <a:r>
                        <a:rPr lang="pt-BR" sz="1200" b="0" kern="1200" baseline="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iniciadoras</a:t>
                      </a:r>
                      <a:r>
                        <a:rPr lang="pt-BR" sz="1200" kern="1200" baseline="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kern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transação de pagamento </a:t>
                      </a:r>
                    </a:p>
                  </a:txBody>
                  <a:tcPr marL="68579" marR="68579" marT="34245" marB="34245" anchor="ctr">
                    <a:lnL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Instituições </a:t>
                      </a:r>
                      <a:r>
                        <a:rPr lang="pt-BR" sz="1200" b="0" kern="1200" baseline="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autorizadas </a:t>
                      </a:r>
                      <a:r>
                        <a:rPr lang="pt-BR" sz="1200" kern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tenham previamente  </a:t>
                      </a:r>
                      <a:r>
                        <a:rPr lang="pt-BR" sz="1200" b="0" kern="1200" baseline="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contratado correspondente </a:t>
                      </a:r>
                      <a:r>
                        <a:rPr lang="pt-BR" sz="1200" b="0" kern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pt-BR" sz="1200" kern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de </a:t>
                      </a:r>
                      <a:r>
                        <a:rPr lang="pt-BR" sz="1200" b="0" kern="1200" baseline="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encaminhamento de proposta de crédito por meio eletrônico</a:t>
                      </a:r>
                      <a:endParaRPr lang="pt-BR" sz="1200" b="0" kern="1200">
                        <a:solidFill>
                          <a:srgbClr val="1496BB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45" marB="34245" anchor="ctr">
                    <a:lnL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200" b="1" kern="1200" cap="all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Participação voluntária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pt-BR" sz="1200" b="1" kern="1200" cap="all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9" marR="68579" marT="34245" marB="34245" anchor="ctr">
                    <a:lnR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200" b="0" kern="120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Demais</a:t>
                      </a:r>
                      <a:r>
                        <a:rPr lang="pt-BR" sz="1200" kern="120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instituições financeiras, instituições</a:t>
                      </a:r>
                      <a:r>
                        <a:rPr lang="pt-BR" sz="1200" kern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pagamento</a:t>
                      </a:r>
                      <a:r>
                        <a:rPr lang="pt-BR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instituições </a:t>
                      </a:r>
                      <a:r>
                        <a:rPr lang="pt-BR" sz="1200" b="0" kern="120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autorizadas</a:t>
                      </a:r>
                      <a:r>
                        <a:rPr lang="pt-BR" sz="1200" kern="1200">
                          <a:solidFill>
                            <a:srgbClr val="1496B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pelo Banco Central</a:t>
                      </a:r>
                      <a:endParaRPr lang="pt-BR" sz="12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45" marB="34245" anchor="ctr">
                    <a:lnL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79" marR="68579" marT="34245" marB="34245" anchor="ctr">
                    <a:lnL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79" marR="68579" marT="34245" marB="34245" anchor="ctr">
                    <a:lnL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149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23065" y="4553295"/>
            <a:ext cx="7168910" cy="199542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Clr>
                <a:srgbClr val="1496BB"/>
              </a:buClr>
            </a:pPr>
            <a:r>
              <a:rPr lang="pt-BR" altLang="pt-BR" sz="1400" dirty="0">
                <a:solidFill>
                  <a:srgbClr val="1496BB"/>
                </a:solidFill>
              </a:rPr>
              <a:t>Participação voluntária </a:t>
            </a:r>
            <a:r>
              <a:rPr lang="pt-BR" altLang="pt-BR" sz="1400" dirty="0"/>
              <a:t>no compartilhamento de dados </a:t>
            </a:r>
            <a:r>
              <a:rPr lang="pt-BR" altLang="pt-BR" sz="1400" dirty="0">
                <a:solidFill>
                  <a:srgbClr val="1496BB"/>
                </a:solidFill>
              </a:rPr>
              <a:t>acarreta em reciprocidade</a:t>
            </a:r>
            <a:r>
              <a:rPr lang="pt-BR" altLang="pt-BR" sz="1400" dirty="0"/>
              <a:t>, ou seja, atuar também na condição de instituição transmissora de dados.</a:t>
            </a:r>
          </a:p>
          <a:p>
            <a:pPr algn="just">
              <a:lnSpc>
                <a:spcPct val="100000"/>
              </a:lnSpc>
              <a:buClr>
                <a:srgbClr val="1496BB"/>
              </a:buClr>
            </a:pPr>
            <a:r>
              <a:rPr lang="pt-BR" altLang="pt-BR" sz="1400" dirty="0">
                <a:solidFill>
                  <a:srgbClr val="1496BB"/>
                </a:solidFill>
              </a:rPr>
              <a:t>Participação obrigatória </a:t>
            </a:r>
            <a:r>
              <a:rPr lang="pt-BR" altLang="pt-BR" sz="1400" dirty="0"/>
              <a:t>no compartilhamento de dados </a:t>
            </a:r>
            <a:r>
              <a:rPr lang="pt-BR" altLang="pt-BR" sz="1400" dirty="0">
                <a:solidFill>
                  <a:srgbClr val="1496BB"/>
                </a:solidFill>
              </a:rPr>
              <a:t>não abrange instituições </a:t>
            </a:r>
            <a:r>
              <a:rPr lang="pt-BR" altLang="pt-BR" sz="1400" dirty="0">
                <a:solidFill>
                  <a:schemeClr val="tx2"/>
                </a:solidFill>
              </a:rPr>
              <a:t>integrantes de conglomerados prudenciais </a:t>
            </a:r>
            <a:r>
              <a:rPr lang="pt-BR" altLang="pt-BR" sz="1400" dirty="0">
                <a:solidFill>
                  <a:srgbClr val="1496BB"/>
                </a:solidFill>
              </a:rPr>
              <a:t>que não prestem os serviços a que se referem os dados </a:t>
            </a:r>
            <a:r>
              <a:rPr lang="pt-BR" altLang="pt-BR" sz="1400" dirty="0">
                <a:solidFill>
                  <a:schemeClr val="tx2"/>
                </a:solidFill>
              </a:rPr>
              <a:t>de transações de clientes abrangidas pelo Open Finance.</a:t>
            </a:r>
          </a:p>
          <a:p>
            <a:pPr algn="just">
              <a:lnSpc>
                <a:spcPct val="100000"/>
              </a:lnSpc>
              <a:buClr>
                <a:srgbClr val="1496BB"/>
              </a:buClr>
            </a:pPr>
            <a:r>
              <a:rPr lang="pt-BR" altLang="pt-BR" sz="1400" dirty="0">
                <a:solidFill>
                  <a:schemeClr val="tx2"/>
                </a:solidFill>
              </a:rPr>
              <a:t>A participação do Iniciador de Transação de Pagamento</a:t>
            </a:r>
          </a:p>
          <a:p>
            <a:pPr marL="0" indent="0" algn="just">
              <a:lnSpc>
                <a:spcPct val="100000"/>
              </a:lnSpc>
              <a:buClr>
                <a:srgbClr val="1496BB"/>
              </a:buClr>
              <a:buNone/>
            </a:pPr>
            <a:endParaRPr lang="pt-BR" altLang="pt-BR" sz="1400" dirty="0">
              <a:solidFill>
                <a:schemeClr val="tx2"/>
              </a:solidFill>
            </a:endParaRPr>
          </a:p>
        </p:txBody>
      </p:sp>
      <p:sp>
        <p:nvSpPr>
          <p:cNvPr id="9" name="Freeform 1454"/>
          <p:cNvSpPr>
            <a:spLocks noEditPoints="1"/>
          </p:cNvSpPr>
          <p:nvPr/>
        </p:nvSpPr>
        <p:spPr>
          <a:xfrm>
            <a:off x="6749913" y="564846"/>
            <a:ext cx="370646" cy="368812"/>
          </a:xfrm>
          <a:custGeom>
            <a:avLst/>
            <a:gdLst>
              <a:gd name="T0" fmla="*/ 125 w 406"/>
              <a:gd name="T1" fmla="*/ 15 h 404"/>
              <a:gd name="T2" fmla="*/ 36 w 406"/>
              <a:gd name="T3" fmla="*/ 89 h 404"/>
              <a:gd name="T4" fmla="*/ 0 w 406"/>
              <a:gd name="T5" fmla="*/ 202 h 404"/>
              <a:gd name="T6" fmla="*/ 26 w 406"/>
              <a:gd name="T7" fmla="*/ 298 h 404"/>
              <a:gd name="T8" fmla="*/ 106 w 406"/>
              <a:gd name="T9" fmla="*/ 378 h 404"/>
              <a:gd name="T10" fmla="*/ 202 w 406"/>
              <a:gd name="T11" fmla="*/ 404 h 404"/>
              <a:gd name="T12" fmla="*/ 317 w 406"/>
              <a:gd name="T13" fmla="*/ 368 h 404"/>
              <a:gd name="T14" fmla="*/ 389 w 406"/>
              <a:gd name="T15" fmla="*/ 279 h 404"/>
              <a:gd name="T16" fmla="*/ 404 w 406"/>
              <a:gd name="T17" fmla="*/ 180 h 404"/>
              <a:gd name="T18" fmla="*/ 359 w 406"/>
              <a:gd name="T19" fmla="*/ 72 h 404"/>
              <a:gd name="T20" fmla="*/ 263 w 406"/>
              <a:gd name="T21" fmla="*/ 8 h 404"/>
              <a:gd name="T22" fmla="*/ 306 w 406"/>
              <a:gd name="T23" fmla="*/ 195 h 404"/>
              <a:gd name="T24" fmla="*/ 285 w 406"/>
              <a:gd name="T25" fmla="*/ 96 h 404"/>
              <a:gd name="T26" fmla="*/ 345 w 406"/>
              <a:gd name="T27" fmla="*/ 77 h 404"/>
              <a:gd name="T28" fmla="*/ 391 w 406"/>
              <a:gd name="T29" fmla="*/ 177 h 404"/>
              <a:gd name="T30" fmla="*/ 243 w 406"/>
              <a:gd name="T31" fmla="*/ 51 h 404"/>
              <a:gd name="T32" fmla="*/ 224 w 406"/>
              <a:gd name="T33" fmla="*/ 99 h 404"/>
              <a:gd name="T34" fmla="*/ 251 w 406"/>
              <a:gd name="T35" fmla="*/ 19 h 404"/>
              <a:gd name="T36" fmla="*/ 301 w 406"/>
              <a:gd name="T37" fmla="*/ 71 h 404"/>
              <a:gd name="T38" fmla="*/ 224 w 406"/>
              <a:gd name="T39" fmla="*/ 14 h 404"/>
              <a:gd name="T40" fmla="*/ 167 w 406"/>
              <a:gd name="T41" fmla="*/ 96 h 404"/>
              <a:gd name="T42" fmla="*/ 179 w 406"/>
              <a:gd name="T43" fmla="*/ 34 h 404"/>
              <a:gd name="T44" fmla="*/ 83 w 406"/>
              <a:gd name="T45" fmla="*/ 56 h 404"/>
              <a:gd name="T46" fmla="*/ 169 w 406"/>
              <a:gd name="T47" fmla="*/ 15 h 404"/>
              <a:gd name="T48" fmla="*/ 127 w 406"/>
              <a:gd name="T49" fmla="*/ 84 h 404"/>
              <a:gd name="T50" fmla="*/ 113 w 406"/>
              <a:gd name="T51" fmla="*/ 170 h 404"/>
              <a:gd name="T52" fmla="*/ 164 w 406"/>
              <a:gd name="T53" fmla="*/ 109 h 404"/>
              <a:gd name="T54" fmla="*/ 197 w 406"/>
              <a:gd name="T55" fmla="*/ 294 h 404"/>
              <a:gd name="T56" fmla="*/ 125 w 406"/>
              <a:gd name="T57" fmla="*/ 284 h 404"/>
              <a:gd name="T58" fmla="*/ 197 w 406"/>
              <a:gd name="T59" fmla="*/ 384 h 404"/>
              <a:gd name="T60" fmla="*/ 142 w 406"/>
              <a:gd name="T61" fmla="*/ 318 h 404"/>
              <a:gd name="T62" fmla="*/ 182 w 406"/>
              <a:gd name="T63" fmla="*/ 389 h 404"/>
              <a:gd name="T64" fmla="*/ 84 w 406"/>
              <a:gd name="T65" fmla="*/ 350 h 404"/>
              <a:gd name="T66" fmla="*/ 167 w 406"/>
              <a:gd name="T67" fmla="*/ 375 h 404"/>
              <a:gd name="T68" fmla="*/ 224 w 406"/>
              <a:gd name="T69" fmla="*/ 310 h 404"/>
              <a:gd name="T70" fmla="*/ 241 w 406"/>
              <a:gd name="T71" fmla="*/ 355 h 404"/>
              <a:gd name="T72" fmla="*/ 300 w 406"/>
              <a:gd name="T73" fmla="*/ 335 h 404"/>
              <a:gd name="T74" fmla="*/ 224 w 406"/>
              <a:gd name="T75" fmla="*/ 389 h 404"/>
              <a:gd name="T76" fmla="*/ 276 w 406"/>
              <a:gd name="T77" fmla="*/ 323 h 404"/>
              <a:gd name="T78" fmla="*/ 288 w 406"/>
              <a:gd name="T79" fmla="*/ 259 h 404"/>
              <a:gd name="T80" fmla="*/ 226 w 406"/>
              <a:gd name="T81" fmla="*/ 296 h 404"/>
              <a:gd name="T82" fmla="*/ 226 w 406"/>
              <a:gd name="T83" fmla="*/ 111 h 404"/>
              <a:gd name="T84" fmla="*/ 288 w 406"/>
              <a:gd name="T85" fmla="*/ 146 h 404"/>
              <a:gd name="T86" fmla="*/ 84 w 406"/>
              <a:gd name="T87" fmla="*/ 74 h 404"/>
              <a:gd name="T88" fmla="*/ 105 w 406"/>
              <a:gd name="T89" fmla="*/ 143 h 404"/>
              <a:gd name="T90" fmla="*/ 19 w 406"/>
              <a:gd name="T91" fmla="*/ 158 h 404"/>
              <a:gd name="T92" fmla="*/ 73 w 406"/>
              <a:gd name="T93" fmla="*/ 66 h 404"/>
              <a:gd name="T94" fmla="*/ 106 w 406"/>
              <a:gd name="T95" fmla="*/ 262 h 404"/>
              <a:gd name="T96" fmla="*/ 76 w 406"/>
              <a:gd name="T97" fmla="*/ 340 h 404"/>
              <a:gd name="T98" fmla="*/ 19 w 406"/>
              <a:gd name="T99" fmla="*/ 246 h 404"/>
              <a:gd name="T100" fmla="*/ 308 w 406"/>
              <a:gd name="T101" fmla="*/ 325 h 404"/>
              <a:gd name="T102" fmla="*/ 306 w 406"/>
              <a:gd name="T103" fmla="*/ 209 h 404"/>
              <a:gd name="T104" fmla="*/ 374 w 406"/>
              <a:gd name="T105" fmla="*/ 28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6" h="404">
                <a:moveTo>
                  <a:pt x="202" y="0"/>
                </a:moveTo>
                <a:lnTo>
                  <a:pt x="202" y="0"/>
                </a:lnTo>
                <a:lnTo>
                  <a:pt x="182" y="0"/>
                </a:lnTo>
                <a:lnTo>
                  <a:pt x="162" y="3"/>
                </a:lnTo>
                <a:lnTo>
                  <a:pt x="143" y="8"/>
                </a:lnTo>
                <a:lnTo>
                  <a:pt x="125" y="15"/>
                </a:lnTo>
                <a:lnTo>
                  <a:pt x="106" y="24"/>
                </a:lnTo>
                <a:lnTo>
                  <a:pt x="90" y="34"/>
                </a:lnTo>
                <a:lnTo>
                  <a:pt x="74" y="45"/>
                </a:lnTo>
                <a:lnTo>
                  <a:pt x="59" y="59"/>
                </a:lnTo>
                <a:lnTo>
                  <a:pt x="47" y="72"/>
                </a:lnTo>
                <a:lnTo>
                  <a:pt x="36" y="89"/>
                </a:lnTo>
                <a:lnTo>
                  <a:pt x="26" y="106"/>
                </a:lnTo>
                <a:lnTo>
                  <a:pt x="17" y="123"/>
                </a:lnTo>
                <a:lnTo>
                  <a:pt x="10" y="141"/>
                </a:lnTo>
                <a:lnTo>
                  <a:pt x="5" y="162"/>
                </a:lnTo>
                <a:lnTo>
                  <a:pt x="2" y="180"/>
                </a:lnTo>
                <a:lnTo>
                  <a:pt x="0" y="202"/>
                </a:lnTo>
                <a:lnTo>
                  <a:pt x="0" y="202"/>
                </a:lnTo>
                <a:lnTo>
                  <a:pt x="2" y="222"/>
                </a:lnTo>
                <a:lnTo>
                  <a:pt x="5" y="242"/>
                </a:lnTo>
                <a:lnTo>
                  <a:pt x="10" y="261"/>
                </a:lnTo>
                <a:lnTo>
                  <a:pt x="17" y="279"/>
                </a:lnTo>
                <a:lnTo>
                  <a:pt x="26" y="298"/>
                </a:lnTo>
                <a:lnTo>
                  <a:pt x="36" y="315"/>
                </a:lnTo>
                <a:lnTo>
                  <a:pt x="47" y="330"/>
                </a:lnTo>
                <a:lnTo>
                  <a:pt x="59" y="345"/>
                </a:lnTo>
                <a:lnTo>
                  <a:pt x="74" y="357"/>
                </a:lnTo>
                <a:lnTo>
                  <a:pt x="90" y="368"/>
                </a:lnTo>
                <a:lnTo>
                  <a:pt x="106" y="378"/>
                </a:lnTo>
                <a:lnTo>
                  <a:pt x="125" y="387"/>
                </a:lnTo>
                <a:lnTo>
                  <a:pt x="143" y="395"/>
                </a:lnTo>
                <a:lnTo>
                  <a:pt x="162" y="399"/>
                </a:lnTo>
                <a:lnTo>
                  <a:pt x="182" y="402"/>
                </a:lnTo>
                <a:lnTo>
                  <a:pt x="202" y="404"/>
                </a:lnTo>
                <a:lnTo>
                  <a:pt x="202" y="404"/>
                </a:lnTo>
                <a:lnTo>
                  <a:pt x="224" y="402"/>
                </a:lnTo>
                <a:lnTo>
                  <a:pt x="244" y="399"/>
                </a:lnTo>
                <a:lnTo>
                  <a:pt x="263" y="395"/>
                </a:lnTo>
                <a:lnTo>
                  <a:pt x="281" y="387"/>
                </a:lnTo>
                <a:lnTo>
                  <a:pt x="300" y="378"/>
                </a:lnTo>
                <a:lnTo>
                  <a:pt x="317" y="368"/>
                </a:lnTo>
                <a:lnTo>
                  <a:pt x="332" y="357"/>
                </a:lnTo>
                <a:lnTo>
                  <a:pt x="345" y="345"/>
                </a:lnTo>
                <a:lnTo>
                  <a:pt x="359" y="330"/>
                </a:lnTo>
                <a:lnTo>
                  <a:pt x="370" y="315"/>
                </a:lnTo>
                <a:lnTo>
                  <a:pt x="380" y="298"/>
                </a:lnTo>
                <a:lnTo>
                  <a:pt x="389" y="279"/>
                </a:lnTo>
                <a:lnTo>
                  <a:pt x="396" y="261"/>
                </a:lnTo>
                <a:lnTo>
                  <a:pt x="401" y="242"/>
                </a:lnTo>
                <a:lnTo>
                  <a:pt x="404" y="222"/>
                </a:lnTo>
                <a:lnTo>
                  <a:pt x="406" y="202"/>
                </a:lnTo>
                <a:lnTo>
                  <a:pt x="406" y="202"/>
                </a:lnTo>
                <a:lnTo>
                  <a:pt x="404" y="180"/>
                </a:lnTo>
                <a:lnTo>
                  <a:pt x="401" y="162"/>
                </a:lnTo>
                <a:lnTo>
                  <a:pt x="396" y="141"/>
                </a:lnTo>
                <a:lnTo>
                  <a:pt x="389" y="123"/>
                </a:lnTo>
                <a:lnTo>
                  <a:pt x="380" y="106"/>
                </a:lnTo>
                <a:lnTo>
                  <a:pt x="370" y="89"/>
                </a:lnTo>
                <a:lnTo>
                  <a:pt x="359" y="72"/>
                </a:lnTo>
                <a:lnTo>
                  <a:pt x="345" y="59"/>
                </a:lnTo>
                <a:lnTo>
                  <a:pt x="332" y="45"/>
                </a:lnTo>
                <a:lnTo>
                  <a:pt x="317" y="34"/>
                </a:lnTo>
                <a:lnTo>
                  <a:pt x="300" y="24"/>
                </a:lnTo>
                <a:lnTo>
                  <a:pt x="281" y="15"/>
                </a:lnTo>
                <a:lnTo>
                  <a:pt x="263" y="8"/>
                </a:lnTo>
                <a:lnTo>
                  <a:pt x="244" y="3"/>
                </a:lnTo>
                <a:lnTo>
                  <a:pt x="224" y="0"/>
                </a:lnTo>
                <a:lnTo>
                  <a:pt x="202" y="0"/>
                </a:lnTo>
                <a:lnTo>
                  <a:pt x="202" y="0"/>
                </a:lnTo>
                <a:close/>
                <a:moveTo>
                  <a:pt x="392" y="195"/>
                </a:moveTo>
                <a:lnTo>
                  <a:pt x="306" y="195"/>
                </a:lnTo>
                <a:lnTo>
                  <a:pt x="306" y="195"/>
                </a:lnTo>
                <a:lnTo>
                  <a:pt x="305" y="168"/>
                </a:lnTo>
                <a:lnTo>
                  <a:pt x="301" y="143"/>
                </a:lnTo>
                <a:lnTo>
                  <a:pt x="295" y="119"/>
                </a:lnTo>
                <a:lnTo>
                  <a:pt x="285" y="96"/>
                </a:lnTo>
                <a:lnTo>
                  <a:pt x="285" y="96"/>
                </a:lnTo>
                <a:lnTo>
                  <a:pt x="298" y="89"/>
                </a:lnTo>
                <a:lnTo>
                  <a:pt x="310" y="82"/>
                </a:lnTo>
                <a:lnTo>
                  <a:pt x="322" y="74"/>
                </a:lnTo>
                <a:lnTo>
                  <a:pt x="333" y="66"/>
                </a:lnTo>
                <a:lnTo>
                  <a:pt x="333" y="66"/>
                </a:lnTo>
                <a:lnTo>
                  <a:pt x="345" y="77"/>
                </a:lnTo>
                <a:lnTo>
                  <a:pt x="357" y="93"/>
                </a:lnTo>
                <a:lnTo>
                  <a:pt x="367" y="108"/>
                </a:lnTo>
                <a:lnTo>
                  <a:pt x="375" y="123"/>
                </a:lnTo>
                <a:lnTo>
                  <a:pt x="382" y="140"/>
                </a:lnTo>
                <a:lnTo>
                  <a:pt x="387" y="158"/>
                </a:lnTo>
                <a:lnTo>
                  <a:pt x="391" y="177"/>
                </a:lnTo>
                <a:lnTo>
                  <a:pt x="392" y="195"/>
                </a:lnTo>
                <a:lnTo>
                  <a:pt x="392" y="195"/>
                </a:lnTo>
                <a:close/>
                <a:moveTo>
                  <a:pt x="209" y="19"/>
                </a:moveTo>
                <a:lnTo>
                  <a:pt x="209" y="19"/>
                </a:lnTo>
                <a:lnTo>
                  <a:pt x="226" y="34"/>
                </a:lnTo>
                <a:lnTo>
                  <a:pt x="243" y="51"/>
                </a:lnTo>
                <a:lnTo>
                  <a:pt x="256" y="69"/>
                </a:lnTo>
                <a:lnTo>
                  <a:pt x="268" y="89"/>
                </a:lnTo>
                <a:lnTo>
                  <a:pt x="268" y="89"/>
                </a:lnTo>
                <a:lnTo>
                  <a:pt x="253" y="93"/>
                </a:lnTo>
                <a:lnTo>
                  <a:pt x="239" y="96"/>
                </a:lnTo>
                <a:lnTo>
                  <a:pt x="224" y="99"/>
                </a:lnTo>
                <a:lnTo>
                  <a:pt x="209" y="99"/>
                </a:lnTo>
                <a:lnTo>
                  <a:pt x="209" y="19"/>
                </a:lnTo>
                <a:close/>
                <a:moveTo>
                  <a:pt x="224" y="14"/>
                </a:moveTo>
                <a:lnTo>
                  <a:pt x="224" y="14"/>
                </a:lnTo>
                <a:lnTo>
                  <a:pt x="238" y="15"/>
                </a:lnTo>
                <a:lnTo>
                  <a:pt x="251" y="19"/>
                </a:lnTo>
                <a:lnTo>
                  <a:pt x="264" y="22"/>
                </a:lnTo>
                <a:lnTo>
                  <a:pt x="278" y="27"/>
                </a:lnTo>
                <a:lnTo>
                  <a:pt x="301" y="40"/>
                </a:lnTo>
                <a:lnTo>
                  <a:pt x="323" y="56"/>
                </a:lnTo>
                <a:lnTo>
                  <a:pt x="323" y="56"/>
                </a:lnTo>
                <a:lnTo>
                  <a:pt x="301" y="71"/>
                </a:lnTo>
                <a:lnTo>
                  <a:pt x="280" y="84"/>
                </a:lnTo>
                <a:lnTo>
                  <a:pt x="280" y="84"/>
                </a:lnTo>
                <a:lnTo>
                  <a:pt x="268" y="64"/>
                </a:lnTo>
                <a:lnTo>
                  <a:pt x="254" y="45"/>
                </a:lnTo>
                <a:lnTo>
                  <a:pt x="239" y="29"/>
                </a:lnTo>
                <a:lnTo>
                  <a:pt x="224" y="14"/>
                </a:lnTo>
                <a:lnTo>
                  <a:pt x="224" y="14"/>
                </a:lnTo>
                <a:close/>
                <a:moveTo>
                  <a:pt x="197" y="19"/>
                </a:moveTo>
                <a:lnTo>
                  <a:pt x="197" y="99"/>
                </a:lnTo>
                <a:lnTo>
                  <a:pt x="197" y="99"/>
                </a:lnTo>
                <a:lnTo>
                  <a:pt x="182" y="99"/>
                </a:lnTo>
                <a:lnTo>
                  <a:pt x="167" y="96"/>
                </a:lnTo>
                <a:lnTo>
                  <a:pt x="153" y="93"/>
                </a:lnTo>
                <a:lnTo>
                  <a:pt x="138" y="89"/>
                </a:lnTo>
                <a:lnTo>
                  <a:pt x="138" y="89"/>
                </a:lnTo>
                <a:lnTo>
                  <a:pt x="150" y="69"/>
                </a:lnTo>
                <a:lnTo>
                  <a:pt x="164" y="51"/>
                </a:lnTo>
                <a:lnTo>
                  <a:pt x="179" y="34"/>
                </a:lnTo>
                <a:lnTo>
                  <a:pt x="197" y="19"/>
                </a:lnTo>
                <a:lnTo>
                  <a:pt x="197" y="19"/>
                </a:lnTo>
                <a:close/>
                <a:moveTo>
                  <a:pt x="127" y="84"/>
                </a:moveTo>
                <a:lnTo>
                  <a:pt x="127" y="84"/>
                </a:lnTo>
                <a:lnTo>
                  <a:pt x="103" y="71"/>
                </a:lnTo>
                <a:lnTo>
                  <a:pt x="83" y="56"/>
                </a:lnTo>
                <a:lnTo>
                  <a:pt x="83" y="56"/>
                </a:lnTo>
                <a:lnTo>
                  <a:pt x="105" y="40"/>
                </a:lnTo>
                <a:lnTo>
                  <a:pt x="128" y="27"/>
                </a:lnTo>
                <a:lnTo>
                  <a:pt x="142" y="22"/>
                </a:lnTo>
                <a:lnTo>
                  <a:pt x="155" y="19"/>
                </a:lnTo>
                <a:lnTo>
                  <a:pt x="169" y="15"/>
                </a:lnTo>
                <a:lnTo>
                  <a:pt x="182" y="14"/>
                </a:lnTo>
                <a:lnTo>
                  <a:pt x="182" y="14"/>
                </a:lnTo>
                <a:lnTo>
                  <a:pt x="165" y="29"/>
                </a:lnTo>
                <a:lnTo>
                  <a:pt x="152" y="45"/>
                </a:lnTo>
                <a:lnTo>
                  <a:pt x="138" y="64"/>
                </a:lnTo>
                <a:lnTo>
                  <a:pt x="127" y="84"/>
                </a:lnTo>
                <a:lnTo>
                  <a:pt x="127" y="84"/>
                </a:lnTo>
                <a:close/>
                <a:moveTo>
                  <a:pt x="197" y="113"/>
                </a:moveTo>
                <a:lnTo>
                  <a:pt x="197" y="195"/>
                </a:lnTo>
                <a:lnTo>
                  <a:pt x="111" y="195"/>
                </a:lnTo>
                <a:lnTo>
                  <a:pt x="111" y="195"/>
                </a:lnTo>
                <a:lnTo>
                  <a:pt x="113" y="170"/>
                </a:lnTo>
                <a:lnTo>
                  <a:pt x="118" y="146"/>
                </a:lnTo>
                <a:lnTo>
                  <a:pt x="125" y="123"/>
                </a:lnTo>
                <a:lnTo>
                  <a:pt x="133" y="101"/>
                </a:lnTo>
                <a:lnTo>
                  <a:pt x="133" y="101"/>
                </a:lnTo>
                <a:lnTo>
                  <a:pt x="148" y="106"/>
                </a:lnTo>
                <a:lnTo>
                  <a:pt x="164" y="109"/>
                </a:lnTo>
                <a:lnTo>
                  <a:pt x="180" y="111"/>
                </a:lnTo>
                <a:lnTo>
                  <a:pt x="197" y="113"/>
                </a:lnTo>
                <a:lnTo>
                  <a:pt x="197" y="113"/>
                </a:lnTo>
                <a:close/>
                <a:moveTo>
                  <a:pt x="197" y="209"/>
                </a:moveTo>
                <a:lnTo>
                  <a:pt x="197" y="294"/>
                </a:lnTo>
                <a:lnTo>
                  <a:pt x="197" y="294"/>
                </a:lnTo>
                <a:lnTo>
                  <a:pt x="180" y="296"/>
                </a:lnTo>
                <a:lnTo>
                  <a:pt x="165" y="298"/>
                </a:lnTo>
                <a:lnTo>
                  <a:pt x="150" y="303"/>
                </a:lnTo>
                <a:lnTo>
                  <a:pt x="135" y="306"/>
                </a:lnTo>
                <a:lnTo>
                  <a:pt x="135" y="306"/>
                </a:lnTo>
                <a:lnTo>
                  <a:pt x="125" y="284"/>
                </a:lnTo>
                <a:lnTo>
                  <a:pt x="118" y="259"/>
                </a:lnTo>
                <a:lnTo>
                  <a:pt x="113" y="234"/>
                </a:lnTo>
                <a:lnTo>
                  <a:pt x="111" y="209"/>
                </a:lnTo>
                <a:lnTo>
                  <a:pt x="197" y="209"/>
                </a:lnTo>
                <a:close/>
                <a:moveTo>
                  <a:pt x="197" y="308"/>
                </a:moveTo>
                <a:lnTo>
                  <a:pt x="197" y="384"/>
                </a:lnTo>
                <a:lnTo>
                  <a:pt x="197" y="384"/>
                </a:lnTo>
                <a:lnTo>
                  <a:pt x="180" y="370"/>
                </a:lnTo>
                <a:lnTo>
                  <a:pt x="165" y="355"/>
                </a:lnTo>
                <a:lnTo>
                  <a:pt x="152" y="336"/>
                </a:lnTo>
                <a:lnTo>
                  <a:pt x="142" y="318"/>
                </a:lnTo>
                <a:lnTo>
                  <a:pt x="142" y="318"/>
                </a:lnTo>
                <a:lnTo>
                  <a:pt x="155" y="315"/>
                </a:lnTo>
                <a:lnTo>
                  <a:pt x="169" y="311"/>
                </a:lnTo>
                <a:lnTo>
                  <a:pt x="182" y="310"/>
                </a:lnTo>
                <a:lnTo>
                  <a:pt x="197" y="308"/>
                </a:lnTo>
                <a:lnTo>
                  <a:pt x="197" y="308"/>
                </a:lnTo>
                <a:close/>
                <a:moveTo>
                  <a:pt x="182" y="389"/>
                </a:moveTo>
                <a:lnTo>
                  <a:pt x="182" y="389"/>
                </a:lnTo>
                <a:lnTo>
                  <a:pt x="155" y="385"/>
                </a:lnTo>
                <a:lnTo>
                  <a:pt x="130" y="377"/>
                </a:lnTo>
                <a:lnTo>
                  <a:pt x="106" y="363"/>
                </a:lnTo>
                <a:lnTo>
                  <a:pt x="84" y="350"/>
                </a:lnTo>
                <a:lnTo>
                  <a:pt x="84" y="350"/>
                </a:lnTo>
                <a:lnTo>
                  <a:pt x="106" y="335"/>
                </a:lnTo>
                <a:lnTo>
                  <a:pt x="128" y="323"/>
                </a:lnTo>
                <a:lnTo>
                  <a:pt x="128" y="323"/>
                </a:lnTo>
                <a:lnTo>
                  <a:pt x="140" y="341"/>
                </a:lnTo>
                <a:lnTo>
                  <a:pt x="152" y="358"/>
                </a:lnTo>
                <a:lnTo>
                  <a:pt x="167" y="375"/>
                </a:lnTo>
                <a:lnTo>
                  <a:pt x="182" y="389"/>
                </a:lnTo>
                <a:lnTo>
                  <a:pt x="182" y="389"/>
                </a:lnTo>
                <a:close/>
                <a:moveTo>
                  <a:pt x="209" y="384"/>
                </a:moveTo>
                <a:lnTo>
                  <a:pt x="209" y="308"/>
                </a:lnTo>
                <a:lnTo>
                  <a:pt x="209" y="308"/>
                </a:lnTo>
                <a:lnTo>
                  <a:pt x="224" y="310"/>
                </a:lnTo>
                <a:lnTo>
                  <a:pt x="238" y="311"/>
                </a:lnTo>
                <a:lnTo>
                  <a:pt x="251" y="315"/>
                </a:lnTo>
                <a:lnTo>
                  <a:pt x="264" y="318"/>
                </a:lnTo>
                <a:lnTo>
                  <a:pt x="264" y="318"/>
                </a:lnTo>
                <a:lnTo>
                  <a:pt x="253" y="336"/>
                </a:lnTo>
                <a:lnTo>
                  <a:pt x="241" y="355"/>
                </a:lnTo>
                <a:lnTo>
                  <a:pt x="226" y="370"/>
                </a:lnTo>
                <a:lnTo>
                  <a:pt x="209" y="384"/>
                </a:lnTo>
                <a:lnTo>
                  <a:pt x="209" y="384"/>
                </a:lnTo>
                <a:close/>
                <a:moveTo>
                  <a:pt x="276" y="323"/>
                </a:moveTo>
                <a:lnTo>
                  <a:pt x="276" y="323"/>
                </a:lnTo>
                <a:lnTo>
                  <a:pt x="300" y="335"/>
                </a:lnTo>
                <a:lnTo>
                  <a:pt x="320" y="350"/>
                </a:lnTo>
                <a:lnTo>
                  <a:pt x="320" y="350"/>
                </a:lnTo>
                <a:lnTo>
                  <a:pt x="300" y="363"/>
                </a:lnTo>
                <a:lnTo>
                  <a:pt x="276" y="377"/>
                </a:lnTo>
                <a:lnTo>
                  <a:pt x="251" y="385"/>
                </a:lnTo>
                <a:lnTo>
                  <a:pt x="224" y="389"/>
                </a:lnTo>
                <a:lnTo>
                  <a:pt x="224" y="389"/>
                </a:lnTo>
                <a:lnTo>
                  <a:pt x="239" y="375"/>
                </a:lnTo>
                <a:lnTo>
                  <a:pt x="253" y="358"/>
                </a:lnTo>
                <a:lnTo>
                  <a:pt x="266" y="341"/>
                </a:lnTo>
                <a:lnTo>
                  <a:pt x="276" y="323"/>
                </a:lnTo>
                <a:lnTo>
                  <a:pt x="276" y="323"/>
                </a:lnTo>
                <a:close/>
                <a:moveTo>
                  <a:pt x="209" y="294"/>
                </a:moveTo>
                <a:lnTo>
                  <a:pt x="209" y="209"/>
                </a:lnTo>
                <a:lnTo>
                  <a:pt x="295" y="209"/>
                </a:lnTo>
                <a:lnTo>
                  <a:pt x="295" y="209"/>
                </a:lnTo>
                <a:lnTo>
                  <a:pt x="291" y="234"/>
                </a:lnTo>
                <a:lnTo>
                  <a:pt x="288" y="259"/>
                </a:lnTo>
                <a:lnTo>
                  <a:pt x="280" y="284"/>
                </a:lnTo>
                <a:lnTo>
                  <a:pt x="271" y="306"/>
                </a:lnTo>
                <a:lnTo>
                  <a:pt x="271" y="306"/>
                </a:lnTo>
                <a:lnTo>
                  <a:pt x="256" y="303"/>
                </a:lnTo>
                <a:lnTo>
                  <a:pt x="241" y="298"/>
                </a:lnTo>
                <a:lnTo>
                  <a:pt x="226" y="296"/>
                </a:lnTo>
                <a:lnTo>
                  <a:pt x="209" y="294"/>
                </a:lnTo>
                <a:lnTo>
                  <a:pt x="209" y="294"/>
                </a:lnTo>
                <a:close/>
                <a:moveTo>
                  <a:pt x="209" y="195"/>
                </a:moveTo>
                <a:lnTo>
                  <a:pt x="209" y="113"/>
                </a:lnTo>
                <a:lnTo>
                  <a:pt x="209" y="113"/>
                </a:lnTo>
                <a:lnTo>
                  <a:pt x="226" y="111"/>
                </a:lnTo>
                <a:lnTo>
                  <a:pt x="241" y="109"/>
                </a:lnTo>
                <a:lnTo>
                  <a:pt x="258" y="106"/>
                </a:lnTo>
                <a:lnTo>
                  <a:pt x="273" y="101"/>
                </a:lnTo>
                <a:lnTo>
                  <a:pt x="273" y="101"/>
                </a:lnTo>
                <a:lnTo>
                  <a:pt x="281" y="123"/>
                </a:lnTo>
                <a:lnTo>
                  <a:pt x="288" y="146"/>
                </a:lnTo>
                <a:lnTo>
                  <a:pt x="291" y="170"/>
                </a:lnTo>
                <a:lnTo>
                  <a:pt x="295" y="195"/>
                </a:lnTo>
                <a:lnTo>
                  <a:pt x="209" y="195"/>
                </a:lnTo>
                <a:close/>
                <a:moveTo>
                  <a:pt x="73" y="66"/>
                </a:moveTo>
                <a:lnTo>
                  <a:pt x="73" y="66"/>
                </a:lnTo>
                <a:lnTo>
                  <a:pt x="84" y="74"/>
                </a:lnTo>
                <a:lnTo>
                  <a:pt x="96" y="82"/>
                </a:lnTo>
                <a:lnTo>
                  <a:pt x="108" y="89"/>
                </a:lnTo>
                <a:lnTo>
                  <a:pt x="121" y="96"/>
                </a:lnTo>
                <a:lnTo>
                  <a:pt x="121" y="96"/>
                </a:lnTo>
                <a:lnTo>
                  <a:pt x="111" y="119"/>
                </a:lnTo>
                <a:lnTo>
                  <a:pt x="105" y="143"/>
                </a:lnTo>
                <a:lnTo>
                  <a:pt x="101" y="168"/>
                </a:lnTo>
                <a:lnTo>
                  <a:pt x="98" y="195"/>
                </a:lnTo>
                <a:lnTo>
                  <a:pt x="14" y="195"/>
                </a:lnTo>
                <a:lnTo>
                  <a:pt x="14" y="195"/>
                </a:lnTo>
                <a:lnTo>
                  <a:pt x="16" y="177"/>
                </a:lnTo>
                <a:lnTo>
                  <a:pt x="19" y="158"/>
                </a:lnTo>
                <a:lnTo>
                  <a:pt x="24" y="140"/>
                </a:lnTo>
                <a:lnTo>
                  <a:pt x="31" y="123"/>
                </a:lnTo>
                <a:lnTo>
                  <a:pt x="39" y="108"/>
                </a:lnTo>
                <a:lnTo>
                  <a:pt x="49" y="93"/>
                </a:lnTo>
                <a:lnTo>
                  <a:pt x="59" y="77"/>
                </a:lnTo>
                <a:lnTo>
                  <a:pt x="73" y="66"/>
                </a:lnTo>
                <a:lnTo>
                  <a:pt x="73" y="66"/>
                </a:lnTo>
                <a:close/>
                <a:moveTo>
                  <a:pt x="14" y="209"/>
                </a:moveTo>
                <a:lnTo>
                  <a:pt x="98" y="209"/>
                </a:lnTo>
                <a:lnTo>
                  <a:pt x="98" y="209"/>
                </a:lnTo>
                <a:lnTo>
                  <a:pt x="101" y="236"/>
                </a:lnTo>
                <a:lnTo>
                  <a:pt x="106" y="262"/>
                </a:lnTo>
                <a:lnTo>
                  <a:pt x="113" y="288"/>
                </a:lnTo>
                <a:lnTo>
                  <a:pt x="123" y="311"/>
                </a:lnTo>
                <a:lnTo>
                  <a:pt x="123" y="311"/>
                </a:lnTo>
                <a:lnTo>
                  <a:pt x="98" y="325"/>
                </a:lnTo>
                <a:lnTo>
                  <a:pt x="76" y="340"/>
                </a:lnTo>
                <a:lnTo>
                  <a:pt x="76" y="340"/>
                </a:lnTo>
                <a:lnTo>
                  <a:pt x="63" y="328"/>
                </a:lnTo>
                <a:lnTo>
                  <a:pt x="51" y="313"/>
                </a:lnTo>
                <a:lnTo>
                  <a:pt x="41" y="298"/>
                </a:lnTo>
                <a:lnTo>
                  <a:pt x="32" y="281"/>
                </a:lnTo>
                <a:lnTo>
                  <a:pt x="24" y="264"/>
                </a:lnTo>
                <a:lnTo>
                  <a:pt x="19" y="246"/>
                </a:lnTo>
                <a:lnTo>
                  <a:pt x="16" y="227"/>
                </a:lnTo>
                <a:lnTo>
                  <a:pt x="14" y="209"/>
                </a:lnTo>
                <a:lnTo>
                  <a:pt x="14" y="209"/>
                </a:lnTo>
                <a:close/>
                <a:moveTo>
                  <a:pt x="330" y="340"/>
                </a:moveTo>
                <a:lnTo>
                  <a:pt x="330" y="340"/>
                </a:lnTo>
                <a:lnTo>
                  <a:pt x="308" y="325"/>
                </a:lnTo>
                <a:lnTo>
                  <a:pt x="283" y="311"/>
                </a:lnTo>
                <a:lnTo>
                  <a:pt x="283" y="311"/>
                </a:lnTo>
                <a:lnTo>
                  <a:pt x="293" y="288"/>
                </a:lnTo>
                <a:lnTo>
                  <a:pt x="300" y="262"/>
                </a:lnTo>
                <a:lnTo>
                  <a:pt x="305" y="236"/>
                </a:lnTo>
                <a:lnTo>
                  <a:pt x="306" y="209"/>
                </a:lnTo>
                <a:lnTo>
                  <a:pt x="392" y="209"/>
                </a:lnTo>
                <a:lnTo>
                  <a:pt x="392" y="209"/>
                </a:lnTo>
                <a:lnTo>
                  <a:pt x="391" y="227"/>
                </a:lnTo>
                <a:lnTo>
                  <a:pt x="387" y="246"/>
                </a:lnTo>
                <a:lnTo>
                  <a:pt x="380" y="264"/>
                </a:lnTo>
                <a:lnTo>
                  <a:pt x="374" y="281"/>
                </a:lnTo>
                <a:lnTo>
                  <a:pt x="365" y="298"/>
                </a:lnTo>
                <a:lnTo>
                  <a:pt x="355" y="313"/>
                </a:lnTo>
                <a:lnTo>
                  <a:pt x="343" y="328"/>
                </a:lnTo>
                <a:lnTo>
                  <a:pt x="330" y="340"/>
                </a:lnTo>
                <a:lnTo>
                  <a:pt x="330" y="340"/>
                </a:lnTo>
                <a:close/>
              </a:path>
            </a:pathLst>
          </a:custGeom>
          <a:solidFill>
            <a:srgbClr val="1496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0" name="Grupo 9"/>
          <p:cNvGrpSpPr/>
          <p:nvPr/>
        </p:nvGrpSpPr>
        <p:grpSpPr>
          <a:xfrm>
            <a:off x="8748259" y="315649"/>
            <a:ext cx="283359" cy="419869"/>
            <a:chOff x="2403475" y="1741488"/>
            <a:chExt cx="217487" cy="322263"/>
          </a:xfrm>
          <a:solidFill>
            <a:srgbClr val="1496BB"/>
          </a:solidFill>
        </p:grpSpPr>
        <p:sp>
          <p:nvSpPr>
            <p:cNvPr id="11" name="Freeform 1015"/>
            <p:cNvSpPr>
              <a:spLocks noEditPoints="1"/>
            </p:cNvSpPr>
            <p:nvPr/>
          </p:nvSpPr>
          <p:spPr>
            <a:xfrm>
              <a:off x="2403475" y="1741488"/>
              <a:ext cx="217487" cy="322263"/>
            </a:xfrm>
            <a:custGeom>
              <a:avLst/>
              <a:gdLst>
                <a:gd name="T0" fmla="*/ 207 w 275"/>
                <a:gd name="T1" fmla="*/ 12 h 405"/>
                <a:gd name="T2" fmla="*/ 209 w 275"/>
                <a:gd name="T3" fmla="*/ 8 h 405"/>
                <a:gd name="T4" fmla="*/ 209 w 275"/>
                <a:gd name="T5" fmla="*/ 5 h 405"/>
                <a:gd name="T6" fmla="*/ 204 w 275"/>
                <a:gd name="T7" fmla="*/ 0 h 405"/>
                <a:gd name="T8" fmla="*/ 73 w 275"/>
                <a:gd name="T9" fmla="*/ 0 h 405"/>
                <a:gd name="T10" fmla="*/ 68 w 275"/>
                <a:gd name="T11" fmla="*/ 5 h 405"/>
                <a:gd name="T12" fmla="*/ 66 w 275"/>
                <a:gd name="T13" fmla="*/ 8 h 405"/>
                <a:gd name="T14" fmla="*/ 123 w 275"/>
                <a:gd name="T15" fmla="*/ 65 h 405"/>
                <a:gd name="T16" fmla="*/ 110 w 275"/>
                <a:gd name="T17" fmla="*/ 69 h 405"/>
                <a:gd name="T18" fmla="*/ 86 w 275"/>
                <a:gd name="T19" fmla="*/ 75 h 405"/>
                <a:gd name="T20" fmla="*/ 64 w 275"/>
                <a:gd name="T21" fmla="*/ 87 h 405"/>
                <a:gd name="T22" fmla="*/ 46 w 275"/>
                <a:gd name="T23" fmla="*/ 102 h 405"/>
                <a:gd name="T24" fmla="*/ 29 w 275"/>
                <a:gd name="T25" fmla="*/ 119 h 405"/>
                <a:gd name="T26" fmla="*/ 16 w 275"/>
                <a:gd name="T27" fmla="*/ 141 h 405"/>
                <a:gd name="T28" fmla="*/ 7 w 275"/>
                <a:gd name="T29" fmla="*/ 165 h 405"/>
                <a:gd name="T30" fmla="*/ 2 w 275"/>
                <a:gd name="T31" fmla="*/ 190 h 405"/>
                <a:gd name="T32" fmla="*/ 0 w 275"/>
                <a:gd name="T33" fmla="*/ 405 h 405"/>
                <a:gd name="T34" fmla="*/ 275 w 275"/>
                <a:gd name="T35" fmla="*/ 202 h 405"/>
                <a:gd name="T36" fmla="*/ 275 w 275"/>
                <a:gd name="T37" fmla="*/ 190 h 405"/>
                <a:gd name="T38" fmla="*/ 270 w 275"/>
                <a:gd name="T39" fmla="*/ 165 h 405"/>
                <a:gd name="T40" fmla="*/ 261 w 275"/>
                <a:gd name="T41" fmla="*/ 141 h 405"/>
                <a:gd name="T42" fmla="*/ 248 w 275"/>
                <a:gd name="T43" fmla="*/ 119 h 405"/>
                <a:gd name="T44" fmla="*/ 231 w 275"/>
                <a:gd name="T45" fmla="*/ 102 h 405"/>
                <a:gd name="T46" fmla="*/ 212 w 275"/>
                <a:gd name="T47" fmla="*/ 87 h 405"/>
                <a:gd name="T48" fmla="*/ 190 w 275"/>
                <a:gd name="T49" fmla="*/ 75 h 405"/>
                <a:gd name="T50" fmla="*/ 165 w 275"/>
                <a:gd name="T51" fmla="*/ 69 h 405"/>
                <a:gd name="T52" fmla="*/ 153 w 275"/>
                <a:gd name="T53" fmla="*/ 65 h 405"/>
                <a:gd name="T54" fmla="*/ 138 w 275"/>
                <a:gd name="T55" fmla="*/ 62 h 405"/>
                <a:gd name="T56" fmla="*/ 187 w 275"/>
                <a:gd name="T57" fmla="*/ 13 h 405"/>
                <a:gd name="T58" fmla="*/ 14 w 275"/>
                <a:gd name="T59" fmla="*/ 392 h 405"/>
                <a:gd name="T60" fmla="*/ 14 w 275"/>
                <a:gd name="T61" fmla="*/ 202 h 405"/>
                <a:gd name="T62" fmla="*/ 17 w 275"/>
                <a:gd name="T63" fmla="*/ 178 h 405"/>
                <a:gd name="T64" fmla="*/ 24 w 275"/>
                <a:gd name="T65" fmla="*/ 154 h 405"/>
                <a:gd name="T66" fmla="*/ 36 w 275"/>
                <a:gd name="T67" fmla="*/ 133 h 405"/>
                <a:gd name="T68" fmla="*/ 51 w 275"/>
                <a:gd name="T69" fmla="*/ 114 h 405"/>
                <a:gd name="T70" fmla="*/ 69 w 275"/>
                <a:gd name="T71" fmla="*/ 99 h 405"/>
                <a:gd name="T72" fmla="*/ 90 w 275"/>
                <a:gd name="T73" fmla="*/ 87 h 405"/>
                <a:gd name="T74" fmla="*/ 113 w 275"/>
                <a:gd name="T75" fmla="*/ 80 h 405"/>
                <a:gd name="T76" fmla="*/ 138 w 275"/>
                <a:gd name="T77" fmla="*/ 79 h 405"/>
                <a:gd name="T78" fmla="*/ 150 w 275"/>
                <a:gd name="T79" fmla="*/ 79 h 405"/>
                <a:gd name="T80" fmla="*/ 175 w 275"/>
                <a:gd name="T81" fmla="*/ 84 h 405"/>
                <a:gd name="T82" fmla="*/ 197 w 275"/>
                <a:gd name="T83" fmla="*/ 94 h 405"/>
                <a:gd name="T84" fmla="*/ 217 w 275"/>
                <a:gd name="T85" fmla="*/ 107 h 405"/>
                <a:gd name="T86" fmla="*/ 234 w 275"/>
                <a:gd name="T87" fmla="*/ 124 h 405"/>
                <a:gd name="T88" fmla="*/ 248 w 275"/>
                <a:gd name="T89" fmla="*/ 143 h 405"/>
                <a:gd name="T90" fmla="*/ 256 w 275"/>
                <a:gd name="T91" fmla="*/ 165 h 405"/>
                <a:gd name="T92" fmla="*/ 261 w 275"/>
                <a:gd name="T93" fmla="*/ 190 h 405"/>
                <a:gd name="T94" fmla="*/ 263 w 275"/>
                <a:gd name="T95" fmla="*/ 3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5" h="405">
                  <a:moveTo>
                    <a:pt x="153" y="65"/>
                  </a:moveTo>
                  <a:lnTo>
                    <a:pt x="207" y="12"/>
                  </a:lnTo>
                  <a:lnTo>
                    <a:pt x="207" y="12"/>
                  </a:lnTo>
                  <a:lnTo>
                    <a:pt x="209" y="8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07" y="1"/>
                  </a:lnTo>
                  <a:lnTo>
                    <a:pt x="204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6" y="8"/>
                  </a:lnTo>
                  <a:lnTo>
                    <a:pt x="68" y="12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10" y="69"/>
                  </a:lnTo>
                  <a:lnTo>
                    <a:pt x="98" y="70"/>
                  </a:lnTo>
                  <a:lnTo>
                    <a:pt x="86" y="75"/>
                  </a:lnTo>
                  <a:lnTo>
                    <a:pt x="74" y="80"/>
                  </a:lnTo>
                  <a:lnTo>
                    <a:pt x="64" y="87"/>
                  </a:lnTo>
                  <a:lnTo>
                    <a:pt x="54" y="94"/>
                  </a:lnTo>
                  <a:lnTo>
                    <a:pt x="46" y="102"/>
                  </a:lnTo>
                  <a:lnTo>
                    <a:pt x="36" y="111"/>
                  </a:lnTo>
                  <a:lnTo>
                    <a:pt x="29" y="119"/>
                  </a:lnTo>
                  <a:lnTo>
                    <a:pt x="22" y="131"/>
                  </a:lnTo>
                  <a:lnTo>
                    <a:pt x="16" y="141"/>
                  </a:lnTo>
                  <a:lnTo>
                    <a:pt x="11" y="153"/>
                  </a:lnTo>
                  <a:lnTo>
                    <a:pt x="7" y="165"/>
                  </a:lnTo>
                  <a:lnTo>
                    <a:pt x="4" y="176"/>
                  </a:lnTo>
                  <a:lnTo>
                    <a:pt x="2" y="190"/>
                  </a:lnTo>
                  <a:lnTo>
                    <a:pt x="0" y="202"/>
                  </a:lnTo>
                  <a:lnTo>
                    <a:pt x="0" y="405"/>
                  </a:lnTo>
                  <a:lnTo>
                    <a:pt x="275" y="405"/>
                  </a:lnTo>
                  <a:lnTo>
                    <a:pt x="275" y="202"/>
                  </a:lnTo>
                  <a:lnTo>
                    <a:pt x="275" y="202"/>
                  </a:lnTo>
                  <a:lnTo>
                    <a:pt x="275" y="190"/>
                  </a:lnTo>
                  <a:lnTo>
                    <a:pt x="273" y="176"/>
                  </a:lnTo>
                  <a:lnTo>
                    <a:pt x="270" y="165"/>
                  </a:lnTo>
                  <a:lnTo>
                    <a:pt x="266" y="153"/>
                  </a:lnTo>
                  <a:lnTo>
                    <a:pt x="261" y="141"/>
                  </a:lnTo>
                  <a:lnTo>
                    <a:pt x="254" y="131"/>
                  </a:lnTo>
                  <a:lnTo>
                    <a:pt x="248" y="119"/>
                  </a:lnTo>
                  <a:lnTo>
                    <a:pt x="239" y="111"/>
                  </a:lnTo>
                  <a:lnTo>
                    <a:pt x="231" y="102"/>
                  </a:lnTo>
                  <a:lnTo>
                    <a:pt x="222" y="94"/>
                  </a:lnTo>
                  <a:lnTo>
                    <a:pt x="212" y="87"/>
                  </a:lnTo>
                  <a:lnTo>
                    <a:pt x="201" y="80"/>
                  </a:lnTo>
                  <a:lnTo>
                    <a:pt x="190" y="75"/>
                  </a:lnTo>
                  <a:lnTo>
                    <a:pt x="179" y="70"/>
                  </a:lnTo>
                  <a:lnTo>
                    <a:pt x="165" y="69"/>
                  </a:lnTo>
                  <a:lnTo>
                    <a:pt x="153" y="65"/>
                  </a:lnTo>
                  <a:lnTo>
                    <a:pt x="153" y="65"/>
                  </a:lnTo>
                  <a:close/>
                  <a:moveTo>
                    <a:pt x="187" y="13"/>
                  </a:moveTo>
                  <a:lnTo>
                    <a:pt x="138" y="62"/>
                  </a:lnTo>
                  <a:lnTo>
                    <a:pt x="88" y="13"/>
                  </a:lnTo>
                  <a:lnTo>
                    <a:pt x="187" y="13"/>
                  </a:lnTo>
                  <a:close/>
                  <a:moveTo>
                    <a:pt x="263" y="392"/>
                  </a:moveTo>
                  <a:lnTo>
                    <a:pt x="14" y="392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16" y="190"/>
                  </a:lnTo>
                  <a:lnTo>
                    <a:pt x="17" y="178"/>
                  </a:lnTo>
                  <a:lnTo>
                    <a:pt x="21" y="165"/>
                  </a:lnTo>
                  <a:lnTo>
                    <a:pt x="24" y="154"/>
                  </a:lnTo>
                  <a:lnTo>
                    <a:pt x="29" y="143"/>
                  </a:lnTo>
                  <a:lnTo>
                    <a:pt x="36" y="133"/>
                  </a:lnTo>
                  <a:lnTo>
                    <a:pt x="42" y="124"/>
                  </a:lnTo>
                  <a:lnTo>
                    <a:pt x="51" y="114"/>
                  </a:lnTo>
                  <a:lnTo>
                    <a:pt x="59" y="107"/>
                  </a:lnTo>
                  <a:lnTo>
                    <a:pt x="69" y="99"/>
                  </a:lnTo>
                  <a:lnTo>
                    <a:pt x="79" y="94"/>
                  </a:lnTo>
                  <a:lnTo>
                    <a:pt x="90" y="87"/>
                  </a:lnTo>
                  <a:lnTo>
                    <a:pt x="101" y="84"/>
                  </a:lnTo>
                  <a:lnTo>
                    <a:pt x="113" y="80"/>
                  </a:lnTo>
                  <a:lnTo>
                    <a:pt x="125" y="79"/>
                  </a:lnTo>
                  <a:lnTo>
                    <a:pt x="138" y="79"/>
                  </a:lnTo>
                  <a:lnTo>
                    <a:pt x="138" y="79"/>
                  </a:lnTo>
                  <a:lnTo>
                    <a:pt x="150" y="79"/>
                  </a:lnTo>
                  <a:lnTo>
                    <a:pt x="164" y="80"/>
                  </a:lnTo>
                  <a:lnTo>
                    <a:pt x="175" y="84"/>
                  </a:lnTo>
                  <a:lnTo>
                    <a:pt x="187" y="87"/>
                  </a:lnTo>
                  <a:lnTo>
                    <a:pt x="197" y="94"/>
                  </a:lnTo>
                  <a:lnTo>
                    <a:pt x="207" y="99"/>
                  </a:lnTo>
                  <a:lnTo>
                    <a:pt x="217" y="107"/>
                  </a:lnTo>
                  <a:lnTo>
                    <a:pt x="226" y="114"/>
                  </a:lnTo>
                  <a:lnTo>
                    <a:pt x="234" y="124"/>
                  </a:lnTo>
                  <a:lnTo>
                    <a:pt x="241" y="133"/>
                  </a:lnTo>
                  <a:lnTo>
                    <a:pt x="248" y="143"/>
                  </a:lnTo>
                  <a:lnTo>
                    <a:pt x="253" y="154"/>
                  </a:lnTo>
                  <a:lnTo>
                    <a:pt x="256" y="165"/>
                  </a:lnTo>
                  <a:lnTo>
                    <a:pt x="259" y="178"/>
                  </a:lnTo>
                  <a:lnTo>
                    <a:pt x="261" y="190"/>
                  </a:lnTo>
                  <a:lnTo>
                    <a:pt x="263" y="202"/>
                  </a:lnTo>
                  <a:lnTo>
                    <a:pt x="263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16"/>
            <p:cNvSpPr/>
            <p:nvPr/>
          </p:nvSpPr>
          <p:spPr>
            <a:xfrm>
              <a:off x="2474913" y="1847850"/>
              <a:ext cx="74612" cy="160338"/>
            </a:xfrm>
            <a:custGeom>
              <a:avLst/>
              <a:gdLst>
                <a:gd name="T0" fmla="*/ 47 w 94"/>
                <a:gd name="T1" fmla="*/ 27 h 202"/>
                <a:gd name="T2" fmla="*/ 61 w 94"/>
                <a:gd name="T3" fmla="*/ 31 h 202"/>
                <a:gd name="T4" fmla="*/ 71 w 94"/>
                <a:gd name="T5" fmla="*/ 37 h 202"/>
                <a:gd name="T6" fmla="*/ 78 w 94"/>
                <a:gd name="T7" fmla="*/ 49 h 202"/>
                <a:gd name="T8" fmla="*/ 81 w 94"/>
                <a:gd name="T9" fmla="*/ 61 h 202"/>
                <a:gd name="T10" fmla="*/ 94 w 94"/>
                <a:gd name="T11" fmla="*/ 61 h 202"/>
                <a:gd name="T12" fmla="*/ 91 w 94"/>
                <a:gd name="T13" fmla="*/ 44 h 202"/>
                <a:gd name="T14" fmla="*/ 83 w 94"/>
                <a:gd name="T15" fmla="*/ 31 h 202"/>
                <a:gd name="T16" fmla="*/ 69 w 94"/>
                <a:gd name="T17" fmla="*/ 20 h 202"/>
                <a:gd name="T18" fmla="*/ 54 w 94"/>
                <a:gd name="T19" fmla="*/ 15 h 202"/>
                <a:gd name="T20" fmla="*/ 41 w 94"/>
                <a:gd name="T21" fmla="*/ 0 h 202"/>
                <a:gd name="T22" fmla="*/ 41 w 94"/>
                <a:gd name="T23" fmla="*/ 15 h 202"/>
                <a:gd name="T24" fmla="*/ 25 w 94"/>
                <a:gd name="T25" fmla="*/ 20 h 202"/>
                <a:gd name="T26" fmla="*/ 12 w 94"/>
                <a:gd name="T27" fmla="*/ 31 h 202"/>
                <a:gd name="T28" fmla="*/ 4 w 94"/>
                <a:gd name="T29" fmla="*/ 44 h 202"/>
                <a:gd name="T30" fmla="*/ 0 w 94"/>
                <a:gd name="T31" fmla="*/ 61 h 202"/>
                <a:gd name="T32" fmla="*/ 2 w 94"/>
                <a:gd name="T33" fmla="*/ 71 h 202"/>
                <a:gd name="T34" fmla="*/ 9 w 94"/>
                <a:gd name="T35" fmla="*/ 88 h 202"/>
                <a:gd name="T36" fmla="*/ 20 w 94"/>
                <a:gd name="T37" fmla="*/ 101 h 202"/>
                <a:gd name="T38" fmla="*/ 37 w 94"/>
                <a:gd name="T39" fmla="*/ 108 h 202"/>
                <a:gd name="T40" fmla="*/ 47 w 94"/>
                <a:gd name="T41" fmla="*/ 108 h 202"/>
                <a:gd name="T42" fmla="*/ 61 w 94"/>
                <a:gd name="T43" fmla="*/ 111 h 202"/>
                <a:gd name="T44" fmla="*/ 71 w 94"/>
                <a:gd name="T45" fmla="*/ 118 h 202"/>
                <a:gd name="T46" fmla="*/ 78 w 94"/>
                <a:gd name="T47" fmla="*/ 130 h 202"/>
                <a:gd name="T48" fmla="*/ 81 w 94"/>
                <a:gd name="T49" fmla="*/ 142 h 202"/>
                <a:gd name="T50" fmla="*/ 81 w 94"/>
                <a:gd name="T51" fmla="*/ 148 h 202"/>
                <a:gd name="T52" fmla="*/ 76 w 94"/>
                <a:gd name="T53" fmla="*/ 162 h 202"/>
                <a:gd name="T54" fmla="*/ 66 w 94"/>
                <a:gd name="T55" fmla="*/ 170 h 202"/>
                <a:gd name="T56" fmla="*/ 54 w 94"/>
                <a:gd name="T57" fmla="*/ 175 h 202"/>
                <a:gd name="T58" fmla="*/ 47 w 94"/>
                <a:gd name="T59" fmla="*/ 175 h 202"/>
                <a:gd name="T60" fmla="*/ 34 w 94"/>
                <a:gd name="T61" fmla="*/ 174 h 202"/>
                <a:gd name="T62" fmla="*/ 24 w 94"/>
                <a:gd name="T63" fmla="*/ 167 h 202"/>
                <a:gd name="T64" fmla="*/ 15 w 94"/>
                <a:gd name="T65" fmla="*/ 155 h 202"/>
                <a:gd name="T66" fmla="*/ 14 w 94"/>
                <a:gd name="T67" fmla="*/ 142 h 202"/>
                <a:gd name="T68" fmla="*/ 0 w 94"/>
                <a:gd name="T69" fmla="*/ 142 h 202"/>
                <a:gd name="T70" fmla="*/ 4 w 94"/>
                <a:gd name="T71" fmla="*/ 158 h 202"/>
                <a:gd name="T72" fmla="*/ 12 w 94"/>
                <a:gd name="T73" fmla="*/ 174 h 202"/>
                <a:gd name="T74" fmla="*/ 25 w 94"/>
                <a:gd name="T75" fmla="*/ 184 h 202"/>
                <a:gd name="T76" fmla="*/ 41 w 94"/>
                <a:gd name="T77" fmla="*/ 189 h 202"/>
                <a:gd name="T78" fmla="*/ 54 w 94"/>
                <a:gd name="T79" fmla="*/ 202 h 202"/>
                <a:gd name="T80" fmla="*/ 54 w 94"/>
                <a:gd name="T81" fmla="*/ 189 h 202"/>
                <a:gd name="T82" fmla="*/ 69 w 94"/>
                <a:gd name="T83" fmla="*/ 184 h 202"/>
                <a:gd name="T84" fmla="*/ 83 w 94"/>
                <a:gd name="T85" fmla="*/ 174 h 202"/>
                <a:gd name="T86" fmla="*/ 91 w 94"/>
                <a:gd name="T87" fmla="*/ 158 h 202"/>
                <a:gd name="T88" fmla="*/ 94 w 94"/>
                <a:gd name="T89" fmla="*/ 142 h 202"/>
                <a:gd name="T90" fmla="*/ 93 w 94"/>
                <a:gd name="T91" fmla="*/ 133 h 202"/>
                <a:gd name="T92" fmla="*/ 86 w 94"/>
                <a:gd name="T93" fmla="*/ 116 h 202"/>
                <a:gd name="T94" fmla="*/ 73 w 94"/>
                <a:gd name="T95" fmla="*/ 103 h 202"/>
                <a:gd name="T96" fmla="*/ 56 w 94"/>
                <a:gd name="T97" fmla="*/ 96 h 202"/>
                <a:gd name="T98" fmla="*/ 47 w 94"/>
                <a:gd name="T99" fmla="*/ 96 h 202"/>
                <a:gd name="T100" fmla="*/ 34 w 94"/>
                <a:gd name="T101" fmla="*/ 93 h 202"/>
                <a:gd name="T102" fmla="*/ 24 w 94"/>
                <a:gd name="T103" fmla="*/ 86 h 202"/>
                <a:gd name="T104" fmla="*/ 15 w 94"/>
                <a:gd name="T105" fmla="*/ 74 h 202"/>
                <a:gd name="T106" fmla="*/ 14 w 94"/>
                <a:gd name="T107" fmla="*/ 61 h 202"/>
                <a:gd name="T108" fmla="*/ 14 w 94"/>
                <a:gd name="T109" fmla="*/ 54 h 202"/>
                <a:gd name="T110" fmla="*/ 19 w 94"/>
                <a:gd name="T111" fmla="*/ 42 h 202"/>
                <a:gd name="T112" fmla="*/ 29 w 94"/>
                <a:gd name="T113" fmla="*/ 34 h 202"/>
                <a:gd name="T114" fmla="*/ 41 w 94"/>
                <a:gd name="T115" fmla="*/ 29 h 202"/>
                <a:gd name="T116" fmla="*/ 47 w 94"/>
                <a:gd name="T117" fmla="*/ 2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" h="202">
                  <a:moveTo>
                    <a:pt x="47" y="27"/>
                  </a:moveTo>
                  <a:lnTo>
                    <a:pt x="47" y="27"/>
                  </a:lnTo>
                  <a:lnTo>
                    <a:pt x="54" y="29"/>
                  </a:lnTo>
                  <a:lnTo>
                    <a:pt x="61" y="31"/>
                  </a:lnTo>
                  <a:lnTo>
                    <a:pt x="66" y="34"/>
                  </a:lnTo>
                  <a:lnTo>
                    <a:pt x="71" y="37"/>
                  </a:lnTo>
                  <a:lnTo>
                    <a:pt x="76" y="42"/>
                  </a:lnTo>
                  <a:lnTo>
                    <a:pt x="78" y="49"/>
                  </a:lnTo>
                  <a:lnTo>
                    <a:pt x="81" y="54"/>
                  </a:lnTo>
                  <a:lnTo>
                    <a:pt x="81" y="61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3" y="52"/>
                  </a:lnTo>
                  <a:lnTo>
                    <a:pt x="91" y="44"/>
                  </a:lnTo>
                  <a:lnTo>
                    <a:pt x="88" y="37"/>
                  </a:lnTo>
                  <a:lnTo>
                    <a:pt x="83" y="31"/>
                  </a:lnTo>
                  <a:lnTo>
                    <a:pt x="76" y="26"/>
                  </a:lnTo>
                  <a:lnTo>
                    <a:pt x="69" y="20"/>
                  </a:lnTo>
                  <a:lnTo>
                    <a:pt x="62" y="17"/>
                  </a:lnTo>
                  <a:lnTo>
                    <a:pt x="54" y="15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2" y="17"/>
                  </a:lnTo>
                  <a:lnTo>
                    <a:pt x="25" y="20"/>
                  </a:lnTo>
                  <a:lnTo>
                    <a:pt x="17" y="26"/>
                  </a:lnTo>
                  <a:lnTo>
                    <a:pt x="12" y="31"/>
                  </a:lnTo>
                  <a:lnTo>
                    <a:pt x="7" y="37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2" y="71"/>
                  </a:lnTo>
                  <a:lnTo>
                    <a:pt x="4" y="79"/>
                  </a:lnTo>
                  <a:lnTo>
                    <a:pt x="9" y="88"/>
                  </a:lnTo>
                  <a:lnTo>
                    <a:pt x="14" y="94"/>
                  </a:lnTo>
                  <a:lnTo>
                    <a:pt x="20" y="101"/>
                  </a:lnTo>
                  <a:lnTo>
                    <a:pt x="29" y="105"/>
                  </a:lnTo>
                  <a:lnTo>
                    <a:pt x="3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54" y="110"/>
                  </a:lnTo>
                  <a:lnTo>
                    <a:pt x="61" y="111"/>
                  </a:lnTo>
                  <a:lnTo>
                    <a:pt x="66" y="115"/>
                  </a:lnTo>
                  <a:lnTo>
                    <a:pt x="71" y="118"/>
                  </a:lnTo>
                  <a:lnTo>
                    <a:pt x="76" y="123"/>
                  </a:lnTo>
                  <a:lnTo>
                    <a:pt x="78" y="130"/>
                  </a:lnTo>
                  <a:lnTo>
                    <a:pt x="81" y="135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81" y="148"/>
                  </a:lnTo>
                  <a:lnTo>
                    <a:pt x="78" y="155"/>
                  </a:lnTo>
                  <a:lnTo>
                    <a:pt x="76" y="162"/>
                  </a:lnTo>
                  <a:lnTo>
                    <a:pt x="71" y="167"/>
                  </a:lnTo>
                  <a:lnTo>
                    <a:pt x="66" y="170"/>
                  </a:lnTo>
                  <a:lnTo>
                    <a:pt x="61" y="174"/>
                  </a:lnTo>
                  <a:lnTo>
                    <a:pt x="54" y="175"/>
                  </a:lnTo>
                  <a:lnTo>
                    <a:pt x="47" y="175"/>
                  </a:lnTo>
                  <a:lnTo>
                    <a:pt x="47" y="175"/>
                  </a:lnTo>
                  <a:lnTo>
                    <a:pt x="41" y="175"/>
                  </a:lnTo>
                  <a:lnTo>
                    <a:pt x="34" y="174"/>
                  </a:lnTo>
                  <a:lnTo>
                    <a:pt x="29" y="170"/>
                  </a:lnTo>
                  <a:lnTo>
                    <a:pt x="24" y="167"/>
                  </a:lnTo>
                  <a:lnTo>
                    <a:pt x="19" y="162"/>
                  </a:lnTo>
                  <a:lnTo>
                    <a:pt x="15" y="155"/>
                  </a:lnTo>
                  <a:lnTo>
                    <a:pt x="14" y="148"/>
                  </a:lnTo>
                  <a:lnTo>
                    <a:pt x="14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7" y="167"/>
                  </a:lnTo>
                  <a:lnTo>
                    <a:pt x="12" y="174"/>
                  </a:lnTo>
                  <a:lnTo>
                    <a:pt x="17" y="179"/>
                  </a:lnTo>
                  <a:lnTo>
                    <a:pt x="25" y="184"/>
                  </a:lnTo>
                  <a:lnTo>
                    <a:pt x="32" y="187"/>
                  </a:lnTo>
                  <a:lnTo>
                    <a:pt x="41" y="189"/>
                  </a:lnTo>
                  <a:lnTo>
                    <a:pt x="41" y="202"/>
                  </a:lnTo>
                  <a:lnTo>
                    <a:pt x="54" y="202"/>
                  </a:lnTo>
                  <a:lnTo>
                    <a:pt x="54" y="189"/>
                  </a:lnTo>
                  <a:lnTo>
                    <a:pt x="54" y="189"/>
                  </a:lnTo>
                  <a:lnTo>
                    <a:pt x="62" y="187"/>
                  </a:lnTo>
                  <a:lnTo>
                    <a:pt x="69" y="184"/>
                  </a:lnTo>
                  <a:lnTo>
                    <a:pt x="76" y="179"/>
                  </a:lnTo>
                  <a:lnTo>
                    <a:pt x="83" y="174"/>
                  </a:lnTo>
                  <a:lnTo>
                    <a:pt x="88" y="167"/>
                  </a:lnTo>
                  <a:lnTo>
                    <a:pt x="91" y="158"/>
                  </a:lnTo>
                  <a:lnTo>
                    <a:pt x="93" y="15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3" y="133"/>
                  </a:lnTo>
                  <a:lnTo>
                    <a:pt x="91" y="125"/>
                  </a:lnTo>
                  <a:lnTo>
                    <a:pt x="86" y="116"/>
                  </a:lnTo>
                  <a:lnTo>
                    <a:pt x="81" y="110"/>
                  </a:lnTo>
                  <a:lnTo>
                    <a:pt x="73" y="103"/>
                  </a:lnTo>
                  <a:lnTo>
                    <a:pt x="66" y="100"/>
                  </a:lnTo>
                  <a:lnTo>
                    <a:pt x="56" y="96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41" y="94"/>
                  </a:lnTo>
                  <a:lnTo>
                    <a:pt x="34" y="93"/>
                  </a:lnTo>
                  <a:lnTo>
                    <a:pt x="29" y="89"/>
                  </a:lnTo>
                  <a:lnTo>
                    <a:pt x="24" y="86"/>
                  </a:lnTo>
                  <a:lnTo>
                    <a:pt x="19" y="81"/>
                  </a:lnTo>
                  <a:lnTo>
                    <a:pt x="15" y="74"/>
                  </a:lnTo>
                  <a:lnTo>
                    <a:pt x="14" y="68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4"/>
                  </a:lnTo>
                  <a:lnTo>
                    <a:pt x="15" y="49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41" y="29"/>
                  </a:lnTo>
                  <a:lnTo>
                    <a:pt x="47" y="27"/>
                  </a:lnTo>
                  <a:lnTo>
                    <a:pt x="4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0659319" y="575893"/>
            <a:ext cx="440973" cy="431679"/>
            <a:chOff x="5482020" y="1403557"/>
            <a:chExt cx="617155" cy="604147"/>
          </a:xfrm>
        </p:grpSpPr>
        <p:sp>
          <p:nvSpPr>
            <p:cNvPr id="14" name="object 139"/>
            <p:cNvSpPr/>
            <p:nvPr/>
          </p:nvSpPr>
          <p:spPr>
            <a:xfrm>
              <a:off x="5482020" y="1403557"/>
              <a:ext cx="617155" cy="604147"/>
            </a:xfrm>
            <a:custGeom>
              <a:avLst/>
              <a:gdLst/>
              <a:ahLst/>
              <a:cxnLst/>
              <a:rect l="l" t="t" r="r" b="b"/>
              <a:pathLst>
                <a:path w="542290" h="530860">
                  <a:moveTo>
                    <a:pt x="403123" y="0"/>
                  </a:moveTo>
                  <a:lnTo>
                    <a:pt x="31991" y="0"/>
                  </a:lnTo>
                  <a:lnTo>
                    <a:pt x="19572" y="2525"/>
                  </a:lnTo>
                  <a:lnTo>
                    <a:pt x="9399" y="9399"/>
                  </a:lnTo>
                  <a:lnTo>
                    <a:pt x="2525" y="19572"/>
                  </a:lnTo>
                  <a:lnTo>
                    <a:pt x="0" y="31991"/>
                  </a:lnTo>
                  <a:lnTo>
                    <a:pt x="0" y="498322"/>
                  </a:lnTo>
                  <a:lnTo>
                    <a:pt x="2525" y="510749"/>
                  </a:lnTo>
                  <a:lnTo>
                    <a:pt x="9399" y="520925"/>
                  </a:lnTo>
                  <a:lnTo>
                    <a:pt x="19572" y="527801"/>
                  </a:lnTo>
                  <a:lnTo>
                    <a:pt x="31991" y="530326"/>
                  </a:lnTo>
                  <a:lnTo>
                    <a:pt x="403136" y="530326"/>
                  </a:lnTo>
                  <a:lnTo>
                    <a:pt x="415562" y="527801"/>
                  </a:lnTo>
                  <a:lnTo>
                    <a:pt x="425738" y="520925"/>
                  </a:lnTo>
                  <a:lnTo>
                    <a:pt x="432614" y="510749"/>
                  </a:lnTo>
                  <a:lnTo>
                    <a:pt x="433514" y="506323"/>
                  </a:lnTo>
                  <a:lnTo>
                    <a:pt x="27660" y="506323"/>
                  </a:lnTo>
                  <a:lnTo>
                    <a:pt x="24003" y="502666"/>
                  </a:lnTo>
                  <a:lnTo>
                    <a:pt x="24003" y="27647"/>
                  </a:lnTo>
                  <a:lnTo>
                    <a:pt x="27660" y="23990"/>
                  </a:lnTo>
                  <a:lnTo>
                    <a:pt x="433500" y="23990"/>
                  </a:lnTo>
                  <a:lnTo>
                    <a:pt x="432602" y="19572"/>
                  </a:lnTo>
                  <a:lnTo>
                    <a:pt x="425726" y="9399"/>
                  </a:lnTo>
                  <a:lnTo>
                    <a:pt x="415549" y="2525"/>
                  </a:lnTo>
                  <a:lnTo>
                    <a:pt x="403123" y="0"/>
                  </a:lnTo>
                  <a:close/>
                </a:path>
                <a:path w="542290" h="530860">
                  <a:moveTo>
                    <a:pt x="435128" y="307809"/>
                  </a:moveTo>
                  <a:lnTo>
                    <a:pt x="411124" y="307809"/>
                  </a:lnTo>
                  <a:lnTo>
                    <a:pt x="411137" y="502666"/>
                  </a:lnTo>
                  <a:lnTo>
                    <a:pt x="407479" y="506323"/>
                  </a:lnTo>
                  <a:lnTo>
                    <a:pt x="433514" y="506323"/>
                  </a:lnTo>
                  <a:lnTo>
                    <a:pt x="435140" y="498322"/>
                  </a:lnTo>
                  <a:lnTo>
                    <a:pt x="435128" y="307809"/>
                  </a:lnTo>
                  <a:close/>
                </a:path>
                <a:path w="542290" h="530860">
                  <a:moveTo>
                    <a:pt x="478116" y="286169"/>
                  </a:moveTo>
                  <a:lnTo>
                    <a:pt x="444195" y="286169"/>
                  </a:lnTo>
                  <a:lnTo>
                    <a:pt x="522401" y="364375"/>
                  </a:lnTo>
                  <a:lnTo>
                    <a:pt x="525462" y="365544"/>
                  </a:lnTo>
                  <a:lnTo>
                    <a:pt x="531596" y="365544"/>
                  </a:lnTo>
                  <a:lnTo>
                    <a:pt x="534682" y="364375"/>
                  </a:lnTo>
                  <a:lnTo>
                    <a:pt x="541705" y="357339"/>
                  </a:lnTo>
                  <a:lnTo>
                    <a:pt x="541705" y="349758"/>
                  </a:lnTo>
                  <a:lnTo>
                    <a:pt x="478116" y="286169"/>
                  </a:lnTo>
                  <a:close/>
                </a:path>
                <a:path w="542290" h="530860">
                  <a:moveTo>
                    <a:pt x="353542" y="46532"/>
                  </a:moveTo>
                  <a:lnTo>
                    <a:pt x="318312" y="51118"/>
                  </a:lnTo>
                  <a:lnTo>
                    <a:pt x="286508" y="64081"/>
                  </a:lnTo>
                  <a:lnTo>
                    <a:pt x="259291" y="84230"/>
                  </a:lnTo>
                  <a:lnTo>
                    <a:pt x="237820" y="110375"/>
                  </a:lnTo>
                  <a:lnTo>
                    <a:pt x="98221" y="110375"/>
                  </a:lnTo>
                  <a:lnTo>
                    <a:pt x="92849" y="115760"/>
                  </a:lnTo>
                  <a:lnTo>
                    <a:pt x="92849" y="129006"/>
                  </a:lnTo>
                  <a:lnTo>
                    <a:pt x="98221" y="134378"/>
                  </a:lnTo>
                  <a:lnTo>
                    <a:pt x="225742" y="134378"/>
                  </a:lnTo>
                  <a:lnTo>
                    <a:pt x="222187" y="144874"/>
                  </a:lnTo>
                  <a:lnTo>
                    <a:pt x="219486" y="155727"/>
                  </a:lnTo>
                  <a:lnTo>
                    <a:pt x="217668" y="166904"/>
                  </a:lnTo>
                  <a:lnTo>
                    <a:pt x="216763" y="178371"/>
                  </a:lnTo>
                  <a:lnTo>
                    <a:pt x="98221" y="178371"/>
                  </a:lnTo>
                  <a:lnTo>
                    <a:pt x="92849" y="183743"/>
                  </a:lnTo>
                  <a:lnTo>
                    <a:pt x="92849" y="196989"/>
                  </a:lnTo>
                  <a:lnTo>
                    <a:pt x="98221" y="202361"/>
                  </a:lnTo>
                  <a:lnTo>
                    <a:pt x="217932" y="202361"/>
                  </a:lnTo>
                  <a:lnTo>
                    <a:pt x="233254" y="249011"/>
                  </a:lnTo>
                  <a:lnTo>
                    <a:pt x="263196" y="286534"/>
                  </a:lnTo>
                  <a:lnTo>
                    <a:pt x="304408" y="311536"/>
                  </a:lnTo>
                  <a:lnTo>
                    <a:pt x="353542" y="320624"/>
                  </a:lnTo>
                  <a:lnTo>
                    <a:pt x="368765" y="319766"/>
                  </a:lnTo>
                  <a:lnTo>
                    <a:pt x="383486" y="317269"/>
                  </a:lnTo>
                  <a:lnTo>
                    <a:pt x="397630" y="313246"/>
                  </a:lnTo>
                  <a:lnTo>
                    <a:pt x="411124" y="307809"/>
                  </a:lnTo>
                  <a:lnTo>
                    <a:pt x="435128" y="307809"/>
                  </a:lnTo>
                  <a:lnTo>
                    <a:pt x="435127" y="296621"/>
                  </a:lnTo>
                  <a:lnTo>
                    <a:pt x="353542" y="296621"/>
                  </a:lnTo>
                  <a:lnTo>
                    <a:pt x="309581" y="287721"/>
                  </a:lnTo>
                  <a:lnTo>
                    <a:pt x="273640" y="263467"/>
                  </a:lnTo>
                  <a:lnTo>
                    <a:pt x="249386" y="227526"/>
                  </a:lnTo>
                  <a:lnTo>
                    <a:pt x="240487" y="183565"/>
                  </a:lnTo>
                  <a:lnTo>
                    <a:pt x="249386" y="139612"/>
                  </a:lnTo>
                  <a:lnTo>
                    <a:pt x="273640" y="103674"/>
                  </a:lnTo>
                  <a:lnTo>
                    <a:pt x="309581" y="79422"/>
                  </a:lnTo>
                  <a:lnTo>
                    <a:pt x="353542" y="70523"/>
                  </a:lnTo>
                  <a:lnTo>
                    <a:pt x="435127" y="70523"/>
                  </a:lnTo>
                  <a:lnTo>
                    <a:pt x="435127" y="59334"/>
                  </a:lnTo>
                  <a:lnTo>
                    <a:pt x="411124" y="59334"/>
                  </a:lnTo>
                  <a:lnTo>
                    <a:pt x="397630" y="53905"/>
                  </a:lnTo>
                  <a:lnTo>
                    <a:pt x="383486" y="49885"/>
                  </a:lnTo>
                  <a:lnTo>
                    <a:pt x="368765" y="47390"/>
                  </a:lnTo>
                  <a:lnTo>
                    <a:pt x="353542" y="46532"/>
                  </a:lnTo>
                  <a:close/>
                </a:path>
                <a:path w="542290" h="530860">
                  <a:moveTo>
                    <a:pt x="435127" y="70523"/>
                  </a:moveTo>
                  <a:lnTo>
                    <a:pt x="353542" y="70523"/>
                  </a:lnTo>
                  <a:lnTo>
                    <a:pt x="397501" y="79422"/>
                  </a:lnTo>
                  <a:lnTo>
                    <a:pt x="433438" y="103674"/>
                  </a:lnTo>
                  <a:lnTo>
                    <a:pt x="457687" y="139612"/>
                  </a:lnTo>
                  <a:lnTo>
                    <a:pt x="466585" y="183565"/>
                  </a:lnTo>
                  <a:lnTo>
                    <a:pt x="457687" y="227526"/>
                  </a:lnTo>
                  <a:lnTo>
                    <a:pt x="433438" y="263467"/>
                  </a:lnTo>
                  <a:lnTo>
                    <a:pt x="397501" y="287721"/>
                  </a:lnTo>
                  <a:lnTo>
                    <a:pt x="353542" y="296621"/>
                  </a:lnTo>
                  <a:lnTo>
                    <a:pt x="435127" y="296621"/>
                  </a:lnTo>
                  <a:lnTo>
                    <a:pt x="435127" y="293497"/>
                  </a:lnTo>
                  <a:lnTo>
                    <a:pt x="438251" y="291172"/>
                  </a:lnTo>
                  <a:lnTo>
                    <a:pt x="441286" y="288734"/>
                  </a:lnTo>
                  <a:lnTo>
                    <a:pt x="444195" y="286169"/>
                  </a:lnTo>
                  <a:lnTo>
                    <a:pt x="478116" y="286169"/>
                  </a:lnTo>
                  <a:lnTo>
                    <a:pt x="460743" y="268795"/>
                  </a:lnTo>
                  <a:lnTo>
                    <a:pt x="473271" y="250138"/>
                  </a:lnTo>
                  <a:lnTo>
                    <a:pt x="482657" y="229495"/>
                  </a:lnTo>
                  <a:lnTo>
                    <a:pt x="488546" y="207194"/>
                  </a:lnTo>
                  <a:lnTo>
                    <a:pt x="490588" y="183565"/>
                  </a:lnTo>
                  <a:lnTo>
                    <a:pt x="486646" y="150880"/>
                  </a:lnTo>
                  <a:lnTo>
                    <a:pt x="475454" y="121057"/>
                  </a:lnTo>
                  <a:lnTo>
                    <a:pt x="457964" y="95010"/>
                  </a:lnTo>
                  <a:lnTo>
                    <a:pt x="435127" y="73647"/>
                  </a:lnTo>
                  <a:lnTo>
                    <a:pt x="435127" y="70523"/>
                  </a:lnTo>
                  <a:close/>
                </a:path>
                <a:path w="542290" h="530860">
                  <a:moveTo>
                    <a:pt x="433500" y="23990"/>
                  </a:moveTo>
                  <a:lnTo>
                    <a:pt x="407454" y="23990"/>
                  </a:lnTo>
                  <a:lnTo>
                    <a:pt x="411124" y="27647"/>
                  </a:lnTo>
                  <a:lnTo>
                    <a:pt x="411124" y="59334"/>
                  </a:lnTo>
                  <a:lnTo>
                    <a:pt x="435127" y="59334"/>
                  </a:lnTo>
                  <a:lnTo>
                    <a:pt x="435127" y="31991"/>
                  </a:lnTo>
                  <a:lnTo>
                    <a:pt x="433500" y="23990"/>
                  </a:lnTo>
                  <a:close/>
                </a:path>
              </a:pathLst>
            </a:custGeom>
            <a:solidFill>
              <a:srgbClr val="149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Freeform 1016"/>
            <p:cNvSpPr/>
            <p:nvPr/>
          </p:nvSpPr>
          <p:spPr>
            <a:xfrm>
              <a:off x="5842530" y="1523536"/>
              <a:ext cx="91131" cy="195836"/>
            </a:xfrm>
            <a:custGeom>
              <a:avLst/>
              <a:gdLst>
                <a:gd name="T0" fmla="*/ 47 w 94"/>
                <a:gd name="T1" fmla="*/ 27 h 202"/>
                <a:gd name="T2" fmla="*/ 61 w 94"/>
                <a:gd name="T3" fmla="*/ 31 h 202"/>
                <a:gd name="T4" fmla="*/ 71 w 94"/>
                <a:gd name="T5" fmla="*/ 37 h 202"/>
                <a:gd name="T6" fmla="*/ 78 w 94"/>
                <a:gd name="T7" fmla="*/ 49 h 202"/>
                <a:gd name="T8" fmla="*/ 81 w 94"/>
                <a:gd name="T9" fmla="*/ 61 h 202"/>
                <a:gd name="T10" fmla="*/ 94 w 94"/>
                <a:gd name="T11" fmla="*/ 61 h 202"/>
                <a:gd name="T12" fmla="*/ 91 w 94"/>
                <a:gd name="T13" fmla="*/ 44 h 202"/>
                <a:gd name="T14" fmla="*/ 83 w 94"/>
                <a:gd name="T15" fmla="*/ 31 h 202"/>
                <a:gd name="T16" fmla="*/ 69 w 94"/>
                <a:gd name="T17" fmla="*/ 20 h 202"/>
                <a:gd name="T18" fmla="*/ 54 w 94"/>
                <a:gd name="T19" fmla="*/ 15 h 202"/>
                <a:gd name="T20" fmla="*/ 41 w 94"/>
                <a:gd name="T21" fmla="*/ 0 h 202"/>
                <a:gd name="T22" fmla="*/ 41 w 94"/>
                <a:gd name="T23" fmla="*/ 15 h 202"/>
                <a:gd name="T24" fmla="*/ 25 w 94"/>
                <a:gd name="T25" fmla="*/ 20 h 202"/>
                <a:gd name="T26" fmla="*/ 12 w 94"/>
                <a:gd name="T27" fmla="*/ 31 h 202"/>
                <a:gd name="T28" fmla="*/ 4 w 94"/>
                <a:gd name="T29" fmla="*/ 44 h 202"/>
                <a:gd name="T30" fmla="*/ 0 w 94"/>
                <a:gd name="T31" fmla="*/ 61 h 202"/>
                <a:gd name="T32" fmla="*/ 2 w 94"/>
                <a:gd name="T33" fmla="*/ 71 h 202"/>
                <a:gd name="T34" fmla="*/ 9 w 94"/>
                <a:gd name="T35" fmla="*/ 88 h 202"/>
                <a:gd name="T36" fmla="*/ 20 w 94"/>
                <a:gd name="T37" fmla="*/ 101 h 202"/>
                <a:gd name="T38" fmla="*/ 37 w 94"/>
                <a:gd name="T39" fmla="*/ 108 h 202"/>
                <a:gd name="T40" fmla="*/ 47 w 94"/>
                <a:gd name="T41" fmla="*/ 108 h 202"/>
                <a:gd name="T42" fmla="*/ 61 w 94"/>
                <a:gd name="T43" fmla="*/ 111 h 202"/>
                <a:gd name="T44" fmla="*/ 71 w 94"/>
                <a:gd name="T45" fmla="*/ 118 h 202"/>
                <a:gd name="T46" fmla="*/ 78 w 94"/>
                <a:gd name="T47" fmla="*/ 130 h 202"/>
                <a:gd name="T48" fmla="*/ 81 w 94"/>
                <a:gd name="T49" fmla="*/ 142 h 202"/>
                <a:gd name="T50" fmla="*/ 81 w 94"/>
                <a:gd name="T51" fmla="*/ 148 h 202"/>
                <a:gd name="T52" fmla="*/ 76 w 94"/>
                <a:gd name="T53" fmla="*/ 162 h 202"/>
                <a:gd name="T54" fmla="*/ 66 w 94"/>
                <a:gd name="T55" fmla="*/ 170 h 202"/>
                <a:gd name="T56" fmla="*/ 54 w 94"/>
                <a:gd name="T57" fmla="*/ 175 h 202"/>
                <a:gd name="T58" fmla="*/ 47 w 94"/>
                <a:gd name="T59" fmla="*/ 175 h 202"/>
                <a:gd name="T60" fmla="*/ 34 w 94"/>
                <a:gd name="T61" fmla="*/ 174 h 202"/>
                <a:gd name="T62" fmla="*/ 24 w 94"/>
                <a:gd name="T63" fmla="*/ 167 h 202"/>
                <a:gd name="T64" fmla="*/ 15 w 94"/>
                <a:gd name="T65" fmla="*/ 155 h 202"/>
                <a:gd name="T66" fmla="*/ 14 w 94"/>
                <a:gd name="T67" fmla="*/ 142 h 202"/>
                <a:gd name="T68" fmla="*/ 0 w 94"/>
                <a:gd name="T69" fmla="*/ 142 h 202"/>
                <a:gd name="T70" fmla="*/ 4 w 94"/>
                <a:gd name="T71" fmla="*/ 158 h 202"/>
                <a:gd name="T72" fmla="*/ 12 w 94"/>
                <a:gd name="T73" fmla="*/ 174 h 202"/>
                <a:gd name="T74" fmla="*/ 25 w 94"/>
                <a:gd name="T75" fmla="*/ 184 h 202"/>
                <a:gd name="T76" fmla="*/ 41 w 94"/>
                <a:gd name="T77" fmla="*/ 189 h 202"/>
                <a:gd name="T78" fmla="*/ 54 w 94"/>
                <a:gd name="T79" fmla="*/ 202 h 202"/>
                <a:gd name="T80" fmla="*/ 54 w 94"/>
                <a:gd name="T81" fmla="*/ 189 h 202"/>
                <a:gd name="T82" fmla="*/ 69 w 94"/>
                <a:gd name="T83" fmla="*/ 184 h 202"/>
                <a:gd name="T84" fmla="*/ 83 w 94"/>
                <a:gd name="T85" fmla="*/ 174 h 202"/>
                <a:gd name="T86" fmla="*/ 91 w 94"/>
                <a:gd name="T87" fmla="*/ 158 h 202"/>
                <a:gd name="T88" fmla="*/ 94 w 94"/>
                <a:gd name="T89" fmla="*/ 142 h 202"/>
                <a:gd name="T90" fmla="*/ 93 w 94"/>
                <a:gd name="T91" fmla="*/ 133 h 202"/>
                <a:gd name="T92" fmla="*/ 86 w 94"/>
                <a:gd name="T93" fmla="*/ 116 h 202"/>
                <a:gd name="T94" fmla="*/ 73 w 94"/>
                <a:gd name="T95" fmla="*/ 103 h 202"/>
                <a:gd name="T96" fmla="*/ 56 w 94"/>
                <a:gd name="T97" fmla="*/ 96 h 202"/>
                <a:gd name="T98" fmla="*/ 47 w 94"/>
                <a:gd name="T99" fmla="*/ 96 h 202"/>
                <a:gd name="T100" fmla="*/ 34 w 94"/>
                <a:gd name="T101" fmla="*/ 93 h 202"/>
                <a:gd name="T102" fmla="*/ 24 w 94"/>
                <a:gd name="T103" fmla="*/ 86 h 202"/>
                <a:gd name="T104" fmla="*/ 15 w 94"/>
                <a:gd name="T105" fmla="*/ 74 h 202"/>
                <a:gd name="T106" fmla="*/ 14 w 94"/>
                <a:gd name="T107" fmla="*/ 61 h 202"/>
                <a:gd name="T108" fmla="*/ 14 w 94"/>
                <a:gd name="T109" fmla="*/ 54 h 202"/>
                <a:gd name="T110" fmla="*/ 19 w 94"/>
                <a:gd name="T111" fmla="*/ 42 h 202"/>
                <a:gd name="T112" fmla="*/ 29 w 94"/>
                <a:gd name="T113" fmla="*/ 34 h 202"/>
                <a:gd name="T114" fmla="*/ 41 w 94"/>
                <a:gd name="T115" fmla="*/ 29 h 202"/>
                <a:gd name="T116" fmla="*/ 47 w 94"/>
                <a:gd name="T117" fmla="*/ 2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" h="202">
                  <a:moveTo>
                    <a:pt x="47" y="27"/>
                  </a:moveTo>
                  <a:lnTo>
                    <a:pt x="47" y="27"/>
                  </a:lnTo>
                  <a:lnTo>
                    <a:pt x="54" y="29"/>
                  </a:lnTo>
                  <a:lnTo>
                    <a:pt x="61" y="31"/>
                  </a:lnTo>
                  <a:lnTo>
                    <a:pt x="66" y="34"/>
                  </a:lnTo>
                  <a:lnTo>
                    <a:pt x="71" y="37"/>
                  </a:lnTo>
                  <a:lnTo>
                    <a:pt x="76" y="42"/>
                  </a:lnTo>
                  <a:lnTo>
                    <a:pt x="78" y="49"/>
                  </a:lnTo>
                  <a:lnTo>
                    <a:pt x="81" y="54"/>
                  </a:lnTo>
                  <a:lnTo>
                    <a:pt x="81" y="61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3" y="52"/>
                  </a:lnTo>
                  <a:lnTo>
                    <a:pt x="91" y="44"/>
                  </a:lnTo>
                  <a:lnTo>
                    <a:pt x="88" y="37"/>
                  </a:lnTo>
                  <a:lnTo>
                    <a:pt x="83" y="31"/>
                  </a:lnTo>
                  <a:lnTo>
                    <a:pt x="76" y="26"/>
                  </a:lnTo>
                  <a:lnTo>
                    <a:pt x="69" y="20"/>
                  </a:lnTo>
                  <a:lnTo>
                    <a:pt x="62" y="17"/>
                  </a:lnTo>
                  <a:lnTo>
                    <a:pt x="54" y="15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2" y="17"/>
                  </a:lnTo>
                  <a:lnTo>
                    <a:pt x="25" y="20"/>
                  </a:lnTo>
                  <a:lnTo>
                    <a:pt x="17" y="26"/>
                  </a:lnTo>
                  <a:lnTo>
                    <a:pt x="12" y="31"/>
                  </a:lnTo>
                  <a:lnTo>
                    <a:pt x="7" y="37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2" y="71"/>
                  </a:lnTo>
                  <a:lnTo>
                    <a:pt x="4" y="79"/>
                  </a:lnTo>
                  <a:lnTo>
                    <a:pt x="9" y="88"/>
                  </a:lnTo>
                  <a:lnTo>
                    <a:pt x="14" y="94"/>
                  </a:lnTo>
                  <a:lnTo>
                    <a:pt x="20" y="101"/>
                  </a:lnTo>
                  <a:lnTo>
                    <a:pt x="29" y="105"/>
                  </a:lnTo>
                  <a:lnTo>
                    <a:pt x="3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54" y="110"/>
                  </a:lnTo>
                  <a:lnTo>
                    <a:pt x="61" y="111"/>
                  </a:lnTo>
                  <a:lnTo>
                    <a:pt x="66" y="115"/>
                  </a:lnTo>
                  <a:lnTo>
                    <a:pt x="71" y="118"/>
                  </a:lnTo>
                  <a:lnTo>
                    <a:pt x="76" y="123"/>
                  </a:lnTo>
                  <a:lnTo>
                    <a:pt x="78" y="130"/>
                  </a:lnTo>
                  <a:lnTo>
                    <a:pt x="81" y="135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81" y="148"/>
                  </a:lnTo>
                  <a:lnTo>
                    <a:pt x="78" y="155"/>
                  </a:lnTo>
                  <a:lnTo>
                    <a:pt x="76" y="162"/>
                  </a:lnTo>
                  <a:lnTo>
                    <a:pt x="71" y="167"/>
                  </a:lnTo>
                  <a:lnTo>
                    <a:pt x="66" y="170"/>
                  </a:lnTo>
                  <a:lnTo>
                    <a:pt x="61" y="174"/>
                  </a:lnTo>
                  <a:lnTo>
                    <a:pt x="54" y="175"/>
                  </a:lnTo>
                  <a:lnTo>
                    <a:pt x="47" y="175"/>
                  </a:lnTo>
                  <a:lnTo>
                    <a:pt x="47" y="175"/>
                  </a:lnTo>
                  <a:lnTo>
                    <a:pt x="41" y="175"/>
                  </a:lnTo>
                  <a:lnTo>
                    <a:pt x="34" y="174"/>
                  </a:lnTo>
                  <a:lnTo>
                    <a:pt x="29" y="170"/>
                  </a:lnTo>
                  <a:lnTo>
                    <a:pt x="24" y="167"/>
                  </a:lnTo>
                  <a:lnTo>
                    <a:pt x="19" y="162"/>
                  </a:lnTo>
                  <a:lnTo>
                    <a:pt x="15" y="155"/>
                  </a:lnTo>
                  <a:lnTo>
                    <a:pt x="14" y="148"/>
                  </a:lnTo>
                  <a:lnTo>
                    <a:pt x="14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7" y="167"/>
                  </a:lnTo>
                  <a:lnTo>
                    <a:pt x="12" y="174"/>
                  </a:lnTo>
                  <a:lnTo>
                    <a:pt x="17" y="179"/>
                  </a:lnTo>
                  <a:lnTo>
                    <a:pt x="25" y="184"/>
                  </a:lnTo>
                  <a:lnTo>
                    <a:pt x="32" y="187"/>
                  </a:lnTo>
                  <a:lnTo>
                    <a:pt x="41" y="189"/>
                  </a:lnTo>
                  <a:lnTo>
                    <a:pt x="41" y="202"/>
                  </a:lnTo>
                  <a:lnTo>
                    <a:pt x="54" y="202"/>
                  </a:lnTo>
                  <a:lnTo>
                    <a:pt x="54" y="189"/>
                  </a:lnTo>
                  <a:lnTo>
                    <a:pt x="54" y="189"/>
                  </a:lnTo>
                  <a:lnTo>
                    <a:pt x="62" y="187"/>
                  </a:lnTo>
                  <a:lnTo>
                    <a:pt x="69" y="184"/>
                  </a:lnTo>
                  <a:lnTo>
                    <a:pt x="76" y="179"/>
                  </a:lnTo>
                  <a:lnTo>
                    <a:pt x="83" y="174"/>
                  </a:lnTo>
                  <a:lnTo>
                    <a:pt x="88" y="167"/>
                  </a:lnTo>
                  <a:lnTo>
                    <a:pt x="91" y="158"/>
                  </a:lnTo>
                  <a:lnTo>
                    <a:pt x="93" y="15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3" y="133"/>
                  </a:lnTo>
                  <a:lnTo>
                    <a:pt x="91" y="125"/>
                  </a:lnTo>
                  <a:lnTo>
                    <a:pt x="86" y="116"/>
                  </a:lnTo>
                  <a:lnTo>
                    <a:pt x="81" y="110"/>
                  </a:lnTo>
                  <a:lnTo>
                    <a:pt x="73" y="103"/>
                  </a:lnTo>
                  <a:lnTo>
                    <a:pt x="66" y="100"/>
                  </a:lnTo>
                  <a:lnTo>
                    <a:pt x="56" y="96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41" y="94"/>
                  </a:lnTo>
                  <a:lnTo>
                    <a:pt x="34" y="93"/>
                  </a:lnTo>
                  <a:lnTo>
                    <a:pt x="29" y="89"/>
                  </a:lnTo>
                  <a:lnTo>
                    <a:pt x="24" y="86"/>
                  </a:lnTo>
                  <a:lnTo>
                    <a:pt x="19" y="81"/>
                  </a:lnTo>
                  <a:lnTo>
                    <a:pt x="15" y="74"/>
                  </a:lnTo>
                  <a:lnTo>
                    <a:pt x="14" y="68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4"/>
                  </a:lnTo>
                  <a:lnTo>
                    <a:pt x="15" y="49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41" y="29"/>
                  </a:lnTo>
                  <a:lnTo>
                    <a:pt x="47" y="27"/>
                  </a:lnTo>
                  <a:lnTo>
                    <a:pt x="47" y="27"/>
                  </a:lnTo>
                  <a:close/>
                </a:path>
              </a:pathLst>
            </a:custGeom>
            <a:solidFill>
              <a:srgbClr val="149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04032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150608" y="3822192"/>
            <a:ext cx="4590288" cy="1472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algn="ctr">
            <a:solidFill>
              <a:srgbClr val="CD594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75198" y="3767328"/>
            <a:ext cx="4482601" cy="1344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algn="ctr">
            <a:solidFill>
              <a:srgbClr val="CD594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991217" y="5679142"/>
            <a:ext cx="6208931" cy="646331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cap="flat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150608" y="2709637"/>
            <a:ext cx="4590288" cy="11125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algn="ctr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150608" y="1102706"/>
            <a:ext cx="4590288" cy="667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algn="ctr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76088" y="2692873"/>
            <a:ext cx="4481711" cy="1074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algn="ctr">
            <a:solidFill>
              <a:srgbClr val="FFC0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75198" y="1104110"/>
            <a:ext cx="4482601" cy="667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algn="ctr">
            <a:solidFill>
              <a:srgbClr val="FFC0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/>
          <p:nvPr/>
        </p:nvSpPr>
        <p:spPr>
          <a:xfrm>
            <a:off x="290512" y="212852"/>
            <a:ext cx="10856023" cy="498475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cap="small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pt-BR" altLang="pt-BR" sz="2800" dirty="0"/>
              <a:t>Open Finance | Implementação em Fases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544916" y="5796472"/>
            <a:ext cx="2862262" cy="914400"/>
          </a:xfrm>
          <a:prstGeom prst="rect">
            <a:avLst/>
          </a:prstGeom>
          <a:solidFill>
            <a:schemeClr val="bg1"/>
          </a:solidFill>
          <a:ln w="12700" cap="flat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6" name="Grupo 45"/>
          <p:cNvGrpSpPr/>
          <p:nvPr/>
        </p:nvGrpSpPr>
        <p:grpSpPr>
          <a:xfrm>
            <a:off x="324222" y="2360002"/>
            <a:ext cx="4933578" cy="2985433"/>
            <a:chOff x="730222" y="3581127"/>
            <a:chExt cx="4010181" cy="2985433"/>
          </a:xfrm>
        </p:grpSpPr>
        <p:sp>
          <p:nvSpPr>
            <p:cNvPr id="7" name="CaixaDeTexto 6"/>
            <p:cNvSpPr txBox="1"/>
            <p:nvPr/>
          </p:nvSpPr>
          <p:spPr>
            <a:xfrm>
              <a:off x="1182088" y="3581127"/>
              <a:ext cx="3558315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1496BB"/>
                </a:buClr>
              </a:pPr>
              <a:r>
                <a:rPr lang="pt-BR" b="1">
                  <a:solidFill>
                    <a:srgbClr val="093145"/>
                  </a:solidFill>
                  <a:latin typeface="+mj-lt"/>
                </a:rPr>
                <a:t>PRODUTOS E SERVIÇOS</a:t>
              </a:r>
            </a:p>
            <a:p>
              <a:pPr marL="266700" indent="-266700" algn="just">
                <a:buClr>
                  <a:srgbClr val="1496BB"/>
                </a:buClr>
                <a:buFont typeface="+mj-lt"/>
                <a:buAutoNum type="arabicPeriod"/>
              </a:pPr>
              <a:r>
                <a:rPr lang="pt-BR" sz="1400">
                  <a:latin typeface="Arial" panose="020B0604020202020204" pitchFamily="34" charset="0"/>
                  <a:cs typeface="Arial" panose="020B0604020202020204" pitchFamily="34" charset="0"/>
                </a:rPr>
                <a:t>Contas de depósito à vista</a:t>
              </a:r>
            </a:p>
            <a:p>
              <a:pPr marL="266700" indent="-266700" algn="just">
                <a:buClr>
                  <a:srgbClr val="1496BB"/>
                </a:buClr>
                <a:buFont typeface="+mj-lt"/>
                <a:buAutoNum type="arabicPeriod"/>
              </a:pPr>
              <a:r>
                <a:rPr lang="pt-BR" sz="1400">
                  <a:latin typeface="Arial" panose="020B0604020202020204" pitchFamily="34" charset="0"/>
                  <a:cs typeface="Arial" panose="020B0604020202020204" pitchFamily="34" charset="0"/>
                </a:rPr>
                <a:t>Contas de depósito de poupança</a:t>
              </a:r>
            </a:p>
            <a:p>
              <a:pPr marL="266700" indent="-266700" algn="just">
                <a:buClr>
                  <a:srgbClr val="1496BB"/>
                </a:buClr>
                <a:buFont typeface="+mj-lt"/>
                <a:buAutoNum type="arabicPeriod"/>
              </a:pPr>
              <a:r>
                <a:rPr lang="pt-BR" sz="1400">
                  <a:latin typeface="Arial" panose="020B0604020202020204" pitchFamily="34" charset="0"/>
                  <a:cs typeface="Arial" panose="020B0604020202020204" pitchFamily="34" charset="0"/>
                </a:rPr>
                <a:t>Contas de pagamento pré-pagas</a:t>
              </a:r>
            </a:p>
            <a:p>
              <a:pPr marL="266700" indent="-266700" algn="just">
                <a:buClr>
                  <a:srgbClr val="1496BB"/>
                </a:buClr>
                <a:buFont typeface="+mj-lt"/>
                <a:buAutoNum type="arabicPeriod"/>
              </a:pPr>
              <a:r>
                <a:rPr lang="pt-BR" sz="1400">
                  <a:latin typeface="Arial" panose="020B0604020202020204" pitchFamily="34" charset="0"/>
                  <a:cs typeface="Arial" panose="020B0604020202020204" pitchFamily="34" charset="0"/>
                </a:rPr>
                <a:t>Contas de pagamento pós-pagas</a:t>
              </a:r>
            </a:p>
            <a:p>
              <a:pPr marL="266700" indent="-266700" algn="just">
                <a:buClr>
                  <a:srgbClr val="1496BB"/>
                </a:buClr>
                <a:buFont typeface="+mj-lt"/>
                <a:buAutoNum type="arabicPeriod"/>
              </a:pPr>
              <a:r>
                <a:rPr lang="pt-BR" sz="1400">
                  <a:latin typeface="Arial" panose="020B0604020202020204" pitchFamily="34" charset="0"/>
                  <a:cs typeface="Arial" panose="020B0604020202020204" pitchFamily="34" charset="0"/>
                </a:rPr>
                <a:t>Operações de crédito</a:t>
              </a:r>
            </a:p>
            <a:p>
              <a:pPr marL="266700" indent="-266700" algn="just">
                <a:buClr>
                  <a:srgbClr val="1496BB"/>
                </a:buClr>
                <a:buFont typeface="+mj-lt"/>
                <a:buAutoNum type="arabicPeriod"/>
              </a:pPr>
              <a:r>
                <a:rPr lang="pt-BR" sz="1400">
                  <a:latin typeface="Arial" panose="020B0604020202020204" pitchFamily="34" charset="0"/>
                  <a:cs typeface="Arial" panose="020B0604020202020204" pitchFamily="34" charset="0"/>
                </a:rPr>
                <a:t>Operações de câmbio</a:t>
              </a:r>
            </a:p>
            <a:p>
              <a:pPr marL="266700" indent="-266700" algn="just">
                <a:buClr>
                  <a:srgbClr val="1496BB"/>
                </a:buClr>
                <a:buFont typeface="+mj-lt"/>
                <a:buAutoNum type="arabicPeriod"/>
              </a:pPr>
              <a:r>
                <a:rPr lang="pt-BR" sz="1400">
                  <a:latin typeface="Arial" panose="020B0604020202020204" pitchFamily="34" charset="0"/>
                  <a:cs typeface="Arial" panose="020B0604020202020204" pitchFamily="34" charset="0"/>
                </a:rPr>
                <a:t>Serviços de credenciamento</a:t>
              </a:r>
            </a:p>
            <a:p>
              <a:pPr marL="266700" indent="-266700" algn="just">
                <a:buClr>
                  <a:srgbClr val="1496BB"/>
                </a:buClr>
                <a:buFont typeface="+mj-lt"/>
                <a:buAutoNum type="arabicPeriod"/>
              </a:pPr>
              <a:r>
                <a:rPr lang="pt-BR" sz="1400">
                  <a:latin typeface="Arial" panose="020B0604020202020204" pitchFamily="34" charset="0"/>
                  <a:cs typeface="Arial" panose="020B0604020202020204" pitchFamily="34" charset="0"/>
                </a:rPr>
                <a:t>Contas de depósito a prazo e outros produtos de investimentos</a:t>
              </a:r>
            </a:p>
            <a:p>
              <a:pPr marL="266700" indent="-266700" algn="just">
                <a:buClr>
                  <a:srgbClr val="1496BB"/>
                </a:buClr>
                <a:buFont typeface="+mj-lt"/>
                <a:buAutoNum type="arabicPeriod"/>
              </a:pPr>
              <a:r>
                <a:rPr lang="pt-BR" sz="1400">
                  <a:latin typeface="Arial" panose="020B0604020202020204" pitchFamily="34" charset="0"/>
                  <a:cs typeface="Arial" panose="020B0604020202020204" pitchFamily="34" charset="0"/>
                </a:rPr>
                <a:t>Seguros</a:t>
              </a:r>
            </a:p>
            <a:p>
              <a:pPr marL="266700" indent="-266700" algn="just">
                <a:buClr>
                  <a:srgbClr val="1496BB"/>
                </a:buClr>
                <a:buFont typeface="+mj-lt"/>
                <a:buAutoNum type="arabicPeriod"/>
              </a:pPr>
              <a:r>
                <a:rPr lang="pt-BR" sz="1400">
                  <a:latin typeface="Arial" panose="020B0604020202020204" pitchFamily="34" charset="0"/>
                  <a:cs typeface="Arial" panose="020B0604020202020204" pitchFamily="34" charset="0"/>
                </a:rPr>
                <a:t>Previdência complementar aberta</a:t>
              </a:r>
            </a:p>
            <a:p>
              <a:pPr marL="180975" indent="-180975">
                <a:buClr>
                  <a:srgbClr val="1496BB"/>
                </a:buClr>
                <a:buFont typeface="+mj-lt"/>
                <a:buAutoNum type="arabicPeriod"/>
              </a:pPr>
              <a:endParaRPr lang="pt-B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730222" y="3659998"/>
              <a:ext cx="323850" cy="322263"/>
              <a:chOff x="6088063" y="2395538"/>
              <a:chExt cx="323850" cy="322263"/>
            </a:xfrm>
            <a:solidFill>
              <a:srgbClr val="1496BB"/>
            </a:solidFill>
          </p:grpSpPr>
          <p:sp>
            <p:nvSpPr>
              <p:cNvPr id="13" name="Freeform 1368"/>
              <p:cNvSpPr/>
              <p:nvPr/>
            </p:nvSpPr>
            <p:spPr>
              <a:xfrm>
                <a:off x="6211888" y="2519363"/>
                <a:ext cx="55563" cy="55563"/>
              </a:xfrm>
              <a:custGeom>
                <a:avLst/>
                <a:gdLst>
                  <a:gd name="T0" fmla="*/ 62 w 70"/>
                  <a:gd name="T1" fmla="*/ 0 h 71"/>
                  <a:gd name="T2" fmla="*/ 0 w 70"/>
                  <a:gd name="T3" fmla="*/ 61 h 71"/>
                  <a:gd name="T4" fmla="*/ 10 w 70"/>
                  <a:gd name="T5" fmla="*/ 71 h 71"/>
                  <a:gd name="T6" fmla="*/ 70 w 70"/>
                  <a:gd name="T7" fmla="*/ 9 h 71"/>
                  <a:gd name="T8" fmla="*/ 62 w 70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1">
                    <a:moveTo>
                      <a:pt x="62" y="0"/>
                    </a:moveTo>
                    <a:lnTo>
                      <a:pt x="0" y="61"/>
                    </a:lnTo>
                    <a:lnTo>
                      <a:pt x="10" y="71"/>
                    </a:lnTo>
                    <a:lnTo>
                      <a:pt x="70" y="9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" name="Freeform 1369"/>
              <p:cNvSpPr/>
              <p:nvPr/>
            </p:nvSpPr>
            <p:spPr>
              <a:xfrm>
                <a:off x="6246813" y="2555875"/>
                <a:ext cx="58738" cy="55563"/>
              </a:xfrm>
              <a:custGeom>
                <a:avLst/>
                <a:gdLst>
                  <a:gd name="T0" fmla="*/ 62 w 72"/>
                  <a:gd name="T1" fmla="*/ 0 h 70"/>
                  <a:gd name="T2" fmla="*/ 0 w 72"/>
                  <a:gd name="T3" fmla="*/ 62 h 70"/>
                  <a:gd name="T4" fmla="*/ 10 w 72"/>
                  <a:gd name="T5" fmla="*/ 70 h 70"/>
                  <a:gd name="T6" fmla="*/ 72 w 72"/>
                  <a:gd name="T7" fmla="*/ 10 h 70"/>
                  <a:gd name="T8" fmla="*/ 62 w 72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0">
                    <a:moveTo>
                      <a:pt x="62" y="0"/>
                    </a:moveTo>
                    <a:lnTo>
                      <a:pt x="0" y="62"/>
                    </a:lnTo>
                    <a:lnTo>
                      <a:pt x="10" y="70"/>
                    </a:lnTo>
                    <a:lnTo>
                      <a:pt x="72" y="10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Freeform 1370"/>
              <p:cNvSpPr/>
              <p:nvPr/>
            </p:nvSpPr>
            <p:spPr>
              <a:xfrm>
                <a:off x="6284913" y="2592388"/>
                <a:ext cx="55563" cy="57150"/>
              </a:xfrm>
              <a:custGeom>
                <a:avLst/>
                <a:gdLst>
                  <a:gd name="T0" fmla="*/ 62 w 71"/>
                  <a:gd name="T1" fmla="*/ 0 h 72"/>
                  <a:gd name="T2" fmla="*/ 0 w 71"/>
                  <a:gd name="T3" fmla="*/ 62 h 72"/>
                  <a:gd name="T4" fmla="*/ 8 w 71"/>
                  <a:gd name="T5" fmla="*/ 72 h 72"/>
                  <a:gd name="T6" fmla="*/ 71 w 71"/>
                  <a:gd name="T7" fmla="*/ 10 h 72"/>
                  <a:gd name="T8" fmla="*/ 62 w 71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2">
                    <a:moveTo>
                      <a:pt x="62" y="0"/>
                    </a:moveTo>
                    <a:lnTo>
                      <a:pt x="0" y="62"/>
                    </a:lnTo>
                    <a:lnTo>
                      <a:pt x="8" y="72"/>
                    </a:lnTo>
                    <a:lnTo>
                      <a:pt x="71" y="10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Freeform 1371"/>
              <p:cNvSpPr>
                <a:spLocks noEditPoints="1"/>
              </p:cNvSpPr>
              <p:nvPr/>
            </p:nvSpPr>
            <p:spPr>
              <a:xfrm>
                <a:off x="6088063" y="2395538"/>
                <a:ext cx="323850" cy="322263"/>
              </a:xfrm>
              <a:custGeom>
                <a:avLst/>
                <a:gdLst>
                  <a:gd name="T0" fmla="*/ 139 w 407"/>
                  <a:gd name="T1" fmla="*/ 0 h 407"/>
                  <a:gd name="T2" fmla="*/ 32 w 407"/>
                  <a:gd name="T3" fmla="*/ 0 h 407"/>
                  <a:gd name="T4" fmla="*/ 32 w 407"/>
                  <a:gd name="T5" fmla="*/ 0 h 407"/>
                  <a:gd name="T6" fmla="*/ 25 w 407"/>
                  <a:gd name="T7" fmla="*/ 1 h 407"/>
                  <a:gd name="T8" fmla="*/ 20 w 407"/>
                  <a:gd name="T9" fmla="*/ 3 h 407"/>
                  <a:gd name="T10" fmla="*/ 15 w 407"/>
                  <a:gd name="T11" fmla="*/ 7 h 407"/>
                  <a:gd name="T12" fmla="*/ 10 w 407"/>
                  <a:gd name="T13" fmla="*/ 10 h 407"/>
                  <a:gd name="T14" fmla="*/ 5 w 407"/>
                  <a:gd name="T15" fmla="*/ 15 h 407"/>
                  <a:gd name="T16" fmla="*/ 1 w 407"/>
                  <a:gd name="T17" fmla="*/ 20 h 407"/>
                  <a:gd name="T18" fmla="*/ 0 w 407"/>
                  <a:gd name="T19" fmla="*/ 27 h 407"/>
                  <a:gd name="T20" fmla="*/ 0 w 407"/>
                  <a:gd name="T21" fmla="*/ 33 h 407"/>
                  <a:gd name="T22" fmla="*/ 0 w 407"/>
                  <a:gd name="T23" fmla="*/ 141 h 407"/>
                  <a:gd name="T24" fmla="*/ 267 w 407"/>
                  <a:gd name="T25" fmla="*/ 407 h 407"/>
                  <a:gd name="T26" fmla="*/ 407 w 407"/>
                  <a:gd name="T27" fmla="*/ 267 h 407"/>
                  <a:gd name="T28" fmla="*/ 139 w 407"/>
                  <a:gd name="T29" fmla="*/ 0 h 407"/>
                  <a:gd name="T30" fmla="*/ 13 w 407"/>
                  <a:gd name="T31" fmla="*/ 134 h 407"/>
                  <a:gd name="T32" fmla="*/ 13 w 407"/>
                  <a:gd name="T33" fmla="*/ 33 h 407"/>
                  <a:gd name="T34" fmla="*/ 13 w 407"/>
                  <a:gd name="T35" fmla="*/ 33 h 407"/>
                  <a:gd name="T36" fmla="*/ 15 w 407"/>
                  <a:gd name="T37" fmla="*/ 25 h 407"/>
                  <a:gd name="T38" fmla="*/ 18 w 407"/>
                  <a:gd name="T39" fmla="*/ 20 h 407"/>
                  <a:gd name="T40" fmla="*/ 25 w 407"/>
                  <a:gd name="T41" fmla="*/ 15 h 407"/>
                  <a:gd name="T42" fmla="*/ 32 w 407"/>
                  <a:gd name="T43" fmla="*/ 13 h 407"/>
                  <a:gd name="T44" fmla="*/ 134 w 407"/>
                  <a:gd name="T45" fmla="*/ 13 h 407"/>
                  <a:gd name="T46" fmla="*/ 388 w 407"/>
                  <a:gd name="T47" fmla="*/ 267 h 407"/>
                  <a:gd name="T48" fmla="*/ 267 w 407"/>
                  <a:gd name="T49" fmla="*/ 390 h 407"/>
                  <a:gd name="T50" fmla="*/ 13 w 407"/>
                  <a:gd name="T51" fmla="*/ 134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7" h="407">
                    <a:moveTo>
                      <a:pt x="139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3"/>
                    </a:lnTo>
                    <a:lnTo>
                      <a:pt x="15" y="7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1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141"/>
                    </a:lnTo>
                    <a:lnTo>
                      <a:pt x="267" y="407"/>
                    </a:lnTo>
                    <a:lnTo>
                      <a:pt x="407" y="267"/>
                    </a:lnTo>
                    <a:lnTo>
                      <a:pt x="139" y="0"/>
                    </a:lnTo>
                    <a:close/>
                    <a:moveTo>
                      <a:pt x="13" y="134"/>
                    </a:moveTo>
                    <a:lnTo>
                      <a:pt x="13" y="33"/>
                    </a:lnTo>
                    <a:lnTo>
                      <a:pt x="13" y="33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5" y="15"/>
                    </a:lnTo>
                    <a:lnTo>
                      <a:pt x="32" y="13"/>
                    </a:lnTo>
                    <a:lnTo>
                      <a:pt x="134" y="13"/>
                    </a:lnTo>
                    <a:lnTo>
                      <a:pt x="388" y="267"/>
                    </a:lnTo>
                    <a:lnTo>
                      <a:pt x="267" y="390"/>
                    </a:lnTo>
                    <a:lnTo>
                      <a:pt x="13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Rectangle 1372"/>
              <p:cNvSpPr>
                <a:spLocks noChangeArrowheads="1"/>
              </p:cNvSpPr>
              <p:nvPr/>
            </p:nvSpPr>
            <p:spPr>
              <a:xfrm>
                <a:off x="6146800" y="2452688"/>
                <a:ext cx="190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45" name="Grupo 44"/>
          <p:cNvGrpSpPr/>
          <p:nvPr/>
        </p:nvGrpSpPr>
        <p:grpSpPr>
          <a:xfrm>
            <a:off x="382959" y="1253200"/>
            <a:ext cx="4026460" cy="369332"/>
            <a:chOff x="713943" y="1728009"/>
            <a:chExt cx="4026460" cy="369332"/>
          </a:xfrm>
        </p:grpSpPr>
        <p:sp>
          <p:nvSpPr>
            <p:cNvPr id="6" name="CaixaDeTexto 5"/>
            <p:cNvSpPr txBox="1"/>
            <p:nvPr/>
          </p:nvSpPr>
          <p:spPr>
            <a:xfrm>
              <a:off x="1182801" y="1728009"/>
              <a:ext cx="3557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1496BB"/>
                </a:buClr>
              </a:pPr>
              <a:r>
                <a:rPr lang="pt-BR" b="1">
                  <a:solidFill>
                    <a:srgbClr val="093145"/>
                  </a:solidFill>
                  <a:latin typeface="+mj-lt"/>
                </a:rPr>
                <a:t>CANAIS DE ATENDIMENTO</a:t>
              </a:r>
            </a:p>
          </p:txBody>
        </p:sp>
        <p:sp>
          <p:nvSpPr>
            <p:cNvPr id="18" name="Freeform 1445"/>
            <p:cNvSpPr>
              <a:spLocks noEditPoints="1"/>
            </p:cNvSpPr>
            <p:nvPr/>
          </p:nvSpPr>
          <p:spPr>
            <a:xfrm>
              <a:off x="713943" y="1817136"/>
              <a:ext cx="319088" cy="215900"/>
            </a:xfrm>
            <a:custGeom>
              <a:avLst/>
              <a:gdLst>
                <a:gd name="T0" fmla="*/ 0 w 404"/>
                <a:gd name="T1" fmla="*/ 0 h 273"/>
                <a:gd name="T2" fmla="*/ 0 w 404"/>
                <a:gd name="T3" fmla="*/ 273 h 273"/>
                <a:gd name="T4" fmla="*/ 404 w 404"/>
                <a:gd name="T5" fmla="*/ 273 h 273"/>
                <a:gd name="T6" fmla="*/ 404 w 404"/>
                <a:gd name="T7" fmla="*/ 0 h 273"/>
                <a:gd name="T8" fmla="*/ 0 w 404"/>
                <a:gd name="T9" fmla="*/ 0 h 273"/>
                <a:gd name="T10" fmla="*/ 377 w 404"/>
                <a:gd name="T11" fmla="*/ 12 h 273"/>
                <a:gd name="T12" fmla="*/ 202 w 404"/>
                <a:gd name="T13" fmla="*/ 128 h 273"/>
                <a:gd name="T14" fmla="*/ 29 w 404"/>
                <a:gd name="T15" fmla="*/ 12 h 273"/>
                <a:gd name="T16" fmla="*/ 377 w 404"/>
                <a:gd name="T17" fmla="*/ 12 h 273"/>
                <a:gd name="T18" fmla="*/ 14 w 404"/>
                <a:gd name="T19" fmla="*/ 261 h 273"/>
                <a:gd name="T20" fmla="*/ 14 w 404"/>
                <a:gd name="T21" fmla="*/ 19 h 273"/>
                <a:gd name="T22" fmla="*/ 202 w 404"/>
                <a:gd name="T23" fmla="*/ 145 h 273"/>
                <a:gd name="T24" fmla="*/ 392 w 404"/>
                <a:gd name="T25" fmla="*/ 19 h 273"/>
                <a:gd name="T26" fmla="*/ 392 w 404"/>
                <a:gd name="T27" fmla="*/ 261 h 273"/>
                <a:gd name="T28" fmla="*/ 14 w 404"/>
                <a:gd name="T29" fmla="*/ 2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4" h="273">
                  <a:moveTo>
                    <a:pt x="0" y="0"/>
                  </a:moveTo>
                  <a:lnTo>
                    <a:pt x="0" y="273"/>
                  </a:lnTo>
                  <a:lnTo>
                    <a:pt x="404" y="273"/>
                  </a:lnTo>
                  <a:lnTo>
                    <a:pt x="404" y="0"/>
                  </a:lnTo>
                  <a:lnTo>
                    <a:pt x="0" y="0"/>
                  </a:lnTo>
                  <a:close/>
                  <a:moveTo>
                    <a:pt x="377" y="12"/>
                  </a:moveTo>
                  <a:lnTo>
                    <a:pt x="202" y="128"/>
                  </a:lnTo>
                  <a:lnTo>
                    <a:pt x="29" y="12"/>
                  </a:lnTo>
                  <a:lnTo>
                    <a:pt x="377" y="12"/>
                  </a:lnTo>
                  <a:close/>
                  <a:moveTo>
                    <a:pt x="14" y="261"/>
                  </a:moveTo>
                  <a:lnTo>
                    <a:pt x="14" y="19"/>
                  </a:lnTo>
                  <a:lnTo>
                    <a:pt x="202" y="145"/>
                  </a:lnTo>
                  <a:lnTo>
                    <a:pt x="392" y="19"/>
                  </a:lnTo>
                  <a:lnTo>
                    <a:pt x="392" y="261"/>
                  </a:lnTo>
                  <a:lnTo>
                    <a:pt x="14" y="261"/>
                  </a:lnTo>
                  <a:close/>
                </a:path>
              </a:pathLst>
            </a:custGeom>
            <a:solidFill>
              <a:srgbClr val="1496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7" name="CaixaDeTexto 36"/>
          <p:cNvSpPr txBox="1"/>
          <p:nvPr/>
        </p:nvSpPr>
        <p:spPr>
          <a:xfrm>
            <a:off x="7131700" y="1164811"/>
            <a:ext cx="519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496BB"/>
              </a:buClr>
            </a:pPr>
            <a:r>
              <a:rPr lang="pt-BR" b="1">
                <a:solidFill>
                  <a:srgbClr val="093145"/>
                </a:solidFill>
                <a:latin typeface="+mj-lt"/>
              </a:rPr>
              <a:t>CADASTRO DE CLIENTES E SEUS REPRESENTANTES</a:t>
            </a:r>
          </a:p>
        </p:txBody>
      </p:sp>
      <p:sp>
        <p:nvSpPr>
          <p:cNvPr id="38" name="Freeform 1004"/>
          <p:cNvSpPr>
            <a:spLocks noEditPoints="1"/>
          </p:cNvSpPr>
          <p:nvPr/>
        </p:nvSpPr>
        <p:spPr>
          <a:xfrm>
            <a:off x="6693054" y="1235010"/>
            <a:ext cx="321030" cy="381459"/>
          </a:xfrm>
          <a:custGeom>
            <a:avLst/>
            <a:gdLst>
              <a:gd name="T0" fmla="*/ 235 w 340"/>
              <a:gd name="T1" fmla="*/ 185 h 404"/>
              <a:gd name="T2" fmla="*/ 269 w 340"/>
              <a:gd name="T3" fmla="*/ 134 h 404"/>
              <a:gd name="T4" fmla="*/ 272 w 340"/>
              <a:gd name="T5" fmla="*/ 94 h 404"/>
              <a:gd name="T6" fmla="*/ 255 w 340"/>
              <a:gd name="T7" fmla="*/ 45 h 404"/>
              <a:gd name="T8" fmla="*/ 200 w 340"/>
              <a:gd name="T9" fmla="*/ 5 h 404"/>
              <a:gd name="T10" fmla="*/ 170 w 340"/>
              <a:gd name="T11" fmla="*/ 0 h 404"/>
              <a:gd name="T12" fmla="*/ 129 w 340"/>
              <a:gd name="T13" fmla="*/ 8 h 404"/>
              <a:gd name="T14" fmla="*/ 74 w 340"/>
              <a:gd name="T15" fmla="*/ 64 h 404"/>
              <a:gd name="T16" fmla="*/ 65 w 340"/>
              <a:gd name="T17" fmla="*/ 104 h 404"/>
              <a:gd name="T18" fmla="*/ 76 w 340"/>
              <a:gd name="T19" fmla="*/ 150 h 404"/>
              <a:gd name="T20" fmla="*/ 116 w 340"/>
              <a:gd name="T21" fmla="*/ 193 h 404"/>
              <a:gd name="T22" fmla="*/ 102 w 340"/>
              <a:gd name="T23" fmla="*/ 210 h 404"/>
              <a:gd name="T24" fmla="*/ 55 w 340"/>
              <a:gd name="T25" fmla="*/ 239 h 404"/>
              <a:gd name="T26" fmla="*/ 22 w 340"/>
              <a:gd name="T27" fmla="*/ 282 h 404"/>
              <a:gd name="T28" fmla="*/ 2 w 340"/>
              <a:gd name="T29" fmla="*/ 336 h 404"/>
              <a:gd name="T30" fmla="*/ 340 w 340"/>
              <a:gd name="T31" fmla="*/ 404 h 404"/>
              <a:gd name="T32" fmla="*/ 336 w 340"/>
              <a:gd name="T33" fmla="*/ 336 h 404"/>
              <a:gd name="T34" fmla="*/ 318 w 340"/>
              <a:gd name="T35" fmla="*/ 282 h 404"/>
              <a:gd name="T36" fmla="*/ 282 w 340"/>
              <a:gd name="T37" fmla="*/ 239 h 404"/>
              <a:gd name="T38" fmla="*/ 237 w 340"/>
              <a:gd name="T39" fmla="*/ 210 h 404"/>
              <a:gd name="T40" fmla="*/ 254 w 340"/>
              <a:gd name="T41" fmla="*/ 69 h 404"/>
              <a:gd name="T42" fmla="*/ 225 w 340"/>
              <a:gd name="T43" fmla="*/ 77 h 404"/>
              <a:gd name="T44" fmla="*/ 188 w 340"/>
              <a:gd name="T45" fmla="*/ 74 h 404"/>
              <a:gd name="T46" fmla="*/ 146 w 340"/>
              <a:gd name="T47" fmla="*/ 44 h 404"/>
              <a:gd name="T48" fmla="*/ 150 w 340"/>
              <a:gd name="T49" fmla="*/ 15 h 404"/>
              <a:gd name="T50" fmla="*/ 183 w 340"/>
              <a:gd name="T51" fmla="*/ 13 h 404"/>
              <a:gd name="T52" fmla="*/ 230 w 340"/>
              <a:gd name="T53" fmla="*/ 37 h 404"/>
              <a:gd name="T54" fmla="*/ 254 w 340"/>
              <a:gd name="T55" fmla="*/ 69 h 404"/>
              <a:gd name="T56" fmla="*/ 101 w 340"/>
              <a:gd name="T57" fmla="*/ 60 h 404"/>
              <a:gd name="T58" fmla="*/ 86 w 340"/>
              <a:gd name="T59" fmla="*/ 69 h 404"/>
              <a:gd name="T60" fmla="*/ 114 w 340"/>
              <a:gd name="T61" fmla="*/ 32 h 404"/>
              <a:gd name="T62" fmla="*/ 79 w 340"/>
              <a:gd name="T63" fmla="*/ 101 h 404"/>
              <a:gd name="T64" fmla="*/ 119 w 340"/>
              <a:gd name="T65" fmla="*/ 57 h 404"/>
              <a:gd name="T66" fmla="*/ 143 w 340"/>
              <a:gd name="T67" fmla="*/ 60 h 404"/>
              <a:gd name="T68" fmla="*/ 188 w 340"/>
              <a:gd name="T69" fmla="*/ 87 h 404"/>
              <a:gd name="T70" fmla="*/ 227 w 340"/>
              <a:gd name="T71" fmla="*/ 91 h 404"/>
              <a:gd name="T72" fmla="*/ 257 w 340"/>
              <a:gd name="T73" fmla="*/ 82 h 404"/>
              <a:gd name="T74" fmla="*/ 259 w 340"/>
              <a:gd name="T75" fmla="*/ 123 h 404"/>
              <a:gd name="T76" fmla="*/ 220 w 340"/>
              <a:gd name="T77" fmla="*/ 180 h 404"/>
              <a:gd name="T78" fmla="*/ 170 w 340"/>
              <a:gd name="T79" fmla="*/ 195 h 404"/>
              <a:gd name="T80" fmla="*/ 104 w 340"/>
              <a:gd name="T81" fmla="*/ 168 h 404"/>
              <a:gd name="T82" fmla="*/ 77 w 340"/>
              <a:gd name="T83" fmla="*/ 104 h 404"/>
              <a:gd name="T84" fmla="*/ 13 w 340"/>
              <a:gd name="T85" fmla="*/ 365 h 404"/>
              <a:gd name="T86" fmla="*/ 20 w 340"/>
              <a:gd name="T87" fmla="*/ 318 h 404"/>
              <a:gd name="T88" fmla="*/ 49 w 340"/>
              <a:gd name="T89" fmla="*/ 266 h 404"/>
              <a:gd name="T90" fmla="*/ 94 w 340"/>
              <a:gd name="T91" fmla="*/ 227 h 404"/>
              <a:gd name="T92" fmla="*/ 153 w 340"/>
              <a:gd name="T93" fmla="*/ 208 h 404"/>
              <a:gd name="T94" fmla="*/ 200 w 340"/>
              <a:gd name="T95" fmla="*/ 212 h 404"/>
              <a:gd name="T96" fmla="*/ 257 w 340"/>
              <a:gd name="T97" fmla="*/ 235 h 404"/>
              <a:gd name="T98" fmla="*/ 299 w 340"/>
              <a:gd name="T99" fmla="*/ 277 h 404"/>
              <a:gd name="T100" fmla="*/ 323 w 340"/>
              <a:gd name="T101" fmla="*/ 333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0" h="404">
                <a:moveTo>
                  <a:pt x="210" y="200"/>
                </a:moveTo>
                <a:lnTo>
                  <a:pt x="210" y="200"/>
                </a:lnTo>
                <a:lnTo>
                  <a:pt x="224" y="193"/>
                </a:lnTo>
                <a:lnTo>
                  <a:pt x="235" y="185"/>
                </a:lnTo>
                <a:lnTo>
                  <a:pt x="247" y="175"/>
                </a:lnTo>
                <a:lnTo>
                  <a:pt x="255" y="163"/>
                </a:lnTo>
                <a:lnTo>
                  <a:pt x="264" y="150"/>
                </a:lnTo>
                <a:lnTo>
                  <a:pt x="269" y="134"/>
                </a:lnTo>
                <a:lnTo>
                  <a:pt x="272" y="119"/>
                </a:lnTo>
                <a:lnTo>
                  <a:pt x="274" y="104"/>
                </a:lnTo>
                <a:lnTo>
                  <a:pt x="274" y="104"/>
                </a:lnTo>
                <a:lnTo>
                  <a:pt x="272" y="94"/>
                </a:lnTo>
                <a:lnTo>
                  <a:pt x="272" y="82"/>
                </a:lnTo>
                <a:lnTo>
                  <a:pt x="269" y="74"/>
                </a:lnTo>
                <a:lnTo>
                  <a:pt x="266" y="64"/>
                </a:lnTo>
                <a:lnTo>
                  <a:pt x="255" y="45"/>
                </a:lnTo>
                <a:lnTo>
                  <a:pt x="244" y="30"/>
                </a:lnTo>
                <a:lnTo>
                  <a:pt x="227" y="18"/>
                </a:lnTo>
                <a:lnTo>
                  <a:pt x="210" y="8"/>
                </a:lnTo>
                <a:lnTo>
                  <a:pt x="200" y="5"/>
                </a:lnTo>
                <a:lnTo>
                  <a:pt x="190" y="2"/>
                </a:lnTo>
                <a:lnTo>
                  <a:pt x="180" y="0"/>
                </a:lnTo>
                <a:lnTo>
                  <a:pt x="170" y="0"/>
                </a:lnTo>
                <a:lnTo>
                  <a:pt x="170" y="0"/>
                </a:lnTo>
                <a:lnTo>
                  <a:pt x="158" y="0"/>
                </a:lnTo>
                <a:lnTo>
                  <a:pt x="148" y="2"/>
                </a:lnTo>
                <a:lnTo>
                  <a:pt x="138" y="5"/>
                </a:lnTo>
                <a:lnTo>
                  <a:pt x="129" y="8"/>
                </a:lnTo>
                <a:lnTo>
                  <a:pt x="111" y="18"/>
                </a:lnTo>
                <a:lnTo>
                  <a:pt x="96" y="30"/>
                </a:lnTo>
                <a:lnTo>
                  <a:pt x="82" y="45"/>
                </a:lnTo>
                <a:lnTo>
                  <a:pt x="74" y="64"/>
                </a:lnTo>
                <a:lnTo>
                  <a:pt x="70" y="74"/>
                </a:lnTo>
                <a:lnTo>
                  <a:pt x="67" y="82"/>
                </a:lnTo>
                <a:lnTo>
                  <a:pt x="65" y="94"/>
                </a:lnTo>
                <a:lnTo>
                  <a:pt x="65" y="104"/>
                </a:lnTo>
                <a:lnTo>
                  <a:pt x="65" y="104"/>
                </a:lnTo>
                <a:lnTo>
                  <a:pt x="65" y="119"/>
                </a:lnTo>
                <a:lnTo>
                  <a:pt x="70" y="134"/>
                </a:lnTo>
                <a:lnTo>
                  <a:pt x="76" y="150"/>
                </a:lnTo>
                <a:lnTo>
                  <a:pt x="82" y="163"/>
                </a:lnTo>
                <a:lnTo>
                  <a:pt x="92" y="175"/>
                </a:lnTo>
                <a:lnTo>
                  <a:pt x="102" y="185"/>
                </a:lnTo>
                <a:lnTo>
                  <a:pt x="116" y="193"/>
                </a:lnTo>
                <a:lnTo>
                  <a:pt x="129" y="200"/>
                </a:lnTo>
                <a:lnTo>
                  <a:pt x="129" y="200"/>
                </a:lnTo>
                <a:lnTo>
                  <a:pt x="116" y="205"/>
                </a:lnTo>
                <a:lnTo>
                  <a:pt x="102" y="210"/>
                </a:lnTo>
                <a:lnTo>
                  <a:pt x="89" y="215"/>
                </a:lnTo>
                <a:lnTo>
                  <a:pt x="77" y="222"/>
                </a:lnTo>
                <a:lnTo>
                  <a:pt x="67" y="230"/>
                </a:lnTo>
                <a:lnTo>
                  <a:pt x="55" y="239"/>
                </a:lnTo>
                <a:lnTo>
                  <a:pt x="45" y="249"/>
                </a:lnTo>
                <a:lnTo>
                  <a:pt x="37" y="259"/>
                </a:lnTo>
                <a:lnTo>
                  <a:pt x="28" y="271"/>
                </a:lnTo>
                <a:lnTo>
                  <a:pt x="22" y="282"/>
                </a:lnTo>
                <a:lnTo>
                  <a:pt x="15" y="296"/>
                </a:lnTo>
                <a:lnTo>
                  <a:pt x="10" y="308"/>
                </a:lnTo>
                <a:lnTo>
                  <a:pt x="5" y="321"/>
                </a:lnTo>
                <a:lnTo>
                  <a:pt x="2" y="336"/>
                </a:lnTo>
                <a:lnTo>
                  <a:pt x="0" y="350"/>
                </a:lnTo>
                <a:lnTo>
                  <a:pt x="0" y="365"/>
                </a:lnTo>
                <a:lnTo>
                  <a:pt x="0" y="404"/>
                </a:lnTo>
                <a:lnTo>
                  <a:pt x="340" y="404"/>
                </a:lnTo>
                <a:lnTo>
                  <a:pt x="340" y="365"/>
                </a:lnTo>
                <a:lnTo>
                  <a:pt x="340" y="365"/>
                </a:lnTo>
                <a:lnTo>
                  <a:pt x="338" y="350"/>
                </a:lnTo>
                <a:lnTo>
                  <a:pt x="336" y="336"/>
                </a:lnTo>
                <a:lnTo>
                  <a:pt x="333" y="321"/>
                </a:lnTo>
                <a:lnTo>
                  <a:pt x="329" y="308"/>
                </a:lnTo>
                <a:lnTo>
                  <a:pt x="324" y="296"/>
                </a:lnTo>
                <a:lnTo>
                  <a:pt x="318" y="282"/>
                </a:lnTo>
                <a:lnTo>
                  <a:pt x="311" y="271"/>
                </a:lnTo>
                <a:lnTo>
                  <a:pt x="303" y="259"/>
                </a:lnTo>
                <a:lnTo>
                  <a:pt x="292" y="249"/>
                </a:lnTo>
                <a:lnTo>
                  <a:pt x="282" y="239"/>
                </a:lnTo>
                <a:lnTo>
                  <a:pt x="272" y="230"/>
                </a:lnTo>
                <a:lnTo>
                  <a:pt x="261" y="222"/>
                </a:lnTo>
                <a:lnTo>
                  <a:pt x="249" y="215"/>
                </a:lnTo>
                <a:lnTo>
                  <a:pt x="237" y="210"/>
                </a:lnTo>
                <a:lnTo>
                  <a:pt x="224" y="205"/>
                </a:lnTo>
                <a:lnTo>
                  <a:pt x="210" y="200"/>
                </a:lnTo>
                <a:lnTo>
                  <a:pt x="210" y="200"/>
                </a:lnTo>
                <a:close/>
                <a:moveTo>
                  <a:pt x="254" y="69"/>
                </a:moveTo>
                <a:lnTo>
                  <a:pt x="254" y="69"/>
                </a:lnTo>
                <a:lnTo>
                  <a:pt x="244" y="72"/>
                </a:lnTo>
                <a:lnTo>
                  <a:pt x="235" y="76"/>
                </a:lnTo>
                <a:lnTo>
                  <a:pt x="225" y="77"/>
                </a:lnTo>
                <a:lnTo>
                  <a:pt x="215" y="77"/>
                </a:lnTo>
                <a:lnTo>
                  <a:pt x="215" y="77"/>
                </a:lnTo>
                <a:lnTo>
                  <a:pt x="202" y="77"/>
                </a:lnTo>
                <a:lnTo>
                  <a:pt x="188" y="74"/>
                </a:lnTo>
                <a:lnTo>
                  <a:pt x="176" y="69"/>
                </a:lnTo>
                <a:lnTo>
                  <a:pt x="165" y="62"/>
                </a:lnTo>
                <a:lnTo>
                  <a:pt x="155" y="54"/>
                </a:lnTo>
                <a:lnTo>
                  <a:pt x="146" y="44"/>
                </a:lnTo>
                <a:lnTo>
                  <a:pt x="138" y="34"/>
                </a:lnTo>
                <a:lnTo>
                  <a:pt x="133" y="20"/>
                </a:lnTo>
                <a:lnTo>
                  <a:pt x="133" y="20"/>
                </a:lnTo>
                <a:lnTo>
                  <a:pt x="150" y="15"/>
                </a:lnTo>
                <a:lnTo>
                  <a:pt x="160" y="13"/>
                </a:lnTo>
                <a:lnTo>
                  <a:pt x="170" y="13"/>
                </a:lnTo>
                <a:lnTo>
                  <a:pt x="170" y="13"/>
                </a:lnTo>
                <a:lnTo>
                  <a:pt x="183" y="13"/>
                </a:lnTo>
                <a:lnTo>
                  <a:pt x="197" y="17"/>
                </a:lnTo>
                <a:lnTo>
                  <a:pt x="208" y="22"/>
                </a:lnTo>
                <a:lnTo>
                  <a:pt x="220" y="28"/>
                </a:lnTo>
                <a:lnTo>
                  <a:pt x="230" y="37"/>
                </a:lnTo>
                <a:lnTo>
                  <a:pt x="240" y="47"/>
                </a:lnTo>
                <a:lnTo>
                  <a:pt x="247" y="57"/>
                </a:lnTo>
                <a:lnTo>
                  <a:pt x="254" y="69"/>
                </a:lnTo>
                <a:lnTo>
                  <a:pt x="254" y="69"/>
                </a:lnTo>
                <a:close/>
                <a:moveTo>
                  <a:pt x="114" y="32"/>
                </a:moveTo>
                <a:lnTo>
                  <a:pt x="114" y="32"/>
                </a:lnTo>
                <a:lnTo>
                  <a:pt x="109" y="47"/>
                </a:lnTo>
                <a:lnTo>
                  <a:pt x="101" y="60"/>
                </a:lnTo>
                <a:lnTo>
                  <a:pt x="92" y="74"/>
                </a:lnTo>
                <a:lnTo>
                  <a:pt x="81" y="84"/>
                </a:lnTo>
                <a:lnTo>
                  <a:pt x="81" y="84"/>
                </a:lnTo>
                <a:lnTo>
                  <a:pt x="86" y="69"/>
                </a:lnTo>
                <a:lnTo>
                  <a:pt x="92" y="55"/>
                </a:lnTo>
                <a:lnTo>
                  <a:pt x="102" y="42"/>
                </a:lnTo>
                <a:lnTo>
                  <a:pt x="114" y="32"/>
                </a:lnTo>
                <a:lnTo>
                  <a:pt x="114" y="32"/>
                </a:lnTo>
                <a:close/>
                <a:moveTo>
                  <a:pt x="77" y="104"/>
                </a:moveTo>
                <a:lnTo>
                  <a:pt x="77" y="104"/>
                </a:lnTo>
                <a:lnTo>
                  <a:pt x="79" y="101"/>
                </a:lnTo>
                <a:lnTo>
                  <a:pt x="79" y="101"/>
                </a:lnTo>
                <a:lnTo>
                  <a:pt x="87" y="96"/>
                </a:lnTo>
                <a:lnTo>
                  <a:pt x="94" y="89"/>
                </a:lnTo>
                <a:lnTo>
                  <a:pt x="107" y="74"/>
                </a:lnTo>
                <a:lnTo>
                  <a:pt x="119" y="57"/>
                </a:lnTo>
                <a:lnTo>
                  <a:pt x="126" y="39"/>
                </a:lnTo>
                <a:lnTo>
                  <a:pt x="126" y="39"/>
                </a:lnTo>
                <a:lnTo>
                  <a:pt x="133" y="49"/>
                </a:lnTo>
                <a:lnTo>
                  <a:pt x="143" y="60"/>
                </a:lnTo>
                <a:lnTo>
                  <a:pt x="153" y="69"/>
                </a:lnTo>
                <a:lnTo>
                  <a:pt x="163" y="77"/>
                </a:lnTo>
                <a:lnTo>
                  <a:pt x="175" y="82"/>
                </a:lnTo>
                <a:lnTo>
                  <a:pt x="188" y="87"/>
                </a:lnTo>
                <a:lnTo>
                  <a:pt x="202" y="91"/>
                </a:lnTo>
                <a:lnTo>
                  <a:pt x="215" y="91"/>
                </a:lnTo>
                <a:lnTo>
                  <a:pt x="215" y="91"/>
                </a:lnTo>
                <a:lnTo>
                  <a:pt x="227" y="91"/>
                </a:lnTo>
                <a:lnTo>
                  <a:pt x="237" y="89"/>
                </a:lnTo>
                <a:lnTo>
                  <a:pt x="247" y="86"/>
                </a:lnTo>
                <a:lnTo>
                  <a:pt x="257" y="82"/>
                </a:lnTo>
                <a:lnTo>
                  <a:pt x="257" y="82"/>
                </a:lnTo>
                <a:lnTo>
                  <a:pt x="261" y="92"/>
                </a:lnTo>
                <a:lnTo>
                  <a:pt x="261" y="104"/>
                </a:lnTo>
                <a:lnTo>
                  <a:pt x="261" y="104"/>
                </a:lnTo>
                <a:lnTo>
                  <a:pt x="259" y="123"/>
                </a:lnTo>
                <a:lnTo>
                  <a:pt x="254" y="139"/>
                </a:lnTo>
                <a:lnTo>
                  <a:pt x="245" y="155"/>
                </a:lnTo>
                <a:lnTo>
                  <a:pt x="234" y="168"/>
                </a:lnTo>
                <a:lnTo>
                  <a:pt x="220" y="180"/>
                </a:lnTo>
                <a:lnTo>
                  <a:pt x="205" y="188"/>
                </a:lnTo>
                <a:lnTo>
                  <a:pt x="188" y="193"/>
                </a:lnTo>
                <a:lnTo>
                  <a:pt x="170" y="195"/>
                </a:lnTo>
                <a:lnTo>
                  <a:pt x="170" y="195"/>
                </a:lnTo>
                <a:lnTo>
                  <a:pt x="151" y="193"/>
                </a:lnTo>
                <a:lnTo>
                  <a:pt x="134" y="188"/>
                </a:lnTo>
                <a:lnTo>
                  <a:pt x="118" y="180"/>
                </a:lnTo>
                <a:lnTo>
                  <a:pt x="104" y="168"/>
                </a:lnTo>
                <a:lnTo>
                  <a:pt x="94" y="155"/>
                </a:lnTo>
                <a:lnTo>
                  <a:pt x="86" y="139"/>
                </a:lnTo>
                <a:lnTo>
                  <a:pt x="81" y="123"/>
                </a:lnTo>
                <a:lnTo>
                  <a:pt x="77" y="104"/>
                </a:lnTo>
                <a:lnTo>
                  <a:pt x="77" y="104"/>
                </a:lnTo>
                <a:close/>
                <a:moveTo>
                  <a:pt x="326" y="392"/>
                </a:moveTo>
                <a:lnTo>
                  <a:pt x="13" y="392"/>
                </a:lnTo>
                <a:lnTo>
                  <a:pt x="13" y="365"/>
                </a:lnTo>
                <a:lnTo>
                  <a:pt x="13" y="365"/>
                </a:lnTo>
                <a:lnTo>
                  <a:pt x="13" y="350"/>
                </a:lnTo>
                <a:lnTo>
                  <a:pt x="17" y="333"/>
                </a:lnTo>
                <a:lnTo>
                  <a:pt x="20" y="318"/>
                </a:lnTo>
                <a:lnTo>
                  <a:pt x="25" y="304"/>
                </a:lnTo>
                <a:lnTo>
                  <a:pt x="32" y="291"/>
                </a:lnTo>
                <a:lnTo>
                  <a:pt x="40" y="277"/>
                </a:lnTo>
                <a:lnTo>
                  <a:pt x="49" y="266"/>
                </a:lnTo>
                <a:lnTo>
                  <a:pt x="59" y="254"/>
                </a:lnTo>
                <a:lnTo>
                  <a:pt x="70" y="244"/>
                </a:lnTo>
                <a:lnTo>
                  <a:pt x="82" y="235"/>
                </a:lnTo>
                <a:lnTo>
                  <a:pt x="94" y="227"/>
                </a:lnTo>
                <a:lnTo>
                  <a:pt x="109" y="220"/>
                </a:lnTo>
                <a:lnTo>
                  <a:pt x="123" y="215"/>
                </a:lnTo>
                <a:lnTo>
                  <a:pt x="138" y="212"/>
                </a:lnTo>
                <a:lnTo>
                  <a:pt x="153" y="208"/>
                </a:lnTo>
                <a:lnTo>
                  <a:pt x="170" y="208"/>
                </a:lnTo>
                <a:lnTo>
                  <a:pt x="170" y="208"/>
                </a:lnTo>
                <a:lnTo>
                  <a:pt x="185" y="208"/>
                </a:lnTo>
                <a:lnTo>
                  <a:pt x="200" y="212"/>
                </a:lnTo>
                <a:lnTo>
                  <a:pt x="215" y="215"/>
                </a:lnTo>
                <a:lnTo>
                  <a:pt x="230" y="220"/>
                </a:lnTo>
                <a:lnTo>
                  <a:pt x="244" y="227"/>
                </a:lnTo>
                <a:lnTo>
                  <a:pt x="257" y="235"/>
                </a:lnTo>
                <a:lnTo>
                  <a:pt x="269" y="244"/>
                </a:lnTo>
                <a:lnTo>
                  <a:pt x="281" y="254"/>
                </a:lnTo>
                <a:lnTo>
                  <a:pt x="291" y="266"/>
                </a:lnTo>
                <a:lnTo>
                  <a:pt x="299" y="277"/>
                </a:lnTo>
                <a:lnTo>
                  <a:pt x="308" y="291"/>
                </a:lnTo>
                <a:lnTo>
                  <a:pt x="313" y="304"/>
                </a:lnTo>
                <a:lnTo>
                  <a:pt x="319" y="318"/>
                </a:lnTo>
                <a:lnTo>
                  <a:pt x="323" y="333"/>
                </a:lnTo>
                <a:lnTo>
                  <a:pt x="324" y="350"/>
                </a:lnTo>
                <a:lnTo>
                  <a:pt x="326" y="365"/>
                </a:lnTo>
                <a:lnTo>
                  <a:pt x="326" y="392"/>
                </a:lnTo>
                <a:close/>
              </a:path>
            </a:pathLst>
          </a:custGeom>
          <a:solidFill>
            <a:srgbClr val="1496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Freeform 1417"/>
          <p:cNvSpPr>
            <a:spLocks noEditPoints="1"/>
          </p:cNvSpPr>
          <p:nvPr/>
        </p:nvSpPr>
        <p:spPr>
          <a:xfrm>
            <a:off x="6693054" y="2443625"/>
            <a:ext cx="320675" cy="320675"/>
          </a:xfrm>
          <a:custGeom>
            <a:avLst/>
            <a:gdLst>
              <a:gd name="T0" fmla="*/ 34 w 406"/>
              <a:gd name="T1" fmla="*/ 0 h 403"/>
              <a:gd name="T2" fmla="*/ 27 w 406"/>
              <a:gd name="T3" fmla="*/ 0 h 403"/>
              <a:gd name="T4" fmla="*/ 16 w 406"/>
              <a:gd name="T5" fmla="*/ 5 h 403"/>
              <a:gd name="T6" fmla="*/ 7 w 406"/>
              <a:gd name="T7" fmla="*/ 13 h 403"/>
              <a:gd name="T8" fmla="*/ 2 w 406"/>
              <a:gd name="T9" fmla="*/ 25 h 403"/>
              <a:gd name="T10" fmla="*/ 0 w 406"/>
              <a:gd name="T11" fmla="*/ 371 h 403"/>
              <a:gd name="T12" fmla="*/ 2 w 406"/>
              <a:gd name="T13" fmla="*/ 378 h 403"/>
              <a:gd name="T14" fmla="*/ 7 w 406"/>
              <a:gd name="T15" fmla="*/ 388 h 403"/>
              <a:gd name="T16" fmla="*/ 16 w 406"/>
              <a:gd name="T17" fmla="*/ 398 h 403"/>
              <a:gd name="T18" fmla="*/ 27 w 406"/>
              <a:gd name="T19" fmla="*/ 403 h 403"/>
              <a:gd name="T20" fmla="*/ 372 w 406"/>
              <a:gd name="T21" fmla="*/ 403 h 403"/>
              <a:gd name="T22" fmla="*/ 379 w 406"/>
              <a:gd name="T23" fmla="*/ 403 h 403"/>
              <a:gd name="T24" fmla="*/ 391 w 406"/>
              <a:gd name="T25" fmla="*/ 398 h 403"/>
              <a:gd name="T26" fmla="*/ 401 w 406"/>
              <a:gd name="T27" fmla="*/ 388 h 403"/>
              <a:gd name="T28" fmla="*/ 404 w 406"/>
              <a:gd name="T29" fmla="*/ 378 h 403"/>
              <a:gd name="T30" fmla="*/ 406 w 406"/>
              <a:gd name="T31" fmla="*/ 32 h 403"/>
              <a:gd name="T32" fmla="*/ 404 w 406"/>
              <a:gd name="T33" fmla="*/ 25 h 403"/>
              <a:gd name="T34" fmla="*/ 401 w 406"/>
              <a:gd name="T35" fmla="*/ 13 h 403"/>
              <a:gd name="T36" fmla="*/ 391 w 406"/>
              <a:gd name="T37" fmla="*/ 5 h 403"/>
              <a:gd name="T38" fmla="*/ 379 w 406"/>
              <a:gd name="T39" fmla="*/ 0 h 403"/>
              <a:gd name="T40" fmla="*/ 372 w 406"/>
              <a:gd name="T41" fmla="*/ 0 h 403"/>
              <a:gd name="T42" fmla="*/ 392 w 406"/>
              <a:gd name="T43" fmla="*/ 371 h 403"/>
              <a:gd name="T44" fmla="*/ 387 w 406"/>
              <a:gd name="T45" fmla="*/ 385 h 403"/>
              <a:gd name="T46" fmla="*/ 372 w 406"/>
              <a:gd name="T47" fmla="*/ 390 h 403"/>
              <a:gd name="T48" fmla="*/ 34 w 406"/>
              <a:gd name="T49" fmla="*/ 390 h 403"/>
              <a:gd name="T50" fmla="*/ 21 w 406"/>
              <a:gd name="T51" fmla="*/ 385 h 403"/>
              <a:gd name="T52" fmla="*/ 14 w 406"/>
              <a:gd name="T53" fmla="*/ 371 h 403"/>
              <a:gd name="T54" fmla="*/ 138 w 406"/>
              <a:gd name="T55" fmla="*/ 146 h 403"/>
              <a:gd name="T56" fmla="*/ 327 w 406"/>
              <a:gd name="T57" fmla="*/ 87 h 403"/>
              <a:gd name="T58" fmla="*/ 340 w 406"/>
              <a:gd name="T59" fmla="*/ 202 h 403"/>
              <a:gd name="T60" fmla="*/ 204 w 406"/>
              <a:gd name="T61" fmla="*/ 64 h 403"/>
              <a:gd name="T62" fmla="*/ 318 w 406"/>
              <a:gd name="T63" fmla="*/ 77 h 403"/>
              <a:gd name="T64" fmla="*/ 138 w 406"/>
              <a:gd name="T65" fmla="*/ 128 h 403"/>
              <a:gd name="T66" fmla="*/ 14 w 406"/>
              <a:gd name="T67" fmla="*/ 32 h 403"/>
              <a:gd name="T68" fmla="*/ 16 w 406"/>
              <a:gd name="T69" fmla="*/ 23 h 403"/>
              <a:gd name="T70" fmla="*/ 26 w 406"/>
              <a:gd name="T71" fmla="*/ 13 h 403"/>
              <a:gd name="T72" fmla="*/ 372 w 406"/>
              <a:gd name="T73" fmla="*/ 11 h 403"/>
              <a:gd name="T74" fmla="*/ 380 w 406"/>
              <a:gd name="T75" fmla="*/ 13 h 403"/>
              <a:gd name="T76" fmla="*/ 391 w 406"/>
              <a:gd name="T77" fmla="*/ 23 h 403"/>
              <a:gd name="T78" fmla="*/ 392 w 406"/>
              <a:gd name="T79" fmla="*/ 371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06" h="403">
                <a:moveTo>
                  <a:pt x="372" y="0"/>
                </a:moveTo>
                <a:lnTo>
                  <a:pt x="34" y="0"/>
                </a:lnTo>
                <a:lnTo>
                  <a:pt x="34" y="0"/>
                </a:lnTo>
                <a:lnTo>
                  <a:pt x="27" y="0"/>
                </a:lnTo>
                <a:lnTo>
                  <a:pt x="21" y="1"/>
                </a:lnTo>
                <a:lnTo>
                  <a:pt x="16" y="5"/>
                </a:lnTo>
                <a:lnTo>
                  <a:pt x="11" y="8"/>
                </a:lnTo>
                <a:lnTo>
                  <a:pt x="7" y="13"/>
                </a:lnTo>
                <a:lnTo>
                  <a:pt x="4" y="18"/>
                </a:lnTo>
                <a:lnTo>
                  <a:pt x="2" y="25"/>
                </a:lnTo>
                <a:lnTo>
                  <a:pt x="0" y="32"/>
                </a:lnTo>
                <a:lnTo>
                  <a:pt x="0" y="371"/>
                </a:lnTo>
                <a:lnTo>
                  <a:pt x="0" y="371"/>
                </a:lnTo>
                <a:lnTo>
                  <a:pt x="2" y="378"/>
                </a:lnTo>
                <a:lnTo>
                  <a:pt x="4" y="383"/>
                </a:lnTo>
                <a:lnTo>
                  <a:pt x="7" y="388"/>
                </a:lnTo>
                <a:lnTo>
                  <a:pt x="11" y="393"/>
                </a:lnTo>
                <a:lnTo>
                  <a:pt x="16" y="398"/>
                </a:lnTo>
                <a:lnTo>
                  <a:pt x="21" y="400"/>
                </a:lnTo>
                <a:lnTo>
                  <a:pt x="27" y="403"/>
                </a:lnTo>
                <a:lnTo>
                  <a:pt x="34" y="403"/>
                </a:lnTo>
                <a:lnTo>
                  <a:pt x="372" y="403"/>
                </a:lnTo>
                <a:lnTo>
                  <a:pt x="372" y="403"/>
                </a:lnTo>
                <a:lnTo>
                  <a:pt x="379" y="403"/>
                </a:lnTo>
                <a:lnTo>
                  <a:pt x="386" y="400"/>
                </a:lnTo>
                <a:lnTo>
                  <a:pt x="391" y="398"/>
                </a:lnTo>
                <a:lnTo>
                  <a:pt x="396" y="393"/>
                </a:lnTo>
                <a:lnTo>
                  <a:pt x="401" y="388"/>
                </a:lnTo>
                <a:lnTo>
                  <a:pt x="402" y="383"/>
                </a:lnTo>
                <a:lnTo>
                  <a:pt x="404" y="378"/>
                </a:lnTo>
                <a:lnTo>
                  <a:pt x="406" y="371"/>
                </a:lnTo>
                <a:lnTo>
                  <a:pt x="406" y="32"/>
                </a:lnTo>
                <a:lnTo>
                  <a:pt x="406" y="32"/>
                </a:lnTo>
                <a:lnTo>
                  <a:pt x="404" y="25"/>
                </a:lnTo>
                <a:lnTo>
                  <a:pt x="402" y="18"/>
                </a:lnTo>
                <a:lnTo>
                  <a:pt x="401" y="13"/>
                </a:lnTo>
                <a:lnTo>
                  <a:pt x="396" y="8"/>
                </a:lnTo>
                <a:lnTo>
                  <a:pt x="391" y="5"/>
                </a:lnTo>
                <a:lnTo>
                  <a:pt x="386" y="1"/>
                </a:lnTo>
                <a:lnTo>
                  <a:pt x="379" y="0"/>
                </a:lnTo>
                <a:lnTo>
                  <a:pt x="372" y="0"/>
                </a:lnTo>
                <a:lnTo>
                  <a:pt x="372" y="0"/>
                </a:lnTo>
                <a:close/>
                <a:moveTo>
                  <a:pt x="392" y="371"/>
                </a:moveTo>
                <a:lnTo>
                  <a:pt x="392" y="371"/>
                </a:lnTo>
                <a:lnTo>
                  <a:pt x="391" y="378"/>
                </a:lnTo>
                <a:lnTo>
                  <a:pt x="387" y="385"/>
                </a:lnTo>
                <a:lnTo>
                  <a:pt x="380" y="388"/>
                </a:lnTo>
                <a:lnTo>
                  <a:pt x="372" y="390"/>
                </a:lnTo>
                <a:lnTo>
                  <a:pt x="34" y="390"/>
                </a:lnTo>
                <a:lnTo>
                  <a:pt x="34" y="390"/>
                </a:lnTo>
                <a:lnTo>
                  <a:pt x="26" y="388"/>
                </a:lnTo>
                <a:lnTo>
                  <a:pt x="21" y="385"/>
                </a:lnTo>
                <a:lnTo>
                  <a:pt x="16" y="378"/>
                </a:lnTo>
                <a:lnTo>
                  <a:pt x="14" y="371"/>
                </a:lnTo>
                <a:lnTo>
                  <a:pt x="14" y="269"/>
                </a:lnTo>
                <a:lnTo>
                  <a:pt x="138" y="146"/>
                </a:lnTo>
                <a:lnTo>
                  <a:pt x="204" y="210"/>
                </a:lnTo>
                <a:lnTo>
                  <a:pt x="327" y="87"/>
                </a:lnTo>
                <a:lnTo>
                  <a:pt x="327" y="202"/>
                </a:lnTo>
                <a:lnTo>
                  <a:pt x="340" y="202"/>
                </a:lnTo>
                <a:lnTo>
                  <a:pt x="340" y="64"/>
                </a:lnTo>
                <a:lnTo>
                  <a:pt x="204" y="64"/>
                </a:lnTo>
                <a:lnTo>
                  <a:pt x="204" y="77"/>
                </a:lnTo>
                <a:lnTo>
                  <a:pt x="318" y="77"/>
                </a:lnTo>
                <a:lnTo>
                  <a:pt x="204" y="191"/>
                </a:lnTo>
                <a:lnTo>
                  <a:pt x="138" y="128"/>
                </a:lnTo>
                <a:lnTo>
                  <a:pt x="14" y="250"/>
                </a:lnTo>
                <a:lnTo>
                  <a:pt x="14" y="32"/>
                </a:lnTo>
                <a:lnTo>
                  <a:pt x="14" y="32"/>
                </a:lnTo>
                <a:lnTo>
                  <a:pt x="16" y="23"/>
                </a:lnTo>
                <a:lnTo>
                  <a:pt x="21" y="18"/>
                </a:lnTo>
                <a:lnTo>
                  <a:pt x="26" y="13"/>
                </a:lnTo>
                <a:lnTo>
                  <a:pt x="34" y="11"/>
                </a:lnTo>
                <a:lnTo>
                  <a:pt x="372" y="11"/>
                </a:lnTo>
                <a:lnTo>
                  <a:pt x="372" y="11"/>
                </a:lnTo>
                <a:lnTo>
                  <a:pt x="380" y="13"/>
                </a:lnTo>
                <a:lnTo>
                  <a:pt x="387" y="18"/>
                </a:lnTo>
                <a:lnTo>
                  <a:pt x="391" y="23"/>
                </a:lnTo>
                <a:lnTo>
                  <a:pt x="392" y="32"/>
                </a:lnTo>
                <a:lnTo>
                  <a:pt x="392" y="371"/>
                </a:lnTo>
                <a:close/>
              </a:path>
            </a:pathLst>
          </a:custGeom>
          <a:solidFill>
            <a:srgbClr val="1496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7131700" y="2365060"/>
            <a:ext cx="43623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496BB"/>
              </a:buClr>
            </a:pPr>
            <a:r>
              <a:rPr lang="pt-BR" b="1">
                <a:solidFill>
                  <a:srgbClr val="093145"/>
                </a:solidFill>
                <a:latin typeface="+mj-lt"/>
              </a:rPr>
              <a:t>TRANSAÇÕES DE CLIENTES</a:t>
            </a:r>
          </a:p>
          <a:p>
            <a:pPr marL="266700" indent="-266700">
              <a:buClr>
                <a:srgbClr val="1496BB"/>
              </a:buClr>
              <a:buFont typeface="+mj-lt"/>
              <a:buAutoNum type="arabicPeriod"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Contas de depósito à vista</a:t>
            </a:r>
          </a:p>
          <a:p>
            <a:pPr marL="266700" indent="-266700">
              <a:buClr>
                <a:srgbClr val="1496BB"/>
              </a:buClr>
              <a:buFont typeface="+mj-lt"/>
              <a:buAutoNum type="arabicPeriod"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Contas de depósito de poupança</a:t>
            </a:r>
          </a:p>
          <a:p>
            <a:pPr marL="266700" indent="-266700">
              <a:buClr>
                <a:srgbClr val="1496BB"/>
              </a:buClr>
              <a:buFont typeface="+mj-lt"/>
              <a:buAutoNum type="arabicPeriod"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Contas de pagamento pré-pagas</a:t>
            </a:r>
          </a:p>
          <a:p>
            <a:pPr marL="266700" indent="-266700">
              <a:buClr>
                <a:srgbClr val="1496BB"/>
              </a:buClr>
              <a:buFont typeface="+mj-lt"/>
              <a:buAutoNum type="arabicPeriod"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Contas de pagamento pós-pagas</a:t>
            </a:r>
          </a:p>
          <a:p>
            <a:pPr marL="266700" indent="-266700">
              <a:buClr>
                <a:srgbClr val="1496BB"/>
              </a:buClr>
              <a:buFont typeface="+mj-lt"/>
              <a:buAutoNum type="arabicPeriod"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Operações de crédito</a:t>
            </a:r>
          </a:p>
          <a:p>
            <a:pPr marL="266700" indent="-266700">
              <a:buClr>
                <a:srgbClr val="1496BB"/>
              </a:buClr>
              <a:buFont typeface="+mj-lt"/>
              <a:buAutoNum type="arabicPeriod"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Conta salário</a:t>
            </a:r>
          </a:p>
          <a:p>
            <a:pPr marL="266700" indent="-266700">
              <a:buClr>
                <a:srgbClr val="1496BB"/>
              </a:buClr>
              <a:buFont typeface="+mj-lt"/>
              <a:buAutoNum type="arabicPeriod"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Operações de câmbio</a:t>
            </a:r>
          </a:p>
          <a:p>
            <a:pPr marL="266700" indent="-266700">
              <a:buClr>
                <a:srgbClr val="1496BB"/>
              </a:buClr>
              <a:buFont typeface="+mj-lt"/>
              <a:buAutoNum type="arabicPeriod"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Serviços de credenciamento</a:t>
            </a:r>
          </a:p>
          <a:p>
            <a:pPr marL="266700" indent="-266700">
              <a:buClr>
                <a:srgbClr val="1496BB"/>
              </a:buClr>
              <a:buFont typeface="+mj-lt"/>
              <a:buAutoNum type="arabicPeriod"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Contas de depósito a prazo e outros produtos de investimentos</a:t>
            </a:r>
          </a:p>
          <a:p>
            <a:pPr marL="266700" indent="-266700">
              <a:buClr>
                <a:srgbClr val="1496BB"/>
              </a:buClr>
              <a:buFont typeface="+mj-lt"/>
              <a:buAutoNum type="arabicPeriod"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Seguros</a:t>
            </a:r>
          </a:p>
          <a:p>
            <a:pPr marL="266700" indent="-266700">
              <a:buClr>
                <a:srgbClr val="1496BB"/>
              </a:buClr>
              <a:buFont typeface="+mj-lt"/>
              <a:buAutoNum type="arabicPeriod"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Previdência complementar aberta</a:t>
            </a:r>
          </a:p>
          <a:p>
            <a:pPr marL="180975" indent="-180975">
              <a:buClr>
                <a:srgbClr val="1496BB"/>
              </a:buClr>
              <a:buFont typeface="+mj-lt"/>
              <a:buAutoNum type="arabicPeriod"/>
            </a:pPr>
            <a:endParaRPr lang="pt-B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1015"/>
          <p:cNvSpPr>
            <a:spLocks noEditPoints="1"/>
          </p:cNvSpPr>
          <p:nvPr/>
        </p:nvSpPr>
        <p:spPr>
          <a:xfrm>
            <a:off x="3480367" y="5747566"/>
            <a:ext cx="408991" cy="517126"/>
          </a:xfrm>
          <a:custGeom>
            <a:avLst/>
            <a:gdLst>
              <a:gd name="T0" fmla="*/ 207 w 275"/>
              <a:gd name="T1" fmla="*/ 12 h 405"/>
              <a:gd name="T2" fmla="*/ 209 w 275"/>
              <a:gd name="T3" fmla="*/ 8 h 405"/>
              <a:gd name="T4" fmla="*/ 209 w 275"/>
              <a:gd name="T5" fmla="*/ 5 h 405"/>
              <a:gd name="T6" fmla="*/ 204 w 275"/>
              <a:gd name="T7" fmla="*/ 0 h 405"/>
              <a:gd name="T8" fmla="*/ 73 w 275"/>
              <a:gd name="T9" fmla="*/ 0 h 405"/>
              <a:gd name="T10" fmla="*/ 68 w 275"/>
              <a:gd name="T11" fmla="*/ 5 h 405"/>
              <a:gd name="T12" fmla="*/ 66 w 275"/>
              <a:gd name="T13" fmla="*/ 8 h 405"/>
              <a:gd name="T14" fmla="*/ 123 w 275"/>
              <a:gd name="T15" fmla="*/ 65 h 405"/>
              <a:gd name="T16" fmla="*/ 110 w 275"/>
              <a:gd name="T17" fmla="*/ 69 h 405"/>
              <a:gd name="T18" fmla="*/ 86 w 275"/>
              <a:gd name="T19" fmla="*/ 75 h 405"/>
              <a:gd name="T20" fmla="*/ 64 w 275"/>
              <a:gd name="T21" fmla="*/ 87 h 405"/>
              <a:gd name="T22" fmla="*/ 46 w 275"/>
              <a:gd name="T23" fmla="*/ 102 h 405"/>
              <a:gd name="T24" fmla="*/ 29 w 275"/>
              <a:gd name="T25" fmla="*/ 119 h 405"/>
              <a:gd name="T26" fmla="*/ 16 w 275"/>
              <a:gd name="T27" fmla="*/ 141 h 405"/>
              <a:gd name="T28" fmla="*/ 7 w 275"/>
              <a:gd name="T29" fmla="*/ 165 h 405"/>
              <a:gd name="T30" fmla="*/ 2 w 275"/>
              <a:gd name="T31" fmla="*/ 190 h 405"/>
              <a:gd name="T32" fmla="*/ 0 w 275"/>
              <a:gd name="T33" fmla="*/ 405 h 405"/>
              <a:gd name="T34" fmla="*/ 275 w 275"/>
              <a:gd name="T35" fmla="*/ 202 h 405"/>
              <a:gd name="T36" fmla="*/ 275 w 275"/>
              <a:gd name="T37" fmla="*/ 190 h 405"/>
              <a:gd name="T38" fmla="*/ 270 w 275"/>
              <a:gd name="T39" fmla="*/ 165 h 405"/>
              <a:gd name="T40" fmla="*/ 261 w 275"/>
              <a:gd name="T41" fmla="*/ 141 h 405"/>
              <a:gd name="T42" fmla="*/ 248 w 275"/>
              <a:gd name="T43" fmla="*/ 119 h 405"/>
              <a:gd name="T44" fmla="*/ 231 w 275"/>
              <a:gd name="T45" fmla="*/ 102 h 405"/>
              <a:gd name="T46" fmla="*/ 212 w 275"/>
              <a:gd name="T47" fmla="*/ 87 h 405"/>
              <a:gd name="T48" fmla="*/ 190 w 275"/>
              <a:gd name="T49" fmla="*/ 75 h 405"/>
              <a:gd name="T50" fmla="*/ 165 w 275"/>
              <a:gd name="T51" fmla="*/ 69 h 405"/>
              <a:gd name="T52" fmla="*/ 153 w 275"/>
              <a:gd name="T53" fmla="*/ 65 h 405"/>
              <a:gd name="T54" fmla="*/ 138 w 275"/>
              <a:gd name="T55" fmla="*/ 62 h 405"/>
              <a:gd name="T56" fmla="*/ 187 w 275"/>
              <a:gd name="T57" fmla="*/ 13 h 405"/>
              <a:gd name="T58" fmla="*/ 14 w 275"/>
              <a:gd name="T59" fmla="*/ 392 h 405"/>
              <a:gd name="T60" fmla="*/ 14 w 275"/>
              <a:gd name="T61" fmla="*/ 202 h 405"/>
              <a:gd name="T62" fmla="*/ 17 w 275"/>
              <a:gd name="T63" fmla="*/ 178 h 405"/>
              <a:gd name="T64" fmla="*/ 24 w 275"/>
              <a:gd name="T65" fmla="*/ 154 h 405"/>
              <a:gd name="T66" fmla="*/ 36 w 275"/>
              <a:gd name="T67" fmla="*/ 133 h 405"/>
              <a:gd name="T68" fmla="*/ 51 w 275"/>
              <a:gd name="T69" fmla="*/ 114 h 405"/>
              <a:gd name="T70" fmla="*/ 69 w 275"/>
              <a:gd name="T71" fmla="*/ 99 h 405"/>
              <a:gd name="T72" fmla="*/ 90 w 275"/>
              <a:gd name="T73" fmla="*/ 87 h 405"/>
              <a:gd name="T74" fmla="*/ 113 w 275"/>
              <a:gd name="T75" fmla="*/ 80 h 405"/>
              <a:gd name="T76" fmla="*/ 138 w 275"/>
              <a:gd name="T77" fmla="*/ 79 h 405"/>
              <a:gd name="T78" fmla="*/ 150 w 275"/>
              <a:gd name="T79" fmla="*/ 79 h 405"/>
              <a:gd name="T80" fmla="*/ 175 w 275"/>
              <a:gd name="T81" fmla="*/ 84 h 405"/>
              <a:gd name="T82" fmla="*/ 197 w 275"/>
              <a:gd name="T83" fmla="*/ 94 h 405"/>
              <a:gd name="T84" fmla="*/ 217 w 275"/>
              <a:gd name="T85" fmla="*/ 107 h 405"/>
              <a:gd name="T86" fmla="*/ 234 w 275"/>
              <a:gd name="T87" fmla="*/ 124 h 405"/>
              <a:gd name="T88" fmla="*/ 248 w 275"/>
              <a:gd name="T89" fmla="*/ 143 h 405"/>
              <a:gd name="T90" fmla="*/ 256 w 275"/>
              <a:gd name="T91" fmla="*/ 165 h 405"/>
              <a:gd name="T92" fmla="*/ 261 w 275"/>
              <a:gd name="T93" fmla="*/ 190 h 405"/>
              <a:gd name="T94" fmla="*/ 263 w 275"/>
              <a:gd name="T95" fmla="*/ 39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5" h="405">
                <a:moveTo>
                  <a:pt x="153" y="65"/>
                </a:moveTo>
                <a:lnTo>
                  <a:pt x="207" y="12"/>
                </a:lnTo>
                <a:lnTo>
                  <a:pt x="207" y="12"/>
                </a:lnTo>
                <a:lnTo>
                  <a:pt x="209" y="8"/>
                </a:lnTo>
                <a:lnTo>
                  <a:pt x="209" y="5"/>
                </a:lnTo>
                <a:lnTo>
                  <a:pt x="209" y="5"/>
                </a:lnTo>
                <a:lnTo>
                  <a:pt x="207" y="1"/>
                </a:lnTo>
                <a:lnTo>
                  <a:pt x="204" y="0"/>
                </a:lnTo>
                <a:lnTo>
                  <a:pt x="73" y="0"/>
                </a:lnTo>
                <a:lnTo>
                  <a:pt x="73" y="0"/>
                </a:lnTo>
                <a:lnTo>
                  <a:pt x="69" y="1"/>
                </a:lnTo>
                <a:lnTo>
                  <a:pt x="68" y="5"/>
                </a:lnTo>
                <a:lnTo>
                  <a:pt x="68" y="5"/>
                </a:lnTo>
                <a:lnTo>
                  <a:pt x="66" y="8"/>
                </a:lnTo>
                <a:lnTo>
                  <a:pt x="68" y="12"/>
                </a:lnTo>
                <a:lnTo>
                  <a:pt x="123" y="65"/>
                </a:lnTo>
                <a:lnTo>
                  <a:pt x="123" y="65"/>
                </a:lnTo>
                <a:lnTo>
                  <a:pt x="110" y="69"/>
                </a:lnTo>
                <a:lnTo>
                  <a:pt x="98" y="70"/>
                </a:lnTo>
                <a:lnTo>
                  <a:pt x="86" y="75"/>
                </a:lnTo>
                <a:lnTo>
                  <a:pt x="74" y="80"/>
                </a:lnTo>
                <a:lnTo>
                  <a:pt x="64" y="87"/>
                </a:lnTo>
                <a:lnTo>
                  <a:pt x="54" y="94"/>
                </a:lnTo>
                <a:lnTo>
                  <a:pt x="46" y="102"/>
                </a:lnTo>
                <a:lnTo>
                  <a:pt x="36" y="111"/>
                </a:lnTo>
                <a:lnTo>
                  <a:pt x="29" y="119"/>
                </a:lnTo>
                <a:lnTo>
                  <a:pt x="22" y="131"/>
                </a:lnTo>
                <a:lnTo>
                  <a:pt x="16" y="141"/>
                </a:lnTo>
                <a:lnTo>
                  <a:pt x="11" y="153"/>
                </a:lnTo>
                <a:lnTo>
                  <a:pt x="7" y="165"/>
                </a:lnTo>
                <a:lnTo>
                  <a:pt x="4" y="176"/>
                </a:lnTo>
                <a:lnTo>
                  <a:pt x="2" y="190"/>
                </a:lnTo>
                <a:lnTo>
                  <a:pt x="0" y="202"/>
                </a:lnTo>
                <a:lnTo>
                  <a:pt x="0" y="405"/>
                </a:lnTo>
                <a:lnTo>
                  <a:pt x="275" y="405"/>
                </a:lnTo>
                <a:lnTo>
                  <a:pt x="275" y="202"/>
                </a:lnTo>
                <a:lnTo>
                  <a:pt x="275" y="202"/>
                </a:lnTo>
                <a:lnTo>
                  <a:pt x="275" y="190"/>
                </a:lnTo>
                <a:lnTo>
                  <a:pt x="273" y="176"/>
                </a:lnTo>
                <a:lnTo>
                  <a:pt x="270" y="165"/>
                </a:lnTo>
                <a:lnTo>
                  <a:pt x="266" y="153"/>
                </a:lnTo>
                <a:lnTo>
                  <a:pt x="261" y="141"/>
                </a:lnTo>
                <a:lnTo>
                  <a:pt x="254" y="131"/>
                </a:lnTo>
                <a:lnTo>
                  <a:pt x="248" y="119"/>
                </a:lnTo>
                <a:lnTo>
                  <a:pt x="239" y="111"/>
                </a:lnTo>
                <a:lnTo>
                  <a:pt x="231" y="102"/>
                </a:lnTo>
                <a:lnTo>
                  <a:pt x="222" y="94"/>
                </a:lnTo>
                <a:lnTo>
                  <a:pt x="212" y="87"/>
                </a:lnTo>
                <a:lnTo>
                  <a:pt x="201" y="80"/>
                </a:lnTo>
                <a:lnTo>
                  <a:pt x="190" y="75"/>
                </a:lnTo>
                <a:lnTo>
                  <a:pt x="179" y="70"/>
                </a:lnTo>
                <a:lnTo>
                  <a:pt x="165" y="69"/>
                </a:lnTo>
                <a:lnTo>
                  <a:pt x="153" y="65"/>
                </a:lnTo>
                <a:lnTo>
                  <a:pt x="153" y="65"/>
                </a:lnTo>
                <a:close/>
                <a:moveTo>
                  <a:pt x="187" y="13"/>
                </a:moveTo>
                <a:lnTo>
                  <a:pt x="138" y="62"/>
                </a:lnTo>
                <a:lnTo>
                  <a:pt x="88" y="13"/>
                </a:lnTo>
                <a:lnTo>
                  <a:pt x="187" y="13"/>
                </a:lnTo>
                <a:close/>
                <a:moveTo>
                  <a:pt x="263" y="392"/>
                </a:moveTo>
                <a:lnTo>
                  <a:pt x="14" y="392"/>
                </a:lnTo>
                <a:lnTo>
                  <a:pt x="14" y="202"/>
                </a:lnTo>
                <a:lnTo>
                  <a:pt x="14" y="202"/>
                </a:lnTo>
                <a:lnTo>
                  <a:pt x="16" y="190"/>
                </a:lnTo>
                <a:lnTo>
                  <a:pt x="17" y="178"/>
                </a:lnTo>
                <a:lnTo>
                  <a:pt x="21" y="165"/>
                </a:lnTo>
                <a:lnTo>
                  <a:pt x="24" y="154"/>
                </a:lnTo>
                <a:lnTo>
                  <a:pt x="29" y="143"/>
                </a:lnTo>
                <a:lnTo>
                  <a:pt x="36" y="133"/>
                </a:lnTo>
                <a:lnTo>
                  <a:pt x="42" y="124"/>
                </a:lnTo>
                <a:lnTo>
                  <a:pt x="51" y="114"/>
                </a:lnTo>
                <a:lnTo>
                  <a:pt x="59" y="107"/>
                </a:lnTo>
                <a:lnTo>
                  <a:pt x="69" y="99"/>
                </a:lnTo>
                <a:lnTo>
                  <a:pt x="79" y="94"/>
                </a:lnTo>
                <a:lnTo>
                  <a:pt x="90" y="87"/>
                </a:lnTo>
                <a:lnTo>
                  <a:pt x="101" y="84"/>
                </a:lnTo>
                <a:lnTo>
                  <a:pt x="113" y="80"/>
                </a:lnTo>
                <a:lnTo>
                  <a:pt x="125" y="79"/>
                </a:lnTo>
                <a:lnTo>
                  <a:pt x="138" y="79"/>
                </a:lnTo>
                <a:lnTo>
                  <a:pt x="138" y="79"/>
                </a:lnTo>
                <a:lnTo>
                  <a:pt x="150" y="79"/>
                </a:lnTo>
                <a:lnTo>
                  <a:pt x="164" y="80"/>
                </a:lnTo>
                <a:lnTo>
                  <a:pt x="175" y="84"/>
                </a:lnTo>
                <a:lnTo>
                  <a:pt x="187" y="87"/>
                </a:lnTo>
                <a:lnTo>
                  <a:pt x="197" y="94"/>
                </a:lnTo>
                <a:lnTo>
                  <a:pt x="207" y="99"/>
                </a:lnTo>
                <a:lnTo>
                  <a:pt x="217" y="107"/>
                </a:lnTo>
                <a:lnTo>
                  <a:pt x="226" y="114"/>
                </a:lnTo>
                <a:lnTo>
                  <a:pt x="234" y="124"/>
                </a:lnTo>
                <a:lnTo>
                  <a:pt x="241" y="133"/>
                </a:lnTo>
                <a:lnTo>
                  <a:pt x="248" y="143"/>
                </a:lnTo>
                <a:lnTo>
                  <a:pt x="253" y="154"/>
                </a:lnTo>
                <a:lnTo>
                  <a:pt x="256" y="165"/>
                </a:lnTo>
                <a:lnTo>
                  <a:pt x="259" y="178"/>
                </a:lnTo>
                <a:lnTo>
                  <a:pt x="261" y="190"/>
                </a:lnTo>
                <a:lnTo>
                  <a:pt x="263" y="202"/>
                </a:lnTo>
                <a:lnTo>
                  <a:pt x="263" y="392"/>
                </a:lnTo>
                <a:close/>
              </a:path>
            </a:pathLst>
          </a:custGeom>
          <a:solidFill>
            <a:srgbClr val="149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464646"/>
              </a:solidFill>
            </a:endParaRPr>
          </a:p>
        </p:txBody>
      </p:sp>
      <p:sp>
        <p:nvSpPr>
          <p:cNvPr id="36" name="Freeform 1016"/>
          <p:cNvSpPr/>
          <p:nvPr/>
        </p:nvSpPr>
        <p:spPr>
          <a:xfrm>
            <a:off x="3614707" y="5932348"/>
            <a:ext cx="140310" cy="257290"/>
          </a:xfrm>
          <a:custGeom>
            <a:avLst/>
            <a:gdLst>
              <a:gd name="T0" fmla="*/ 47 w 94"/>
              <a:gd name="T1" fmla="*/ 27 h 202"/>
              <a:gd name="T2" fmla="*/ 61 w 94"/>
              <a:gd name="T3" fmla="*/ 31 h 202"/>
              <a:gd name="T4" fmla="*/ 71 w 94"/>
              <a:gd name="T5" fmla="*/ 37 h 202"/>
              <a:gd name="T6" fmla="*/ 78 w 94"/>
              <a:gd name="T7" fmla="*/ 49 h 202"/>
              <a:gd name="T8" fmla="*/ 81 w 94"/>
              <a:gd name="T9" fmla="*/ 61 h 202"/>
              <a:gd name="T10" fmla="*/ 94 w 94"/>
              <a:gd name="T11" fmla="*/ 61 h 202"/>
              <a:gd name="T12" fmla="*/ 91 w 94"/>
              <a:gd name="T13" fmla="*/ 44 h 202"/>
              <a:gd name="T14" fmla="*/ 83 w 94"/>
              <a:gd name="T15" fmla="*/ 31 h 202"/>
              <a:gd name="T16" fmla="*/ 69 w 94"/>
              <a:gd name="T17" fmla="*/ 20 h 202"/>
              <a:gd name="T18" fmla="*/ 54 w 94"/>
              <a:gd name="T19" fmla="*/ 15 h 202"/>
              <a:gd name="T20" fmla="*/ 41 w 94"/>
              <a:gd name="T21" fmla="*/ 0 h 202"/>
              <a:gd name="T22" fmla="*/ 41 w 94"/>
              <a:gd name="T23" fmla="*/ 15 h 202"/>
              <a:gd name="T24" fmla="*/ 25 w 94"/>
              <a:gd name="T25" fmla="*/ 20 h 202"/>
              <a:gd name="T26" fmla="*/ 12 w 94"/>
              <a:gd name="T27" fmla="*/ 31 h 202"/>
              <a:gd name="T28" fmla="*/ 4 w 94"/>
              <a:gd name="T29" fmla="*/ 44 h 202"/>
              <a:gd name="T30" fmla="*/ 0 w 94"/>
              <a:gd name="T31" fmla="*/ 61 h 202"/>
              <a:gd name="T32" fmla="*/ 2 w 94"/>
              <a:gd name="T33" fmla="*/ 71 h 202"/>
              <a:gd name="T34" fmla="*/ 9 w 94"/>
              <a:gd name="T35" fmla="*/ 88 h 202"/>
              <a:gd name="T36" fmla="*/ 20 w 94"/>
              <a:gd name="T37" fmla="*/ 101 h 202"/>
              <a:gd name="T38" fmla="*/ 37 w 94"/>
              <a:gd name="T39" fmla="*/ 108 h 202"/>
              <a:gd name="T40" fmla="*/ 47 w 94"/>
              <a:gd name="T41" fmla="*/ 108 h 202"/>
              <a:gd name="T42" fmla="*/ 61 w 94"/>
              <a:gd name="T43" fmla="*/ 111 h 202"/>
              <a:gd name="T44" fmla="*/ 71 w 94"/>
              <a:gd name="T45" fmla="*/ 118 h 202"/>
              <a:gd name="T46" fmla="*/ 78 w 94"/>
              <a:gd name="T47" fmla="*/ 130 h 202"/>
              <a:gd name="T48" fmla="*/ 81 w 94"/>
              <a:gd name="T49" fmla="*/ 142 h 202"/>
              <a:gd name="T50" fmla="*/ 81 w 94"/>
              <a:gd name="T51" fmla="*/ 148 h 202"/>
              <a:gd name="T52" fmla="*/ 76 w 94"/>
              <a:gd name="T53" fmla="*/ 162 h 202"/>
              <a:gd name="T54" fmla="*/ 66 w 94"/>
              <a:gd name="T55" fmla="*/ 170 h 202"/>
              <a:gd name="T56" fmla="*/ 54 w 94"/>
              <a:gd name="T57" fmla="*/ 175 h 202"/>
              <a:gd name="T58" fmla="*/ 47 w 94"/>
              <a:gd name="T59" fmla="*/ 175 h 202"/>
              <a:gd name="T60" fmla="*/ 34 w 94"/>
              <a:gd name="T61" fmla="*/ 174 h 202"/>
              <a:gd name="T62" fmla="*/ 24 w 94"/>
              <a:gd name="T63" fmla="*/ 167 h 202"/>
              <a:gd name="T64" fmla="*/ 15 w 94"/>
              <a:gd name="T65" fmla="*/ 155 h 202"/>
              <a:gd name="T66" fmla="*/ 14 w 94"/>
              <a:gd name="T67" fmla="*/ 142 h 202"/>
              <a:gd name="T68" fmla="*/ 0 w 94"/>
              <a:gd name="T69" fmla="*/ 142 h 202"/>
              <a:gd name="T70" fmla="*/ 4 w 94"/>
              <a:gd name="T71" fmla="*/ 158 h 202"/>
              <a:gd name="T72" fmla="*/ 12 w 94"/>
              <a:gd name="T73" fmla="*/ 174 h 202"/>
              <a:gd name="T74" fmla="*/ 25 w 94"/>
              <a:gd name="T75" fmla="*/ 184 h 202"/>
              <a:gd name="T76" fmla="*/ 41 w 94"/>
              <a:gd name="T77" fmla="*/ 189 h 202"/>
              <a:gd name="T78" fmla="*/ 54 w 94"/>
              <a:gd name="T79" fmla="*/ 202 h 202"/>
              <a:gd name="T80" fmla="*/ 54 w 94"/>
              <a:gd name="T81" fmla="*/ 189 h 202"/>
              <a:gd name="T82" fmla="*/ 69 w 94"/>
              <a:gd name="T83" fmla="*/ 184 h 202"/>
              <a:gd name="T84" fmla="*/ 83 w 94"/>
              <a:gd name="T85" fmla="*/ 174 h 202"/>
              <a:gd name="T86" fmla="*/ 91 w 94"/>
              <a:gd name="T87" fmla="*/ 158 h 202"/>
              <a:gd name="T88" fmla="*/ 94 w 94"/>
              <a:gd name="T89" fmla="*/ 142 h 202"/>
              <a:gd name="T90" fmla="*/ 93 w 94"/>
              <a:gd name="T91" fmla="*/ 133 h 202"/>
              <a:gd name="T92" fmla="*/ 86 w 94"/>
              <a:gd name="T93" fmla="*/ 116 h 202"/>
              <a:gd name="T94" fmla="*/ 73 w 94"/>
              <a:gd name="T95" fmla="*/ 103 h 202"/>
              <a:gd name="T96" fmla="*/ 56 w 94"/>
              <a:gd name="T97" fmla="*/ 96 h 202"/>
              <a:gd name="T98" fmla="*/ 47 w 94"/>
              <a:gd name="T99" fmla="*/ 96 h 202"/>
              <a:gd name="T100" fmla="*/ 34 w 94"/>
              <a:gd name="T101" fmla="*/ 93 h 202"/>
              <a:gd name="T102" fmla="*/ 24 w 94"/>
              <a:gd name="T103" fmla="*/ 86 h 202"/>
              <a:gd name="T104" fmla="*/ 15 w 94"/>
              <a:gd name="T105" fmla="*/ 74 h 202"/>
              <a:gd name="T106" fmla="*/ 14 w 94"/>
              <a:gd name="T107" fmla="*/ 61 h 202"/>
              <a:gd name="T108" fmla="*/ 14 w 94"/>
              <a:gd name="T109" fmla="*/ 54 h 202"/>
              <a:gd name="T110" fmla="*/ 19 w 94"/>
              <a:gd name="T111" fmla="*/ 42 h 202"/>
              <a:gd name="T112" fmla="*/ 29 w 94"/>
              <a:gd name="T113" fmla="*/ 34 h 202"/>
              <a:gd name="T114" fmla="*/ 41 w 94"/>
              <a:gd name="T115" fmla="*/ 29 h 202"/>
              <a:gd name="T116" fmla="*/ 47 w 94"/>
              <a:gd name="T117" fmla="*/ 2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4" h="202">
                <a:moveTo>
                  <a:pt x="47" y="27"/>
                </a:moveTo>
                <a:lnTo>
                  <a:pt x="47" y="27"/>
                </a:lnTo>
                <a:lnTo>
                  <a:pt x="54" y="29"/>
                </a:lnTo>
                <a:lnTo>
                  <a:pt x="61" y="31"/>
                </a:lnTo>
                <a:lnTo>
                  <a:pt x="66" y="34"/>
                </a:lnTo>
                <a:lnTo>
                  <a:pt x="71" y="37"/>
                </a:lnTo>
                <a:lnTo>
                  <a:pt x="76" y="42"/>
                </a:lnTo>
                <a:lnTo>
                  <a:pt x="78" y="49"/>
                </a:lnTo>
                <a:lnTo>
                  <a:pt x="81" y="54"/>
                </a:lnTo>
                <a:lnTo>
                  <a:pt x="81" y="61"/>
                </a:lnTo>
                <a:lnTo>
                  <a:pt x="94" y="61"/>
                </a:lnTo>
                <a:lnTo>
                  <a:pt x="94" y="61"/>
                </a:lnTo>
                <a:lnTo>
                  <a:pt x="93" y="52"/>
                </a:lnTo>
                <a:lnTo>
                  <a:pt x="91" y="44"/>
                </a:lnTo>
                <a:lnTo>
                  <a:pt x="88" y="37"/>
                </a:lnTo>
                <a:lnTo>
                  <a:pt x="83" y="31"/>
                </a:lnTo>
                <a:lnTo>
                  <a:pt x="76" y="26"/>
                </a:lnTo>
                <a:lnTo>
                  <a:pt x="69" y="20"/>
                </a:lnTo>
                <a:lnTo>
                  <a:pt x="62" y="17"/>
                </a:lnTo>
                <a:lnTo>
                  <a:pt x="54" y="15"/>
                </a:lnTo>
                <a:lnTo>
                  <a:pt x="54" y="0"/>
                </a:lnTo>
                <a:lnTo>
                  <a:pt x="41" y="0"/>
                </a:lnTo>
                <a:lnTo>
                  <a:pt x="41" y="15"/>
                </a:lnTo>
                <a:lnTo>
                  <a:pt x="41" y="15"/>
                </a:lnTo>
                <a:lnTo>
                  <a:pt x="32" y="17"/>
                </a:lnTo>
                <a:lnTo>
                  <a:pt x="25" y="20"/>
                </a:lnTo>
                <a:lnTo>
                  <a:pt x="17" y="26"/>
                </a:lnTo>
                <a:lnTo>
                  <a:pt x="12" y="31"/>
                </a:lnTo>
                <a:lnTo>
                  <a:pt x="7" y="37"/>
                </a:lnTo>
                <a:lnTo>
                  <a:pt x="4" y="44"/>
                </a:lnTo>
                <a:lnTo>
                  <a:pt x="0" y="52"/>
                </a:lnTo>
                <a:lnTo>
                  <a:pt x="0" y="61"/>
                </a:lnTo>
                <a:lnTo>
                  <a:pt x="0" y="61"/>
                </a:lnTo>
                <a:lnTo>
                  <a:pt x="2" y="71"/>
                </a:lnTo>
                <a:lnTo>
                  <a:pt x="4" y="79"/>
                </a:lnTo>
                <a:lnTo>
                  <a:pt x="9" y="88"/>
                </a:lnTo>
                <a:lnTo>
                  <a:pt x="14" y="94"/>
                </a:lnTo>
                <a:lnTo>
                  <a:pt x="20" y="101"/>
                </a:lnTo>
                <a:lnTo>
                  <a:pt x="29" y="105"/>
                </a:lnTo>
                <a:lnTo>
                  <a:pt x="37" y="108"/>
                </a:lnTo>
                <a:lnTo>
                  <a:pt x="47" y="108"/>
                </a:lnTo>
                <a:lnTo>
                  <a:pt x="47" y="108"/>
                </a:lnTo>
                <a:lnTo>
                  <a:pt x="54" y="110"/>
                </a:lnTo>
                <a:lnTo>
                  <a:pt x="61" y="111"/>
                </a:lnTo>
                <a:lnTo>
                  <a:pt x="66" y="115"/>
                </a:lnTo>
                <a:lnTo>
                  <a:pt x="71" y="118"/>
                </a:lnTo>
                <a:lnTo>
                  <a:pt x="76" y="123"/>
                </a:lnTo>
                <a:lnTo>
                  <a:pt x="78" y="130"/>
                </a:lnTo>
                <a:lnTo>
                  <a:pt x="81" y="135"/>
                </a:lnTo>
                <a:lnTo>
                  <a:pt x="81" y="142"/>
                </a:lnTo>
                <a:lnTo>
                  <a:pt x="81" y="142"/>
                </a:lnTo>
                <a:lnTo>
                  <a:pt x="81" y="148"/>
                </a:lnTo>
                <a:lnTo>
                  <a:pt x="78" y="155"/>
                </a:lnTo>
                <a:lnTo>
                  <a:pt x="76" y="162"/>
                </a:lnTo>
                <a:lnTo>
                  <a:pt x="71" y="167"/>
                </a:lnTo>
                <a:lnTo>
                  <a:pt x="66" y="170"/>
                </a:lnTo>
                <a:lnTo>
                  <a:pt x="61" y="174"/>
                </a:lnTo>
                <a:lnTo>
                  <a:pt x="54" y="175"/>
                </a:lnTo>
                <a:lnTo>
                  <a:pt x="47" y="175"/>
                </a:lnTo>
                <a:lnTo>
                  <a:pt x="47" y="175"/>
                </a:lnTo>
                <a:lnTo>
                  <a:pt x="41" y="175"/>
                </a:lnTo>
                <a:lnTo>
                  <a:pt x="34" y="174"/>
                </a:lnTo>
                <a:lnTo>
                  <a:pt x="29" y="170"/>
                </a:lnTo>
                <a:lnTo>
                  <a:pt x="24" y="167"/>
                </a:lnTo>
                <a:lnTo>
                  <a:pt x="19" y="162"/>
                </a:lnTo>
                <a:lnTo>
                  <a:pt x="15" y="155"/>
                </a:lnTo>
                <a:lnTo>
                  <a:pt x="14" y="148"/>
                </a:lnTo>
                <a:lnTo>
                  <a:pt x="14" y="142"/>
                </a:lnTo>
                <a:lnTo>
                  <a:pt x="0" y="142"/>
                </a:lnTo>
                <a:lnTo>
                  <a:pt x="0" y="142"/>
                </a:lnTo>
                <a:lnTo>
                  <a:pt x="0" y="152"/>
                </a:lnTo>
                <a:lnTo>
                  <a:pt x="4" y="158"/>
                </a:lnTo>
                <a:lnTo>
                  <a:pt x="7" y="167"/>
                </a:lnTo>
                <a:lnTo>
                  <a:pt x="12" y="174"/>
                </a:lnTo>
                <a:lnTo>
                  <a:pt x="17" y="179"/>
                </a:lnTo>
                <a:lnTo>
                  <a:pt x="25" y="184"/>
                </a:lnTo>
                <a:lnTo>
                  <a:pt x="32" y="187"/>
                </a:lnTo>
                <a:lnTo>
                  <a:pt x="41" y="189"/>
                </a:lnTo>
                <a:lnTo>
                  <a:pt x="41" y="202"/>
                </a:lnTo>
                <a:lnTo>
                  <a:pt x="54" y="202"/>
                </a:lnTo>
                <a:lnTo>
                  <a:pt x="54" y="189"/>
                </a:lnTo>
                <a:lnTo>
                  <a:pt x="54" y="189"/>
                </a:lnTo>
                <a:lnTo>
                  <a:pt x="62" y="187"/>
                </a:lnTo>
                <a:lnTo>
                  <a:pt x="69" y="184"/>
                </a:lnTo>
                <a:lnTo>
                  <a:pt x="76" y="179"/>
                </a:lnTo>
                <a:lnTo>
                  <a:pt x="83" y="174"/>
                </a:lnTo>
                <a:lnTo>
                  <a:pt x="88" y="167"/>
                </a:lnTo>
                <a:lnTo>
                  <a:pt x="91" y="158"/>
                </a:lnTo>
                <a:lnTo>
                  <a:pt x="93" y="152"/>
                </a:lnTo>
                <a:lnTo>
                  <a:pt x="94" y="142"/>
                </a:lnTo>
                <a:lnTo>
                  <a:pt x="94" y="142"/>
                </a:lnTo>
                <a:lnTo>
                  <a:pt x="93" y="133"/>
                </a:lnTo>
                <a:lnTo>
                  <a:pt x="91" y="125"/>
                </a:lnTo>
                <a:lnTo>
                  <a:pt x="86" y="116"/>
                </a:lnTo>
                <a:lnTo>
                  <a:pt x="81" y="110"/>
                </a:lnTo>
                <a:lnTo>
                  <a:pt x="73" y="103"/>
                </a:lnTo>
                <a:lnTo>
                  <a:pt x="66" y="100"/>
                </a:lnTo>
                <a:lnTo>
                  <a:pt x="56" y="96"/>
                </a:lnTo>
                <a:lnTo>
                  <a:pt x="47" y="96"/>
                </a:lnTo>
                <a:lnTo>
                  <a:pt x="47" y="96"/>
                </a:lnTo>
                <a:lnTo>
                  <a:pt x="41" y="94"/>
                </a:lnTo>
                <a:lnTo>
                  <a:pt x="34" y="93"/>
                </a:lnTo>
                <a:lnTo>
                  <a:pt x="29" y="89"/>
                </a:lnTo>
                <a:lnTo>
                  <a:pt x="24" y="86"/>
                </a:lnTo>
                <a:lnTo>
                  <a:pt x="19" y="81"/>
                </a:lnTo>
                <a:lnTo>
                  <a:pt x="15" y="74"/>
                </a:lnTo>
                <a:lnTo>
                  <a:pt x="14" y="68"/>
                </a:lnTo>
                <a:lnTo>
                  <a:pt x="14" y="61"/>
                </a:lnTo>
                <a:lnTo>
                  <a:pt x="14" y="61"/>
                </a:lnTo>
                <a:lnTo>
                  <a:pt x="14" y="54"/>
                </a:lnTo>
                <a:lnTo>
                  <a:pt x="15" y="49"/>
                </a:lnTo>
                <a:lnTo>
                  <a:pt x="19" y="42"/>
                </a:lnTo>
                <a:lnTo>
                  <a:pt x="24" y="37"/>
                </a:lnTo>
                <a:lnTo>
                  <a:pt x="29" y="34"/>
                </a:lnTo>
                <a:lnTo>
                  <a:pt x="34" y="31"/>
                </a:lnTo>
                <a:lnTo>
                  <a:pt x="41" y="29"/>
                </a:lnTo>
                <a:lnTo>
                  <a:pt x="47" y="27"/>
                </a:lnTo>
                <a:lnTo>
                  <a:pt x="47" y="27"/>
                </a:lnTo>
                <a:close/>
              </a:path>
            </a:pathLst>
          </a:custGeom>
          <a:solidFill>
            <a:srgbClr val="149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464646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989424" y="5705665"/>
            <a:ext cx="621072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1496BB"/>
              </a:buClr>
            </a:pPr>
            <a:r>
              <a:rPr lang="pt-BR" b="1">
                <a:solidFill>
                  <a:srgbClr val="093145"/>
                </a:solidFill>
                <a:latin typeface="+mj-lt"/>
              </a:rPr>
              <a:t>INICIAÇÃO DE TRANSAÇÃO DE PAGAMENTO</a:t>
            </a:r>
          </a:p>
          <a:p>
            <a:pPr>
              <a:buClr>
                <a:srgbClr val="1496BB"/>
              </a:buClr>
            </a:pPr>
            <a:r>
              <a:rPr lang="pt-BR" b="1">
                <a:solidFill>
                  <a:srgbClr val="093145"/>
                </a:solidFill>
                <a:latin typeface="+mj-lt"/>
              </a:rPr>
              <a:t>ENCAMINHAMENTO DE OPERAÇÃO DE CRÉDITO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4889334" y="1621579"/>
            <a:ext cx="100997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1</a:t>
            </a:r>
          </a:p>
          <a:p>
            <a:pPr algn="ctr"/>
            <a:r>
              <a:rPr lang="pt-BR" sz="1200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01.02.2021</a:t>
            </a:r>
            <a:endParaRPr lang="pt-BR" sz="120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909278" y="2452561"/>
            <a:ext cx="100997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1</a:t>
            </a:r>
          </a:p>
          <a:p>
            <a:pPr algn="ctr"/>
            <a:r>
              <a:rPr lang="pt-BR" sz="1200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01.02.2021</a:t>
            </a:r>
            <a:endParaRPr lang="pt-BR" sz="120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10989019" y="1609683"/>
            <a:ext cx="100997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2</a:t>
            </a:r>
          </a:p>
          <a:p>
            <a:pPr algn="ctr"/>
            <a:r>
              <a:rPr lang="pt-BR" sz="1200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13.08.2021</a:t>
            </a:r>
            <a:endParaRPr lang="pt-BR" sz="120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10989019" y="2401653"/>
            <a:ext cx="100997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2</a:t>
            </a:r>
          </a:p>
          <a:p>
            <a:pPr algn="ctr"/>
            <a:r>
              <a:rPr lang="pt-BR" sz="1200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13.08.2021</a:t>
            </a:r>
            <a:endParaRPr lang="pt-BR" sz="120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4913454" y="4947778"/>
            <a:ext cx="100997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4</a:t>
            </a:r>
          </a:p>
          <a:p>
            <a:pPr algn="ctr"/>
            <a:r>
              <a:rPr lang="pt-BR" sz="1200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15.12.2021</a:t>
            </a:r>
            <a:endParaRPr lang="pt-BR" sz="120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11007927" y="5086109"/>
            <a:ext cx="100997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4</a:t>
            </a:r>
          </a:p>
          <a:p>
            <a:pPr algn="ctr"/>
            <a:r>
              <a:rPr lang="pt-BR" sz="1200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31.05.2022</a:t>
            </a:r>
            <a:endParaRPr lang="pt-BR" sz="120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2813869" y="6325473"/>
            <a:ext cx="8399719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3</a:t>
            </a:r>
          </a:p>
          <a:p>
            <a:pPr algn="ctr"/>
            <a:r>
              <a:rPr lang="pt-BR" sz="1200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PIX: 30.08.2021    TED/TEF: 15.02.2022     Proposta Crédito: 30.03.2022      Boleto: 30.06.2022     Débito: 30.09.2022 </a:t>
            </a:r>
            <a:endParaRPr lang="pt-BR" sz="120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1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3445" y="0"/>
            <a:ext cx="5665109" cy="1017586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4000" spc="-25" dirty="0">
                <a:solidFill>
                  <a:srgbClr val="1F4E79"/>
                </a:solidFill>
                <a:latin typeface="Calibri Light"/>
                <a:cs typeface="Calibri Light"/>
              </a:rPr>
              <a:t>Open Finance em números</a:t>
            </a:r>
          </a:p>
          <a:p>
            <a:pPr marL="25400">
              <a:lnSpc>
                <a:spcPct val="100000"/>
              </a:lnSpc>
              <a:spcBef>
                <a:spcPts val="225"/>
              </a:spcBef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Open Finance promove inclusão financeira e digital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824461" y="6601764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29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6664" y="1497584"/>
            <a:ext cx="10565130" cy="462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Mais</a:t>
            </a:r>
            <a:r>
              <a:rPr sz="2400" b="0" spc="-8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de</a:t>
            </a:r>
            <a:r>
              <a:rPr sz="2400" b="0" spc="-7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37</a:t>
            </a:r>
            <a:r>
              <a:rPr sz="2400" b="0" spc="-7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1F4E79"/>
                </a:solidFill>
                <a:latin typeface="Calibri Light"/>
                <a:cs typeface="Calibri Light"/>
              </a:rPr>
              <a:t>milhões</a:t>
            </a:r>
            <a:r>
              <a:rPr sz="2400" b="0" spc="-8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de</a:t>
            </a:r>
            <a:r>
              <a:rPr sz="2400" b="0" spc="-2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consentimentos</a:t>
            </a:r>
            <a:r>
              <a:rPr sz="2400" b="0" spc="-2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para</a:t>
            </a:r>
            <a:r>
              <a:rPr sz="2400" b="0" spc="-4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compartilhar</a:t>
            </a:r>
            <a:r>
              <a:rPr sz="2400" b="0" spc="-4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1F4E79"/>
                </a:solidFill>
                <a:latin typeface="Calibri Light"/>
                <a:cs typeface="Calibri Light"/>
              </a:rPr>
              <a:t>dados.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endParaRPr sz="2700">
              <a:latin typeface="Calibri Light"/>
              <a:cs typeface="Calibri Light"/>
            </a:endParaRPr>
          </a:p>
          <a:p>
            <a:pPr marL="299085" indent="-286385">
              <a:lnSpc>
                <a:spcPct val="100000"/>
              </a:lnSpc>
              <a:spcBef>
                <a:spcPts val="2165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Em</a:t>
            </a:r>
            <a:r>
              <a:rPr sz="2400" b="0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média</a:t>
            </a:r>
            <a:r>
              <a:rPr sz="2400" b="0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mais</a:t>
            </a:r>
            <a:r>
              <a:rPr sz="2400" b="0" spc="-2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de</a:t>
            </a:r>
            <a:r>
              <a:rPr sz="2400" b="0" spc="-2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1</a:t>
            </a:r>
            <a:r>
              <a:rPr sz="2400" b="0" spc="-3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bilhão</a:t>
            </a:r>
            <a:r>
              <a:rPr sz="2400" b="0" spc="-7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de</a:t>
            </a:r>
            <a:r>
              <a:rPr sz="2400" b="0" spc="-1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chamadas</a:t>
            </a:r>
            <a:r>
              <a:rPr sz="2400" b="0" spc="-1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API</a:t>
            </a:r>
            <a:r>
              <a:rPr sz="2400" b="0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semanais</a:t>
            </a:r>
            <a:r>
              <a:rPr sz="2400" b="0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(fase</a:t>
            </a:r>
            <a:r>
              <a:rPr sz="2400" b="0" spc="-4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2)</a:t>
            </a:r>
            <a:r>
              <a:rPr sz="2400" b="0" spc="-3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nas</a:t>
            </a:r>
            <a:r>
              <a:rPr sz="2400" b="0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últimas</a:t>
            </a:r>
            <a:r>
              <a:rPr sz="2400" b="0" spc="-4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1F4E79"/>
                </a:solidFill>
                <a:latin typeface="Calibri Light"/>
                <a:cs typeface="Calibri Light"/>
              </a:rPr>
              <a:t>semanas.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endParaRPr sz="2700">
              <a:latin typeface="Calibri Light"/>
              <a:cs typeface="Calibri Light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Mais</a:t>
            </a:r>
            <a:r>
              <a:rPr sz="2400" b="0" spc="-9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de</a:t>
            </a:r>
            <a:r>
              <a:rPr sz="2400" b="0" spc="-6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37</a:t>
            </a:r>
            <a:r>
              <a:rPr sz="2400" b="0" spc="-7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bilhões</a:t>
            </a:r>
            <a:r>
              <a:rPr sz="2400" b="0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de</a:t>
            </a:r>
            <a:r>
              <a:rPr sz="2400" b="0" spc="-2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chamadas</a:t>
            </a:r>
            <a:r>
              <a:rPr sz="2400" b="0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API</a:t>
            </a:r>
            <a:r>
              <a:rPr sz="2400" b="0" spc="-3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(fase</a:t>
            </a:r>
            <a:r>
              <a:rPr sz="2400" b="0" spc="-5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1F4E79"/>
                </a:solidFill>
                <a:latin typeface="Calibri Light"/>
                <a:cs typeface="Calibri Light"/>
              </a:rPr>
              <a:t>2).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endParaRPr sz="2700">
              <a:latin typeface="Calibri Light"/>
              <a:cs typeface="Calibri Light"/>
            </a:endParaRPr>
          </a:p>
          <a:p>
            <a:pPr marL="299085" indent="-286385">
              <a:lnSpc>
                <a:spcPct val="100000"/>
              </a:lnSpc>
              <a:spcBef>
                <a:spcPts val="2165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Mais</a:t>
            </a:r>
            <a:r>
              <a:rPr sz="2400" b="0" spc="-9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de</a:t>
            </a:r>
            <a:r>
              <a:rPr sz="2400" b="0" spc="-6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800</a:t>
            </a:r>
            <a:r>
              <a:rPr sz="2400" b="0" spc="-7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instituições</a:t>
            </a:r>
            <a:r>
              <a:rPr sz="2400" b="0" spc="-4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participantes</a:t>
            </a:r>
            <a:r>
              <a:rPr sz="2400" b="0" spc="-4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(fases</a:t>
            </a:r>
            <a:r>
              <a:rPr sz="2400" b="0" spc="-6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2</a:t>
            </a:r>
            <a:r>
              <a:rPr sz="2400" b="0" spc="-3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e</a:t>
            </a:r>
            <a:r>
              <a:rPr sz="2400" b="0" spc="-3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1F4E79"/>
                </a:solidFill>
                <a:latin typeface="Calibri Light"/>
                <a:cs typeface="Calibri Light"/>
              </a:rPr>
              <a:t>3).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Clr>
                <a:srgbClr val="1F4E79"/>
              </a:buClr>
              <a:buFont typeface="Arial"/>
              <a:buChar char="•"/>
            </a:pPr>
            <a:endParaRPr sz="2700">
              <a:latin typeface="Calibri Light"/>
              <a:cs typeface="Calibri Light"/>
            </a:endParaRPr>
          </a:p>
          <a:p>
            <a:pPr marL="299085" indent="-286385">
              <a:lnSpc>
                <a:spcPct val="100000"/>
              </a:lnSpc>
              <a:spcBef>
                <a:spcPts val="2165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20</a:t>
            </a:r>
            <a:r>
              <a:rPr sz="2400" b="0" spc="-5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APIs</a:t>
            </a:r>
            <a:r>
              <a:rPr sz="2400" b="0" spc="-5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1F4E79"/>
                </a:solidFill>
                <a:latin typeface="Calibri Light"/>
                <a:cs typeface="Calibri Light"/>
              </a:rPr>
              <a:t>desenvolvidas</a:t>
            </a:r>
            <a:r>
              <a:rPr sz="2400" b="0" spc="-5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e</a:t>
            </a:r>
            <a:r>
              <a:rPr sz="2400" b="0" spc="-4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12</a:t>
            </a:r>
            <a:r>
              <a:rPr sz="2400" b="0" spc="-4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1F4E79"/>
                </a:solidFill>
                <a:latin typeface="Calibri Light"/>
                <a:cs typeface="Calibri Light"/>
              </a:rPr>
              <a:t>em</a:t>
            </a:r>
            <a:r>
              <a:rPr sz="2400" b="0" spc="-5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1F4E79"/>
                </a:solidFill>
                <a:latin typeface="Calibri Light"/>
                <a:cs typeface="Calibri Light"/>
              </a:rPr>
              <a:t>desenvolvimento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/>
          <p:cNvSpPr>
            <a:spLocks noChangeArrowheads="1"/>
          </p:cNvSpPr>
          <p:nvPr/>
        </p:nvSpPr>
        <p:spPr>
          <a:xfrm>
            <a:off x="499398" y="1159490"/>
            <a:ext cx="11083002" cy="48858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228528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ts val="1700"/>
              </a:lnSpc>
            </a:pPr>
            <a:r>
              <a:rPr lang="pt-BR" altLang="pt-BR" sz="1400" b="1">
                <a:solidFill>
                  <a:srgbClr val="1496BB"/>
                </a:solidFill>
              </a:rPr>
              <a:t>Percepção do papel da inovação como vetor de transformação do SFN, especialmente com o estimulo à competição (2012-2015)</a:t>
            </a:r>
          </a:p>
          <a:p>
            <a:pPr lvl="0" algn="just">
              <a:lnSpc>
                <a:spcPts val="1700"/>
              </a:lnSpc>
            </a:pPr>
            <a:endParaRPr lang="pt-BR" altLang="pt-BR" sz="1400" b="1">
              <a:solidFill>
                <a:srgbClr val="1496BB"/>
              </a:solidFill>
            </a:endParaRPr>
          </a:p>
          <a:p>
            <a:pPr lvl="0" algn="just">
              <a:lnSpc>
                <a:spcPts val="1700"/>
              </a:lnSpc>
            </a:pPr>
            <a:r>
              <a:rPr lang="pt-BR" altLang="pt-BR" sz="1400" b="1">
                <a:solidFill>
                  <a:srgbClr val="1496BB"/>
                </a:solidFill>
              </a:rPr>
              <a:t>Agenda BC+ (2016-2018)</a:t>
            </a:r>
          </a:p>
          <a:p>
            <a:pPr lvl="0" algn="just">
              <a:lnSpc>
                <a:spcPts val="1700"/>
              </a:lnSpc>
            </a:pPr>
            <a:endParaRPr lang="pt-BR" altLang="pt-BR" sz="1400" b="1">
              <a:solidFill>
                <a:srgbClr val="1496BB"/>
              </a:solidFill>
            </a:endParaRPr>
          </a:p>
          <a:p>
            <a:pPr marL="28575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/>
              <a:t>Pauta de trabalho, de forma a prestar conta de suas ações. </a:t>
            </a:r>
          </a:p>
          <a:p>
            <a:pPr marL="28575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400"/>
          </a:p>
          <a:p>
            <a:pPr marL="28575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/>
              <a:t>Focada em revisar questões estruturais do SFN.</a:t>
            </a:r>
          </a:p>
          <a:p>
            <a:pPr lvl="0" algn="just">
              <a:lnSpc>
                <a:spcPts val="1700"/>
              </a:lnSpc>
            </a:pPr>
            <a:endParaRPr lang="pt-BR" altLang="pt-BR" sz="1400" b="1">
              <a:solidFill>
                <a:srgbClr val="1496BB"/>
              </a:solidFill>
            </a:endParaRPr>
          </a:p>
          <a:p>
            <a:pPr lvl="0" algn="just">
              <a:lnSpc>
                <a:spcPts val="1700"/>
              </a:lnSpc>
            </a:pPr>
            <a:r>
              <a:rPr lang="pt-BR" altLang="pt-BR" sz="1400" b="1">
                <a:solidFill>
                  <a:srgbClr val="1496BB"/>
                </a:solidFill>
              </a:rPr>
              <a:t>Agenda BC# (2019 em diante)</a:t>
            </a:r>
          </a:p>
          <a:p>
            <a:pPr lvl="0" algn="just">
              <a:lnSpc>
                <a:spcPts val="1700"/>
              </a:lnSpc>
            </a:pPr>
            <a:endParaRPr lang="pt-BR" altLang="pt-BR" sz="140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/>
              <a:t>Nova agenda de trabalho do Banco Central lançada em 2019. Revisita e reformula a Agenda BC+</a:t>
            </a:r>
          </a:p>
          <a:p>
            <a:pPr lvl="0" algn="just">
              <a:lnSpc>
                <a:spcPts val="1700"/>
              </a:lnSpc>
              <a:buClr>
                <a:srgbClr val="1496BB"/>
              </a:buClr>
            </a:pPr>
            <a:endParaRPr lang="pt-BR" altLang="pt-BR" sz="1400">
              <a:solidFill>
                <a:schemeClr val="accent1"/>
              </a:solidFill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>
                <a:solidFill>
                  <a:schemeClr val="accent1"/>
                </a:solidFill>
              </a:rPr>
              <a:t>Objetivos: </a:t>
            </a:r>
            <a:r>
              <a:rPr lang="pt-BR" altLang="pt-BR" sz="1400">
                <a:solidFill>
                  <a:srgbClr val="464646"/>
                </a:solidFill>
              </a:rPr>
              <a:t>ampliar o acesso a produtos e serviços; baratear o crédito; aumentar a eficiência do SFN</a:t>
            </a: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400">
              <a:solidFill>
                <a:srgbClr val="464646"/>
              </a:solidFill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>
                <a:solidFill>
                  <a:schemeClr val="accent1"/>
                </a:solidFill>
              </a:rPr>
              <a:t>Dimensões</a:t>
            </a:r>
            <a:r>
              <a:rPr lang="pt-BR" altLang="pt-BR" sz="1400">
                <a:solidFill>
                  <a:srgbClr val="464646"/>
                </a:solidFill>
              </a:rPr>
              <a:t>: inclusão; competitividade; transparência; educação; sustentabildiade</a:t>
            </a:r>
            <a:endParaRPr lang="pt-BR" altLang="pt-BR" sz="1400">
              <a:solidFill>
                <a:schemeClr val="accent1"/>
              </a:solidFill>
            </a:endParaRPr>
          </a:p>
          <a:p>
            <a:pPr lvl="0" algn="just">
              <a:lnSpc>
                <a:spcPts val="1700"/>
              </a:lnSpc>
              <a:buClr>
                <a:srgbClr val="1496BB"/>
              </a:buClr>
            </a:pPr>
            <a:endParaRPr lang="pt-BR" altLang="pt-BR" sz="1400" b="1">
              <a:solidFill>
                <a:srgbClr val="1496BB"/>
              </a:solidFill>
            </a:endParaRPr>
          </a:p>
          <a:p>
            <a:pPr lvl="0" algn="just">
              <a:lnSpc>
                <a:spcPts val="1700"/>
              </a:lnSpc>
              <a:buClr>
                <a:srgbClr val="1496BB"/>
              </a:buClr>
            </a:pPr>
            <a:r>
              <a:rPr lang="pt-BR" altLang="pt-BR" sz="1400" b="1">
                <a:solidFill>
                  <a:srgbClr val="1496BB"/>
                </a:solidFill>
              </a:rPr>
              <a:t>Impacto Normativo:</a:t>
            </a:r>
            <a:endParaRPr lang="pt-BR" altLang="pt-BR" sz="1400">
              <a:solidFill>
                <a:srgbClr val="1496BB"/>
              </a:solidFill>
            </a:endParaRPr>
          </a:p>
          <a:p>
            <a:pPr lvl="0" algn="just">
              <a:lnSpc>
                <a:spcPts val="1700"/>
              </a:lnSpc>
              <a:buClr>
                <a:srgbClr val="1496BB"/>
              </a:buClr>
            </a:pPr>
            <a:r>
              <a:rPr lang="pt-BR" altLang="pt-BR" sz="1400">
                <a:solidFill>
                  <a:srgbClr val="666666"/>
                </a:solidFill>
              </a:rPr>
              <a:t>                                                                                           </a:t>
            </a:r>
            <a:endParaRPr lang="pt-BR" altLang="pt-BR" sz="1400"/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>
                <a:solidFill>
                  <a:schemeClr val="tx1">
                    <a:lumMod val="50000"/>
                  </a:schemeClr>
                </a:solidFill>
              </a:rPr>
              <a:t>Para atingir as metas da Agenda BC#, o Banco Central propôs diversos avanços regulatórios no setor financeiro e de pagamento.</a:t>
            </a: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400">
              <a:solidFill>
                <a:schemeClr val="tx1">
                  <a:lumMod val="50000"/>
                </a:schemeClr>
              </a:solidFill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400">
                <a:solidFill>
                  <a:schemeClr val="tx1">
                    <a:lumMod val="50000"/>
                  </a:schemeClr>
                </a:solidFill>
              </a:rPr>
              <a:t>Decreto 10.139, de 2019: obrigatoriedade de revisão e consolidação de todas as normas infralegais.</a:t>
            </a:r>
          </a:p>
        </p:txBody>
      </p:sp>
      <p:sp>
        <p:nvSpPr>
          <p:cNvPr id="21" name="Título 1"/>
          <p:cNvSpPr txBox="1"/>
          <p:nvPr/>
        </p:nvSpPr>
        <p:spPr>
          <a:xfrm>
            <a:off x="290512" y="350012"/>
            <a:ext cx="10856023" cy="498475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cap="small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pt-BR" altLang="pt-BR" sz="2800"/>
              <a:t>O QUE ESTÁ ACONTECENDO?!</a:t>
            </a:r>
          </a:p>
        </p:txBody>
      </p:sp>
      <p:sp>
        <p:nvSpPr>
          <p:cNvPr id="60" name="Espaço Reservado para Número de Slide 1"/>
          <p:cNvSpPr txBox="1"/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pt-BR" altLang="pt-BR" sz="1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37600" y="2669460"/>
            <a:ext cx="3423306" cy="23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83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B1FFF04-93A9-43B4-9DA6-61D029F256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8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2CEFAE99-2748-43A0-AD02-70114566BDC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br>
              <a:rPr lang="pt-BR" altLang="pt-BR"/>
            </a:br>
            <a:r>
              <a:rPr lang="pt-BR" altLang="pt-BR"/>
              <a:t>PIX</a:t>
            </a:r>
          </a:p>
          <a:p>
            <a:r>
              <a:rPr lang="pt-BR" altLang="pt-BR" i="1">
                <a:solidFill>
                  <a:schemeClr val="accent1"/>
                </a:solidFill>
              </a:rPr>
              <a:t>Evolução e Próximos Passos</a:t>
            </a:r>
          </a:p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11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 bwMode="auto">
          <a:xfrm>
            <a:off x="617538" y="1897856"/>
            <a:ext cx="3276600" cy="820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pt-BR" sz="3200" dirty="0"/>
              <a:t>PAGAMENTOS INSTANTÂNEO</a:t>
            </a:r>
            <a:br>
              <a:rPr altLang="pt-BR" sz="3200" dirty="0"/>
            </a:br>
            <a:r>
              <a:rPr lang="pt-BR" altLang="pt-BR" sz="3200" dirty="0">
                <a:solidFill>
                  <a:srgbClr val="1496BB"/>
                </a:solidFill>
              </a:rPr>
              <a:t>BANCO CENTRAL DO BRASIL</a:t>
            </a:r>
            <a:br>
              <a:rPr altLang="pt-BR" sz="3200" i="1" dirty="0"/>
            </a:br>
            <a:br>
              <a:rPr altLang="pt-BR" sz="3200" i="1" dirty="0"/>
            </a:br>
            <a:br>
              <a:rPr altLang="pt-BR" sz="3200" dirty="0"/>
            </a:br>
            <a:endParaRPr altLang="pt-BR" sz="32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57735" y="410318"/>
            <a:ext cx="3609975" cy="5939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228528" rIns="0" bIns="76176"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1400" dirty="0">
                <a:solidFill>
                  <a:srgbClr val="0D3D56">
                    <a:lumMod val="75000"/>
                    <a:lumOff val="25000"/>
                  </a:srgbClr>
                </a:solidFill>
                <a:latin typeface="Times New Roman"/>
              </a:rPr>
              <a:t>PAGAMENTOS INSTANTÂNEOS PODEM SER UTILIZADOS PARA TRANSFERÊNCIAS:</a:t>
            </a:r>
          </a:p>
          <a:p>
            <a:pPr>
              <a:defRPr/>
            </a:pPr>
            <a:endParaRPr lang="pt-BR" altLang="pt-BR" sz="1600" dirty="0">
              <a:solidFill>
                <a:srgbClr val="0D3D56">
                  <a:lumMod val="75000"/>
                  <a:lumOff val="25000"/>
                </a:srgbClr>
              </a:solidFill>
            </a:endParaRPr>
          </a:p>
          <a:p>
            <a:pPr marL="285750" indent="-285750"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</a:rPr>
              <a:t>entre pessoas (transações P2P, </a:t>
            </a:r>
            <a:r>
              <a:rPr lang="pt-BR" altLang="pt-BR" sz="1400" i="1" dirty="0" err="1">
                <a:solidFill>
                  <a:schemeClr val="bg2">
                    <a:lumMod val="10000"/>
                  </a:schemeClr>
                </a:solidFill>
              </a:rPr>
              <a:t>person</a:t>
            </a:r>
            <a:r>
              <a:rPr lang="pt-BR" altLang="pt-BR" sz="1400" i="1" dirty="0">
                <a:solidFill>
                  <a:schemeClr val="bg2">
                    <a:lumMod val="10000"/>
                  </a:schemeClr>
                </a:solidFill>
              </a:rPr>
              <a:t> to </a:t>
            </a:r>
            <a:r>
              <a:rPr lang="pt-BR" altLang="pt-BR" sz="1400" i="1" dirty="0" err="1">
                <a:solidFill>
                  <a:schemeClr val="bg2">
                    <a:lumMod val="10000"/>
                  </a:schemeClr>
                </a:solidFill>
              </a:rPr>
              <a:t>person</a:t>
            </a: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</a:rPr>
              <a:t>);</a:t>
            </a:r>
          </a:p>
          <a:p>
            <a:pPr marL="285750" indent="-285750"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endParaRPr lang="pt-BR" altLang="pt-BR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</a:rPr>
              <a:t>entre pessoas e estabelecimentos comerciais, incluindo comércio eletrônico (transações P2B, </a:t>
            </a:r>
            <a:r>
              <a:rPr lang="pt-BR" altLang="pt-BR" sz="1400" i="1" dirty="0" err="1">
                <a:solidFill>
                  <a:schemeClr val="bg2">
                    <a:lumMod val="10000"/>
                  </a:schemeClr>
                </a:solidFill>
              </a:rPr>
              <a:t>person</a:t>
            </a:r>
            <a:r>
              <a:rPr lang="pt-BR" altLang="pt-BR" sz="1400" i="1" dirty="0">
                <a:solidFill>
                  <a:schemeClr val="bg2">
                    <a:lumMod val="10000"/>
                  </a:schemeClr>
                </a:solidFill>
              </a:rPr>
              <a:t> to business</a:t>
            </a: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</a:rPr>
              <a:t>);</a:t>
            </a:r>
          </a:p>
          <a:p>
            <a:pPr marL="285750" indent="-285750"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endParaRPr lang="pt-BR" altLang="pt-BR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</a:rPr>
              <a:t>entre estabelecimentos, como pagamentos de fornecedores, por exemplo (transações B2B, </a:t>
            </a:r>
            <a:r>
              <a:rPr lang="pt-BR" altLang="pt-BR" sz="1400" i="1" dirty="0">
                <a:solidFill>
                  <a:schemeClr val="bg2">
                    <a:lumMod val="10000"/>
                  </a:schemeClr>
                </a:solidFill>
              </a:rPr>
              <a:t>business to business</a:t>
            </a: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</a:rPr>
              <a:t>);</a:t>
            </a:r>
          </a:p>
          <a:p>
            <a:pPr marL="285750" indent="-285750"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endParaRPr lang="pt-BR" altLang="pt-BR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</a:rPr>
              <a:t>para transferências envolvendo entes governamentais, como pagamentos de taxas e impostos (transações P2G e B2G, </a:t>
            </a:r>
            <a:r>
              <a:rPr lang="pt-BR" altLang="pt-BR" sz="1400" i="1" dirty="0" err="1">
                <a:solidFill>
                  <a:schemeClr val="bg2">
                    <a:lumMod val="10000"/>
                  </a:schemeClr>
                </a:solidFill>
              </a:rPr>
              <a:t>person</a:t>
            </a:r>
            <a:r>
              <a:rPr lang="pt-BR" altLang="pt-BR" sz="1400" i="1" dirty="0">
                <a:solidFill>
                  <a:schemeClr val="bg2">
                    <a:lumMod val="10000"/>
                  </a:schemeClr>
                </a:solidFill>
              </a:rPr>
              <a:t> to </a:t>
            </a:r>
            <a:r>
              <a:rPr lang="pt-BR" altLang="pt-BR" sz="1400" i="1" dirty="0" err="1">
                <a:solidFill>
                  <a:schemeClr val="bg2">
                    <a:lumMod val="10000"/>
                  </a:schemeClr>
                </a:solidFill>
              </a:rPr>
              <a:t>government</a:t>
            </a: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</a:rPr>
              <a:t> e </a:t>
            </a:r>
            <a:r>
              <a:rPr lang="pt-BR" altLang="pt-BR" sz="1400" i="1" dirty="0">
                <a:solidFill>
                  <a:schemeClr val="bg2">
                    <a:lumMod val="10000"/>
                  </a:schemeClr>
                </a:solidFill>
              </a:rPr>
              <a:t>business to </a:t>
            </a:r>
            <a:r>
              <a:rPr lang="pt-BR" altLang="pt-BR" sz="1400" i="1" dirty="0" err="1">
                <a:solidFill>
                  <a:schemeClr val="bg2">
                    <a:lumMod val="10000"/>
                  </a:schemeClr>
                </a:solidFill>
              </a:rPr>
              <a:t>government</a:t>
            </a: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</a:rPr>
              <a:t>); e</a:t>
            </a:r>
          </a:p>
          <a:p>
            <a:pPr marL="285750" indent="-285750"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endParaRPr lang="pt-BR" altLang="pt-BR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Clr>
                <a:srgbClr val="1496BB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</a:rPr>
              <a:t>pagamentos de salários e benefícios sociais (transações G2P, </a:t>
            </a:r>
            <a:r>
              <a:rPr lang="pt-BR" altLang="pt-BR" sz="1400" i="1" dirty="0" err="1">
                <a:solidFill>
                  <a:schemeClr val="bg2">
                    <a:lumMod val="10000"/>
                  </a:schemeClr>
                </a:solidFill>
              </a:rPr>
              <a:t>government</a:t>
            </a:r>
            <a:r>
              <a:rPr lang="pt-BR" altLang="pt-BR" sz="1400" i="1" dirty="0">
                <a:solidFill>
                  <a:schemeClr val="bg2">
                    <a:lumMod val="10000"/>
                  </a:schemeClr>
                </a:solidFill>
              </a:rPr>
              <a:t> to </a:t>
            </a:r>
            <a:r>
              <a:rPr lang="pt-BR" altLang="pt-BR" sz="1400" i="1" dirty="0" err="1">
                <a:solidFill>
                  <a:schemeClr val="bg2">
                    <a:lumMod val="10000"/>
                  </a:schemeClr>
                </a:solidFill>
              </a:rPr>
              <a:t>person</a:t>
            </a: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</a:rPr>
              <a:t>) e de convênios e serviços (transações G2B, </a:t>
            </a:r>
            <a:r>
              <a:rPr lang="pt-BR" altLang="pt-BR" sz="1400" i="1" dirty="0" err="1">
                <a:solidFill>
                  <a:schemeClr val="bg2">
                    <a:lumMod val="10000"/>
                  </a:schemeClr>
                </a:solidFill>
              </a:rPr>
              <a:t>government</a:t>
            </a:r>
            <a:r>
              <a:rPr lang="pt-BR" altLang="pt-BR" sz="1400" i="1" dirty="0">
                <a:solidFill>
                  <a:schemeClr val="bg2">
                    <a:lumMod val="10000"/>
                  </a:schemeClr>
                </a:solidFill>
              </a:rPr>
              <a:t> to business</a:t>
            </a: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68947" y="410318"/>
            <a:ext cx="3047463" cy="46165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228528" rIns="0" bIns="76176"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1600" dirty="0">
                <a:solidFill>
                  <a:srgbClr val="0D3D56">
                    <a:lumMod val="75000"/>
                    <a:lumOff val="25000"/>
                  </a:srgbClr>
                </a:solidFill>
                <a:latin typeface="Times New Roman"/>
              </a:rPr>
              <a:t>O QUE É UM PAGAMENTO INSTANTÂNEO?</a:t>
            </a:r>
          </a:p>
          <a:p>
            <a:pPr>
              <a:defRPr/>
            </a:pPr>
            <a:r>
              <a:rPr lang="pt-BR" altLang="pt-BR" sz="1200" dirty="0">
                <a:solidFill>
                  <a:srgbClr val="666666"/>
                </a:solidFill>
                <a:latin typeface="Arial"/>
              </a:rPr>
              <a:t>                                                                                                </a:t>
            </a:r>
            <a:endParaRPr lang="pt-BR" altLang="pt-BR" sz="1200" dirty="0">
              <a:solidFill>
                <a:srgbClr val="464646"/>
              </a:solidFill>
              <a:latin typeface="Arial"/>
            </a:endParaRPr>
          </a:p>
          <a:p>
            <a:pPr>
              <a:defRPr/>
            </a:pPr>
            <a:r>
              <a:rPr lang="pt-BR" altLang="pt-BR" sz="1400" dirty="0">
                <a:solidFill>
                  <a:srgbClr val="464646">
                    <a:lumMod val="50000"/>
                  </a:srgbClr>
                </a:solidFill>
                <a:latin typeface="Arial"/>
              </a:rPr>
              <a:t>Pagamentos instantâneos são as </a:t>
            </a:r>
            <a:r>
              <a:rPr lang="pt-BR" altLang="pt-BR" sz="1400" dirty="0">
                <a:solidFill>
                  <a:srgbClr val="0D3D56">
                    <a:lumMod val="75000"/>
                    <a:lumOff val="25000"/>
                  </a:srgbClr>
                </a:solidFill>
                <a:latin typeface="Arial"/>
              </a:rPr>
              <a:t>transferências monetárias eletrônicas </a:t>
            </a:r>
            <a:r>
              <a:rPr lang="pt-BR" altLang="pt-BR" sz="1400" dirty="0">
                <a:solidFill>
                  <a:srgbClr val="464646">
                    <a:lumMod val="50000"/>
                  </a:srgbClr>
                </a:solidFill>
                <a:latin typeface="Arial"/>
              </a:rPr>
              <a:t>n</a:t>
            </a: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a qual a transmissão da ordem de pagamento e a disponibilidade de fundos para o usuário recebedor ocorre em tempo real e cujo serviço está </a:t>
            </a:r>
            <a:r>
              <a:rPr lang="pt-BR" altLang="pt-BR" sz="1400" dirty="0">
                <a:solidFill>
                  <a:srgbClr val="0D3D56">
                    <a:lumMod val="75000"/>
                    <a:lumOff val="25000"/>
                  </a:srgbClr>
                </a:solidFill>
                <a:latin typeface="Arial"/>
              </a:rPr>
              <a:t>disponível durante 24 horas por dia, sete dias por semana e em todos os dias do ano</a:t>
            </a:r>
            <a:r>
              <a:rPr lang="pt-BR" altLang="pt-BR" sz="1400" dirty="0">
                <a:solidFill>
                  <a:srgbClr val="464646">
                    <a:lumMod val="50000"/>
                  </a:srgbClr>
                </a:solidFill>
                <a:latin typeface="Arial"/>
              </a:rPr>
              <a:t>.</a:t>
            </a:r>
            <a:endParaRPr lang="pt-BR" altLang="pt-BR" sz="1400" dirty="0">
              <a:solidFill>
                <a:srgbClr val="464646"/>
              </a:solidFill>
              <a:latin typeface="Arial"/>
            </a:endParaRPr>
          </a:p>
          <a:p>
            <a:pPr>
              <a:defRPr/>
            </a:pPr>
            <a:endParaRPr lang="pt-BR" altLang="pt-BR" sz="1400" dirty="0">
              <a:solidFill>
                <a:srgbClr val="464646"/>
              </a:solidFill>
              <a:latin typeface="Arial"/>
            </a:endParaRPr>
          </a:p>
          <a:p>
            <a:pPr>
              <a:defRPr/>
            </a:pPr>
            <a:r>
              <a:rPr lang="pt-BR" altLang="pt-BR" sz="14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As transferências ocorrem diretamente da conta transacional do usuário pagador para a conta do usuário recebedor, sem a necessidade de intermediários, o que propicia custo de transação menores.</a:t>
            </a:r>
            <a:endParaRPr lang="pt-BR" altLang="pt-BR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6202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5900" y="156730"/>
            <a:ext cx="9359900" cy="673100"/>
          </a:xfrm>
        </p:spPr>
        <p:txBody>
          <a:bodyPr/>
          <a:lstStyle/>
          <a:p>
            <a:r>
              <a:rPr lang="pt-BR" altLang="pt-BR" sz="2400" cap="sm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Ecossistema de pagamentos instantâneos</a:t>
            </a:r>
            <a:endParaRPr lang="en-US" sz="2400" cap="small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TextBox 94"/>
          <p:cNvSpPr txBox="1">
            <a:spLocks noChangeArrowheads="1"/>
          </p:cNvSpPr>
          <p:nvPr/>
        </p:nvSpPr>
        <p:spPr bwMode="auto">
          <a:xfrm>
            <a:off x="572021" y="6081095"/>
            <a:ext cx="12782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>
                <a:latin typeface="+mn-lt"/>
                <a:cs typeface="Arial" panose="020B0604020202020204" pitchFamily="34" charset="0"/>
              </a:rPr>
              <a:t>Pagador</a:t>
            </a:r>
            <a:endParaRPr lang="en-US" altLang="pt-BR" sz="12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65" name="Group 227"/>
          <p:cNvGrpSpPr/>
          <p:nvPr/>
        </p:nvGrpSpPr>
        <p:grpSpPr bwMode="auto">
          <a:xfrm>
            <a:off x="837083" y="1968506"/>
            <a:ext cx="677422" cy="594921"/>
            <a:chOff x="2906854" y="1700630"/>
            <a:chExt cx="722313" cy="78263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166" name="Group 229"/>
            <p:cNvGrpSpPr/>
            <p:nvPr/>
          </p:nvGrpSpPr>
          <p:grpSpPr>
            <a:xfrm>
              <a:off x="2906854" y="2365793"/>
              <a:ext cx="722313" cy="117475"/>
              <a:chOff x="2754454" y="2213393"/>
              <a:chExt cx="722313" cy="117475"/>
            </a:xfrm>
            <a:grpFill/>
          </p:grpSpPr>
          <p:sp>
            <p:nvSpPr>
              <p:cNvPr id="172" name="Freeform 109"/>
              <p:cNvSpPr>
                <a:spLocks/>
              </p:cNvSpPr>
              <p:nvPr/>
            </p:nvSpPr>
            <p:spPr bwMode="auto">
              <a:xfrm>
                <a:off x="2797317" y="2213393"/>
                <a:ext cx="633413" cy="46038"/>
              </a:xfrm>
              <a:custGeom>
                <a:avLst/>
                <a:gdLst>
                  <a:gd name="T0" fmla="*/ 0 w 263"/>
                  <a:gd name="T1" fmla="*/ 9 h 19"/>
                  <a:gd name="T2" fmla="*/ 0 w 263"/>
                  <a:gd name="T3" fmla="*/ 10 h 19"/>
                  <a:gd name="T4" fmla="*/ 10 w 263"/>
                  <a:gd name="T5" fmla="*/ 19 h 19"/>
                  <a:gd name="T6" fmla="*/ 254 w 263"/>
                  <a:gd name="T7" fmla="*/ 19 h 19"/>
                  <a:gd name="T8" fmla="*/ 263 w 263"/>
                  <a:gd name="T9" fmla="*/ 10 h 19"/>
                  <a:gd name="T10" fmla="*/ 263 w 263"/>
                  <a:gd name="T11" fmla="*/ 9 h 19"/>
                  <a:gd name="T12" fmla="*/ 254 w 263"/>
                  <a:gd name="T13" fmla="*/ 0 h 19"/>
                  <a:gd name="T14" fmla="*/ 10 w 263"/>
                  <a:gd name="T15" fmla="*/ 0 h 19"/>
                  <a:gd name="T16" fmla="*/ 0 w 263"/>
                  <a:gd name="T17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9">
                    <a:moveTo>
                      <a:pt x="0" y="9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ubicBezTo>
                      <a:pt x="254" y="19"/>
                      <a:pt x="254" y="19"/>
                      <a:pt x="254" y="19"/>
                    </a:cubicBezTo>
                    <a:cubicBezTo>
                      <a:pt x="259" y="19"/>
                      <a:pt x="263" y="15"/>
                      <a:pt x="263" y="10"/>
                    </a:cubicBezTo>
                    <a:cubicBezTo>
                      <a:pt x="263" y="9"/>
                      <a:pt x="263" y="9"/>
                      <a:pt x="263" y="9"/>
                    </a:cubicBezTo>
                    <a:cubicBezTo>
                      <a:pt x="263" y="4"/>
                      <a:pt x="259" y="0"/>
                      <a:pt x="25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  <p:sp>
            <p:nvSpPr>
              <p:cNvPr id="173" name="Freeform 110"/>
              <p:cNvSpPr>
                <a:spLocks/>
              </p:cNvSpPr>
              <p:nvPr/>
            </p:nvSpPr>
            <p:spPr bwMode="auto">
              <a:xfrm>
                <a:off x="2754454" y="2278480"/>
                <a:ext cx="722313" cy="52388"/>
              </a:xfrm>
              <a:custGeom>
                <a:avLst/>
                <a:gdLst>
                  <a:gd name="T0" fmla="*/ 290 w 300"/>
                  <a:gd name="T1" fmla="*/ 0 h 22"/>
                  <a:gd name="T2" fmla="*/ 9 w 300"/>
                  <a:gd name="T3" fmla="*/ 0 h 22"/>
                  <a:gd name="T4" fmla="*/ 0 w 300"/>
                  <a:gd name="T5" fmla="*/ 9 h 22"/>
                  <a:gd name="T6" fmla="*/ 0 w 300"/>
                  <a:gd name="T7" fmla="*/ 13 h 22"/>
                  <a:gd name="T8" fmla="*/ 9 w 300"/>
                  <a:gd name="T9" fmla="*/ 22 h 22"/>
                  <a:gd name="T10" fmla="*/ 290 w 300"/>
                  <a:gd name="T11" fmla="*/ 22 h 22"/>
                  <a:gd name="T12" fmla="*/ 300 w 300"/>
                  <a:gd name="T13" fmla="*/ 13 h 22"/>
                  <a:gd name="T14" fmla="*/ 300 w 300"/>
                  <a:gd name="T15" fmla="*/ 9 h 22"/>
                  <a:gd name="T16" fmla="*/ 290 w 300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22">
                    <a:moveTo>
                      <a:pt x="29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4" y="22"/>
                      <a:pt x="9" y="22"/>
                    </a:cubicBezTo>
                    <a:cubicBezTo>
                      <a:pt x="290" y="22"/>
                      <a:pt x="290" y="22"/>
                      <a:pt x="290" y="22"/>
                    </a:cubicBezTo>
                    <a:cubicBezTo>
                      <a:pt x="295" y="22"/>
                      <a:pt x="300" y="18"/>
                      <a:pt x="300" y="13"/>
                    </a:cubicBezTo>
                    <a:cubicBezTo>
                      <a:pt x="300" y="9"/>
                      <a:pt x="300" y="9"/>
                      <a:pt x="300" y="9"/>
                    </a:cubicBezTo>
                    <a:cubicBezTo>
                      <a:pt x="300" y="4"/>
                      <a:pt x="295" y="0"/>
                      <a:pt x="2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</p:grpSp>
        <p:sp>
          <p:nvSpPr>
            <p:cNvPr id="167" name="Freeform 111"/>
            <p:cNvSpPr>
              <a:spLocks/>
            </p:cNvSpPr>
            <p:nvPr/>
          </p:nvSpPr>
          <p:spPr bwMode="auto">
            <a:xfrm>
              <a:off x="2981467" y="1997493"/>
              <a:ext cx="153988" cy="341313"/>
            </a:xfrm>
            <a:custGeom>
              <a:avLst/>
              <a:gdLst>
                <a:gd name="T0" fmla="*/ 9 w 64"/>
                <a:gd name="T1" fmla="*/ 125 h 142"/>
                <a:gd name="T2" fmla="*/ 0 w 64"/>
                <a:gd name="T3" fmla="*/ 134 h 142"/>
                <a:gd name="T4" fmla="*/ 9 w 64"/>
                <a:gd name="T5" fmla="*/ 142 h 142"/>
                <a:gd name="T6" fmla="*/ 55 w 64"/>
                <a:gd name="T7" fmla="*/ 142 h 142"/>
                <a:gd name="T8" fmla="*/ 64 w 64"/>
                <a:gd name="T9" fmla="*/ 134 h 142"/>
                <a:gd name="T10" fmla="*/ 55 w 64"/>
                <a:gd name="T11" fmla="*/ 125 h 142"/>
                <a:gd name="T12" fmla="*/ 51 w 64"/>
                <a:gd name="T13" fmla="*/ 125 h 142"/>
                <a:gd name="T14" fmla="*/ 51 w 64"/>
                <a:gd name="T15" fmla="*/ 17 h 142"/>
                <a:gd name="T16" fmla="*/ 55 w 64"/>
                <a:gd name="T17" fmla="*/ 17 h 142"/>
                <a:gd name="T18" fmla="*/ 64 w 64"/>
                <a:gd name="T19" fmla="*/ 8 h 142"/>
                <a:gd name="T20" fmla="*/ 55 w 64"/>
                <a:gd name="T21" fmla="*/ 0 h 142"/>
                <a:gd name="T22" fmla="*/ 9 w 64"/>
                <a:gd name="T23" fmla="*/ 0 h 142"/>
                <a:gd name="T24" fmla="*/ 0 w 64"/>
                <a:gd name="T25" fmla="*/ 8 h 142"/>
                <a:gd name="T26" fmla="*/ 9 w 64"/>
                <a:gd name="T27" fmla="*/ 17 h 142"/>
                <a:gd name="T28" fmla="*/ 13 w 64"/>
                <a:gd name="T29" fmla="*/ 17 h 142"/>
                <a:gd name="T30" fmla="*/ 13 w 64"/>
                <a:gd name="T31" fmla="*/ 125 h 142"/>
                <a:gd name="T32" fmla="*/ 9 w 64"/>
                <a:gd name="T33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9" y="125"/>
                  </a:move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lnTo>
                    <a:pt x="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 dirty="0">
                <a:latin typeface="+mn-lt"/>
              </a:endParaRPr>
            </a:p>
          </p:txBody>
        </p:sp>
        <p:sp>
          <p:nvSpPr>
            <p:cNvPr id="168" name="Freeform 112"/>
            <p:cNvSpPr>
              <a:spLocks/>
            </p:cNvSpPr>
            <p:nvPr/>
          </p:nvSpPr>
          <p:spPr bwMode="auto">
            <a:xfrm>
              <a:off x="3191015" y="1997493"/>
              <a:ext cx="153987" cy="341312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3 w 64"/>
                <a:gd name="T13" fmla="*/ 17 h 142"/>
                <a:gd name="T14" fmla="*/ 13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169" name="Freeform 113"/>
            <p:cNvSpPr>
              <a:spLocks/>
            </p:cNvSpPr>
            <p:nvPr/>
          </p:nvSpPr>
          <p:spPr bwMode="auto">
            <a:xfrm>
              <a:off x="3400567" y="1997493"/>
              <a:ext cx="153988" cy="341313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2 w 64"/>
                <a:gd name="T13" fmla="*/ 17 h 142"/>
                <a:gd name="T14" fmla="*/ 12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170" name="Freeform 114"/>
            <p:cNvSpPr>
              <a:spLocks/>
            </p:cNvSpPr>
            <p:nvPr/>
          </p:nvSpPr>
          <p:spPr bwMode="auto">
            <a:xfrm>
              <a:off x="2906854" y="1700630"/>
              <a:ext cx="722313" cy="279400"/>
            </a:xfrm>
            <a:custGeom>
              <a:avLst/>
              <a:gdLst>
                <a:gd name="T0" fmla="*/ 6 w 300"/>
                <a:gd name="T1" fmla="*/ 111 h 116"/>
                <a:gd name="T2" fmla="*/ 19 w 300"/>
                <a:gd name="T3" fmla="*/ 113 h 116"/>
                <a:gd name="T4" fmla="*/ 142 w 300"/>
                <a:gd name="T5" fmla="*/ 29 h 116"/>
                <a:gd name="T6" fmla="*/ 157 w 300"/>
                <a:gd name="T7" fmla="*/ 29 h 116"/>
                <a:gd name="T8" fmla="*/ 281 w 300"/>
                <a:gd name="T9" fmla="*/ 113 h 116"/>
                <a:gd name="T10" fmla="*/ 294 w 300"/>
                <a:gd name="T11" fmla="*/ 111 h 116"/>
                <a:gd name="T12" fmla="*/ 297 w 300"/>
                <a:gd name="T13" fmla="*/ 108 h 116"/>
                <a:gd name="T14" fmla="*/ 295 w 300"/>
                <a:gd name="T15" fmla="*/ 96 h 116"/>
                <a:gd name="T16" fmla="*/ 158 w 300"/>
                <a:gd name="T17" fmla="*/ 3 h 116"/>
                <a:gd name="T18" fmla="*/ 142 w 300"/>
                <a:gd name="T19" fmla="*/ 3 h 116"/>
                <a:gd name="T20" fmla="*/ 5 w 300"/>
                <a:gd name="T21" fmla="*/ 96 h 116"/>
                <a:gd name="T22" fmla="*/ 3 w 300"/>
                <a:gd name="T23" fmla="*/ 108 h 116"/>
                <a:gd name="T24" fmla="*/ 6 w 300"/>
                <a:gd name="T25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116">
                  <a:moveTo>
                    <a:pt x="6" y="111"/>
                  </a:moveTo>
                  <a:cubicBezTo>
                    <a:pt x="9" y="115"/>
                    <a:pt x="15" y="116"/>
                    <a:pt x="19" y="113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7" y="26"/>
                    <a:pt x="153" y="26"/>
                    <a:pt x="157" y="29"/>
                  </a:cubicBezTo>
                  <a:cubicBezTo>
                    <a:pt x="281" y="113"/>
                    <a:pt x="281" y="113"/>
                    <a:pt x="281" y="113"/>
                  </a:cubicBezTo>
                  <a:cubicBezTo>
                    <a:pt x="285" y="116"/>
                    <a:pt x="291" y="115"/>
                    <a:pt x="294" y="111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300" y="104"/>
                    <a:pt x="299" y="98"/>
                    <a:pt x="295" y="96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4" y="0"/>
                    <a:pt x="146" y="0"/>
                    <a:pt x="142" y="3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1" y="98"/>
                    <a:pt x="0" y="104"/>
                    <a:pt x="3" y="108"/>
                  </a:cubicBezTo>
                  <a:lnTo>
                    <a:pt x="6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171" name="Freeform 115"/>
            <p:cNvSpPr>
              <a:spLocks/>
            </p:cNvSpPr>
            <p:nvPr/>
          </p:nvSpPr>
          <p:spPr bwMode="auto">
            <a:xfrm>
              <a:off x="3064017" y="1821280"/>
              <a:ext cx="407988" cy="144463"/>
            </a:xfrm>
            <a:custGeom>
              <a:avLst/>
              <a:gdLst>
                <a:gd name="T0" fmla="*/ 164 w 170"/>
                <a:gd name="T1" fmla="*/ 50 h 60"/>
                <a:gd name="T2" fmla="*/ 93 w 170"/>
                <a:gd name="T3" fmla="*/ 2 h 60"/>
                <a:gd name="T4" fmla="*/ 85 w 170"/>
                <a:gd name="T5" fmla="*/ 0 h 60"/>
                <a:gd name="T6" fmla="*/ 77 w 170"/>
                <a:gd name="T7" fmla="*/ 2 h 60"/>
                <a:gd name="T8" fmla="*/ 7 w 170"/>
                <a:gd name="T9" fmla="*/ 50 h 60"/>
                <a:gd name="T10" fmla="*/ 8 w 170"/>
                <a:gd name="T11" fmla="*/ 60 h 60"/>
                <a:gd name="T12" fmla="*/ 162 w 170"/>
                <a:gd name="T13" fmla="*/ 60 h 60"/>
                <a:gd name="T14" fmla="*/ 164 w 170"/>
                <a:gd name="T1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60">
                  <a:moveTo>
                    <a:pt x="164" y="50"/>
                  </a:moveTo>
                  <a:cubicBezTo>
                    <a:pt x="157" y="45"/>
                    <a:pt x="93" y="2"/>
                    <a:pt x="93" y="2"/>
                  </a:cubicBezTo>
                  <a:cubicBezTo>
                    <a:pt x="91" y="1"/>
                    <a:pt x="88" y="0"/>
                    <a:pt x="85" y="0"/>
                  </a:cubicBezTo>
                  <a:cubicBezTo>
                    <a:pt x="82" y="0"/>
                    <a:pt x="79" y="1"/>
                    <a:pt x="77" y="2"/>
                  </a:cubicBezTo>
                  <a:cubicBezTo>
                    <a:pt x="77" y="2"/>
                    <a:pt x="13" y="45"/>
                    <a:pt x="7" y="50"/>
                  </a:cubicBezTo>
                  <a:cubicBezTo>
                    <a:pt x="0" y="55"/>
                    <a:pt x="2" y="60"/>
                    <a:pt x="8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9" y="60"/>
                    <a:pt x="170" y="55"/>
                    <a:pt x="16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</p:grpSp>
      <p:sp>
        <p:nvSpPr>
          <p:cNvPr id="174" name="TextBox 228"/>
          <p:cNvSpPr txBox="1">
            <a:spLocks noChangeArrowheads="1"/>
          </p:cNvSpPr>
          <p:nvPr/>
        </p:nvSpPr>
        <p:spPr bwMode="auto">
          <a:xfrm>
            <a:off x="375900" y="2573821"/>
            <a:ext cx="1604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pt-BR" altLang="pt-BR" sz="1200" b="1" dirty="0"/>
              <a:t>Provedor de Conta </a:t>
            </a:r>
          </a:p>
          <a:p>
            <a:pPr algn="ctr">
              <a:spcBef>
                <a:spcPct val="0"/>
              </a:spcBef>
            </a:pPr>
            <a:r>
              <a:rPr lang="pt-BR" altLang="pt-BR" sz="1200" b="1" dirty="0"/>
              <a:t>Transacional</a:t>
            </a:r>
          </a:p>
        </p:txBody>
      </p:sp>
      <p:sp>
        <p:nvSpPr>
          <p:cNvPr id="179" name="Rectangle 59398"/>
          <p:cNvSpPr/>
          <p:nvPr/>
        </p:nvSpPr>
        <p:spPr bwMode="auto">
          <a:xfrm>
            <a:off x="6932759" y="2946400"/>
            <a:ext cx="358775" cy="315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 err="1"/>
          </a:p>
        </p:txBody>
      </p:sp>
      <p:pic>
        <p:nvPicPr>
          <p:cNvPr id="196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82" y="5683621"/>
            <a:ext cx="595366" cy="43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0" name="Conector de seta reta 1029"/>
          <p:cNvCxnSpPr/>
          <p:nvPr/>
        </p:nvCxnSpPr>
        <p:spPr>
          <a:xfrm flipV="1">
            <a:off x="1182995" y="3090253"/>
            <a:ext cx="0" cy="245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ector de seta reta 1032"/>
          <p:cNvCxnSpPr/>
          <p:nvPr/>
        </p:nvCxnSpPr>
        <p:spPr>
          <a:xfrm flipV="1">
            <a:off x="1514505" y="1594397"/>
            <a:ext cx="1102474" cy="744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ector de seta reta 219"/>
          <p:cNvCxnSpPr/>
          <p:nvPr/>
        </p:nvCxnSpPr>
        <p:spPr>
          <a:xfrm>
            <a:off x="1514505" y="2339192"/>
            <a:ext cx="1109748" cy="107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7" name="Group 227"/>
          <p:cNvGrpSpPr/>
          <p:nvPr/>
        </p:nvGrpSpPr>
        <p:grpSpPr bwMode="auto">
          <a:xfrm>
            <a:off x="2700511" y="1285323"/>
            <a:ext cx="677422" cy="594921"/>
            <a:chOff x="2906854" y="1700630"/>
            <a:chExt cx="722313" cy="78263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28" name="Group 229"/>
            <p:cNvGrpSpPr/>
            <p:nvPr/>
          </p:nvGrpSpPr>
          <p:grpSpPr>
            <a:xfrm>
              <a:off x="2906854" y="2365793"/>
              <a:ext cx="722313" cy="117475"/>
              <a:chOff x="2754454" y="2213393"/>
              <a:chExt cx="722313" cy="117475"/>
            </a:xfrm>
            <a:grpFill/>
          </p:grpSpPr>
          <p:sp>
            <p:nvSpPr>
              <p:cNvPr id="234" name="Freeform 109"/>
              <p:cNvSpPr>
                <a:spLocks/>
              </p:cNvSpPr>
              <p:nvPr/>
            </p:nvSpPr>
            <p:spPr bwMode="auto">
              <a:xfrm>
                <a:off x="2797317" y="2213393"/>
                <a:ext cx="633413" cy="46038"/>
              </a:xfrm>
              <a:custGeom>
                <a:avLst/>
                <a:gdLst>
                  <a:gd name="T0" fmla="*/ 0 w 263"/>
                  <a:gd name="T1" fmla="*/ 9 h 19"/>
                  <a:gd name="T2" fmla="*/ 0 w 263"/>
                  <a:gd name="T3" fmla="*/ 10 h 19"/>
                  <a:gd name="T4" fmla="*/ 10 w 263"/>
                  <a:gd name="T5" fmla="*/ 19 h 19"/>
                  <a:gd name="T6" fmla="*/ 254 w 263"/>
                  <a:gd name="T7" fmla="*/ 19 h 19"/>
                  <a:gd name="T8" fmla="*/ 263 w 263"/>
                  <a:gd name="T9" fmla="*/ 10 h 19"/>
                  <a:gd name="T10" fmla="*/ 263 w 263"/>
                  <a:gd name="T11" fmla="*/ 9 h 19"/>
                  <a:gd name="T12" fmla="*/ 254 w 263"/>
                  <a:gd name="T13" fmla="*/ 0 h 19"/>
                  <a:gd name="T14" fmla="*/ 10 w 263"/>
                  <a:gd name="T15" fmla="*/ 0 h 19"/>
                  <a:gd name="T16" fmla="*/ 0 w 263"/>
                  <a:gd name="T17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9">
                    <a:moveTo>
                      <a:pt x="0" y="9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ubicBezTo>
                      <a:pt x="254" y="19"/>
                      <a:pt x="254" y="19"/>
                      <a:pt x="254" y="19"/>
                    </a:cubicBezTo>
                    <a:cubicBezTo>
                      <a:pt x="259" y="19"/>
                      <a:pt x="263" y="15"/>
                      <a:pt x="263" y="10"/>
                    </a:cubicBezTo>
                    <a:cubicBezTo>
                      <a:pt x="263" y="9"/>
                      <a:pt x="263" y="9"/>
                      <a:pt x="263" y="9"/>
                    </a:cubicBezTo>
                    <a:cubicBezTo>
                      <a:pt x="263" y="4"/>
                      <a:pt x="259" y="0"/>
                      <a:pt x="25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  <p:sp>
            <p:nvSpPr>
              <p:cNvPr id="235" name="Freeform 110"/>
              <p:cNvSpPr>
                <a:spLocks/>
              </p:cNvSpPr>
              <p:nvPr/>
            </p:nvSpPr>
            <p:spPr bwMode="auto">
              <a:xfrm>
                <a:off x="2754454" y="2278480"/>
                <a:ext cx="722313" cy="52388"/>
              </a:xfrm>
              <a:custGeom>
                <a:avLst/>
                <a:gdLst>
                  <a:gd name="T0" fmla="*/ 290 w 300"/>
                  <a:gd name="T1" fmla="*/ 0 h 22"/>
                  <a:gd name="T2" fmla="*/ 9 w 300"/>
                  <a:gd name="T3" fmla="*/ 0 h 22"/>
                  <a:gd name="T4" fmla="*/ 0 w 300"/>
                  <a:gd name="T5" fmla="*/ 9 h 22"/>
                  <a:gd name="T6" fmla="*/ 0 w 300"/>
                  <a:gd name="T7" fmla="*/ 13 h 22"/>
                  <a:gd name="T8" fmla="*/ 9 w 300"/>
                  <a:gd name="T9" fmla="*/ 22 h 22"/>
                  <a:gd name="T10" fmla="*/ 290 w 300"/>
                  <a:gd name="T11" fmla="*/ 22 h 22"/>
                  <a:gd name="T12" fmla="*/ 300 w 300"/>
                  <a:gd name="T13" fmla="*/ 13 h 22"/>
                  <a:gd name="T14" fmla="*/ 300 w 300"/>
                  <a:gd name="T15" fmla="*/ 9 h 22"/>
                  <a:gd name="T16" fmla="*/ 290 w 300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22">
                    <a:moveTo>
                      <a:pt x="29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4" y="22"/>
                      <a:pt x="9" y="22"/>
                    </a:cubicBezTo>
                    <a:cubicBezTo>
                      <a:pt x="290" y="22"/>
                      <a:pt x="290" y="22"/>
                      <a:pt x="290" y="22"/>
                    </a:cubicBezTo>
                    <a:cubicBezTo>
                      <a:pt x="295" y="22"/>
                      <a:pt x="300" y="18"/>
                      <a:pt x="300" y="13"/>
                    </a:cubicBezTo>
                    <a:cubicBezTo>
                      <a:pt x="300" y="9"/>
                      <a:pt x="300" y="9"/>
                      <a:pt x="300" y="9"/>
                    </a:cubicBezTo>
                    <a:cubicBezTo>
                      <a:pt x="300" y="4"/>
                      <a:pt x="295" y="0"/>
                      <a:pt x="2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</p:grpSp>
        <p:sp>
          <p:nvSpPr>
            <p:cNvPr id="229" name="Freeform 111"/>
            <p:cNvSpPr>
              <a:spLocks/>
            </p:cNvSpPr>
            <p:nvPr/>
          </p:nvSpPr>
          <p:spPr bwMode="auto">
            <a:xfrm>
              <a:off x="2981467" y="1997493"/>
              <a:ext cx="153988" cy="341313"/>
            </a:xfrm>
            <a:custGeom>
              <a:avLst/>
              <a:gdLst>
                <a:gd name="T0" fmla="*/ 9 w 64"/>
                <a:gd name="T1" fmla="*/ 125 h 142"/>
                <a:gd name="T2" fmla="*/ 0 w 64"/>
                <a:gd name="T3" fmla="*/ 134 h 142"/>
                <a:gd name="T4" fmla="*/ 9 w 64"/>
                <a:gd name="T5" fmla="*/ 142 h 142"/>
                <a:gd name="T6" fmla="*/ 55 w 64"/>
                <a:gd name="T7" fmla="*/ 142 h 142"/>
                <a:gd name="T8" fmla="*/ 64 w 64"/>
                <a:gd name="T9" fmla="*/ 134 h 142"/>
                <a:gd name="T10" fmla="*/ 55 w 64"/>
                <a:gd name="T11" fmla="*/ 125 h 142"/>
                <a:gd name="T12" fmla="*/ 51 w 64"/>
                <a:gd name="T13" fmla="*/ 125 h 142"/>
                <a:gd name="T14" fmla="*/ 51 w 64"/>
                <a:gd name="T15" fmla="*/ 17 h 142"/>
                <a:gd name="T16" fmla="*/ 55 w 64"/>
                <a:gd name="T17" fmla="*/ 17 h 142"/>
                <a:gd name="T18" fmla="*/ 64 w 64"/>
                <a:gd name="T19" fmla="*/ 8 h 142"/>
                <a:gd name="T20" fmla="*/ 55 w 64"/>
                <a:gd name="T21" fmla="*/ 0 h 142"/>
                <a:gd name="T22" fmla="*/ 9 w 64"/>
                <a:gd name="T23" fmla="*/ 0 h 142"/>
                <a:gd name="T24" fmla="*/ 0 w 64"/>
                <a:gd name="T25" fmla="*/ 8 h 142"/>
                <a:gd name="T26" fmla="*/ 9 w 64"/>
                <a:gd name="T27" fmla="*/ 17 h 142"/>
                <a:gd name="T28" fmla="*/ 13 w 64"/>
                <a:gd name="T29" fmla="*/ 17 h 142"/>
                <a:gd name="T30" fmla="*/ 13 w 64"/>
                <a:gd name="T31" fmla="*/ 125 h 142"/>
                <a:gd name="T32" fmla="*/ 9 w 64"/>
                <a:gd name="T33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9" y="125"/>
                  </a:move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lnTo>
                    <a:pt x="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 dirty="0">
                <a:latin typeface="+mn-lt"/>
              </a:endParaRPr>
            </a:p>
          </p:txBody>
        </p:sp>
        <p:sp>
          <p:nvSpPr>
            <p:cNvPr id="230" name="Freeform 112"/>
            <p:cNvSpPr>
              <a:spLocks/>
            </p:cNvSpPr>
            <p:nvPr/>
          </p:nvSpPr>
          <p:spPr bwMode="auto">
            <a:xfrm>
              <a:off x="3191015" y="1997493"/>
              <a:ext cx="153987" cy="341312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3 w 64"/>
                <a:gd name="T13" fmla="*/ 17 h 142"/>
                <a:gd name="T14" fmla="*/ 13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231" name="Freeform 113"/>
            <p:cNvSpPr>
              <a:spLocks/>
            </p:cNvSpPr>
            <p:nvPr/>
          </p:nvSpPr>
          <p:spPr bwMode="auto">
            <a:xfrm>
              <a:off x="3400567" y="1997493"/>
              <a:ext cx="153988" cy="341313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2 w 64"/>
                <a:gd name="T13" fmla="*/ 17 h 142"/>
                <a:gd name="T14" fmla="*/ 12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232" name="Freeform 114"/>
            <p:cNvSpPr>
              <a:spLocks/>
            </p:cNvSpPr>
            <p:nvPr/>
          </p:nvSpPr>
          <p:spPr bwMode="auto">
            <a:xfrm>
              <a:off x="2906854" y="1700630"/>
              <a:ext cx="722313" cy="279400"/>
            </a:xfrm>
            <a:custGeom>
              <a:avLst/>
              <a:gdLst>
                <a:gd name="T0" fmla="*/ 6 w 300"/>
                <a:gd name="T1" fmla="*/ 111 h 116"/>
                <a:gd name="T2" fmla="*/ 19 w 300"/>
                <a:gd name="T3" fmla="*/ 113 h 116"/>
                <a:gd name="T4" fmla="*/ 142 w 300"/>
                <a:gd name="T5" fmla="*/ 29 h 116"/>
                <a:gd name="T6" fmla="*/ 157 w 300"/>
                <a:gd name="T7" fmla="*/ 29 h 116"/>
                <a:gd name="T8" fmla="*/ 281 w 300"/>
                <a:gd name="T9" fmla="*/ 113 h 116"/>
                <a:gd name="T10" fmla="*/ 294 w 300"/>
                <a:gd name="T11" fmla="*/ 111 h 116"/>
                <a:gd name="T12" fmla="*/ 297 w 300"/>
                <a:gd name="T13" fmla="*/ 108 h 116"/>
                <a:gd name="T14" fmla="*/ 295 w 300"/>
                <a:gd name="T15" fmla="*/ 96 h 116"/>
                <a:gd name="T16" fmla="*/ 158 w 300"/>
                <a:gd name="T17" fmla="*/ 3 h 116"/>
                <a:gd name="T18" fmla="*/ 142 w 300"/>
                <a:gd name="T19" fmla="*/ 3 h 116"/>
                <a:gd name="T20" fmla="*/ 5 w 300"/>
                <a:gd name="T21" fmla="*/ 96 h 116"/>
                <a:gd name="T22" fmla="*/ 3 w 300"/>
                <a:gd name="T23" fmla="*/ 108 h 116"/>
                <a:gd name="T24" fmla="*/ 6 w 300"/>
                <a:gd name="T25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116">
                  <a:moveTo>
                    <a:pt x="6" y="111"/>
                  </a:moveTo>
                  <a:cubicBezTo>
                    <a:pt x="9" y="115"/>
                    <a:pt x="15" y="116"/>
                    <a:pt x="19" y="113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7" y="26"/>
                    <a:pt x="153" y="26"/>
                    <a:pt x="157" y="29"/>
                  </a:cubicBezTo>
                  <a:cubicBezTo>
                    <a:pt x="281" y="113"/>
                    <a:pt x="281" y="113"/>
                    <a:pt x="281" y="113"/>
                  </a:cubicBezTo>
                  <a:cubicBezTo>
                    <a:pt x="285" y="116"/>
                    <a:pt x="291" y="115"/>
                    <a:pt x="294" y="111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300" y="104"/>
                    <a:pt x="299" y="98"/>
                    <a:pt x="295" y="96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4" y="0"/>
                    <a:pt x="146" y="0"/>
                    <a:pt x="142" y="3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1" y="98"/>
                    <a:pt x="0" y="104"/>
                    <a:pt x="3" y="108"/>
                  </a:cubicBezTo>
                  <a:lnTo>
                    <a:pt x="6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233" name="Freeform 115"/>
            <p:cNvSpPr>
              <a:spLocks/>
            </p:cNvSpPr>
            <p:nvPr/>
          </p:nvSpPr>
          <p:spPr bwMode="auto">
            <a:xfrm>
              <a:off x="3064017" y="1821280"/>
              <a:ext cx="407988" cy="144463"/>
            </a:xfrm>
            <a:custGeom>
              <a:avLst/>
              <a:gdLst>
                <a:gd name="T0" fmla="*/ 164 w 170"/>
                <a:gd name="T1" fmla="*/ 50 h 60"/>
                <a:gd name="T2" fmla="*/ 93 w 170"/>
                <a:gd name="T3" fmla="*/ 2 h 60"/>
                <a:gd name="T4" fmla="*/ 85 w 170"/>
                <a:gd name="T5" fmla="*/ 0 h 60"/>
                <a:gd name="T6" fmla="*/ 77 w 170"/>
                <a:gd name="T7" fmla="*/ 2 h 60"/>
                <a:gd name="T8" fmla="*/ 7 w 170"/>
                <a:gd name="T9" fmla="*/ 50 h 60"/>
                <a:gd name="T10" fmla="*/ 8 w 170"/>
                <a:gd name="T11" fmla="*/ 60 h 60"/>
                <a:gd name="T12" fmla="*/ 162 w 170"/>
                <a:gd name="T13" fmla="*/ 60 h 60"/>
                <a:gd name="T14" fmla="*/ 164 w 170"/>
                <a:gd name="T1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60">
                  <a:moveTo>
                    <a:pt x="164" y="50"/>
                  </a:moveTo>
                  <a:cubicBezTo>
                    <a:pt x="157" y="45"/>
                    <a:pt x="93" y="2"/>
                    <a:pt x="93" y="2"/>
                  </a:cubicBezTo>
                  <a:cubicBezTo>
                    <a:pt x="91" y="1"/>
                    <a:pt x="88" y="0"/>
                    <a:pt x="85" y="0"/>
                  </a:cubicBezTo>
                  <a:cubicBezTo>
                    <a:pt x="82" y="0"/>
                    <a:pt x="79" y="1"/>
                    <a:pt x="77" y="2"/>
                  </a:cubicBezTo>
                  <a:cubicBezTo>
                    <a:pt x="77" y="2"/>
                    <a:pt x="13" y="45"/>
                    <a:pt x="7" y="50"/>
                  </a:cubicBezTo>
                  <a:cubicBezTo>
                    <a:pt x="0" y="55"/>
                    <a:pt x="2" y="60"/>
                    <a:pt x="8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9" y="60"/>
                    <a:pt x="170" y="55"/>
                    <a:pt x="16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</p:grpSp>
      <p:grpSp>
        <p:nvGrpSpPr>
          <p:cNvPr id="236" name="Group 227"/>
          <p:cNvGrpSpPr/>
          <p:nvPr/>
        </p:nvGrpSpPr>
        <p:grpSpPr bwMode="auto">
          <a:xfrm>
            <a:off x="2681367" y="3040004"/>
            <a:ext cx="677422" cy="594921"/>
            <a:chOff x="2906854" y="1700630"/>
            <a:chExt cx="722313" cy="78263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37" name="Group 229"/>
            <p:cNvGrpSpPr/>
            <p:nvPr/>
          </p:nvGrpSpPr>
          <p:grpSpPr>
            <a:xfrm>
              <a:off x="2906854" y="2365793"/>
              <a:ext cx="722313" cy="117475"/>
              <a:chOff x="2754454" y="2213393"/>
              <a:chExt cx="722313" cy="117475"/>
            </a:xfrm>
            <a:grpFill/>
          </p:grpSpPr>
          <p:sp>
            <p:nvSpPr>
              <p:cNvPr id="243" name="Freeform 109"/>
              <p:cNvSpPr>
                <a:spLocks/>
              </p:cNvSpPr>
              <p:nvPr/>
            </p:nvSpPr>
            <p:spPr bwMode="auto">
              <a:xfrm>
                <a:off x="2797317" y="2213393"/>
                <a:ext cx="633413" cy="46038"/>
              </a:xfrm>
              <a:custGeom>
                <a:avLst/>
                <a:gdLst>
                  <a:gd name="T0" fmla="*/ 0 w 263"/>
                  <a:gd name="T1" fmla="*/ 9 h 19"/>
                  <a:gd name="T2" fmla="*/ 0 w 263"/>
                  <a:gd name="T3" fmla="*/ 10 h 19"/>
                  <a:gd name="T4" fmla="*/ 10 w 263"/>
                  <a:gd name="T5" fmla="*/ 19 h 19"/>
                  <a:gd name="T6" fmla="*/ 254 w 263"/>
                  <a:gd name="T7" fmla="*/ 19 h 19"/>
                  <a:gd name="T8" fmla="*/ 263 w 263"/>
                  <a:gd name="T9" fmla="*/ 10 h 19"/>
                  <a:gd name="T10" fmla="*/ 263 w 263"/>
                  <a:gd name="T11" fmla="*/ 9 h 19"/>
                  <a:gd name="T12" fmla="*/ 254 w 263"/>
                  <a:gd name="T13" fmla="*/ 0 h 19"/>
                  <a:gd name="T14" fmla="*/ 10 w 263"/>
                  <a:gd name="T15" fmla="*/ 0 h 19"/>
                  <a:gd name="T16" fmla="*/ 0 w 263"/>
                  <a:gd name="T17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9">
                    <a:moveTo>
                      <a:pt x="0" y="9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ubicBezTo>
                      <a:pt x="254" y="19"/>
                      <a:pt x="254" y="19"/>
                      <a:pt x="254" y="19"/>
                    </a:cubicBezTo>
                    <a:cubicBezTo>
                      <a:pt x="259" y="19"/>
                      <a:pt x="263" y="15"/>
                      <a:pt x="263" y="10"/>
                    </a:cubicBezTo>
                    <a:cubicBezTo>
                      <a:pt x="263" y="9"/>
                      <a:pt x="263" y="9"/>
                      <a:pt x="263" y="9"/>
                    </a:cubicBezTo>
                    <a:cubicBezTo>
                      <a:pt x="263" y="4"/>
                      <a:pt x="259" y="0"/>
                      <a:pt x="25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  <p:sp>
            <p:nvSpPr>
              <p:cNvPr id="244" name="Freeform 110"/>
              <p:cNvSpPr>
                <a:spLocks/>
              </p:cNvSpPr>
              <p:nvPr/>
            </p:nvSpPr>
            <p:spPr bwMode="auto">
              <a:xfrm>
                <a:off x="2754454" y="2278480"/>
                <a:ext cx="722313" cy="52388"/>
              </a:xfrm>
              <a:custGeom>
                <a:avLst/>
                <a:gdLst>
                  <a:gd name="T0" fmla="*/ 290 w 300"/>
                  <a:gd name="T1" fmla="*/ 0 h 22"/>
                  <a:gd name="T2" fmla="*/ 9 w 300"/>
                  <a:gd name="T3" fmla="*/ 0 h 22"/>
                  <a:gd name="T4" fmla="*/ 0 w 300"/>
                  <a:gd name="T5" fmla="*/ 9 h 22"/>
                  <a:gd name="T6" fmla="*/ 0 w 300"/>
                  <a:gd name="T7" fmla="*/ 13 h 22"/>
                  <a:gd name="T8" fmla="*/ 9 w 300"/>
                  <a:gd name="T9" fmla="*/ 22 h 22"/>
                  <a:gd name="T10" fmla="*/ 290 w 300"/>
                  <a:gd name="T11" fmla="*/ 22 h 22"/>
                  <a:gd name="T12" fmla="*/ 300 w 300"/>
                  <a:gd name="T13" fmla="*/ 13 h 22"/>
                  <a:gd name="T14" fmla="*/ 300 w 300"/>
                  <a:gd name="T15" fmla="*/ 9 h 22"/>
                  <a:gd name="T16" fmla="*/ 290 w 300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22">
                    <a:moveTo>
                      <a:pt x="29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4" y="22"/>
                      <a:pt x="9" y="22"/>
                    </a:cubicBezTo>
                    <a:cubicBezTo>
                      <a:pt x="290" y="22"/>
                      <a:pt x="290" y="22"/>
                      <a:pt x="290" y="22"/>
                    </a:cubicBezTo>
                    <a:cubicBezTo>
                      <a:pt x="295" y="22"/>
                      <a:pt x="300" y="18"/>
                      <a:pt x="300" y="13"/>
                    </a:cubicBezTo>
                    <a:cubicBezTo>
                      <a:pt x="300" y="9"/>
                      <a:pt x="300" y="9"/>
                      <a:pt x="300" y="9"/>
                    </a:cubicBezTo>
                    <a:cubicBezTo>
                      <a:pt x="300" y="4"/>
                      <a:pt x="295" y="0"/>
                      <a:pt x="2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</p:grpSp>
        <p:sp>
          <p:nvSpPr>
            <p:cNvPr id="238" name="Freeform 111"/>
            <p:cNvSpPr>
              <a:spLocks/>
            </p:cNvSpPr>
            <p:nvPr/>
          </p:nvSpPr>
          <p:spPr bwMode="auto">
            <a:xfrm>
              <a:off x="2981467" y="1997493"/>
              <a:ext cx="153988" cy="341313"/>
            </a:xfrm>
            <a:custGeom>
              <a:avLst/>
              <a:gdLst>
                <a:gd name="T0" fmla="*/ 9 w 64"/>
                <a:gd name="T1" fmla="*/ 125 h 142"/>
                <a:gd name="T2" fmla="*/ 0 w 64"/>
                <a:gd name="T3" fmla="*/ 134 h 142"/>
                <a:gd name="T4" fmla="*/ 9 w 64"/>
                <a:gd name="T5" fmla="*/ 142 h 142"/>
                <a:gd name="T6" fmla="*/ 55 w 64"/>
                <a:gd name="T7" fmla="*/ 142 h 142"/>
                <a:gd name="T8" fmla="*/ 64 w 64"/>
                <a:gd name="T9" fmla="*/ 134 h 142"/>
                <a:gd name="T10" fmla="*/ 55 w 64"/>
                <a:gd name="T11" fmla="*/ 125 h 142"/>
                <a:gd name="T12" fmla="*/ 51 w 64"/>
                <a:gd name="T13" fmla="*/ 125 h 142"/>
                <a:gd name="T14" fmla="*/ 51 w 64"/>
                <a:gd name="T15" fmla="*/ 17 h 142"/>
                <a:gd name="T16" fmla="*/ 55 w 64"/>
                <a:gd name="T17" fmla="*/ 17 h 142"/>
                <a:gd name="T18" fmla="*/ 64 w 64"/>
                <a:gd name="T19" fmla="*/ 8 h 142"/>
                <a:gd name="T20" fmla="*/ 55 w 64"/>
                <a:gd name="T21" fmla="*/ 0 h 142"/>
                <a:gd name="T22" fmla="*/ 9 w 64"/>
                <a:gd name="T23" fmla="*/ 0 h 142"/>
                <a:gd name="T24" fmla="*/ 0 w 64"/>
                <a:gd name="T25" fmla="*/ 8 h 142"/>
                <a:gd name="T26" fmla="*/ 9 w 64"/>
                <a:gd name="T27" fmla="*/ 17 h 142"/>
                <a:gd name="T28" fmla="*/ 13 w 64"/>
                <a:gd name="T29" fmla="*/ 17 h 142"/>
                <a:gd name="T30" fmla="*/ 13 w 64"/>
                <a:gd name="T31" fmla="*/ 125 h 142"/>
                <a:gd name="T32" fmla="*/ 9 w 64"/>
                <a:gd name="T33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9" y="125"/>
                  </a:move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lnTo>
                    <a:pt x="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 dirty="0">
                <a:latin typeface="+mn-lt"/>
              </a:endParaRPr>
            </a:p>
          </p:txBody>
        </p:sp>
        <p:sp>
          <p:nvSpPr>
            <p:cNvPr id="239" name="Freeform 112"/>
            <p:cNvSpPr>
              <a:spLocks/>
            </p:cNvSpPr>
            <p:nvPr/>
          </p:nvSpPr>
          <p:spPr bwMode="auto">
            <a:xfrm>
              <a:off x="3191015" y="1997493"/>
              <a:ext cx="153987" cy="341312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3 w 64"/>
                <a:gd name="T13" fmla="*/ 17 h 142"/>
                <a:gd name="T14" fmla="*/ 13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240" name="Freeform 113"/>
            <p:cNvSpPr>
              <a:spLocks/>
            </p:cNvSpPr>
            <p:nvPr/>
          </p:nvSpPr>
          <p:spPr bwMode="auto">
            <a:xfrm>
              <a:off x="3400567" y="1997493"/>
              <a:ext cx="153988" cy="341313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2 w 64"/>
                <a:gd name="T13" fmla="*/ 17 h 142"/>
                <a:gd name="T14" fmla="*/ 12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241" name="Freeform 114"/>
            <p:cNvSpPr>
              <a:spLocks/>
            </p:cNvSpPr>
            <p:nvPr/>
          </p:nvSpPr>
          <p:spPr bwMode="auto">
            <a:xfrm>
              <a:off x="2906854" y="1700630"/>
              <a:ext cx="722313" cy="279400"/>
            </a:xfrm>
            <a:custGeom>
              <a:avLst/>
              <a:gdLst>
                <a:gd name="T0" fmla="*/ 6 w 300"/>
                <a:gd name="T1" fmla="*/ 111 h 116"/>
                <a:gd name="T2" fmla="*/ 19 w 300"/>
                <a:gd name="T3" fmla="*/ 113 h 116"/>
                <a:gd name="T4" fmla="*/ 142 w 300"/>
                <a:gd name="T5" fmla="*/ 29 h 116"/>
                <a:gd name="T6" fmla="*/ 157 w 300"/>
                <a:gd name="T7" fmla="*/ 29 h 116"/>
                <a:gd name="T8" fmla="*/ 281 w 300"/>
                <a:gd name="T9" fmla="*/ 113 h 116"/>
                <a:gd name="T10" fmla="*/ 294 w 300"/>
                <a:gd name="T11" fmla="*/ 111 h 116"/>
                <a:gd name="T12" fmla="*/ 297 w 300"/>
                <a:gd name="T13" fmla="*/ 108 h 116"/>
                <a:gd name="T14" fmla="*/ 295 w 300"/>
                <a:gd name="T15" fmla="*/ 96 h 116"/>
                <a:gd name="T16" fmla="*/ 158 w 300"/>
                <a:gd name="T17" fmla="*/ 3 h 116"/>
                <a:gd name="T18" fmla="*/ 142 w 300"/>
                <a:gd name="T19" fmla="*/ 3 h 116"/>
                <a:gd name="T20" fmla="*/ 5 w 300"/>
                <a:gd name="T21" fmla="*/ 96 h 116"/>
                <a:gd name="T22" fmla="*/ 3 w 300"/>
                <a:gd name="T23" fmla="*/ 108 h 116"/>
                <a:gd name="T24" fmla="*/ 6 w 300"/>
                <a:gd name="T25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116">
                  <a:moveTo>
                    <a:pt x="6" y="111"/>
                  </a:moveTo>
                  <a:cubicBezTo>
                    <a:pt x="9" y="115"/>
                    <a:pt x="15" y="116"/>
                    <a:pt x="19" y="113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7" y="26"/>
                    <a:pt x="153" y="26"/>
                    <a:pt x="157" y="29"/>
                  </a:cubicBezTo>
                  <a:cubicBezTo>
                    <a:pt x="281" y="113"/>
                    <a:pt x="281" y="113"/>
                    <a:pt x="281" y="113"/>
                  </a:cubicBezTo>
                  <a:cubicBezTo>
                    <a:pt x="285" y="116"/>
                    <a:pt x="291" y="115"/>
                    <a:pt x="294" y="111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300" y="104"/>
                    <a:pt x="299" y="98"/>
                    <a:pt x="295" y="96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4" y="0"/>
                    <a:pt x="146" y="0"/>
                    <a:pt x="142" y="3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1" y="98"/>
                    <a:pt x="0" y="104"/>
                    <a:pt x="3" y="108"/>
                  </a:cubicBezTo>
                  <a:lnTo>
                    <a:pt x="6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242" name="Freeform 115"/>
            <p:cNvSpPr>
              <a:spLocks/>
            </p:cNvSpPr>
            <p:nvPr/>
          </p:nvSpPr>
          <p:spPr bwMode="auto">
            <a:xfrm>
              <a:off x="3064017" y="1821280"/>
              <a:ext cx="407988" cy="144463"/>
            </a:xfrm>
            <a:custGeom>
              <a:avLst/>
              <a:gdLst>
                <a:gd name="T0" fmla="*/ 164 w 170"/>
                <a:gd name="T1" fmla="*/ 50 h 60"/>
                <a:gd name="T2" fmla="*/ 93 w 170"/>
                <a:gd name="T3" fmla="*/ 2 h 60"/>
                <a:gd name="T4" fmla="*/ 85 w 170"/>
                <a:gd name="T5" fmla="*/ 0 h 60"/>
                <a:gd name="T6" fmla="*/ 77 w 170"/>
                <a:gd name="T7" fmla="*/ 2 h 60"/>
                <a:gd name="T8" fmla="*/ 7 w 170"/>
                <a:gd name="T9" fmla="*/ 50 h 60"/>
                <a:gd name="T10" fmla="*/ 8 w 170"/>
                <a:gd name="T11" fmla="*/ 60 h 60"/>
                <a:gd name="T12" fmla="*/ 162 w 170"/>
                <a:gd name="T13" fmla="*/ 60 h 60"/>
                <a:gd name="T14" fmla="*/ 164 w 170"/>
                <a:gd name="T1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60">
                  <a:moveTo>
                    <a:pt x="164" y="50"/>
                  </a:moveTo>
                  <a:cubicBezTo>
                    <a:pt x="157" y="45"/>
                    <a:pt x="93" y="2"/>
                    <a:pt x="93" y="2"/>
                  </a:cubicBezTo>
                  <a:cubicBezTo>
                    <a:pt x="91" y="1"/>
                    <a:pt x="88" y="0"/>
                    <a:pt x="85" y="0"/>
                  </a:cubicBezTo>
                  <a:cubicBezTo>
                    <a:pt x="82" y="0"/>
                    <a:pt x="79" y="1"/>
                    <a:pt x="77" y="2"/>
                  </a:cubicBezTo>
                  <a:cubicBezTo>
                    <a:pt x="77" y="2"/>
                    <a:pt x="13" y="45"/>
                    <a:pt x="7" y="50"/>
                  </a:cubicBezTo>
                  <a:cubicBezTo>
                    <a:pt x="0" y="55"/>
                    <a:pt x="2" y="60"/>
                    <a:pt x="8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9" y="60"/>
                    <a:pt x="170" y="55"/>
                    <a:pt x="16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</p:grpSp>
      <p:cxnSp>
        <p:nvCxnSpPr>
          <p:cNvPr id="1044" name="Conector de seta reta 1043"/>
          <p:cNvCxnSpPr>
            <a:stCxn id="254" idx="2"/>
          </p:cNvCxnSpPr>
          <p:nvPr/>
        </p:nvCxnSpPr>
        <p:spPr>
          <a:xfrm flipH="1">
            <a:off x="3012788" y="2392195"/>
            <a:ext cx="1" cy="577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28"/>
          <p:cNvSpPr txBox="1">
            <a:spLocks noChangeArrowheads="1"/>
          </p:cNvSpPr>
          <p:nvPr/>
        </p:nvSpPr>
        <p:spPr bwMode="auto">
          <a:xfrm>
            <a:off x="2480431" y="1930530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pt-BR" altLang="pt-BR" sz="1200" b="1" dirty="0"/>
              <a:t>Participante</a:t>
            </a:r>
          </a:p>
          <a:p>
            <a:pPr algn="ctr">
              <a:spcBef>
                <a:spcPct val="0"/>
              </a:spcBef>
            </a:pPr>
            <a:r>
              <a:rPr lang="pt-BR" altLang="pt-BR" sz="1200" b="1" dirty="0"/>
              <a:t>Contratante</a:t>
            </a:r>
          </a:p>
        </p:txBody>
      </p:sp>
      <p:sp>
        <p:nvSpPr>
          <p:cNvPr id="258" name="TextBox 228"/>
          <p:cNvSpPr txBox="1">
            <a:spLocks noChangeArrowheads="1"/>
          </p:cNvSpPr>
          <p:nvPr/>
        </p:nvSpPr>
        <p:spPr bwMode="auto">
          <a:xfrm>
            <a:off x="2454056" y="3638506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pt-BR" altLang="pt-BR" sz="1200" b="1" dirty="0"/>
              <a:t>Participante</a:t>
            </a:r>
          </a:p>
          <a:p>
            <a:pPr algn="ctr">
              <a:spcBef>
                <a:spcPct val="0"/>
              </a:spcBef>
            </a:pPr>
            <a:r>
              <a:rPr lang="pt-BR" altLang="pt-BR" sz="1200" b="1" dirty="0"/>
              <a:t>Responsável</a:t>
            </a:r>
          </a:p>
        </p:txBody>
      </p:sp>
      <p:cxnSp>
        <p:nvCxnSpPr>
          <p:cNvPr id="1054" name="Conector de seta reta 1053"/>
          <p:cNvCxnSpPr/>
          <p:nvPr/>
        </p:nvCxnSpPr>
        <p:spPr>
          <a:xfrm>
            <a:off x="3412823" y="3412192"/>
            <a:ext cx="726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4" name="Group 227"/>
          <p:cNvGrpSpPr/>
          <p:nvPr/>
        </p:nvGrpSpPr>
        <p:grpSpPr bwMode="auto">
          <a:xfrm>
            <a:off x="4285649" y="3249107"/>
            <a:ext cx="333133" cy="292562"/>
            <a:chOff x="2906854" y="1700630"/>
            <a:chExt cx="722313" cy="78263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65" name="Group 229"/>
            <p:cNvGrpSpPr/>
            <p:nvPr/>
          </p:nvGrpSpPr>
          <p:grpSpPr>
            <a:xfrm>
              <a:off x="2906854" y="2365793"/>
              <a:ext cx="722313" cy="117475"/>
              <a:chOff x="2754454" y="2213393"/>
              <a:chExt cx="722313" cy="117475"/>
            </a:xfrm>
            <a:grpFill/>
          </p:grpSpPr>
          <p:sp>
            <p:nvSpPr>
              <p:cNvPr id="271" name="Freeform 109"/>
              <p:cNvSpPr>
                <a:spLocks/>
              </p:cNvSpPr>
              <p:nvPr/>
            </p:nvSpPr>
            <p:spPr bwMode="auto">
              <a:xfrm>
                <a:off x="2797317" y="2213393"/>
                <a:ext cx="633413" cy="46038"/>
              </a:xfrm>
              <a:custGeom>
                <a:avLst/>
                <a:gdLst>
                  <a:gd name="T0" fmla="*/ 0 w 263"/>
                  <a:gd name="T1" fmla="*/ 9 h 19"/>
                  <a:gd name="T2" fmla="*/ 0 w 263"/>
                  <a:gd name="T3" fmla="*/ 10 h 19"/>
                  <a:gd name="T4" fmla="*/ 10 w 263"/>
                  <a:gd name="T5" fmla="*/ 19 h 19"/>
                  <a:gd name="T6" fmla="*/ 254 w 263"/>
                  <a:gd name="T7" fmla="*/ 19 h 19"/>
                  <a:gd name="T8" fmla="*/ 263 w 263"/>
                  <a:gd name="T9" fmla="*/ 10 h 19"/>
                  <a:gd name="T10" fmla="*/ 263 w 263"/>
                  <a:gd name="T11" fmla="*/ 9 h 19"/>
                  <a:gd name="T12" fmla="*/ 254 w 263"/>
                  <a:gd name="T13" fmla="*/ 0 h 19"/>
                  <a:gd name="T14" fmla="*/ 10 w 263"/>
                  <a:gd name="T15" fmla="*/ 0 h 19"/>
                  <a:gd name="T16" fmla="*/ 0 w 263"/>
                  <a:gd name="T17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9">
                    <a:moveTo>
                      <a:pt x="0" y="9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ubicBezTo>
                      <a:pt x="254" y="19"/>
                      <a:pt x="254" y="19"/>
                      <a:pt x="254" y="19"/>
                    </a:cubicBezTo>
                    <a:cubicBezTo>
                      <a:pt x="259" y="19"/>
                      <a:pt x="263" y="15"/>
                      <a:pt x="263" y="10"/>
                    </a:cubicBezTo>
                    <a:cubicBezTo>
                      <a:pt x="263" y="9"/>
                      <a:pt x="263" y="9"/>
                      <a:pt x="263" y="9"/>
                    </a:cubicBezTo>
                    <a:cubicBezTo>
                      <a:pt x="263" y="4"/>
                      <a:pt x="259" y="0"/>
                      <a:pt x="25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  <p:sp>
            <p:nvSpPr>
              <p:cNvPr id="272" name="Freeform 110"/>
              <p:cNvSpPr>
                <a:spLocks/>
              </p:cNvSpPr>
              <p:nvPr/>
            </p:nvSpPr>
            <p:spPr bwMode="auto">
              <a:xfrm>
                <a:off x="2754454" y="2278480"/>
                <a:ext cx="722313" cy="52388"/>
              </a:xfrm>
              <a:custGeom>
                <a:avLst/>
                <a:gdLst>
                  <a:gd name="T0" fmla="*/ 290 w 300"/>
                  <a:gd name="T1" fmla="*/ 0 h 22"/>
                  <a:gd name="T2" fmla="*/ 9 w 300"/>
                  <a:gd name="T3" fmla="*/ 0 h 22"/>
                  <a:gd name="T4" fmla="*/ 0 w 300"/>
                  <a:gd name="T5" fmla="*/ 9 h 22"/>
                  <a:gd name="T6" fmla="*/ 0 w 300"/>
                  <a:gd name="T7" fmla="*/ 13 h 22"/>
                  <a:gd name="T8" fmla="*/ 9 w 300"/>
                  <a:gd name="T9" fmla="*/ 22 h 22"/>
                  <a:gd name="T10" fmla="*/ 290 w 300"/>
                  <a:gd name="T11" fmla="*/ 22 h 22"/>
                  <a:gd name="T12" fmla="*/ 300 w 300"/>
                  <a:gd name="T13" fmla="*/ 13 h 22"/>
                  <a:gd name="T14" fmla="*/ 300 w 300"/>
                  <a:gd name="T15" fmla="*/ 9 h 22"/>
                  <a:gd name="T16" fmla="*/ 290 w 300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22">
                    <a:moveTo>
                      <a:pt x="29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4" y="22"/>
                      <a:pt x="9" y="22"/>
                    </a:cubicBezTo>
                    <a:cubicBezTo>
                      <a:pt x="290" y="22"/>
                      <a:pt x="290" y="22"/>
                      <a:pt x="290" y="22"/>
                    </a:cubicBezTo>
                    <a:cubicBezTo>
                      <a:pt x="295" y="22"/>
                      <a:pt x="300" y="18"/>
                      <a:pt x="300" y="13"/>
                    </a:cubicBezTo>
                    <a:cubicBezTo>
                      <a:pt x="300" y="9"/>
                      <a:pt x="300" y="9"/>
                      <a:pt x="300" y="9"/>
                    </a:cubicBezTo>
                    <a:cubicBezTo>
                      <a:pt x="300" y="4"/>
                      <a:pt x="295" y="0"/>
                      <a:pt x="2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</p:grpSp>
        <p:sp>
          <p:nvSpPr>
            <p:cNvPr id="266" name="Freeform 111"/>
            <p:cNvSpPr>
              <a:spLocks/>
            </p:cNvSpPr>
            <p:nvPr/>
          </p:nvSpPr>
          <p:spPr bwMode="auto">
            <a:xfrm>
              <a:off x="2981467" y="1997493"/>
              <a:ext cx="153988" cy="341313"/>
            </a:xfrm>
            <a:custGeom>
              <a:avLst/>
              <a:gdLst>
                <a:gd name="T0" fmla="*/ 9 w 64"/>
                <a:gd name="T1" fmla="*/ 125 h 142"/>
                <a:gd name="T2" fmla="*/ 0 w 64"/>
                <a:gd name="T3" fmla="*/ 134 h 142"/>
                <a:gd name="T4" fmla="*/ 9 w 64"/>
                <a:gd name="T5" fmla="*/ 142 h 142"/>
                <a:gd name="T6" fmla="*/ 55 w 64"/>
                <a:gd name="T7" fmla="*/ 142 h 142"/>
                <a:gd name="T8" fmla="*/ 64 w 64"/>
                <a:gd name="T9" fmla="*/ 134 h 142"/>
                <a:gd name="T10" fmla="*/ 55 w 64"/>
                <a:gd name="T11" fmla="*/ 125 h 142"/>
                <a:gd name="T12" fmla="*/ 51 w 64"/>
                <a:gd name="T13" fmla="*/ 125 h 142"/>
                <a:gd name="T14" fmla="*/ 51 w 64"/>
                <a:gd name="T15" fmla="*/ 17 h 142"/>
                <a:gd name="T16" fmla="*/ 55 w 64"/>
                <a:gd name="T17" fmla="*/ 17 h 142"/>
                <a:gd name="T18" fmla="*/ 64 w 64"/>
                <a:gd name="T19" fmla="*/ 8 h 142"/>
                <a:gd name="T20" fmla="*/ 55 w 64"/>
                <a:gd name="T21" fmla="*/ 0 h 142"/>
                <a:gd name="T22" fmla="*/ 9 w 64"/>
                <a:gd name="T23" fmla="*/ 0 h 142"/>
                <a:gd name="T24" fmla="*/ 0 w 64"/>
                <a:gd name="T25" fmla="*/ 8 h 142"/>
                <a:gd name="T26" fmla="*/ 9 w 64"/>
                <a:gd name="T27" fmla="*/ 17 h 142"/>
                <a:gd name="T28" fmla="*/ 13 w 64"/>
                <a:gd name="T29" fmla="*/ 17 h 142"/>
                <a:gd name="T30" fmla="*/ 13 w 64"/>
                <a:gd name="T31" fmla="*/ 125 h 142"/>
                <a:gd name="T32" fmla="*/ 9 w 64"/>
                <a:gd name="T33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9" y="125"/>
                  </a:move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lnTo>
                    <a:pt x="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 dirty="0">
                <a:latin typeface="+mn-lt"/>
              </a:endParaRPr>
            </a:p>
          </p:txBody>
        </p:sp>
        <p:sp>
          <p:nvSpPr>
            <p:cNvPr id="267" name="Freeform 112"/>
            <p:cNvSpPr>
              <a:spLocks/>
            </p:cNvSpPr>
            <p:nvPr/>
          </p:nvSpPr>
          <p:spPr bwMode="auto">
            <a:xfrm>
              <a:off x="3191015" y="1997493"/>
              <a:ext cx="153987" cy="341312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3 w 64"/>
                <a:gd name="T13" fmla="*/ 17 h 142"/>
                <a:gd name="T14" fmla="*/ 13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268" name="Freeform 113"/>
            <p:cNvSpPr>
              <a:spLocks/>
            </p:cNvSpPr>
            <p:nvPr/>
          </p:nvSpPr>
          <p:spPr bwMode="auto">
            <a:xfrm>
              <a:off x="3400567" y="1997493"/>
              <a:ext cx="153988" cy="341313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2 w 64"/>
                <a:gd name="T13" fmla="*/ 17 h 142"/>
                <a:gd name="T14" fmla="*/ 12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269" name="Freeform 114"/>
            <p:cNvSpPr>
              <a:spLocks/>
            </p:cNvSpPr>
            <p:nvPr/>
          </p:nvSpPr>
          <p:spPr bwMode="auto">
            <a:xfrm>
              <a:off x="2906854" y="1700630"/>
              <a:ext cx="722313" cy="279400"/>
            </a:xfrm>
            <a:custGeom>
              <a:avLst/>
              <a:gdLst>
                <a:gd name="T0" fmla="*/ 6 w 300"/>
                <a:gd name="T1" fmla="*/ 111 h 116"/>
                <a:gd name="T2" fmla="*/ 19 w 300"/>
                <a:gd name="T3" fmla="*/ 113 h 116"/>
                <a:gd name="T4" fmla="*/ 142 w 300"/>
                <a:gd name="T5" fmla="*/ 29 h 116"/>
                <a:gd name="T6" fmla="*/ 157 w 300"/>
                <a:gd name="T7" fmla="*/ 29 h 116"/>
                <a:gd name="T8" fmla="*/ 281 w 300"/>
                <a:gd name="T9" fmla="*/ 113 h 116"/>
                <a:gd name="T10" fmla="*/ 294 w 300"/>
                <a:gd name="T11" fmla="*/ 111 h 116"/>
                <a:gd name="T12" fmla="*/ 297 w 300"/>
                <a:gd name="T13" fmla="*/ 108 h 116"/>
                <a:gd name="T14" fmla="*/ 295 w 300"/>
                <a:gd name="T15" fmla="*/ 96 h 116"/>
                <a:gd name="T16" fmla="*/ 158 w 300"/>
                <a:gd name="T17" fmla="*/ 3 h 116"/>
                <a:gd name="T18" fmla="*/ 142 w 300"/>
                <a:gd name="T19" fmla="*/ 3 h 116"/>
                <a:gd name="T20" fmla="*/ 5 w 300"/>
                <a:gd name="T21" fmla="*/ 96 h 116"/>
                <a:gd name="T22" fmla="*/ 3 w 300"/>
                <a:gd name="T23" fmla="*/ 108 h 116"/>
                <a:gd name="T24" fmla="*/ 6 w 300"/>
                <a:gd name="T25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116">
                  <a:moveTo>
                    <a:pt x="6" y="111"/>
                  </a:moveTo>
                  <a:cubicBezTo>
                    <a:pt x="9" y="115"/>
                    <a:pt x="15" y="116"/>
                    <a:pt x="19" y="113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7" y="26"/>
                    <a:pt x="153" y="26"/>
                    <a:pt x="157" y="29"/>
                  </a:cubicBezTo>
                  <a:cubicBezTo>
                    <a:pt x="281" y="113"/>
                    <a:pt x="281" y="113"/>
                    <a:pt x="281" y="113"/>
                  </a:cubicBezTo>
                  <a:cubicBezTo>
                    <a:pt x="285" y="116"/>
                    <a:pt x="291" y="115"/>
                    <a:pt x="294" y="111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300" y="104"/>
                    <a:pt x="299" y="98"/>
                    <a:pt x="295" y="96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4" y="0"/>
                    <a:pt x="146" y="0"/>
                    <a:pt x="142" y="3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1" y="98"/>
                    <a:pt x="0" y="104"/>
                    <a:pt x="3" y="108"/>
                  </a:cubicBezTo>
                  <a:lnTo>
                    <a:pt x="6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270" name="Freeform 115"/>
            <p:cNvSpPr>
              <a:spLocks/>
            </p:cNvSpPr>
            <p:nvPr/>
          </p:nvSpPr>
          <p:spPr bwMode="auto">
            <a:xfrm>
              <a:off x="3064017" y="1821280"/>
              <a:ext cx="407988" cy="144463"/>
            </a:xfrm>
            <a:custGeom>
              <a:avLst/>
              <a:gdLst>
                <a:gd name="T0" fmla="*/ 164 w 170"/>
                <a:gd name="T1" fmla="*/ 50 h 60"/>
                <a:gd name="T2" fmla="*/ 93 w 170"/>
                <a:gd name="T3" fmla="*/ 2 h 60"/>
                <a:gd name="T4" fmla="*/ 85 w 170"/>
                <a:gd name="T5" fmla="*/ 0 h 60"/>
                <a:gd name="T6" fmla="*/ 77 w 170"/>
                <a:gd name="T7" fmla="*/ 2 h 60"/>
                <a:gd name="T8" fmla="*/ 7 w 170"/>
                <a:gd name="T9" fmla="*/ 50 h 60"/>
                <a:gd name="T10" fmla="*/ 8 w 170"/>
                <a:gd name="T11" fmla="*/ 60 h 60"/>
                <a:gd name="T12" fmla="*/ 162 w 170"/>
                <a:gd name="T13" fmla="*/ 60 h 60"/>
                <a:gd name="T14" fmla="*/ 164 w 170"/>
                <a:gd name="T1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60">
                  <a:moveTo>
                    <a:pt x="164" y="50"/>
                  </a:moveTo>
                  <a:cubicBezTo>
                    <a:pt x="157" y="45"/>
                    <a:pt x="93" y="2"/>
                    <a:pt x="93" y="2"/>
                  </a:cubicBezTo>
                  <a:cubicBezTo>
                    <a:pt x="91" y="1"/>
                    <a:pt x="88" y="0"/>
                    <a:pt x="85" y="0"/>
                  </a:cubicBezTo>
                  <a:cubicBezTo>
                    <a:pt x="82" y="0"/>
                    <a:pt x="79" y="1"/>
                    <a:pt x="77" y="2"/>
                  </a:cubicBezTo>
                  <a:cubicBezTo>
                    <a:pt x="77" y="2"/>
                    <a:pt x="13" y="45"/>
                    <a:pt x="7" y="50"/>
                  </a:cubicBezTo>
                  <a:cubicBezTo>
                    <a:pt x="0" y="55"/>
                    <a:pt x="2" y="60"/>
                    <a:pt x="8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9" y="60"/>
                    <a:pt x="170" y="55"/>
                    <a:pt x="16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</p:grpSp>
      <p:sp>
        <p:nvSpPr>
          <p:cNvPr id="273" name="TextBox 228"/>
          <p:cNvSpPr txBox="1">
            <a:spLocks noChangeArrowheads="1"/>
          </p:cNvSpPr>
          <p:nvPr/>
        </p:nvSpPr>
        <p:spPr bwMode="auto">
          <a:xfrm>
            <a:off x="3938908" y="3581743"/>
            <a:ext cx="105349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pt-BR" altLang="pt-BR" sz="1050" b="1" dirty="0"/>
              <a:t>Conta PI do </a:t>
            </a:r>
          </a:p>
          <a:p>
            <a:pPr algn="ctr">
              <a:spcBef>
                <a:spcPct val="0"/>
              </a:spcBef>
            </a:pPr>
            <a:r>
              <a:rPr lang="pt-BR" altLang="pt-BR" sz="1050" b="1" dirty="0"/>
              <a:t>Participante</a:t>
            </a:r>
          </a:p>
          <a:p>
            <a:pPr algn="ctr">
              <a:spcBef>
                <a:spcPct val="0"/>
              </a:spcBef>
            </a:pPr>
            <a:r>
              <a:rPr lang="pt-BR" altLang="pt-BR" sz="1050" b="1" dirty="0"/>
              <a:t> Responsável</a:t>
            </a:r>
          </a:p>
        </p:txBody>
      </p:sp>
      <p:grpSp>
        <p:nvGrpSpPr>
          <p:cNvPr id="279" name="Group 227"/>
          <p:cNvGrpSpPr/>
          <p:nvPr/>
        </p:nvGrpSpPr>
        <p:grpSpPr bwMode="auto">
          <a:xfrm>
            <a:off x="7762707" y="3267396"/>
            <a:ext cx="333133" cy="292562"/>
            <a:chOff x="2906854" y="1700630"/>
            <a:chExt cx="722313" cy="78263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80" name="Group 229"/>
            <p:cNvGrpSpPr/>
            <p:nvPr/>
          </p:nvGrpSpPr>
          <p:grpSpPr>
            <a:xfrm>
              <a:off x="2906854" y="2365793"/>
              <a:ext cx="722313" cy="117475"/>
              <a:chOff x="2754454" y="2213393"/>
              <a:chExt cx="722313" cy="117475"/>
            </a:xfrm>
            <a:grpFill/>
          </p:grpSpPr>
          <p:sp>
            <p:nvSpPr>
              <p:cNvPr id="286" name="Freeform 109"/>
              <p:cNvSpPr>
                <a:spLocks/>
              </p:cNvSpPr>
              <p:nvPr/>
            </p:nvSpPr>
            <p:spPr bwMode="auto">
              <a:xfrm>
                <a:off x="2797317" y="2213393"/>
                <a:ext cx="633413" cy="46038"/>
              </a:xfrm>
              <a:custGeom>
                <a:avLst/>
                <a:gdLst>
                  <a:gd name="T0" fmla="*/ 0 w 263"/>
                  <a:gd name="T1" fmla="*/ 9 h 19"/>
                  <a:gd name="T2" fmla="*/ 0 w 263"/>
                  <a:gd name="T3" fmla="*/ 10 h 19"/>
                  <a:gd name="T4" fmla="*/ 10 w 263"/>
                  <a:gd name="T5" fmla="*/ 19 h 19"/>
                  <a:gd name="T6" fmla="*/ 254 w 263"/>
                  <a:gd name="T7" fmla="*/ 19 h 19"/>
                  <a:gd name="T8" fmla="*/ 263 w 263"/>
                  <a:gd name="T9" fmla="*/ 10 h 19"/>
                  <a:gd name="T10" fmla="*/ 263 w 263"/>
                  <a:gd name="T11" fmla="*/ 9 h 19"/>
                  <a:gd name="T12" fmla="*/ 254 w 263"/>
                  <a:gd name="T13" fmla="*/ 0 h 19"/>
                  <a:gd name="T14" fmla="*/ 10 w 263"/>
                  <a:gd name="T15" fmla="*/ 0 h 19"/>
                  <a:gd name="T16" fmla="*/ 0 w 263"/>
                  <a:gd name="T17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9">
                    <a:moveTo>
                      <a:pt x="0" y="9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ubicBezTo>
                      <a:pt x="254" y="19"/>
                      <a:pt x="254" y="19"/>
                      <a:pt x="254" y="19"/>
                    </a:cubicBezTo>
                    <a:cubicBezTo>
                      <a:pt x="259" y="19"/>
                      <a:pt x="263" y="15"/>
                      <a:pt x="263" y="10"/>
                    </a:cubicBezTo>
                    <a:cubicBezTo>
                      <a:pt x="263" y="9"/>
                      <a:pt x="263" y="9"/>
                      <a:pt x="263" y="9"/>
                    </a:cubicBezTo>
                    <a:cubicBezTo>
                      <a:pt x="263" y="4"/>
                      <a:pt x="259" y="0"/>
                      <a:pt x="25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  <p:sp>
            <p:nvSpPr>
              <p:cNvPr id="287" name="Freeform 110"/>
              <p:cNvSpPr>
                <a:spLocks/>
              </p:cNvSpPr>
              <p:nvPr/>
            </p:nvSpPr>
            <p:spPr bwMode="auto">
              <a:xfrm>
                <a:off x="2754454" y="2278480"/>
                <a:ext cx="722313" cy="52388"/>
              </a:xfrm>
              <a:custGeom>
                <a:avLst/>
                <a:gdLst>
                  <a:gd name="T0" fmla="*/ 290 w 300"/>
                  <a:gd name="T1" fmla="*/ 0 h 22"/>
                  <a:gd name="T2" fmla="*/ 9 w 300"/>
                  <a:gd name="T3" fmla="*/ 0 h 22"/>
                  <a:gd name="T4" fmla="*/ 0 w 300"/>
                  <a:gd name="T5" fmla="*/ 9 h 22"/>
                  <a:gd name="T6" fmla="*/ 0 w 300"/>
                  <a:gd name="T7" fmla="*/ 13 h 22"/>
                  <a:gd name="T8" fmla="*/ 9 w 300"/>
                  <a:gd name="T9" fmla="*/ 22 h 22"/>
                  <a:gd name="T10" fmla="*/ 290 w 300"/>
                  <a:gd name="T11" fmla="*/ 22 h 22"/>
                  <a:gd name="T12" fmla="*/ 300 w 300"/>
                  <a:gd name="T13" fmla="*/ 13 h 22"/>
                  <a:gd name="T14" fmla="*/ 300 w 300"/>
                  <a:gd name="T15" fmla="*/ 9 h 22"/>
                  <a:gd name="T16" fmla="*/ 290 w 300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22">
                    <a:moveTo>
                      <a:pt x="29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4" y="22"/>
                      <a:pt x="9" y="22"/>
                    </a:cubicBezTo>
                    <a:cubicBezTo>
                      <a:pt x="290" y="22"/>
                      <a:pt x="290" y="22"/>
                      <a:pt x="290" y="22"/>
                    </a:cubicBezTo>
                    <a:cubicBezTo>
                      <a:pt x="295" y="22"/>
                      <a:pt x="300" y="18"/>
                      <a:pt x="300" y="13"/>
                    </a:cubicBezTo>
                    <a:cubicBezTo>
                      <a:pt x="300" y="9"/>
                      <a:pt x="300" y="9"/>
                      <a:pt x="300" y="9"/>
                    </a:cubicBezTo>
                    <a:cubicBezTo>
                      <a:pt x="300" y="4"/>
                      <a:pt x="295" y="0"/>
                      <a:pt x="2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</p:grpSp>
        <p:sp>
          <p:nvSpPr>
            <p:cNvPr id="281" name="Freeform 111"/>
            <p:cNvSpPr>
              <a:spLocks/>
            </p:cNvSpPr>
            <p:nvPr/>
          </p:nvSpPr>
          <p:spPr bwMode="auto">
            <a:xfrm>
              <a:off x="2981467" y="1997493"/>
              <a:ext cx="153988" cy="341313"/>
            </a:xfrm>
            <a:custGeom>
              <a:avLst/>
              <a:gdLst>
                <a:gd name="T0" fmla="*/ 9 w 64"/>
                <a:gd name="T1" fmla="*/ 125 h 142"/>
                <a:gd name="T2" fmla="*/ 0 w 64"/>
                <a:gd name="T3" fmla="*/ 134 h 142"/>
                <a:gd name="T4" fmla="*/ 9 w 64"/>
                <a:gd name="T5" fmla="*/ 142 h 142"/>
                <a:gd name="T6" fmla="*/ 55 w 64"/>
                <a:gd name="T7" fmla="*/ 142 h 142"/>
                <a:gd name="T8" fmla="*/ 64 w 64"/>
                <a:gd name="T9" fmla="*/ 134 h 142"/>
                <a:gd name="T10" fmla="*/ 55 w 64"/>
                <a:gd name="T11" fmla="*/ 125 h 142"/>
                <a:gd name="T12" fmla="*/ 51 w 64"/>
                <a:gd name="T13" fmla="*/ 125 h 142"/>
                <a:gd name="T14" fmla="*/ 51 w 64"/>
                <a:gd name="T15" fmla="*/ 17 h 142"/>
                <a:gd name="T16" fmla="*/ 55 w 64"/>
                <a:gd name="T17" fmla="*/ 17 h 142"/>
                <a:gd name="T18" fmla="*/ 64 w 64"/>
                <a:gd name="T19" fmla="*/ 8 h 142"/>
                <a:gd name="T20" fmla="*/ 55 w 64"/>
                <a:gd name="T21" fmla="*/ 0 h 142"/>
                <a:gd name="T22" fmla="*/ 9 w 64"/>
                <a:gd name="T23" fmla="*/ 0 h 142"/>
                <a:gd name="T24" fmla="*/ 0 w 64"/>
                <a:gd name="T25" fmla="*/ 8 h 142"/>
                <a:gd name="T26" fmla="*/ 9 w 64"/>
                <a:gd name="T27" fmla="*/ 17 h 142"/>
                <a:gd name="T28" fmla="*/ 13 w 64"/>
                <a:gd name="T29" fmla="*/ 17 h 142"/>
                <a:gd name="T30" fmla="*/ 13 w 64"/>
                <a:gd name="T31" fmla="*/ 125 h 142"/>
                <a:gd name="T32" fmla="*/ 9 w 64"/>
                <a:gd name="T33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9" y="125"/>
                  </a:move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lnTo>
                    <a:pt x="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 dirty="0">
                <a:latin typeface="+mn-lt"/>
              </a:endParaRPr>
            </a:p>
          </p:txBody>
        </p:sp>
        <p:sp>
          <p:nvSpPr>
            <p:cNvPr id="282" name="Freeform 112"/>
            <p:cNvSpPr>
              <a:spLocks/>
            </p:cNvSpPr>
            <p:nvPr/>
          </p:nvSpPr>
          <p:spPr bwMode="auto">
            <a:xfrm>
              <a:off x="3191015" y="1997493"/>
              <a:ext cx="153987" cy="341312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3 w 64"/>
                <a:gd name="T13" fmla="*/ 17 h 142"/>
                <a:gd name="T14" fmla="*/ 13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283" name="Freeform 113"/>
            <p:cNvSpPr>
              <a:spLocks/>
            </p:cNvSpPr>
            <p:nvPr/>
          </p:nvSpPr>
          <p:spPr bwMode="auto">
            <a:xfrm>
              <a:off x="3400567" y="1997493"/>
              <a:ext cx="153988" cy="341313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2 w 64"/>
                <a:gd name="T13" fmla="*/ 17 h 142"/>
                <a:gd name="T14" fmla="*/ 12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284" name="Freeform 114"/>
            <p:cNvSpPr>
              <a:spLocks/>
            </p:cNvSpPr>
            <p:nvPr/>
          </p:nvSpPr>
          <p:spPr bwMode="auto">
            <a:xfrm>
              <a:off x="2906854" y="1700630"/>
              <a:ext cx="722313" cy="279400"/>
            </a:xfrm>
            <a:custGeom>
              <a:avLst/>
              <a:gdLst>
                <a:gd name="T0" fmla="*/ 6 w 300"/>
                <a:gd name="T1" fmla="*/ 111 h 116"/>
                <a:gd name="T2" fmla="*/ 19 w 300"/>
                <a:gd name="T3" fmla="*/ 113 h 116"/>
                <a:gd name="T4" fmla="*/ 142 w 300"/>
                <a:gd name="T5" fmla="*/ 29 h 116"/>
                <a:gd name="T6" fmla="*/ 157 w 300"/>
                <a:gd name="T7" fmla="*/ 29 h 116"/>
                <a:gd name="T8" fmla="*/ 281 w 300"/>
                <a:gd name="T9" fmla="*/ 113 h 116"/>
                <a:gd name="T10" fmla="*/ 294 w 300"/>
                <a:gd name="T11" fmla="*/ 111 h 116"/>
                <a:gd name="T12" fmla="*/ 297 w 300"/>
                <a:gd name="T13" fmla="*/ 108 h 116"/>
                <a:gd name="T14" fmla="*/ 295 w 300"/>
                <a:gd name="T15" fmla="*/ 96 h 116"/>
                <a:gd name="T16" fmla="*/ 158 w 300"/>
                <a:gd name="T17" fmla="*/ 3 h 116"/>
                <a:gd name="T18" fmla="*/ 142 w 300"/>
                <a:gd name="T19" fmla="*/ 3 h 116"/>
                <a:gd name="T20" fmla="*/ 5 w 300"/>
                <a:gd name="T21" fmla="*/ 96 h 116"/>
                <a:gd name="T22" fmla="*/ 3 w 300"/>
                <a:gd name="T23" fmla="*/ 108 h 116"/>
                <a:gd name="T24" fmla="*/ 6 w 300"/>
                <a:gd name="T25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116">
                  <a:moveTo>
                    <a:pt x="6" y="111"/>
                  </a:moveTo>
                  <a:cubicBezTo>
                    <a:pt x="9" y="115"/>
                    <a:pt x="15" y="116"/>
                    <a:pt x="19" y="113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7" y="26"/>
                    <a:pt x="153" y="26"/>
                    <a:pt x="157" y="29"/>
                  </a:cubicBezTo>
                  <a:cubicBezTo>
                    <a:pt x="281" y="113"/>
                    <a:pt x="281" y="113"/>
                    <a:pt x="281" y="113"/>
                  </a:cubicBezTo>
                  <a:cubicBezTo>
                    <a:pt x="285" y="116"/>
                    <a:pt x="291" y="115"/>
                    <a:pt x="294" y="111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300" y="104"/>
                    <a:pt x="299" y="98"/>
                    <a:pt x="295" y="96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4" y="0"/>
                    <a:pt x="146" y="0"/>
                    <a:pt x="142" y="3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1" y="98"/>
                    <a:pt x="0" y="104"/>
                    <a:pt x="3" y="108"/>
                  </a:cubicBezTo>
                  <a:lnTo>
                    <a:pt x="6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285" name="Freeform 115"/>
            <p:cNvSpPr>
              <a:spLocks/>
            </p:cNvSpPr>
            <p:nvPr/>
          </p:nvSpPr>
          <p:spPr bwMode="auto">
            <a:xfrm>
              <a:off x="3064017" y="1821280"/>
              <a:ext cx="407988" cy="144463"/>
            </a:xfrm>
            <a:custGeom>
              <a:avLst/>
              <a:gdLst>
                <a:gd name="T0" fmla="*/ 164 w 170"/>
                <a:gd name="T1" fmla="*/ 50 h 60"/>
                <a:gd name="T2" fmla="*/ 93 w 170"/>
                <a:gd name="T3" fmla="*/ 2 h 60"/>
                <a:gd name="T4" fmla="*/ 85 w 170"/>
                <a:gd name="T5" fmla="*/ 0 h 60"/>
                <a:gd name="T6" fmla="*/ 77 w 170"/>
                <a:gd name="T7" fmla="*/ 2 h 60"/>
                <a:gd name="T8" fmla="*/ 7 w 170"/>
                <a:gd name="T9" fmla="*/ 50 h 60"/>
                <a:gd name="T10" fmla="*/ 8 w 170"/>
                <a:gd name="T11" fmla="*/ 60 h 60"/>
                <a:gd name="T12" fmla="*/ 162 w 170"/>
                <a:gd name="T13" fmla="*/ 60 h 60"/>
                <a:gd name="T14" fmla="*/ 164 w 170"/>
                <a:gd name="T1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60">
                  <a:moveTo>
                    <a:pt x="164" y="50"/>
                  </a:moveTo>
                  <a:cubicBezTo>
                    <a:pt x="157" y="45"/>
                    <a:pt x="93" y="2"/>
                    <a:pt x="93" y="2"/>
                  </a:cubicBezTo>
                  <a:cubicBezTo>
                    <a:pt x="91" y="1"/>
                    <a:pt x="88" y="0"/>
                    <a:pt x="85" y="0"/>
                  </a:cubicBezTo>
                  <a:cubicBezTo>
                    <a:pt x="82" y="0"/>
                    <a:pt x="79" y="1"/>
                    <a:pt x="77" y="2"/>
                  </a:cubicBezTo>
                  <a:cubicBezTo>
                    <a:pt x="77" y="2"/>
                    <a:pt x="13" y="45"/>
                    <a:pt x="7" y="50"/>
                  </a:cubicBezTo>
                  <a:cubicBezTo>
                    <a:pt x="0" y="55"/>
                    <a:pt x="2" y="60"/>
                    <a:pt x="8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9" y="60"/>
                    <a:pt x="170" y="55"/>
                    <a:pt x="16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</p:grpSp>
      <p:sp>
        <p:nvSpPr>
          <p:cNvPr id="288" name="TextBox 228"/>
          <p:cNvSpPr txBox="1">
            <a:spLocks noChangeArrowheads="1"/>
          </p:cNvSpPr>
          <p:nvPr/>
        </p:nvSpPr>
        <p:spPr bwMode="auto">
          <a:xfrm>
            <a:off x="7401795" y="3563125"/>
            <a:ext cx="105349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pt-BR" altLang="pt-BR" sz="1050" b="1" dirty="0"/>
              <a:t>Conta PI do </a:t>
            </a:r>
          </a:p>
          <a:p>
            <a:pPr algn="ctr">
              <a:spcBef>
                <a:spcPct val="0"/>
              </a:spcBef>
            </a:pPr>
            <a:r>
              <a:rPr lang="pt-BR" altLang="pt-BR" sz="1050" b="1" dirty="0"/>
              <a:t>Participante</a:t>
            </a:r>
          </a:p>
          <a:p>
            <a:pPr algn="ctr">
              <a:spcBef>
                <a:spcPct val="0"/>
              </a:spcBef>
            </a:pPr>
            <a:r>
              <a:rPr lang="pt-BR" altLang="pt-BR" sz="1050" b="1" dirty="0"/>
              <a:t> Responsável</a:t>
            </a:r>
          </a:p>
        </p:txBody>
      </p:sp>
      <p:grpSp>
        <p:nvGrpSpPr>
          <p:cNvPr id="289" name="Group 227"/>
          <p:cNvGrpSpPr/>
          <p:nvPr/>
        </p:nvGrpSpPr>
        <p:grpSpPr bwMode="auto">
          <a:xfrm>
            <a:off x="8996490" y="1285323"/>
            <a:ext cx="677422" cy="594921"/>
            <a:chOff x="2906854" y="1700630"/>
            <a:chExt cx="722313" cy="78263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90" name="Group 229"/>
            <p:cNvGrpSpPr/>
            <p:nvPr/>
          </p:nvGrpSpPr>
          <p:grpSpPr>
            <a:xfrm>
              <a:off x="2906854" y="2365793"/>
              <a:ext cx="722313" cy="117475"/>
              <a:chOff x="2754454" y="2213393"/>
              <a:chExt cx="722313" cy="117475"/>
            </a:xfrm>
            <a:grpFill/>
          </p:grpSpPr>
          <p:sp>
            <p:nvSpPr>
              <p:cNvPr id="296" name="Freeform 109"/>
              <p:cNvSpPr>
                <a:spLocks/>
              </p:cNvSpPr>
              <p:nvPr/>
            </p:nvSpPr>
            <p:spPr bwMode="auto">
              <a:xfrm>
                <a:off x="2797317" y="2213393"/>
                <a:ext cx="633413" cy="46038"/>
              </a:xfrm>
              <a:custGeom>
                <a:avLst/>
                <a:gdLst>
                  <a:gd name="T0" fmla="*/ 0 w 263"/>
                  <a:gd name="T1" fmla="*/ 9 h 19"/>
                  <a:gd name="T2" fmla="*/ 0 w 263"/>
                  <a:gd name="T3" fmla="*/ 10 h 19"/>
                  <a:gd name="T4" fmla="*/ 10 w 263"/>
                  <a:gd name="T5" fmla="*/ 19 h 19"/>
                  <a:gd name="T6" fmla="*/ 254 w 263"/>
                  <a:gd name="T7" fmla="*/ 19 h 19"/>
                  <a:gd name="T8" fmla="*/ 263 w 263"/>
                  <a:gd name="T9" fmla="*/ 10 h 19"/>
                  <a:gd name="T10" fmla="*/ 263 w 263"/>
                  <a:gd name="T11" fmla="*/ 9 h 19"/>
                  <a:gd name="T12" fmla="*/ 254 w 263"/>
                  <a:gd name="T13" fmla="*/ 0 h 19"/>
                  <a:gd name="T14" fmla="*/ 10 w 263"/>
                  <a:gd name="T15" fmla="*/ 0 h 19"/>
                  <a:gd name="T16" fmla="*/ 0 w 263"/>
                  <a:gd name="T17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9">
                    <a:moveTo>
                      <a:pt x="0" y="9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ubicBezTo>
                      <a:pt x="254" y="19"/>
                      <a:pt x="254" y="19"/>
                      <a:pt x="254" y="19"/>
                    </a:cubicBezTo>
                    <a:cubicBezTo>
                      <a:pt x="259" y="19"/>
                      <a:pt x="263" y="15"/>
                      <a:pt x="263" y="10"/>
                    </a:cubicBezTo>
                    <a:cubicBezTo>
                      <a:pt x="263" y="9"/>
                      <a:pt x="263" y="9"/>
                      <a:pt x="263" y="9"/>
                    </a:cubicBezTo>
                    <a:cubicBezTo>
                      <a:pt x="263" y="4"/>
                      <a:pt x="259" y="0"/>
                      <a:pt x="25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  <p:sp>
            <p:nvSpPr>
              <p:cNvPr id="297" name="Freeform 110"/>
              <p:cNvSpPr>
                <a:spLocks/>
              </p:cNvSpPr>
              <p:nvPr/>
            </p:nvSpPr>
            <p:spPr bwMode="auto">
              <a:xfrm>
                <a:off x="2754454" y="2278480"/>
                <a:ext cx="722313" cy="52388"/>
              </a:xfrm>
              <a:custGeom>
                <a:avLst/>
                <a:gdLst>
                  <a:gd name="T0" fmla="*/ 290 w 300"/>
                  <a:gd name="T1" fmla="*/ 0 h 22"/>
                  <a:gd name="T2" fmla="*/ 9 w 300"/>
                  <a:gd name="T3" fmla="*/ 0 h 22"/>
                  <a:gd name="T4" fmla="*/ 0 w 300"/>
                  <a:gd name="T5" fmla="*/ 9 h 22"/>
                  <a:gd name="T6" fmla="*/ 0 w 300"/>
                  <a:gd name="T7" fmla="*/ 13 h 22"/>
                  <a:gd name="T8" fmla="*/ 9 w 300"/>
                  <a:gd name="T9" fmla="*/ 22 h 22"/>
                  <a:gd name="T10" fmla="*/ 290 w 300"/>
                  <a:gd name="T11" fmla="*/ 22 h 22"/>
                  <a:gd name="T12" fmla="*/ 300 w 300"/>
                  <a:gd name="T13" fmla="*/ 13 h 22"/>
                  <a:gd name="T14" fmla="*/ 300 w 300"/>
                  <a:gd name="T15" fmla="*/ 9 h 22"/>
                  <a:gd name="T16" fmla="*/ 290 w 300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22">
                    <a:moveTo>
                      <a:pt x="29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4" y="22"/>
                      <a:pt x="9" y="22"/>
                    </a:cubicBezTo>
                    <a:cubicBezTo>
                      <a:pt x="290" y="22"/>
                      <a:pt x="290" y="22"/>
                      <a:pt x="290" y="22"/>
                    </a:cubicBezTo>
                    <a:cubicBezTo>
                      <a:pt x="295" y="22"/>
                      <a:pt x="300" y="18"/>
                      <a:pt x="300" y="13"/>
                    </a:cubicBezTo>
                    <a:cubicBezTo>
                      <a:pt x="300" y="9"/>
                      <a:pt x="300" y="9"/>
                      <a:pt x="300" y="9"/>
                    </a:cubicBezTo>
                    <a:cubicBezTo>
                      <a:pt x="300" y="4"/>
                      <a:pt x="295" y="0"/>
                      <a:pt x="2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</p:grpSp>
        <p:sp>
          <p:nvSpPr>
            <p:cNvPr id="291" name="Freeform 111"/>
            <p:cNvSpPr>
              <a:spLocks/>
            </p:cNvSpPr>
            <p:nvPr/>
          </p:nvSpPr>
          <p:spPr bwMode="auto">
            <a:xfrm>
              <a:off x="2981467" y="1997493"/>
              <a:ext cx="153988" cy="341313"/>
            </a:xfrm>
            <a:custGeom>
              <a:avLst/>
              <a:gdLst>
                <a:gd name="T0" fmla="*/ 9 w 64"/>
                <a:gd name="T1" fmla="*/ 125 h 142"/>
                <a:gd name="T2" fmla="*/ 0 w 64"/>
                <a:gd name="T3" fmla="*/ 134 h 142"/>
                <a:gd name="T4" fmla="*/ 9 w 64"/>
                <a:gd name="T5" fmla="*/ 142 h 142"/>
                <a:gd name="T6" fmla="*/ 55 w 64"/>
                <a:gd name="T7" fmla="*/ 142 h 142"/>
                <a:gd name="T8" fmla="*/ 64 w 64"/>
                <a:gd name="T9" fmla="*/ 134 h 142"/>
                <a:gd name="T10" fmla="*/ 55 w 64"/>
                <a:gd name="T11" fmla="*/ 125 h 142"/>
                <a:gd name="T12" fmla="*/ 51 w 64"/>
                <a:gd name="T13" fmla="*/ 125 h 142"/>
                <a:gd name="T14" fmla="*/ 51 w 64"/>
                <a:gd name="T15" fmla="*/ 17 h 142"/>
                <a:gd name="T16" fmla="*/ 55 w 64"/>
                <a:gd name="T17" fmla="*/ 17 h 142"/>
                <a:gd name="T18" fmla="*/ 64 w 64"/>
                <a:gd name="T19" fmla="*/ 8 h 142"/>
                <a:gd name="T20" fmla="*/ 55 w 64"/>
                <a:gd name="T21" fmla="*/ 0 h 142"/>
                <a:gd name="T22" fmla="*/ 9 w 64"/>
                <a:gd name="T23" fmla="*/ 0 h 142"/>
                <a:gd name="T24" fmla="*/ 0 w 64"/>
                <a:gd name="T25" fmla="*/ 8 h 142"/>
                <a:gd name="T26" fmla="*/ 9 w 64"/>
                <a:gd name="T27" fmla="*/ 17 h 142"/>
                <a:gd name="T28" fmla="*/ 13 w 64"/>
                <a:gd name="T29" fmla="*/ 17 h 142"/>
                <a:gd name="T30" fmla="*/ 13 w 64"/>
                <a:gd name="T31" fmla="*/ 125 h 142"/>
                <a:gd name="T32" fmla="*/ 9 w 64"/>
                <a:gd name="T33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9" y="125"/>
                  </a:move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lnTo>
                    <a:pt x="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 dirty="0">
                <a:latin typeface="+mn-lt"/>
              </a:endParaRPr>
            </a:p>
          </p:txBody>
        </p:sp>
        <p:sp>
          <p:nvSpPr>
            <p:cNvPr id="292" name="Freeform 112"/>
            <p:cNvSpPr>
              <a:spLocks/>
            </p:cNvSpPr>
            <p:nvPr/>
          </p:nvSpPr>
          <p:spPr bwMode="auto">
            <a:xfrm>
              <a:off x="3191015" y="1997493"/>
              <a:ext cx="153987" cy="341312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3 w 64"/>
                <a:gd name="T13" fmla="*/ 17 h 142"/>
                <a:gd name="T14" fmla="*/ 13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293" name="Freeform 113"/>
            <p:cNvSpPr>
              <a:spLocks/>
            </p:cNvSpPr>
            <p:nvPr/>
          </p:nvSpPr>
          <p:spPr bwMode="auto">
            <a:xfrm>
              <a:off x="3400567" y="1997493"/>
              <a:ext cx="153988" cy="341313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2 w 64"/>
                <a:gd name="T13" fmla="*/ 17 h 142"/>
                <a:gd name="T14" fmla="*/ 12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294" name="Freeform 114"/>
            <p:cNvSpPr>
              <a:spLocks/>
            </p:cNvSpPr>
            <p:nvPr/>
          </p:nvSpPr>
          <p:spPr bwMode="auto">
            <a:xfrm>
              <a:off x="2906854" y="1700630"/>
              <a:ext cx="722313" cy="279400"/>
            </a:xfrm>
            <a:custGeom>
              <a:avLst/>
              <a:gdLst>
                <a:gd name="T0" fmla="*/ 6 w 300"/>
                <a:gd name="T1" fmla="*/ 111 h 116"/>
                <a:gd name="T2" fmla="*/ 19 w 300"/>
                <a:gd name="T3" fmla="*/ 113 h 116"/>
                <a:gd name="T4" fmla="*/ 142 w 300"/>
                <a:gd name="T5" fmla="*/ 29 h 116"/>
                <a:gd name="T6" fmla="*/ 157 w 300"/>
                <a:gd name="T7" fmla="*/ 29 h 116"/>
                <a:gd name="T8" fmla="*/ 281 w 300"/>
                <a:gd name="T9" fmla="*/ 113 h 116"/>
                <a:gd name="T10" fmla="*/ 294 w 300"/>
                <a:gd name="T11" fmla="*/ 111 h 116"/>
                <a:gd name="T12" fmla="*/ 297 w 300"/>
                <a:gd name="T13" fmla="*/ 108 h 116"/>
                <a:gd name="T14" fmla="*/ 295 w 300"/>
                <a:gd name="T15" fmla="*/ 96 h 116"/>
                <a:gd name="T16" fmla="*/ 158 w 300"/>
                <a:gd name="T17" fmla="*/ 3 h 116"/>
                <a:gd name="T18" fmla="*/ 142 w 300"/>
                <a:gd name="T19" fmla="*/ 3 h 116"/>
                <a:gd name="T20" fmla="*/ 5 w 300"/>
                <a:gd name="T21" fmla="*/ 96 h 116"/>
                <a:gd name="T22" fmla="*/ 3 w 300"/>
                <a:gd name="T23" fmla="*/ 108 h 116"/>
                <a:gd name="T24" fmla="*/ 6 w 300"/>
                <a:gd name="T25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116">
                  <a:moveTo>
                    <a:pt x="6" y="111"/>
                  </a:moveTo>
                  <a:cubicBezTo>
                    <a:pt x="9" y="115"/>
                    <a:pt x="15" y="116"/>
                    <a:pt x="19" y="113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7" y="26"/>
                    <a:pt x="153" y="26"/>
                    <a:pt x="157" y="29"/>
                  </a:cubicBezTo>
                  <a:cubicBezTo>
                    <a:pt x="281" y="113"/>
                    <a:pt x="281" y="113"/>
                    <a:pt x="281" y="113"/>
                  </a:cubicBezTo>
                  <a:cubicBezTo>
                    <a:pt x="285" y="116"/>
                    <a:pt x="291" y="115"/>
                    <a:pt x="294" y="111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300" y="104"/>
                    <a:pt x="299" y="98"/>
                    <a:pt x="295" y="96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4" y="0"/>
                    <a:pt x="146" y="0"/>
                    <a:pt x="142" y="3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1" y="98"/>
                    <a:pt x="0" y="104"/>
                    <a:pt x="3" y="108"/>
                  </a:cubicBezTo>
                  <a:lnTo>
                    <a:pt x="6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295" name="Freeform 115"/>
            <p:cNvSpPr>
              <a:spLocks/>
            </p:cNvSpPr>
            <p:nvPr/>
          </p:nvSpPr>
          <p:spPr bwMode="auto">
            <a:xfrm>
              <a:off x="3064017" y="1821280"/>
              <a:ext cx="407988" cy="144463"/>
            </a:xfrm>
            <a:custGeom>
              <a:avLst/>
              <a:gdLst>
                <a:gd name="T0" fmla="*/ 164 w 170"/>
                <a:gd name="T1" fmla="*/ 50 h 60"/>
                <a:gd name="T2" fmla="*/ 93 w 170"/>
                <a:gd name="T3" fmla="*/ 2 h 60"/>
                <a:gd name="T4" fmla="*/ 85 w 170"/>
                <a:gd name="T5" fmla="*/ 0 h 60"/>
                <a:gd name="T6" fmla="*/ 77 w 170"/>
                <a:gd name="T7" fmla="*/ 2 h 60"/>
                <a:gd name="T8" fmla="*/ 7 w 170"/>
                <a:gd name="T9" fmla="*/ 50 h 60"/>
                <a:gd name="T10" fmla="*/ 8 w 170"/>
                <a:gd name="T11" fmla="*/ 60 h 60"/>
                <a:gd name="T12" fmla="*/ 162 w 170"/>
                <a:gd name="T13" fmla="*/ 60 h 60"/>
                <a:gd name="T14" fmla="*/ 164 w 170"/>
                <a:gd name="T1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60">
                  <a:moveTo>
                    <a:pt x="164" y="50"/>
                  </a:moveTo>
                  <a:cubicBezTo>
                    <a:pt x="157" y="45"/>
                    <a:pt x="93" y="2"/>
                    <a:pt x="93" y="2"/>
                  </a:cubicBezTo>
                  <a:cubicBezTo>
                    <a:pt x="91" y="1"/>
                    <a:pt x="88" y="0"/>
                    <a:pt x="85" y="0"/>
                  </a:cubicBezTo>
                  <a:cubicBezTo>
                    <a:pt x="82" y="0"/>
                    <a:pt x="79" y="1"/>
                    <a:pt x="77" y="2"/>
                  </a:cubicBezTo>
                  <a:cubicBezTo>
                    <a:pt x="77" y="2"/>
                    <a:pt x="13" y="45"/>
                    <a:pt x="7" y="50"/>
                  </a:cubicBezTo>
                  <a:cubicBezTo>
                    <a:pt x="0" y="55"/>
                    <a:pt x="2" y="60"/>
                    <a:pt x="8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9" y="60"/>
                    <a:pt x="170" y="55"/>
                    <a:pt x="16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</p:grpSp>
      <p:grpSp>
        <p:nvGrpSpPr>
          <p:cNvPr id="298" name="Group 227"/>
          <p:cNvGrpSpPr/>
          <p:nvPr/>
        </p:nvGrpSpPr>
        <p:grpSpPr bwMode="auto">
          <a:xfrm>
            <a:off x="9019270" y="3038146"/>
            <a:ext cx="677422" cy="594921"/>
            <a:chOff x="2906854" y="1700630"/>
            <a:chExt cx="722313" cy="78263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99" name="Group 229"/>
            <p:cNvGrpSpPr/>
            <p:nvPr/>
          </p:nvGrpSpPr>
          <p:grpSpPr>
            <a:xfrm>
              <a:off x="2906854" y="2365793"/>
              <a:ext cx="722313" cy="117475"/>
              <a:chOff x="2754454" y="2213393"/>
              <a:chExt cx="722313" cy="117475"/>
            </a:xfrm>
            <a:grpFill/>
          </p:grpSpPr>
          <p:sp>
            <p:nvSpPr>
              <p:cNvPr id="305" name="Freeform 109"/>
              <p:cNvSpPr>
                <a:spLocks/>
              </p:cNvSpPr>
              <p:nvPr/>
            </p:nvSpPr>
            <p:spPr bwMode="auto">
              <a:xfrm>
                <a:off x="2797317" y="2213393"/>
                <a:ext cx="633413" cy="46038"/>
              </a:xfrm>
              <a:custGeom>
                <a:avLst/>
                <a:gdLst>
                  <a:gd name="T0" fmla="*/ 0 w 263"/>
                  <a:gd name="T1" fmla="*/ 9 h 19"/>
                  <a:gd name="T2" fmla="*/ 0 w 263"/>
                  <a:gd name="T3" fmla="*/ 10 h 19"/>
                  <a:gd name="T4" fmla="*/ 10 w 263"/>
                  <a:gd name="T5" fmla="*/ 19 h 19"/>
                  <a:gd name="T6" fmla="*/ 254 w 263"/>
                  <a:gd name="T7" fmla="*/ 19 h 19"/>
                  <a:gd name="T8" fmla="*/ 263 w 263"/>
                  <a:gd name="T9" fmla="*/ 10 h 19"/>
                  <a:gd name="T10" fmla="*/ 263 w 263"/>
                  <a:gd name="T11" fmla="*/ 9 h 19"/>
                  <a:gd name="T12" fmla="*/ 254 w 263"/>
                  <a:gd name="T13" fmla="*/ 0 h 19"/>
                  <a:gd name="T14" fmla="*/ 10 w 263"/>
                  <a:gd name="T15" fmla="*/ 0 h 19"/>
                  <a:gd name="T16" fmla="*/ 0 w 263"/>
                  <a:gd name="T17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9">
                    <a:moveTo>
                      <a:pt x="0" y="9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ubicBezTo>
                      <a:pt x="254" y="19"/>
                      <a:pt x="254" y="19"/>
                      <a:pt x="254" y="19"/>
                    </a:cubicBezTo>
                    <a:cubicBezTo>
                      <a:pt x="259" y="19"/>
                      <a:pt x="263" y="15"/>
                      <a:pt x="263" y="10"/>
                    </a:cubicBezTo>
                    <a:cubicBezTo>
                      <a:pt x="263" y="9"/>
                      <a:pt x="263" y="9"/>
                      <a:pt x="263" y="9"/>
                    </a:cubicBezTo>
                    <a:cubicBezTo>
                      <a:pt x="263" y="4"/>
                      <a:pt x="259" y="0"/>
                      <a:pt x="25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  <p:sp>
            <p:nvSpPr>
              <p:cNvPr id="306" name="Freeform 110"/>
              <p:cNvSpPr>
                <a:spLocks/>
              </p:cNvSpPr>
              <p:nvPr/>
            </p:nvSpPr>
            <p:spPr bwMode="auto">
              <a:xfrm>
                <a:off x="2754454" y="2278480"/>
                <a:ext cx="722313" cy="52388"/>
              </a:xfrm>
              <a:custGeom>
                <a:avLst/>
                <a:gdLst>
                  <a:gd name="T0" fmla="*/ 290 w 300"/>
                  <a:gd name="T1" fmla="*/ 0 h 22"/>
                  <a:gd name="T2" fmla="*/ 9 w 300"/>
                  <a:gd name="T3" fmla="*/ 0 h 22"/>
                  <a:gd name="T4" fmla="*/ 0 w 300"/>
                  <a:gd name="T5" fmla="*/ 9 h 22"/>
                  <a:gd name="T6" fmla="*/ 0 w 300"/>
                  <a:gd name="T7" fmla="*/ 13 h 22"/>
                  <a:gd name="T8" fmla="*/ 9 w 300"/>
                  <a:gd name="T9" fmla="*/ 22 h 22"/>
                  <a:gd name="T10" fmla="*/ 290 w 300"/>
                  <a:gd name="T11" fmla="*/ 22 h 22"/>
                  <a:gd name="T12" fmla="*/ 300 w 300"/>
                  <a:gd name="T13" fmla="*/ 13 h 22"/>
                  <a:gd name="T14" fmla="*/ 300 w 300"/>
                  <a:gd name="T15" fmla="*/ 9 h 22"/>
                  <a:gd name="T16" fmla="*/ 290 w 300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22">
                    <a:moveTo>
                      <a:pt x="29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4" y="22"/>
                      <a:pt x="9" y="22"/>
                    </a:cubicBezTo>
                    <a:cubicBezTo>
                      <a:pt x="290" y="22"/>
                      <a:pt x="290" y="22"/>
                      <a:pt x="290" y="22"/>
                    </a:cubicBezTo>
                    <a:cubicBezTo>
                      <a:pt x="295" y="22"/>
                      <a:pt x="300" y="18"/>
                      <a:pt x="300" y="13"/>
                    </a:cubicBezTo>
                    <a:cubicBezTo>
                      <a:pt x="300" y="9"/>
                      <a:pt x="300" y="9"/>
                      <a:pt x="300" y="9"/>
                    </a:cubicBezTo>
                    <a:cubicBezTo>
                      <a:pt x="300" y="4"/>
                      <a:pt x="295" y="0"/>
                      <a:pt x="2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</p:grpSp>
        <p:sp>
          <p:nvSpPr>
            <p:cNvPr id="300" name="Freeform 111"/>
            <p:cNvSpPr>
              <a:spLocks/>
            </p:cNvSpPr>
            <p:nvPr/>
          </p:nvSpPr>
          <p:spPr bwMode="auto">
            <a:xfrm>
              <a:off x="2981467" y="1997493"/>
              <a:ext cx="153988" cy="341313"/>
            </a:xfrm>
            <a:custGeom>
              <a:avLst/>
              <a:gdLst>
                <a:gd name="T0" fmla="*/ 9 w 64"/>
                <a:gd name="T1" fmla="*/ 125 h 142"/>
                <a:gd name="T2" fmla="*/ 0 w 64"/>
                <a:gd name="T3" fmla="*/ 134 h 142"/>
                <a:gd name="T4" fmla="*/ 9 w 64"/>
                <a:gd name="T5" fmla="*/ 142 h 142"/>
                <a:gd name="T6" fmla="*/ 55 w 64"/>
                <a:gd name="T7" fmla="*/ 142 h 142"/>
                <a:gd name="T8" fmla="*/ 64 w 64"/>
                <a:gd name="T9" fmla="*/ 134 h 142"/>
                <a:gd name="T10" fmla="*/ 55 w 64"/>
                <a:gd name="T11" fmla="*/ 125 h 142"/>
                <a:gd name="T12" fmla="*/ 51 w 64"/>
                <a:gd name="T13" fmla="*/ 125 h 142"/>
                <a:gd name="T14" fmla="*/ 51 w 64"/>
                <a:gd name="T15" fmla="*/ 17 h 142"/>
                <a:gd name="T16" fmla="*/ 55 w 64"/>
                <a:gd name="T17" fmla="*/ 17 h 142"/>
                <a:gd name="T18" fmla="*/ 64 w 64"/>
                <a:gd name="T19" fmla="*/ 8 h 142"/>
                <a:gd name="T20" fmla="*/ 55 w 64"/>
                <a:gd name="T21" fmla="*/ 0 h 142"/>
                <a:gd name="T22" fmla="*/ 9 w 64"/>
                <a:gd name="T23" fmla="*/ 0 h 142"/>
                <a:gd name="T24" fmla="*/ 0 w 64"/>
                <a:gd name="T25" fmla="*/ 8 h 142"/>
                <a:gd name="T26" fmla="*/ 9 w 64"/>
                <a:gd name="T27" fmla="*/ 17 h 142"/>
                <a:gd name="T28" fmla="*/ 13 w 64"/>
                <a:gd name="T29" fmla="*/ 17 h 142"/>
                <a:gd name="T30" fmla="*/ 13 w 64"/>
                <a:gd name="T31" fmla="*/ 125 h 142"/>
                <a:gd name="T32" fmla="*/ 9 w 64"/>
                <a:gd name="T33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9" y="125"/>
                  </a:move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lnTo>
                    <a:pt x="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 dirty="0">
                <a:latin typeface="+mn-lt"/>
              </a:endParaRPr>
            </a:p>
          </p:txBody>
        </p:sp>
        <p:sp>
          <p:nvSpPr>
            <p:cNvPr id="301" name="Freeform 112"/>
            <p:cNvSpPr>
              <a:spLocks/>
            </p:cNvSpPr>
            <p:nvPr/>
          </p:nvSpPr>
          <p:spPr bwMode="auto">
            <a:xfrm>
              <a:off x="3191015" y="1997493"/>
              <a:ext cx="153987" cy="341312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3 w 64"/>
                <a:gd name="T13" fmla="*/ 17 h 142"/>
                <a:gd name="T14" fmla="*/ 13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302" name="Freeform 113"/>
            <p:cNvSpPr>
              <a:spLocks/>
            </p:cNvSpPr>
            <p:nvPr/>
          </p:nvSpPr>
          <p:spPr bwMode="auto">
            <a:xfrm>
              <a:off x="3400567" y="1997493"/>
              <a:ext cx="153988" cy="341313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2 w 64"/>
                <a:gd name="T13" fmla="*/ 17 h 142"/>
                <a:gd name="T14" fmla="*/ 12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303" name="Freeform 114"/>
            <p:cNvSpPr>
              <a:spLocks/>
            </p:cNvSpPr>
            <p:nvPr/>
          </p:nvSpPr>
          <p:spPr bwMode="auto">
            <a:xfrm>
              <a:off x="2906854" y="1700630"/>
              <a:ext cx="722313" cy="279400"/>
            </a:xfrm>
            <a:custGeom>
              <a:avLst/>
              <a:gdLst>
                <a:gd name="T0" fmla="*/ 6 w 300"/>
                <a:gd name="T1" fmla="*/ 111 h 116"/>
                <a:gd name="T2" fmla="*/ 19 w 300"/>
                <a:gd name="T3" fmla="*/ 113 h 116"/>
                <a:gd name="T4" fmla="*/ 142 w 300"/>
                <a:gd name="T5" fmla="*/ 29 h 116"/>
                <a:gd name="T6" fmla="*/ 157 w 300"/>
                <a:gd name="T7" fmla="*/ 29 h 116"/>
                <a:gd name="T8" fmla="*/ 281 w 300"/>
                <a:gd name="T9" fmla="*/ 113 h 116"/>
                <a:gd name="T10" fmla="*/ 294 w 300"/>
                <a:gd name="T11" fmla="*/ 111 h 116"/>
                <a:gd name="T12" fmla="*/ 297 w 300"/>
                <a:gd name="T13" fmla="*/ 108 h 116"/>
                <a:gd name="T14" fmla="*/ 295 w 300"/>
                <a:gd name="T15" fmla="*/ 96 h 116"/>
                <a:gd name="T16" fmla="*/ 158 w 300"/>
                <a:gd name="T17" fmla="*/ 3 h 116"/>
                <a:gd name="T18" fmla="*/ 142 w 300"/>
                <a:gd name="T19" fmla="*/ 3 h 116"/>
                <a:gd name="T20" fmla="*/ 5 w 300"/>
                <a:gd name="T21" fmla="*/ 96 h 116"/>
                <a:gd name="T22" fmla="*/ 3 w 300"/>
                <a:gd name="T23" fmla="*/ 108 h 116"/>
                <a:gd name="T24" fmla="*/ 6 w 300"/>
                <a:gd name="T25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116">
                  <a:moveTo>
                    <a:pt x="6" y="111"/>
                  </a:moveTo>
                  <a:cubicBezTo>
                    <a:pt x="9" y="115"/>
                    <a:pt x="15" y="116"/>
                    <a:pt x="19" y="113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7" y="26"/>
                    <a:pt x="153" y="26"/>
                    <a:pt x="157" y="29"/>
                  </a:cubicBezTo>
                  <a:cubicBezTo>
                    <a:pt x="281" y="113"/>
                    <a:pt x="281" y="113"/>
                    <a:pt x="281" y="113"/>
                  </a:cubicBezTo>
                  <a:cubicBezTo>
                    <a:pt x="285" y="116"/>
                    <a:pt x="291" y="115"/>
                    <a:pt x="294" y="111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300" y="104"/>
                    <a:pt x="299" y="98"/>
                    <a:pt x="295" y="96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4" y="0"/>
                    <a:pt x="146" y="0"/>
                    <a:pt x="142" y="3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1" y="98"/>
                    <a:pt x="0" y="104"/>
                    <a:pt x="3" y="108"/>
                  </a:cubicBezTo>
                  <a:lnTo>
                    <a:pt x="6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304" name="Freeform 115"/>
            <p:cNvSpPr>
              <a:spLocks/>
            </p:cNvSpPr>
            <p:nvPr/>
          </p:nvSpPr>
          <p:spPr bwMode="auto">
            <a:xfrm>
              <a:off x="3064017" y="1821280"/>
              <a:ext cx="407988" cy="144463"/>
            </a:xfrm>
            <a:custGeom>
              <a:avLst/>
              <a:gdLst>
                <a:gd name="T0" fmla="*/ 164 w 170"/>
                <a:gd name="T1" fmla="*/ 50 h 60"/>
                <a:gd name="T2" fmla="*/ 93 w 170"/>
                <a:gd name="T3" fmla="*/ 2 h 60"/>
                <a:gd name="T4" fmla="*/ 85 w 170"/>
                <a:gd name="T5" fmla="*/ 0 h 60"/>
                <a:gd name="T6" fmla="*/ 77 w 170"/>
                <a:gd name="T7" fmla="*/ 2 h 60"/>
                <a:gd name="T8" fmla="*/ 7 w 170"/>
                <a:gd name="T9" fmla="*/ 50 h 60"/>
                <a:gd name="T10" fmla="*/ 8 w 170"/>
                <a:gd name="T11" fmla="*/ 60 h 60"/>
                <a:gd name="T12" fmla="*/ 162 w 170"/>
                <a:gd name="T13" fmla="*/ 60 h 60"/>
                <a:gd name="T14" fmla="*/ 164 w 170"/>
                <a:gd name="T1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60">
                  <a:moveTo>
                    <a:pt x="164" y="50"/>
                  </a:moveTo>
                  <a:cubicBezTo>
                    <a:pt x="157" y="45"/>
                    <a:pt x="93" y="2"/>
                    <a:pt x="93" y="2"/>
                  </a:cubicBezTo>
                  <a:cubicBezTo>
                    <a:pt x="91" y="1"/>
                    <a:pt x="88" y="0"/>
                    <a:pt x="85" y="0"/>
                  </a:cubicBezTo>
                  <a:cubicBezTo>
                    <a:pt x="82" y="0"/>
                    <a:pt x="79" y="1"/>
                    <a:pt x="77" y="2"/>
                  </a:cubicBezTo>
                  <a:cubicBezTo>
                    <a:pt x="77" y="2"/>
                    <a:pt x="13" y="45"/>
                    <a:pt x="7" y="50"/>
                  </a:cubicBezTo>
                  <a:cubicBezTo>
                    <a:pt x="0" y="55"/>
                    <a:pt x="2" y="60"/>
                    <a:pt x="8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9" y="60"/>
                    <a:pt x="170" y="55"/>
                    <a:pt x="16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</p:grpSp>
      <p:sp>
        <p:nvSpPr>
          <p:cNvPr id="308" name="TextBox 228"/>
          <p:cNvSpPr txBox="1">
            <a:spLocks noChangeArrowheads="1"/>
          </p:cNvSpPr>
          <p:nvPr/>
        </p:nvSpPr>
        <p:spPr bwMode="auto">
          <a:xfrm>
            <a:off x="8801354" y="1930530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pt-BR" altLang="pt-BR" sz="1200" b="1" dirty="0"/>
              <a:t>Participante</a:t>
            </a:r>
          </a:p>
          <a:p>
            <a:pPr algn="ctr">
              <a:spcBef>
                <a:spcPct val="0"/>
              </a:spcBef>
            </a:pPr>
            <a:r>
              <a:rPr lang="pt-BR" altLang="pt-BR" sz="1200" b="1" dirty="0"/>
              <a:t>Contratante</a:t>
            </a:r>
          </a:p>
        </p:txBody>
      </p:sp>
      <p:sp>
        <p:nvSpPr>
          <p:cNvPr id="309" name="TextBox 228"/>
          <p:cNvSpPr txBox="1">
            <a:spLocks noChangeArrowheads="1"/>
          </p:cNvSpPr>
          <p:nvPr/>
        </p:nvSpPr>
        <p:spPr bwMode="auto">
          <a:xfrm>
            <a:off x="8791959" y="3636648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pt-BR" altLang="pt-BR" sz="1200" b="1" dirty="0"/>
              <a:t>Participante</a:t>
            </a:r>
          </a:p>
          <a:p>
            <a:pPr algn="ctr">
              <a:spcBef>
                <a:spcPct val="0"/>
              </a:spcBef>
            </a:pPr>
            <a:r>
              <a:rPr lang="pt-BR" altLang="pt-BR" sz="1200" b="1" dirty="0"/>
              <a:t>Responsável</a:t>
            </a:r>
          </a:p>
        </p:txBody>
      </p:sp>
      <p:cxnSp>
        <p:nvCxnSpPr>
          <p:cNvPr id="1068" name="Conector de seta reta 1067"/>
          <p:cNvCxnSpPr/>
          <p:nvPr/>
        </p:nvCxnSpPr>
        <p:spPr>
          <a:xfrm flipV="1">
            <a:off x="9333711" y="2428129"/>
            <a:ext cx="0" cy="536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ector de seta reta 319"/>
          <p:cNvCxnSpPr/>
          <p:nvPr/>
        </p:nvCxnSpPr>
        <p:spPr>
          <a:xfrm>
            <a:off x="8306657" y="3423873"/>
            <a:ext cx="689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ector de seta reta 320"/>
          <p:cNvCxnSpPr/>
          <p:nvPr/>
        </p:nvCxnSpPr>
        <p:spPr>
          <a:xfrm>
            <a:off x="9866069" y="3423873"/>
            <a:ext cx="569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94"/>
          <p:cNvSpPr txBox="1">
            <a:spLocks noChangeArrowheads="1"/>
          </p:cNvSpPr>
          <p:nvPr/>
        </p:nvSpPr>
        <p:spPr bwMode="auto">
          <a:xfrm>
            <a:off x="10261187" y="6117887"/>
            <a:ext cx="12782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>
                <a:latin typeface="+mn-lt"/>
                <a:cs typeface="Arial" panose="020B0604020202020204" pitchFamily="34" charset="0"/>
              </a:rPr>
              <a:t>Recebedor</a:t>
            </a:r>
            <a:endParaRPr lang="en-US" altLang="pt-BR" sz="1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2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848" y="5683620"/>
            <a:ext cx="595366" cy="43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" name="Imagem 3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4" b="14455"/>
          <a:stretch/>
        </p:blipFill>
        <p:spPr>
          <a:xfrm>
            <a:off x="5260944" y="2723408"/>
            <a:ext cx="1956608" cy="1400929"/>
          </a:xfrm>
          <a:prstGeom prst="rect">
            <a:avLst/>
          </a:prstGeom>
        </p:spPr>
      </p:pic>
      <p:sp>
        <p:nvSpPr>
          <p:cNvPr id="330" name="CaixaDeTexto 329"/>
          <p:cNvSpPr txBox="1"/>
          <p:nvPr/>
        </p:nvSpPr>
        <p:spPr>
          <a:xfrm>
            <a:off x="5544993" y="3142945"/>
            <a:ext cx="1201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SPI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(Sistema de Liquidação Centralizada)</a:t>
            </a:r>
          </a:p>
        </p:txBody>
      </p:sp>
      <p:sp>
        <p:nvSpPr>
          <p:cNvPr id="1073" name="Retângulo 1072"/>
          <p:cNvSpPr/>
          <p:nvPr/>
        </p:nvSpPr>
        <p:spPr>
          <a:xfrm>
            <a:off x="3765093" y="1486848"/>
            <a:ext cx="4800600" cy="3807049"/>
          </a:xfrm>
          <a:prstGeom prst="rect">
            <a:avLst/>
          </a:prstGeom>
          <a:noFill/>
          <a:ln w="28575">
            <a:solidFill>
              <a:srgbClr val="1A7C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33" name="Group 227"/>
          <p:cNvGrpSpPr/>
          <p:nvPr/>
        </p:nvGrpSpPr>
        <p:grpSpPr bwMode="auto">
          <a:xfrm>
            <a:off x="10563767" y="3035486"/>
            <a:ext cx="677422" cy="594921"/>
            <a:chOff x="2906854" y="1700630"/>
            <a:chExt cx="722313" cy="78263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34" name="Group 229"/>
            <p:cNvGrpSpPr/>
            <p:nvPr/>
          </p:nvGrpSpPr>
          <p:grpSpPr>
            <a:xfrm>
              <a:off x="2906854" y="2365793"/>
              <a:ext cx="722313" cy="117475"/>
              <a:chOff x="2754454" y="2213393"/>
              <a:chExt cx="722313" cy="117475"/>
            </a:xfrm>
            <a:grpFill/>
          </p:grpSpPr>
          <p:sp>
            <p:nvSpPr>
              <p:cNvPr id="340" name="Freeform 109"/>
              <p:cNvSpPr>
                <a:spLocks/>
              </p:cNvSpPr>
              <p:nvPr/>
            </p:nvSpPr>
            <p:spPr bwMode="auto">
              <a:xfrm>
                <a:off x="2797317" y="2213393"/>
                <a:ext cx="633413" cy="46038"/>
              </a:xfrm>
              <a:custGeom>
                <a:avLst/>
                <a:gdLst>
                  <a:gd name="T0" fmla="*/ 0 w 263"/>
                  <a:gd name="T1" fmla="*/ 9 h 19"/>
                  <a:gd name="T2" fmla="*/ 0 w 263"/>
                  <a:gd name="T3" fmla="*/ 10 h 19"/>
                  <a:gd name="T4" fmla="*/ 10 w 263"/>
                  <a:gd name="T5" fmla="*/ 19 h 19"/>
                  <a:gd name="T6" fmla="*/ 254 w 263"/>
                  <a:gd name="T7" fmla="*/ 19 h 19"/>
                  <a:gd name="T8" fmla="*/ 263 w 263"/>
                  <a:gd name="T9" fmla="*/ 10 h 19"/>
                  <a:gd name="T10" fmla="*/ 263 w 263"/>
                  <a:gd name="T11" fmla="*/ 9 h 19"/>
                  <a:gd name="T12" fmla="*/ 254 w 263"/>
                  <a:gd name="T13" fmla="*/ 0 h 19"/>
                  <a:gd name="T14" fmla="*/ 10 w 263"/>
                  <a:gd name="T15" fmla="*/ 0 h 19"/>
                  <a:gd name="T16" fmla="*/ 0 w 263"/>
                  <a:gd name="T17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9">
                    <a:moveTo>
                      <a:pt x="0" y="9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ubicBezTo>
                      <a:pt x="254" y="19"/>
                      <a:pt x="254" y="19"/>
                      <a:pt x="254" y="19"/>
                    </a:cubicBezTo>
                    <a:cubicBezTo>
                      <a:pt x="259" y="19"/>
                      <a:pt x="263" y="15"/>
                      <a:pt x="263" y="10"/>
                    </a:cubicBezTo>
                    <a:cubicBezTo>
                      <a:pt x="263" y="9"/>
                      <a:pt x="263" y="9"/>
                      <a:pt x="263" y="9"/>
                    </a:cubicBezTo>
                    <a:cubicBezTo>
                      <a:pt x="263" y="4"/>
                      <a:pt x="259" y="0"/>
                      <a:pt x="25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  <p:sp>
            <p:nvSpPr>
              <p:cNvPr id="341" name="Freeform 110"/>
              <p:cNvSpPr>
                <a:spLocks/>
              </p:cNvSpPr>
              <p:nvPr/>
            </p:nvSpPr>
            <p:spPr bwMode="auto">
              <a:xfrm>
                <a:off x="2754454" y="2278480"/>
                <a:ext cx="722313" cy="52388"/>
              </a:xfrm>
              <a:custGeom>
                <a:avLst/>
                <a:gdLst>
                  <a:gd name="T0" fmla="*/ 290 w 300"/>
                  <a:gd name="T1" fmla="*/ 0 h 22"/>
                  <a:gd name="T2" fmla="*/ 9 w 300"/>
                  <a:gd name="T3" fmla="*/ 0 h 22"/>
                  <a:gd name="T4" fmla="*/ 0 w 300"/>
                  <a:gd name="T5" fmla="*/ 9 h 22"/>
                  <a:gd name="T6" fmla="*/ 0 w 300"/>
                  <a:gd name="T7" fmla="*/ 13 h 22"/>
                  <a:gd name="T8" fmla="*/ 9 w 300"/>
                  <a:gd name="T9" fmla="*/ 22 h 22"/>
                  <a:gd name="T10" fmla="*/ 290 w 300"/>
                  <a:gd name="T11" fmla="*/ 22 h 22"/>
                  <a:gd name="T12" fmla="*/ 300 w 300"/>
                  <a:gd name="T13" fmla="*/ 13 h 22"/>
                  <a:gd name="T14" fmla="*/ 300 w 300"/>
                  <a:gd name="T15" fmla="*/ 9 h 22"/>
                  <a:gd name="T16" fmla="*/ 290 w 300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22">
                    <a:moveTo>
                      <a:pt x="29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4" y="22"/>
                      <a:pt x="9" y="22"/>
                    </a:cubicBezTo>
                    <a:cubicBezTo>
                      <a:pt x="290" y="22"/>
                      <a:pt x="290" y="22"/>
                      <a:pt x="290" y="22"/>
                    </a:cubicBezTo>
                    <a:cubicBezTo>
                      <a:pt x="295" y="22"/>
                      <a:pt x="300" y="18"/>
                      <a:pt x="300" y="13"/>
                    </a:cubicBezTo>
                    <a:cubicBezTo>
                      <a:pt x="300" y="9"/>
                      <a:pt x="300" y="9"/>
                      <a:pt x="300" y="9"/>
                    </a:cubicBezTo>
                    <a:cubicBezTo>
                      <a:pt x="300" y="4"/>
                      <a:pt x="295" y="0"/>
                      <a:pt x="2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E" sz="751">
                  <a:latin typeface="+mn-lt"/>
                </a:endParaRPr>
              </a:p>
            </p:txBody>
          </p:sp>
        </p:grpSp>
        <p:sp>
          <p:nvSpPr>
            <p:cNvPr id="335" name="Freeform 111"/>
            <p:cNvSpPr>
              <a:spLocks/>
            </p:cNvSpPr>
            <p:nvPr/>
          </p:nvSpPr>
          <p:spPr bwMode="auto">
            <a:xfrm>
              <a:off x="2981467" y="1997493"/>
              <a:ext cx="153988" cy="341313"/>
            </a:xfrm>
            <a:custGeom>
              <a:avLst/>
              <a:gdLst>
                <a:gd name="T0" fmla="*/ 9 w 64"/>
                <a:gd name="T1" fmla="*/ 125 h 142"/>
                <a:gd name="T2" fmla="*/ 0 w 64"/>
                <a:gd name="T3" fmla="*/ 134 h 142"/>
                <a:gd name="T4" fmla="*/ 9 w 64"/>
                <a:gd name="T5" fmla="*/ 142 h 142"/>
                <a:gd name="T6" fmla="*/ 55 w 64"/>
                <a:gd name="T7" fmla="*/ 142 h 142"/>
                <a:gd name="T8" fmla="*/ 64 w 64"/>
                <a:gd name="T9" fmla="*/ 134 h 142"/>
                <a:gd name="T10" fmla="*/ 55 w 64"/>
                <a:gd name="T11" fmla="*/ 125 h 142"/>
                <a:gd name="T12" fmla="*/ 51 w 64"/>
                <a:gd name="T13" fmla="*/ 125 h 142"/>
                <a:gd name="T14" fmla="*/ 51 w 64"/>
                <a:gd name="T15" fmla="*/ 17 h 142"/>
                <a:gd name="T16" fmla="*/ 55 w 64"/>
                <a:gd name="T17" fmla="*/ 17 h 142"/>
                <a:gd name="T18" fmla="*/ 64 w 64"/>
                <a:gd name="T19" fmla="*/ 8 h 142"/>
                <a:gd name="T20" fmla="*/ 55 w 64"/>
                <a:gd name="T21" fmla="*/ 0 h 142"/>
                <a:gd name="T22" fmla="*/ 9 w 64"/>
                <a:gd name="T23" fmla="*/ 0 h 142"/>
                <a:gd name="T24" fmla="*/ 0 w 64"/>
                <a:gd name="T25" fmla="*/ 8 h 142"/>
                <a:gd name="T26" fmla="*/ 9 w 64"/>
                <a:gd name="T27" fmla="*/ 17 h 142"/>
                <a:gd name="T28" fmla="*/ 13 w 64"/>
                <a:gd name="T29" fmla="*/ 17 h 142"/>
                <a:gd name="T30" fmla="*/ 13 w 64"/>
                <a:gd name="T31" fmla="*/ 125 h 142"/>
                <a:gd name="T32" fmla="*/ 9 w 64"/>
                <a:gd name="T33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9" y="125"/>
                  </a:move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lnTo>
                    <a:pt x="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 dirty="0">
                <a:latin typeface="+mn-lt"/>
              </a:endParaRPr>
            </a:p>
          </p:txBody>
        </p:sp>
        <p:sp>
          <p:nvSpPr>
            <p:cNvPr id="336" name="Freeform 112"/>
            <p:cNvSpPr>
              <a:spLocks/>
            </p:cNvSpPr>
            <p:nvPr/>
          </p:nvSpPr>
          <p:spPr bwMode="auto">
            <a:xfrm>
              <a:off x="3191015" y="1997493"/>
              <a:ext cx="153987" cy="341312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3 w 64"/>
                <a:gd name="T13" fmla="*/ 17 h 142"/>
                <a:gd name="T14" fmla="*/ 13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337" name="Freeform 113"/>
            <p:cNvSpPr>
              <a:spLocks/>
            </p:cNvSpPr>
            <p:nvPr/>
          </p:nvSpPr>
          <p:spPr bwMode="auto">
            <a:xfrm>
              <a:off x="3400567" y="1997493"/>
              <a:ext cx="153988" cy="341313"/>
            </a:xfrm>
            <a:custGeom>
              <a:avLst/>
              <a:gdLst>
                <a:gd name="T0" fmla="*/ 55 w 64"/>
                <a:gd name="T1" fmla="*/ 17 h 142"/>
                <a:gd name="T2" fmla="*/ 64 w 64"/>
                <a:gd name="T3" fmla="*/ 8 h 142"/>
                <a:gd name="T4" fmla="*/ 55 w 64"/>
                <a:gd name="T5" fmla="*/ 0 h 142"/>
                <a:gd name="T6" fmla="*/ 9 w 64"/>
                <a:gd name="T7" fmla="*/ 0 h 142"/>
                <a:gd name="T8" fmla="*/ 0 w 64"/>
                <a:gd name="T9" fmla="*/ 8 h 142"/>
                <a:gd name="T10" fmla="*/ 9 w 64"/>
                <a:gd name="T11" fmla="*/ 17 h 142"/>
                <a:gd name="T12" fmla="*/ 12 w 64"/>
                <a:gd name="T13" fmla="*/ 17 h 142"/>
                <a:gd name="T14" fmla="*/ 12 w 64"/>
                <a:gd name="T15" fmla="*/ 125 h 142"/>
                <a:gd name="T16" fmla="*/ 9 w 64"/>
                <a:gd name="T17" fmla="*/ 125 h 142"/>
                <a:gd name="T18" fmla="*/ 0 w 64"/>
                <a:gd name="T19" fmla="*/ 134 h 142"/>
                <a:gd name="T20" fmla="*/ 9 w 64"/>
                <a:gd name="T21" fmla="*/ 142 h 142"/>
                <a:gd name="T22" fmla="*/ 55 w 64"/>
                <a:gd name="T23" fmla="*/ 142 h 142"/>
                <a:gd name="T24" fmla="*/ 64 w 64"/>
                <a:gd name="T25" fmla="*/ 134 h 142"/>
                <a:gd name="T26" fmla="*/ 55 w 64"/>
                <a:gd name="T27" fmla="*/ 125 h 142"/>
                <a:gd name="T28" fmla="*/ 51 w 64"/>
                <a:gd name="T29" fmla="*/ 125 h 142"/>
                <a:gd name="T30" fmla="*/ 51 w 64"/>
                <a:gd name="T31" fmla="*/ 17 h 142"/>
                <a:gd name="T32" fmla="*/ 55 w 64"/>
                <a:gd name="T3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2">
                  <a:moveTo>
                    <a:pt x="55" y="17"/>
                  </a:moveTo>
                  <a:cubicBezTo>
                    <a:pt x="60" y="17"/>
                    <a:pt x="64" y="13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4" y="125"/>
                    <a:pt x="0" y="129"/>
                    <a:pt x="0" y="134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0" y="142"/>
                    <a:pt x="64" y="138"/>
                    <a:pt x="64" y="134"/>
                  </a:cubicBezTo>
                  <a:cubicBezTo>
                    <a:pt x="64" y="129"/>
                    <a:pt x="60" y="125"/>
                    <a:pt x="5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5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338" name="Freeform 114"/>
            <p:cNvSpPr>
              <a:spLocks/>
            </p:cNvSpPr>
            <p:nvPr/>
          </p:nvSpPr>
          <p:spPr bwMode="auto">
            <a:xfrm>
              <a:off x="2906854" y="1700630"/>
              <a:ext cx="722313" cy="279400"/>
            </a:xfrm>
            <a:custGeom>
              <a:avLst/>
              <a:gdLst>
                <a:gd name="T0" fmla="*/ 6 w 300"/>
                <a:gd name="T1" fmla="*/ 111 h 116"/>
                <a:gd name="T2" fmla="*/ 19 w 300"/>
                <a:gd name="T3" fmla="*/ 113 h 116"/>
                <a:gd name="T4" fmla="*/ 142 w 300"/>
                <a:gd name="T5" fmla="*/ 29 h 116"/>
                <a:gd name="T6" fmla="*/ 157 w 300"/>
                <a:gd name="T7" fmla="*/ 29 h 116"/>
                <a:gd name="T8" fmla="*/ 281 w 300"/>
                <a:gd name="T9" fmla="*/ 113 h 116"/>
                <a:gd name="T10" fmla="*/ 294 w 300"/>
                <a:gd name="T11" fmla="*/ 111 h 116"/>
                <a:gd name="T12" fmla="*/ 297 w 300"/>
                <a:gd name="T13" fmla="*/ 108 h 116"/>
                <a:gd name="T14" fmla="*/ 295 w 300"/>
                <a:gd name="T15" fmla="*/ 96 h 116"/>
                <a:gd name="T16" fmla="*/ 158 w 300"/>
                <a:gd name="T17" fmla="*/ 3 h 116"/>
                <a:gd name="T18" fmla="*/ 142 w 300"/>
                <a:gd name="T19" fmla="*/ 3 h 116"/>
                <a:gd name="T20" fmla="*/ 5 w 300"/>
                <a:gd name="T21" fmla="*/ 96 h 116"/>
                <a:gd name="T22" fmla="*/ 3 w 300"/>
                <a:gd name="T23" fmla="*/ 108 h 116"/>
                <a:gd name="T24" fmla="*/ 6 w 300"/>
                <a:gd name="T25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116">
                  <a:moveTo>
                    <a:pt x="6" y="111"/>
                  </a:moveTo>
                  <a:cubicBezTo>
                    <a:pt x="9" y="115"/>
                    <a:pt x="15" y="116"/>
                    <a:pt x="19" y="113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7" y="26"/>
                    <a:pt x="153" y="26"/>
                    <a:pt x="157" y="29"/>
                  </a:cubicBezTo>
                  <a:cubicBezTo>
                    <a:pt x="281" y="113"/>
                    <a:pt x="281" y="113"/>
                    <a:pt x="281" y="113"/>
                  </a:cubicBezTo>
                  <a:cubicBezTo>
                    <a:pt x="285" y="116"/>
                    <a:pt x="291" y="115"/>
                    <a:pt x="294" y="111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300" y="104"/>
                    <a:pt x="299" y="98"/>
                    <a:pt x="295" y="96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4" y="0"/>
                    <a:pt x="146" y="0"/>
                    <a:pt x="142" y="3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1" y="98"/>
                    <a:pt x="0" y="104"/>
                    <a:pt x="3" y="108"/>
                  </a:cubicBezTo>
                  <a:lnTo>
                    <a:pt x="6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  <p:sp>
          <p:nvSpPr>
            <p:cNvPr id="339" name="Freeform 115"/>
            <p:cNvSpPr>
              <a:spLocks/>
            </p:cNvSpPr>
            <p:nvPr/>
          </p:nvSpPr>
          <p:spPr bwMode="auto">
            <a:xfrm>
              <a:off x="3064017" y="1821280"/>
              <a:ext cx="407988" cy="144463"/>
            </a:xfrm>
            <a:custGeom>
              <a:avLst/>
              <a:gdLst>
                <a:gd name="T0" fmla="*/ 164 w 170"/>
                <a:gd name="T1" fmla="*/ 50 h 60"/>
                <a:gd name="T2" fmla="*/ 93 w 170"/>
                <a:gd name="T3" fmla="*/ 2 h 60"/>
                <a:gd name="T4" fmla="*/ 85 w 170"/>
                <a:gd name="T5" fmla="*/ 0 h 60"/>
                <a:gd name="T6" fmla="*/ 77 w 170"/>
                <a:gd name="T7" fmla="*/ 2 h 60"/>
                <a:gd name="T8" fmla="*/ 7 w 170"/>
                <a:gd name="T9" fmla="*/ 50 h 60"/>
                <a:gd name="T10" fmla="*/ 8 w 170"/>
                <a:gd name="T11" fmla="*/ 60 h 60"/>
                <a:gd name="T12" fmla="*/ 162 w 170"/>
                <a:gd name="T13" fmla="*/ 60 h 60"/>
                <a:gd name="T14" fmla="*/ 164 w 170"/>
                <a:gd name="T1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60">
                  <a:moveTo>
                    <a:pt x="164" y="50"/>
                  </a:moveTo>
                  <a:cubicBezTo>
                    <a:pt x="157" y="45"/>
                    <a:pt x="93" y="2"/>
                    <a:pt x="93" y="2"/>
                  </a:cubicBezTo>
                  <a:cubicBezTo>
                    <a:pt x="91" y="1"/>
                    <a:pt x="88" y="0"/>
                    <a:pt x="85" y="0"/>
                  </a:cubicBezTo>
                  <a:cubicBezTo>
                    <a:pt x="82" y="0"/>
                    <a:pt x="79" y="1"/>
                    <a:pt x="77" y="2"/>
                  </a:cubicBezTo>
                  <a:cubicBezTo>
                    <a:pt x="77" y="2"/>
                    <a:pt x="13" y="45"/>
                    <a:pt x="7" y="50"/>
                  </a:cubicBezTo>
                  <a:cubicBezTo>
                    <a:pt x="0" y="55"/>
                    <a:pt x="2" y="60"/>
                    <a:pt x="8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9" y="60"/>
                    <a:pt x="170" y="55"/>
                    <a:pt x="16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E" sz="751">
                <a:latin typeface="+mn-lt"/>
              </a:endParaRPr>
            </a:p>
          </p:txBody>
        </p:sp>
      </p:grpSp>
      <p:sp>
        <p:nvSpPr>
          <p:cNvPr id="342" name="TextBox 228"/>
          <p:cNvSpPr txBox="1">
            <a:spLocks noChangeArrowheads="1"/>
          </p:cNvSpPr>
          <p:nvPr/>
        </p:nvSpPr>
        <p:spPr bwMode="auto">
          <a:xfrm>
            <a:off x="10172221" y="3642869"/>
            <a:ext cx="1604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pt-BR" altLang="pt-BR" sz="1200" b="1" dirty="0"/>
              <a:t>Provedor de Conta </a:t>
            </a:r>
          </a:p>
          <a:p>
            <a:pPr algn="ctr">
              <a:spcBef>
                <a:spcPct val="0"/>
              </a:spcBef>
            </a:pPr>
            <a:r>
              <a:rPr lang="pt-BR" altLang="pt-BR" sz="1200" b="1" dirty="0"/>
              <a:t>Transacional</a:t>
            </a:r>
          </a:p>
        </p:txBody>
      </p:sp>
      <p:cxnSp>
        <p:nvCxnSpPr>
          <p:cNvPr id="1084" name="Conector angulado 1083"/>
          <p:cNvCxnSpPr/>
          <p:nvPr/>
        </p:nvCxnSpPr>
        <p:spPr>
          <a:xfrm rot="16200000" flipH="1">
            <a:off x="9718670" y="1731771"/>
            <a:ext cx="1256798" cy="1110817"/>
          </a:xfrm>
          <a:prstGeom prst="bentConnector4">
            <a:avLst>
              <a:gd name="adj1" fmla="val 194"/>
              <a:gd name="adj2" fmla="val 996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ector de seta reta 199"/>
          <p:cNvCxnSpPr/>
          <p:nvPr/>
        </p:nvCxnSpPr>
        <p:spPr>
          <a:xfrm>
            <a:off x="10902478" y="4098313"/>
            <a:ext cx="0" cy="1448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CaixaDeTexto 13"/>
          <p:cNvSpPr txBox="1">
            <a:spLocks noChangeArrowheads="1"/>
          </p:cNvSpPr>
          <p:nvPr/>
        </p:nvSpPr>
        <p:spPr bwMode="auto">
          <a:xfrm>
            <a:off x="4692741" y="5940356"/>
            <a:ext cx="28434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200" dirty="0"/>
              <a:t>Relação Comercial</a:t>
            </a:r>
          </a:p>
        </p:txBody>
      </p:sp>
      <p:cxnSp>
        <p:nvCxnSpPr>
          <p:cNvPr id="361" name="Conector de seta reta 360"/>
          <p:cNvCxnSpPr>
            <a:stCxn id="196" idx="3"/>
            <a:endCxn id="324" idx="1"/>
          </p:cNvCxnSpPr>
          <p:nvPr/>
        </p:nvCxnSpPr>
        <p:spPr bwMode="auto">
          <a:xfrm flipV="1">
            <a:off x="1472648" y="5900754"/>
            <a:ext cx="9103200" cy="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7" name="Grupo 366"/>
          <p:cNvGrpSpPr/>
          <p:nvPr/>
        </p:nvGrpSpPr>
        <p:grpSpPr>
          <a:xfrm>
            <a:off x="4451484" y="1206572"/>
            <a:ext cx="3424141" cy="578696"/>
            <a:chOff x="4339243" y="1180925"/>
            <a:chExt cx="3424141" cy="578696"/>
          </a:xfrm>
        </p:grpSpPr>
        <p:sp>
          <p:nvSpPr>
            <p:cNvPr id="368" name="Retângulo de cantos arredondados 367"/>
            <p:cNvSpPr/>
            <p:nvPr/>
          </p:nvSpPr>
          <p:spPr>
            <a:xfrm>
              <a:off x="4339243" y="1180925"/>
              <a:ext cx="3424141" cy="57869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1496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9" name="CaixaDeTexto 368"/>
            <p:cNvSpPr txBox="1"/>
            <p:nvPr/>
          </p:nvSpPr>
          <p:spPr>
            <a:xfrm>
              <a:off x="4677664" y="1303929"/>
              <a:ext cx="2711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Arranjo de Pagamentos PIX</a:t>
              </a:r>
            </a:p>
          </p:txBody>
        </p:sp>
      </p:grpSp>
      <p:pic>
        <p:nvPicPr>
          <p:cNvPr id="3074" name="Picture 2" descr="https://www.bcb.gov.br/content/estabilidadefinanceira/infogr%C3%A1ficos_estabilidade/marca_pi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06" y="4975688"/>
            <a:ext cx="1929773" cy="79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8" name="Conector angulado 217"/>
          <p:cNvCxnSpPr>
            <a:stCxn id="273" idx="2"/>
            <a:endCxn id="288" idx="2"/>
          </p:cNvCxnSpPr>
          <p:nvPr/>
        </p:nvCxnSpPr>
        <p:spPr>
          <a:xfrm rot="5400000" flipH="1" flipV="1">
            <a:off x="6167882" y="2418071"/>
            <a:ext cx="58432" cy="3462887"/>
          </a:xfrm>
          <a:prstGeom prst="bentConnector3">
            <a:avLst>
              <a:gd name="adj1" fmla="val -122784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CaixaDeTexto 13"/>
          <p:cNvSpPr txBox="1">
            <a:spLocks noChangeArrowheads="1"/>
          </p:cNvSpPr>
          <p:nvPr/>
        </p:nvSpPr>
        <p:spPr bwMode="auto">
          <a:xfrm>
            <a:off x="4878579" y="4349640"/>
            <a:ext cx="2843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200" dirty="0"/>
              <a:t>Diretório de Identificação de Contas Transacionais (DICT)</a:t>
            </a:r>
          </a:p>
        </p:txBody>
      </p:sp>
      <p:cxnSp>
        <p:nvCxnSpPr>
          <p:cNvPr id="255" name="Conector angulado 254"/>
          <p:cNvCxnSpPr/>
          <p:nvPr/>
        </p:nvCxnSpPr>
        <p:spPr>
          <a:xfrm rot="5400000" flipH="1" flipV="1">
            <a:off x="6167882" y="1263469"/>
            <a:ext cx="58432" cy="3462887"/>
          </a:xfrm>
          <a:prstGeom prst="bentConnector3">
            <a:avLst>
              <a:gd name="adj1" fmla="val 132784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CaixaDeTexto 13"/>
          <p:cNvSpPr txBox="1">
            <a:spLocks noChangeArrowheads="1"/>
          </p:cNvSpPr>
          <p:nvPr/>
        </p:nvSpPr>
        <p:spPr bwMode="auto">
          <a:xfrm>
            <a:off x="6024248" y="1980115"/>
            <a:ext cx="4249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100" dirty="0">
                <a:solidFill>
                  <a:srgbClr val="00B050"/>
                </a:solidFill>
              </a:rPr>
              <a:t>$$</a:t>
            </a:r>
          </a:p>
        </p:txBody>
      </p:sp>
      <p:sp>
        <p:nvSpPr>
          <p:cNvPr id="393" name="CaixaDeTexto 13"/>
          <p:cNvSpPr txBox="1">
            <a:spLocks noChangeArrowheads="1"/>
          </p:cNvSpPr>
          <p:nvPr/>
        </p:nvSpPr>
        <p:spPr bwMode="auto">
          <a:xfrm>
            <a:off x="789408" y="4187600"/>
            <a:ext cx="4249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100" dirty="0">
                <a:solidFill>
                  <a:srgbClr val="00B050"/>
                </a:solidFill>
              </a:rPr>
              <a:t>$$</a:t>
            </a:r>
          </a:p>
        </p:txBody>
      </p:sp>
      <p:sp>
        <p:nvSpPr>
          <p:cNvPr id="394" name="CaixaDeTexto 13"/>
          <p:cNvSpPr txBox="1">
            <a:spLocks noChangeArrowheads="1"/>
          </p:cNvSpPr>
          <p:nvPr/>
        </p:nvSpPr>
        <p:spPr bwMode="auto">
          <a:xfrm>
            <a:off x="10904415" y="4701019"/>
            <a:ext cx="4249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100" dirty="0">
                <a:solidFill>
                  <a:srgbClr val="00B050"/>
                </a:solidFill>
              </a:rPr>
              <a:t>$$</a:t>
            </a:r>
          </a:p>
        </p:txBody>
      </p:sp>
      <p:sp>
        <p:nvSpPr>
          <p:cNvPr id="396" name="CaixaDeTexto 13"/>
          <p:cNvSpPr txBox="1">
            <a:spLocks noChangeArrowheads="1"/>
          </p:cNvSpPr>
          <p:nvPr/>
        </p:nvSpPr>
        <p:spPr bwMode="auto">
          <a:xfrm>
            <a:off x="3396713" y="3175798"/>
            <a:ext cx="4249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100" dirty="0">
                <a:solidFill>
                  <a:srgbClr val="00B050"/>
                </a:solidFill>
              </a:rPr>
              <a:t>$$</a:t>
            </a:r>
          </a:p>
        </p:txBody>
      </p:sp>
      <p:sp>
        <p:nvSpPr>
          <p:cNvPr id="397" name="CaixaDeTexto 13"/>
          <p:cNvSpPr txBox="1">
            <a:spLocks noChangeArrowheads="1"/>
          </p:cNvSpPr>
          <p:nvPr/>
        </p:nvSpPr>
        <p:spPr bwMode="auto">
          <a:xfrm>
            <a:off x="8571565" y="3175798"/>
            <a:ext cx="4249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100" dirty="0">
                <a:solidFill>
                  <a:srgbClr val="00B050"/>
                </a:solidFill>
              </a:rPr>
              <a:t>$$</a:t>
            </a:r>
          </a:p>
        </p:txBody>
      </p:sp>
      <p:sp>
        <p:nvSpPr>
          <p:cNvPr id="116" name="CaixaDeTexto 13"/>
          <p:cNvSpPr txBox="1">
            <a:spLocks noChangeArrowheads="1"/>
          </p:cNvSpPr>
          <p:nvPr/>
        </p:nvSpPr>
        <p:spPr bwMode="auto">
          <a:xfrm rot="19584711">
            <a:off x="541685" y="1764940"/>
            <a:ext cx="28434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200" dirty="0"/>
              <a:t>Pode ser:</a:t>
            </a:r>
          </a:p>
        </p:txBody>
      </p:sp>
    </p:spTree>
    <p:extLst>
      <p:ext uri="{BB962C8B-B14F-4D97-AF65-F5344CB8AC3E}">
        <p14:creationId xmlns:p14="http://schemas.microsoft.com/office/powerpoint/2010/main" val="3815543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t>33</a:t>
            </a:fld>
            <a:endParaRPr lang="en-GB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9490" y="2714171"/>
            <a:ext cx="3276098" cy="1794949"/>
          </a:xfrm>
        </p:spPr>
        <p:txBody>
          <a:bodyPr/>
          <a:lstStyle/>
          <a:p>
            <a:r>
              <a:rPr lang="pt-BR"/>
              <a:t>PAGAMENTOS </a:t>
            </a:r>
            <a:r>
              <a:rPr lang="pt-BR">
                <a:solidFill>
                  <a:srgbClr val="1496BB"/>
                </a:solidFill>
              </a:rPr>
              <a:t>INSTANTÂNEOS</a:t>
            </a:r>
            <a:br>
              <a:rPr lang="pt-BR"/>
            </a:br>
            <a:br>
              <a:rPr lang="pt-BR"/>
            </a:br>
            <a:endParaRPr lang="pt-BR"/>
          </a:p>
        </p:txBody>
      </p:sp>
      <p:sp>
        <p:nvSpPr>
          <p:cNvPr id="5" name="Espaço Reservado para Texto 3"/>
          <p:cNvSpPr txBox="1"/>
          <p:nvPr/>
        </p:nvSpPr>
        <p:spPr>
          <a:xfrm>
            <a:off x="4786988" y="393695"/>
            <a:ext cx="7356474" cy="43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0" smtClean="0">
                <a:solidFill>
                  <a:schemeClr val="accent2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>
                <a:solidFill>
                  <a:srgbClr val="1496BB"/>
                </a:solidFill>
              </a:rPr>
              <a:t>FUNCIONALIDADES E IMPACTOS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>
          <a:xfrm>
            <a:off x="4786988" y="1353694"/>
            <a:ext cx="7100212" cy="47576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8528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350" dirty="0">
                <a:solidFill>
                  <a:srgbClr val="464646"/>
                </a:solidFill>
              </a:rPr>
              <a:t>Operações iniciadas em 16 de novembro/2020.</a:t>
            </a: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350" dirty="0">
              <a:solidFill>
                <a:srgbClr val="464646"/>
              </a:solidFill>
            </a:endParaRPr>
          </a:p>
          <a:p>
            <a:pPr marL="28575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350" dirty="0">
                <a:solidFill>
                  <a:srgbClr val="464646"/>
                </a:solidFill>
              </a:rPr>
              <a:t>Mais de </a:t>
            </a:r>
            <a:r>
              <a:rPr lang="pt-BR" altLang="pt-BR" sz="1350" dirty="0">
                <a:solidFill>
                  <a:schemeClr val="accent1"/>
                </a:solidFill>
              </a:rPr>
              <a:t>700 instituições participantes</a:t>
            </a:r>
            <a:r>
              <a:rPr lang="pt-BR" altLang="pt-BR" sz="1350" dirty="0">
                <a:solidFill>
                  <a:srgbClr val="464646"/>
                </a:solidFill>
              </a:rPr>
              <a:t> e mais de </a:t>
            </a:r>
            <a:r>
              <a:rPr lang="pt-BR" altLang="pt-BR" sz="1350" dirty="0">
                <a:solidFill>
                  <a:schemeClr val="accent1"/>
                </a:solidFill>
              </a:rPr>
              <a:t>500 milhões de chaves cadastradas</a:t>
            </a:r>
            <a:r>
              <a:rPr lang="pt-BR" altLang="pt-BR" sz="1350" dirty="0">
                <a:solidFill>
                  <a:srgbClr val="464646"/>
                </a:solidFill>
              </a:rPr>
              <a:t>.</a:t>
            </a:r>
          </a:p>
          <a:p>
            <a:pPr lvl="0" algn="just">
              <a:lnSpc>
                <a:spcPts val="1700"/>
              </a:lnSpc>
              <a:buClr>
                <a:srgbClr val="1496BB"/>
              </a:buClr>
            </a:pPr>
            <a:endParaRPr lang="pt-BR" altLang="pt-BR" sz="1350" dirty="0">
              <a:solidFill>
                <a:srgbClr val="464646"/>
              </a:solidFill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350" dirty="0">
                <a:solidFill>
                  <a:schemeClr val="accent1"/>
                </a:solidFill>
              </a:rPr>
              <a:t>Principais benefícios</a:t>
            </a:r>
            <a:r>
              <a:rPr lang="pt-BR" altLang="pt-BR" sz="1350" dirty="0">
                <a:solidFill>
                  <a:srgbClr val="464646"/>
                </a:solidFill>
              </a:rPr>
              <a:t>:</a:t>
            </a:r>
          </a:p>
          <a:p>
            <a:pPr marL="285750" lvl="0" indent="-285750" algn="just">
              <a:lnSpc>
                <a:spcPts val="10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350" dirty="0">
              <a:solidFill>
                <a:srgbClr val="464646"/>
              </a:solidFill>
            </a:endParaRPr>
          </a:p>
          <a:p>
            <a:pPr marL="1200150" lvl="2" indent="-285750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pt-BR" sz="1350" dirty="0">
                <a:cs typeface="Arial" panose="020B0604020202020204" pitchFamily="34" charset="0"/>
              </a:rPr>
              <a:t>Disponibilidade imediata</a:t>
            </a:r>
          </a:p>
          <a:p>
            <a:pPr marL="1200150" lvl="2" indent="-285750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pt-BR" sz="1350" dirty="0">
                <a:cs typeface="Arial" panose="020B0604020202020204" pitchFamily="34" charset="0"/>
              </a:rPr>
              <a:t>Experiência facilitada para o usuário</a:t>
            </a:r>
          </a:p>
          <a:p>
            <a:pPr marL="1200150" lvl="2" indent="-285750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pt-BR" sz="1350" dirty="0">
                <a:cs typeface="Arial" panose="020B0604020202020204" pitchFamily="34" charset="0"/>
              </a:rPr>
              <a:t>Baixo custo (para o pagador e recebedor)</a:t>
            </a:r>
          </a:p>
          <a:p>
            <a:pPr marL="1200150" lvl="2" indent="-285750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pt-BR" sz="1350" dirty="0">
                <a:cs typeface="Arial" panose="020B0604020202020204" pitchFamily="34" charset="0"/>
              </a:rPr>
              <a:t>Digitalização do mercado de pagamentos (aplicativo e QR </a:t>
            </a:r>
            <a:r>
              <a:rPr lang="pt-BR" sz="1350" dirty="0" err="1">
                <a:cs typeface="Arial" panose="020B0604020202020204" pitchFamily="34" charset="0"/>
              </a:rPr>
              <a:t>Code</a:t>
            </a:r>
            <a:r>
              <a:rPr lang="pt-BR" sz="1350" dirty="0"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lang="pt-BR" sz="1350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solidFill>
                  <a:schemeClr val="accent1"/>
                </a:solidFill>
                <a:cs typeface="Arial" panose="020B0604020202020204" pitchFamily="34" charset="0"/>
              </a:rPr>
              <a:t>Principais funcionalidades</a:t>
            </a:r>
            <a:r>
              <a:rPr lang="pt-BR" sz="1350" dirty="0">
                <a:cs typeface="Arial" panose="020B0604020202020204" pitchFamily="34" charset="0"/>
              </a:rPr>
              <a:t>:</a:t>
            </a:r>
          </a:p>
          <a:p>
            <a:pPr marL="1200150" lvl="2" indent="-285750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pt-BR" sz="1350" dirty="0">
                <a:cs typeface="Arial" panose="020B0604020202020204" pitchFamily="34" charset="0"/>
              </a:rPr>
              <a:t>Pagamentos e transferências</a:t>
            </a:r>
          </a:p>
          <a:p>
            <a:pPr marL="1200150" lvl="2" indent="-285750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pt-BR" sz="1350" dirty="0">
                <a:cs typeface="Arial" panose="020B0604020202020204" pitchFamily="34" charset="0"/>
              </a:rPr>
              <a:t>Pagamento de impostos e contas de consumo</a:t>
            </a:r>
          </a:p>
          <a:p>
            <a:pPr marL="1200150" lvl="2" indent="-285750" algn="just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endParaRPr lang="pt-BR" sz="1350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t-BR" sz="1350" dirty="0">
                <a:cs typeface="Arial" panose="020B0604020202020204" pitchFamily="34" charset="0"/>
              </a:rPr>
              <a:t>Oportunidade de </a:t>
            </a:r>
            <a:r>
              <a:rPr lang="pt-BR" sz="1350" dirty="0">
                <a:solidFill>
                  <a:schemeClr val="accent1"/>
                </a:solidFill>
                <a:cs typeface="Arial" panose="020B0604020202020204" pitchFamily="34" charset="0"/>
              </a:rPr>
              <a:t>ganho de mercado</a:t>
            </a:r>
            <a:r>
              <a:rPr lang="pt-BR" sz="1350" dirty="0">
                <a:cs typeface="Arial" panose="020B0604020202020204" pitchFamily="34" charset="0"/>
              </a:rPr>
              <a:t> para os pequenos </a:t>
            </a:r>
            <a:r>
              <a:rPr lang="pt-BR" sz="1350" i="1" dirty="0">
                <a:cs typeface="Arial" panose="020B0604020202020204" pitchFamily="34" charset="0"/>
              </a:rPr>
              <a:t>players</a:t>
            </a:r>
            <a:r>
              <a:rPr lang="pt-BR" sz="1350" dirty="0">
                <a:cs typeface="Arial" panose="020B0604020202020204" pitchFamily="34" charset="0"/>
              </a:rPr>
              <a:t> e </a:t>
            </a:r>
            <a:r>
              <a:rPr lang="pt-BR" sz="1350" dirty="0">
                <a:solidFill>
                  <a:schemeClr val="accent1"/>
                </a:solidFill>
                <a:cs typeface="Arial" panose="020B0604020202020204" pitchFamily="34" charset="0"/>
              </a:rPr>
              <a:t>contas de pagamento mais atrativas</a:t>
            </a:r>
            <a:r>
              <a:rPr lang="pt-BR" sz="135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7134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5032" y="6358534"/>
            <a:ext cx="3401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Obs.:</a:t>
            </a:r>
            <a:r>
              <a:rPr sz="9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Tamanho</a:t>
            </a:r>
            <a:r>
              <a:rPr sz="9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da</a:t>
            </a:r>
            <a:r>
              <a:rPr sz="9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circunferência</a:t>
            </a:r>
            <a:r>
              <a:rPr sz="9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é</a:t>
            </a:r>
            <a:r>
              <a:rPr sz="9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proporcional</a:t>
            </a:r>
            <a:r>
              <a:rPr sz="9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ao</a:t>
            </a:r>
            <a:r>
              <a:rPr sz="9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nível</a:t>
            </a:r>
            <a:r>
              <a:rPr sz="9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9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produção</a:t>
            </a:r>
            <a:r>
              <a:rPr sz="9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1F4E79"/>
                </a:solidFill>
                <a:latin typeface="Calibri"/>
                <a:cs typeface="Calibri"/>
              </a:rPr>
              <a:t>do</a:t>
            </a: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 setor</a:t>
            </a:r>
            <a:r>
              <a:rPr sz="9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informal (como</a:t>
            </a:r>
            <a:r>
              <a:rPr sz="9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%</a:t>
            </a:r>
            <a:r>
              <a:rPr sz="9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do</a:t>
            </a:r>
            <a:r>
              <a:rPr sz="9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F4E79"/>
                </a:solidFill>
                <a:latin typeface="Calibri"/>
                <a:cs typeface="Calibri"/>
              </a:rPr>
              <a:t>GDP)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7652" y="-177674"/>
            <a:ext cx="6942455" cy="104203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3200" b="1" dirty="0">
                <a:solidFill>
                  <a:srgbClr val="1F4E79"/>
                </a:solidFill>
                <a:latin typeface="Calibri"/>
                <a:cs typeface="Calibri"/>
              </a:rPr>
              <a:t>O Pix ganha espaço e se populariza</a:t>
            </a: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600" b="1" spc="-20" dirty="0">
                <a:solidFill>
                  <a:srgbClr val="1F4E79"/>
                </a:solidFill>
                <a:latin typeface="Calibri"/>
                <a:cs typeface="Calibri"/>
              </a:rPr>
              <a:t>Pagamentos digitais aumentam a inclusão financeira e a formalização da atividade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06035" y="2641981"/>
            <a:ext cx="11277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95"/>
              </a:spcBef>
            </a:pPr>
            <a:r>
              <a:rPr sz="1600" b="1" spc="120" dirty="0">
                <a:solidFill>
                  <a:srgbClr val="1F4E79"/>
                </a:solidFill>
                <a:latin typeface="Arial Narrow"/>
                <a:cs typeface="Arial Narrow"/>
              </a:rPr>
              <a:t>Chaves</a:t>
            </a:r>
            <a:r>
              <a:rPr sz="1600" b="1" spc="35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1600" b="1" spc="105" dirty="0">
                <a:solidFill>
                  <a:srgbClr val="1F4E79"/>
                </a:solidFill>
                <a:latin typeface="Arial Narrow"/>
                <a:cs typeface="Arial Narrow"/>
              </a:rPr>
              <a:t>Pix </a:t>
            </a:r>
            <a:r>
              <a:rPr sz="1600" b="1" spc="130" dirty="0">
                <a:solidFill>
                  <a:srgbClr val="1F4E79"/>
                </a:solidFill>
                <a:latin typeface="Arial Narrow"/>
                <a:cs typeface="Arial Narrow"/>
              </a:rPr>
              <a:t>registradas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3758" y="3117470"/>
            <a:ext cx="9721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(em</a:t>
            </a:r>
            <a:r>
              <a:rPr sz="14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milhões)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879" y="1732788"/>
            <a:ext cx="3281679" cy="4127500"/>
          </a:xfrm>
          <a:prstGeom prst="rect">
            <a:avLst/>
          </a:prstGeom>
          <a:solidFill>
            <a:srgbClr val="37B5A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R="29209" algn="ctr">
              <a:lnSpc>
                <a:spcPct val="100000"/>
              </a:lnSpc>
            </a:pPr>
            <a:r>
              <a:rPr sz="1400" b="1" spc="-25" dirty="0">
                <a:solidFill>
                  <a:srgbClr val="1F4E79"/>
                </a:solidFill>
                <a:latin typeface="Calibri"/>
                <a:cs typeface="Calibri"/>
              </a:rPr>
              <a:t>Total</a:t>
            </a:r>
            <a:r>
              <a:rPr sz="1400" b="1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14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E79"/>
                </a:solidFill>
                <a:latin typeface="Calibri"/>
                <a:cs typeface="Calibri"/>
              </a:rPr>
              <a:t>chaves</a:t>
            </a:r>
            <a:r>
              <a:rPr sz="1400" b="1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E79"/>
                </a:solidFill>
                <a:latin typeface="Calibri"/>
                <a:cs typeface="Calibri"/>
              </a:rPr>
              <a:t>PIX</a:t>
            </a:r>
            <a:r>
              <a:rPr sz="14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4E79"/>
                </a:solidFill>
                <a:latin typeface="Calibri"/>
                <a:cs typeface="Calibri"/>
              </a:rPr>
              <a:t>registradas*:</a:t>
            </a:r>
            <a:endParaRPr sz="1400">
              <a:latin typeface="Calibri"/>
              <a:cs typeface="Calibri"/>
            </a:endParaRPr>
          </a:p>
          <a:p>
            <a:pPr marR="28575" algn="ctr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637,7</a:t>
            </a:r>
            <a:r>
              <a:rPr sz="14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milhões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R="31115" algn="ctr">
              <a:lnSpc>
                <a:spcPct val="100000"/>
              </a:lnSpc>
            </a:pPr>
            <a:r>
              <a:rPr sz="1400" b="1" dirty="0">
                <a:solidFill>
                  <a:srgbClr val="1F4E79"/>
                </a:solidFill>
                <a:latin typeface="Calibri"/>
                <a:cs typeface="Calibri"/>
              </a:rPr>
              <a:t>Número</a:t>
            </a:r>
            <a:r>
              <a:rPr sz="1400" b="1" spc="-7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14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4E79"/>
                </a:solidFill>
                <a:latin typeface="Calibri"/>
                <a:cs typeface="Calibri"/>
              </a:rPr>
              <a:t>usuários*:</a:t>
            </a:r>
            <a:endParaRPr sz="1400">
              <a:latin typeface="Calibri"/>
              <a:cs typeface="Calibri"/>
            </a:endParaRPr>
          </a:p>
          <a:p>
            <a:pPr marR="30480" algn="ctr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PF:</a:t>
            </a:r>
            <a:r>
              <a:rPr sz="14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139,4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milhões</a:t>
            </a:r>
            <a:endParaRPr sz="1400">
              <a:latin typeface="Calibri"/>
              <a:cs typeface="Calibri"/>
            </a:endParaRPr>
          </a:p>
          <a:p>
            <a:pPr marR="29209" algn="ctr">
              <a:lnSpc>
                <a:spcPct val="100000"/>
              </a:lnSpc>
            </a:pPr>
            <a:r>
              <a:rPr sz="1400" spc="-20" dirty="0">
                <a:solidFill>
                  <a:srgbClr val="1F4E79"/>
                </a:solidFill>
                <a:latin typeface="Calibri"/>
                <a:cs typeface="Calibri"/>
              </a:rPr>
              <a:t>PJ:</a:t>
            </a:r>
            <a:r>
              <a:rPr sz="14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12,5</a:t>
            </a:r>
            <a:r>
              <a:rPr sz="14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milhões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R="27305" algn="ctr">
              <a:lnSpc>
                <a:spcPct val="100000"/>
              </a:lnSpc>
            </a:pPr>
            <a:r>
              <a:rPr sz="1400" b="1" spc="-10" dirty="0">
                <a:solidFill>
                  <a:srgbClr val="1F4E79"/>
                </a:solidFill>
                <a:latin typeface="Calibri"/>
                <a:cs typeface="Calibri"/>
              </a:rPr>
              <a:t>Inclusão:</a:t>
            </a:r>
            <a:endParaRPr sz="1400">
              <a:latin typeface="Calibri"/>
              <a:cs typeface="Calibri"/>
            </a:endParaRPr>
          </a:p>
          <a:p>
            <a:pPr marL="509270" marR="307340" indent="-285750" algn="just">
              <a:lnSpc>
                <a:spcPct val="100000"/>
              </a:lnSpc>
              <a:spcBef>
                <a:spcPts val="735"/>
              </a:spcBef>
              <a:buClr>
                <a:srgbClr val="FFFFFF"/>
              </a:buClr>
              <a:buSzPct val="117857"/>
              <a:buFont typeface="Arial"/>
              <a:buChar char="•"/>
              <a:tabLst>
                <a:tab pos="510540" algn="l"/>
              </a:tabLst>
            </a:pPr>
            <a:r>
              <a:rPr sz="1400" b="1" dirty="0">
                <a:solidFill>
                  <a:srgbClr val="1F4E79"/>
                </a:solidFill>
                <a:latin typeface="Calibri"/>
                <a:cs typeface="Calibri"/>
              </a:rPr>
              <a:t>33</a:t>
            </a:r>
            <a:r>
              <a:rPr sz="1400" b="1" spc="254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E79"/>
                </a:solidFill>
                <a:latin typeface="Calibri"/>
                <a:cs typeface="Calibri"/>
              </a:rPr>
              <a:t>milhões</a:t>
            </a:r>
            <a:r>
              <a:rPr sz="1400" b="1" spc="26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1400" b="1" spc="26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E79"/>
                </a:solidFill>
                <a:latin typeface="Calibri"/>
                <a:cs typeface="Calibri"/>
              </a:rPr>
              <a:t>pessoas</a:t>
            </a:r>
            <a:r>
              <a:rPr sz="1400" b="1" spc="27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que</a:t>
            </a:r>
            <a:r>
              <a:rPr sz="1400" spc="26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F4E79"/>
                </a:solidFill>
                <a:latin typeface="Calibri"/>
                <a:cs typeface="Calibri"/>
              </a:rPr>
              <a:t>não 	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faziam</a:t>
            </a:r>
            <a:r>
              <a:rPr sz="1400" spc="26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transferências</a:t>
            </a:r>
            <a:r>
              <a:rPr sz="1400" spc="27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eletrônicas 	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antes</a:t>
            </a:r>
            <a:r>
              <a:rPr sz="1400" spc="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do</a:t>
            </a:r>
            <a:r>
              <a:rPr sz="1400" spc="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Pix,</a:t>
            </a:r>
            <a:r>
              <a:rPr sz="1400" spc="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agora</a:t>
            </a:r>
            <a:r>
              <a:rPr sz="14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usam</a:t>
            </a:r>
            <a:r>
              <a:rPr sz="14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o</a:t>
            </a:r>
            <a:r>
              <a:rPr sz="1400" spc="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Pix</a:t>
            </a:r>
            <a:r>
              <a:rPr sz="1400" spc="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F4E79"/>
                </a:solidFill>
                <a:latin typeface="Calibri"/>
                <a:cs typeface="Calibri"/>
              </a:rPr>
              <a:t>de 	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forma</a:t>
            </a:r>
            <a:r>
              <a:rPr sz="1400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constante</a:t>
            </a:r>
            <a:r>
              <a:rPr sz="14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regular.</a:t>
            </a:r>
            <a:endParaRPr sz="1400">
              <a:latin typeface="Calibri"/>
              <a:cs typeface="Calibri"/>
            </a:endParaRPr>
          </a:p>
          <a:p>
            <a:pPr marL="509270" marR="306705" indent="-285750" algn="just">
              <a:lnSpc>
                <a:spcPct val="100000"/>
              </a:lnSpc>
              <a:spcBef>
                <a:spcPts val="1200"/>
              </a:spcBef>
              <a:buClr>
                <a:srgbClr val="FFFFFF"/>
              </a:buClr>
              <a:buSzPct val="117857"/>
              <a:buFont typeface="Arial"/>
              <a:buChar char="•"/>
              <a:tabLst>
                <a:tab pos="510540" algn="l"/>
              </a:tabLst>
            </a:pP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Em</a:t>
            </a:r>
            <a:r>
              <a:rPr sz="1400" spc="140" dirty="0">
                <a:solidFill>
                  <a:srgbClr val="1F4E79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dois</a:t>
            </a:r>
            <a:r>
              <a:rPr sz="1400" spc="145" dirty="0">
                <a:solidFill>
                  <a:srgbClr val="1F4E79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anos,</a:t>
            </a:r>
            <a:r>
              <a:rPr sz="1400" spc="140" dirty="0">
                <a:solidFill>
                  <a:srgbClr val="1F4E79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Calibri"/>
                <a:cs typeface="Calibri"/>
              </a:rPr>
              <a:t>45</a:t>
            </a:r>
            <a:r>
              <a:rPr sz="1400" b="1" spc="140" dirty="0">
                <a:solidFill>
                  <a:srgbClr val="1F4E79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1F4E79"/>
                </a:solidFill>
                <a:latin typeface="Calibri"/>
                <a:cs typeface="Calibri"/>
              </a:rPr>
              <a:t>milhões</a:t>
            </a:r>
            <a:r>
              <a:rPr sz="1400" b="1" spc="135" dirty="0">
                <a:solidFill>
                  <a:srgbClr val="1F4E79"/>
                </a:solidFill>
                <a:latin typeface="Calibri"/>
                <a:cs typeface="Calibri"/>
              </a:rPr>
              <a:t>  </a:t>
            </a:r>
            <a:r>
              <a:rPr sz="1400" b="1" spc="-25" dirty="0">
                <a:solidFill>
                  <a:srgbClr val="1F4E79"/>
                </a:solidFill>
                <a:latin typeface="Calibri"/>
                <a:cs typeface="Calibri"/>
              </a:rPr>
              <a:t>de 	</a:t>
            </a:r>
            <a:r>
              <a:rPr sz="1400" b="1" dirty="0">
                <a:solidFill>
                  <a:srgbClr val="1F4E79"/>
                </a:solidFill>
                <a:latin typeface="Calibri"/>
                <a:cs typeface="Calibri"/>
              </a:rPr>
              <a:t>pessoas</a:t>
            </a:r>
            <a:r>
              <a:rPr sz="1400" b="1" spc="330" dirty="0">
                <a:solidFill>
                  <a:srgbClr val="1F4E79"/>
                </a:solidFill>
                <a:latin typeface="Calibri"/>
                <a:cs typeface="Calibri"/>
              </a:rPr>
              <a:t>  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passaram</a:t>
            </a:r>
            <a:r>
              <a:rPr sz="1400" spc="320" dirty="0">
                <a:solidFill>
                  <a:srgbClr val="1F4E79"/>
                </a:solidFill>
                <a:latin typeface="Calibri"/>
                <a:cs typeface="Calibri"/>
              </a:rPr>
              <a:t>  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a</a:t>
            </a:r>
            <a:r>
              <a:rPr sz="1400" spc="325" dirty="0">
                <a:solidFill>
                  <a:srgbClr val="1F4E79"/>
                </a:solidFill>
                <a:latin typeface="Calibri"/>
                <a:cs typeface="Calibri"/>
              </a:rPr>
              <a:t>   </a:t>
            </a:r>
            <a:r>
              <a:rPr sz="1400" spc="-20" dirty="0">
                <a:solidFill>
                  <a:srgbClr val="1F4E79"/>
                </a:solidFill>
                <a:latin typeface="Calibri"/>
                <a:cs typeface="Calibri"/>
              </a:rPr>
              <a:t>fazer 	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transferências.</a:t>
            </a:r>
            <a:endParaRPr sz="1400">
              <a:latin typeface="Calibri"/>
              <a:cs typeface="Calibri"/>
            </a:endParaRPr>
          </a:p>
          <a:p>
            <a:pPr marL="349885">
              <a:lnSpc>
                <a:spcPct val="100000"/>
              </a:lnSpc>
              <a:spcBef>
                <a:spcPts val="1000"/>
              </a:spcBef>
            </a:pP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*Dados</a:t>
            </a:r>
            <a:r>
              <a:rPr sz="9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9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4E79"/>
                </a:solidFill>
                <a:latin typeface="Calibri"/>
                <a:cs typeface="Calibri"/>
              </a:rPr>
              <a:t>julho de</a:t>
            </a:r>
            <a:r>
              <a:rPr sz="9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F4E79"/>
                </a:solidFill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2252" y="1842516"/>
            <a:ext cx="3496310" cy="3462654"/>
            <a:chOff x="8112252" y="1842516"/>
            <a:chExt cx="3496310" cy="3462654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2252" y="1842516"/>
              <a:ext cx="3496055" cy="34625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352276" y="4802123"/>
              <a:ext cx="247015" cy="370840"/>
            </a:xfrm>
            <a:custGeom>
              <a:avLst/>
              <a:gdLst/>
              <a:ahLst/>
              <a:cxnLst/>
              <a:rect l="l" t="t" r="r" b="b"/>
              <a:pathLst>
                <a:path w="247015" h="370839">
                  <a:moveTo>
                    <a:pt x="246888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246888" y="370331"/>
                  </a:lnTo>
                  <a:lnTo>
                    <a:pt x="246888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8556" y="5868923"/>
            <a:ext cx="115824" cy="1143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0080" y="6091428"/>
            <a:ext cx="115824" cy="11582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258936" y="5342635"/>
            <a:ext cx="3307079" cy="89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>
              <a:lnSpc>
                <a:spcPts val="1664"/>
              </a:lnSpc>
              <a:spcBef>
                <a:spcPts val="100"/>
              </a:spcBef>
              <a:tabLst>
                <a:tab pos="472440" algn="l"/>
                <a:tab pos="811530" algn="l"/>
                <a:tab pos="1191260" algn="l"/>
                <a:tab pos="1530985" algn="l"/>
                <a:tab pos="1870710" algn="l"/>
                <a:tab pos="2209800" algn="l"/>
                <a:tab pos="2589530" algn="l"/>
              </a:tabLst>
            </a:pPr>
            <a:r>
              <a:rPr sz="1400" spc="-25" dirty="0">
                <a:solidFill>
                  <a:srgbClr val="1F4E79"/>
                </a:solidFill>
                <a:latin typeface="Calibri"/>
                <a:cs typeface="Calibri"/>
              </a:rPr>
              <a:t>20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1F4E79"/>
                </a:solidFill>
                <a:latin typeface="Calibri"/>
                <a:cs typeface="Calibri"/>
              </a:rPr>
              <a:t>30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1F4E79"/>
                </a:solidFill>
                <a:latin typeface="Calibri"/>
                <a:cs typeface="Calibri"/>
              </a:rPr>
              <a:t>40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1F4E79"/>
                </a:solidFill>
                <a:latin typeface="Calibri"/>
                <a:cs typeface="Calibri"/>
              </a:rPr>
              <a:t>50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1F4E79"/>
                </a:solidFill>
                <a:latin typeface="Calibri"/>
                <a:cs typeface="Calibri"/>
              </a:rPr>
              <a:t>60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1F4E79"/>
                </a:solidFill>
                <a:latin typeface="Calibri"/>
                <a:cs typeface="Calibri"/>
              </a:rPr>
              <a:t>70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1F4E79"/>
                </a:solidFill>
                <a:latin typeface="Calibri"/>
                <a:cs typeface="Calibri"/>
              </a:rPr>
              <a:t>80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	90</a:t>
            </a:r>
            <a:r>
              <a:rPr sz="1400" spc="140" dirty="0">
                <a:solidFill>
                  <a:srgbClr val="1F4E79"/>
                </a:solidFill>
                <a:latin typeface="Calibri"/>
                <a:cs typeface="Calibri"/>
              </a:rPr>
              <a:t>  </a:t>
            </a:r>
            <a:r>
              <a:rPr sz="1400" spc="-25" dirty="0">
                <a:solidFill>
                  <a:srgbClr val="1F4E79"/>
                </a:solidFill>
                <a:latin typeface="Calibri"/>
                <a:cs typeface="Calibri"/>
              </a:rPr>
              <a:t>100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Uso</a:t>
            </a:r>
            <a:r>
              <a:rPr sz="12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12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Calibri"/>
                <a:cs typeface="Calibri"/>
              </a:rPr>
              <a:t>pagamentos</a:t>
            </a:r>
            <a:r>
              <a:rPr sz="12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digitais</a:t>
            </a:r>
            <a:r>
              <a:rPr sz="12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(%</a:t>
            </a:r>
            <a:r>
              <a:rPr sz="12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da</a:t>
            </a:r>
            <a:r>
              <a:rPr sz="12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pop.</a:t>
            </a:r>
            <a:r>
              <a:rPr sz="12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&gt;</a:t>
            </a:r>
            <a:r>
              <a:rPr sz="12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15</a:t>
            </a:r>
            <a:r>
              <a:rPr sz="12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Calibri"/>
                <a:cs typeface="Calibri"/>
              </a:rPr>
              <a:t>anos)</a:t>
            </a:r>
            <a:endParaRPr sz="1200" dirty="0">
              <a:latin typeface="Calibri"/>
              <a:cs typeface="Calibri"/>
            </a:endParaRPr>
          </a:p>
          <a:p>
            <a:pPr marL="212725">
              <a:lnSpc>
                <a:spcPct val="100000"/>
              </a:lnSpc>
              <a:spcBef>
                <a:spcPts val="620"/>
              </a:spcBef>
            </a:pP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Países</a:t>
            </a:r>
            <a:r>
              <a:rPr sz="12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da</a:t>
            </a:r>
            <a:r>
              <a:rPr sz="12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América</a:t>
            </a:r>
            <a:r>
              <a:rPr sz="12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Calibri"/>
                <a:cs typeface="Calibri"/>
              </a:rPr>
              <a:t>Latina</a:t>
            </a:r>
            <a:endParaRPr sz="1200" dirty="0">
              <a:latin typeface="Calibri"/>
              <a:cs typeface="Calibri"/>
            </a:endParaRPr>
          </a:p>
          <a:p>
            <a:pPr marL="207010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Outros</a:t>
            </a:r>
            <a:r>
              <a:rPr sz="12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países</a:t>
            </a:r>
            <a:r>
              <a:rPr sz="12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emergentes</a:t>
            </a:r>
            <a:r>
              <a:rPr sz="12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países</a:t>
            </a:r>
            <a:r>
              <a:rPr sz="12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12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baixa</a:t>
            </a:r>
            <a:r>
              <a:rPr sz="12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4E79"/>
                </a:solidFill>
                <a:latin typeface="Calibri"/>
                <a:cs typeface="Calibri"/>
              </a:rPr>
              <a:t>renda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10568" y="230314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F4E79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10568" y="299808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F4E79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10568" y="36934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F4E79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10568" y="438835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F4E79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88293" y="508355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11178" y="2381387"/>
            <a:ext cx="177800" cy="2480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Emprego</a:t>
            </a:r>
            <a:r>
              <a:rPr sz="12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informal</a:t>
            </a:r>
            <a:r>
              <a:rPr sz="12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(%</a:t>
            </a:r>
            <a:r>
              <a:rPr sz="12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do</a:t>
            </a:r>
            <a:r>
              <a:rPr sz="12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emprego</a:t>
            </a:r>
            <a:r>
              <a:rPr sz="12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Calibri"/>
                <a:cs typeface="Calibri"/>
              </a:rPr>
              <a:t>total)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15855" y="1935860"/>
            <a:ext cx="1073150" cy="44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y =</a:t>
            </a:r>
            <a:r>
              <a:rPr sz="12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88,7</a:t>
            </a:r>
            <a:r>
              <a:rPr sz="12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12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Calibri"/>
                <a:cs typeface="Calibri"/>
              </a:rPr>
              <a:t>0,645x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R²</a:t>
            </a:r>
            <a:r>
              <a:rPr sz="12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E79"/>
                </a:solidFill>
                <a:latin typeface="Calibri"/>
                <a:cs typeface="Calibri"/>
              </a:rPr>
              <a:t>=</a:t>
            </a:r>
            <a:r>
              <a:rPr sz="12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Calibri"/>
                <a:cs typeface="Calibri"/>
              </a:rPr>
              <a:t>0,594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85835" y="1316862"/>
            <a:ext cx="3540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1F4E79"/>
                </a:solidFill>
                <a:latin typeface="Calibri"/>
                <a:cs typeface="Calibri"/>
              </a:rPr>
              <a:t>Pagamentos</a:t>
            </a:r>
            <a:r>
              <a:rPr sz="1600" b="1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digitais</a:t>
            </a:r>
            <a:r>
              <a:rPr sz="1600" b="1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vs.</a:t>
            </a:r>
            <a:r>
              <a:rPr sz="1600" b="1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emprego</a:t>
            </a:r>
            <a:r>
              <a:rPr sz="16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informal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079749" y="1677768"/>
            <a:ext cx="3663695" cy="3713162"/>
            <a:chOff x="4171188" y="1691639"/>
            <a:chExt cx="3663695" cy="3713162"/>
          </a:xfrm>
        </p:grpSpPr>
        <p:sp>
          <p:nvSpPr>
            <p:cNvPr id="22" name="object 22"/>
            <p:cNvSpPr/>
            <p:nvPr/>
          </p:nvSpPr>
          <p:spPr>
            <a:xfrm>
              <a:off x="4204716" y="2401823"/>
              <a:ext cx="3495040" cy="3002915"/>
            </a:xfrm>
            <a:custGeom>
              <a:avLst/>
              <a:gdLst/>
              <a:ahLst/>
              <a:cxnLst/>
              <a:rect l="l" t="t" r="r" b="b"/>
              <a:pathLst>
                <a:path w="3495040" h="3002915">
                  <a:moveTo>
                    <a:pt x="76200" y="2735580"/>
                  </a:moveTo>
                  <a:lnTo>
                    <a:pt x="0" y="2735580"/>
                  </a:lnTo>
                  <a:lnTo>
                    <a:pt x="0" y="3002280"/>
                  </a:lnTo>
                  <a:lnTo>
                    <a:pt x="76200" y="3002280"/>
                  </a:lnTo>
                  <a:lnTo>
                    <a:pt x="76200" y="2735580"/>
                  </a:lnTo>
                  <a:close/>
                </a:path>
                <a:path w="3495040" h="3002915">
                  <a:moveTo>
                    <a:pt x="190500" y="2657856"/>
                  </a:moveTo>
                  <a:lnTo>
                    <a:pt x="114300" y="2657856"/>
                  </a:lnTo>
                  <a:lnTo>
                    <a:pt x="114300" y="3002280"/>
                  </a:lnTo>
                  <a:lnTo>
                    <a:pt x="190500" y="3002280"/>
                  </a:lnTo>
                  <a:lnTo>
                    <a:pt x="190500" y="2657856"/>
                  </a:lnTo>
                  <a:close/>
                </a:path>
                <a:path w="3495040" h="3002915">
                  <a:moveTo>
                    <a:pt x="303276" y="2575560"/>
                  </a:moveTo>
                  <a:lnTo>
                    <a:pt x="228600" y="2575560"/>
                  </a:lnTo>
                  <a:lnTo>
                    <a:pt x="228600" y="3002280"/>
                  </a:lnTo>
                  <a:lnTo>
                    <a:pt x="303276" y="3002280"/>
                  </a:lnTo>
                  <a:lnTo>
                    <a:pt x="303276" y="2575560"/>
                  </a:lnTo>
                  <a:close/>
                </a:path>
                <a:path w="3495040" h="3002915">
                  <a:moveTo>
                    <a:pt x="417576" y="2414016"/>
                  </a:moveTo>
                  <a:lnTo>
                    <a:pt x="341376" y="2414016"/>
                  </a:lnTo>
                  <a:lnTo>
                    <a:pt x="341376" y="3002280"/>
                  </a:lnTo>
                  <a:lnTo>
                    <a:pt x="417576" y="3002280"/>
                  </a:lnTo>
                  <a:lnTo>
                    <a:pt x="417576" y="2414016"/>
                  </a:lnTo>
                  <a:close/>
                </a:path>
                <a:path w="3495040" h="3002915">
                  <a:moveTo>
                    <a:pt x="531876" y="2327148"/>
                  </a:moveTo>
                  <a:lnTo>
                    <a:pt x="455676" y="2327148"/>
                  </a:lnTo>
                  <a:lnTo>
                    <a:pt x="455676" y="3002280"/>
                  </a:lnTo>
                  <a:lnTo>
                    <a:pt x="531876" y="3002280"/>
                  </a:lnTo>
                  <a:lnTo>
                    <a:pt x="531876" y="2327148"/>
                  </a:lnTo>
                  <a:close/>
                </a:path>
                <a:path w="3495040" h="3002915">
                  <a:moveTo>
                    <a:pt x="646176" y="2189988"/>
                  </a:moveTo>
                  <a:lnTo>
                    <a:pt x="569976" y="2189988"/>
                  </a:lnTo>
                  <a:lnTo>
                    <a:pt x="569976" y="3002280"/>
                  </a:lnTo>
                  <a:lnTo>
                    <a:pt x="646176" y="3002280"/>
                  </a:lnTo>
                  <a:lnTo>
                    <a:pt x="646176" y="2189988"/>
                  </a:lnTo>
                  <a:close/>
                </a:path>
                <a:path w="3495040" h="3002915">
                  <a:moveTo>
                    <a:pt x="760476" y="2104644"/>
                  </a:moveTo>
                  <a:lnTo>
                    <a:pt x="684276" y="2104644"/>
                  </a:lnTo>
                  <a:lnTo>
                    <a:pt x="684276" y="3002280"/>
                  </a:lnTo>
                  <a:lnTo>
                    <a:pt x="760476" y="3002280"/>
                  </a:lnTo>
                  <a:lnTo>
                    <a:pt x="760476" y="2104644"/>
                  </a:lnTo>
                  <a:close/>
                </a:path>
                <a:path w="3495040" h="3002915">
                  <a:moveTo>
                    <a:pt x="873252" y="1979676"/>
                  </a:moveTo>
                  <a:lnTo>
                    <a:pt x="797052" y="1979676"/>
                  </a:lnTo>
                  <a:lnTo>
                    <a:pt x="797052" y="3002280"/>
                  </a:lnTo>
                  <a:lnTo>
                    <a:pt x="873252" y="3002280"/>
                  </a:lnTo>
                  <a:lnTo>
                    <a:pt x="873252" y="1979676"/>
                  </a:lnTo>
                  <a:close/>
                </a:path>
                <a:path w="3495040" h="3002915">
                  <a:moveTo>
                    <a:pt x="987552" y="1860804"/>
                  </a:moveTo>
                  <a:lnTo>
                    <a:pt x="911352" y="1860804"/>
                  </a:lnTo>
                  <a:lnTo>
                    <a:pt x="911352" y="3002280"/>
                  </a:lnTo>
                  <a:lnTo>
                    <a:pt x="987552" y="3002280"/>
                  </a:lnTo>
                  <a:lnTo>
                    <a:pt x="987552" y="1860804"/>
                  </a:lnTo>
                  <a:close/>
                </a:path>
                <a:path w="3495040" h="3002915">
                  <a:moveTo>
                    <a:pt x="1101852" y="1808988"/>
                  </a:moveTo>
                  <a:lnTo>
                    <a:pt x="1025652" y="1808988"/>
                  </a:lnTo>
                  <a:lnTo>
                    <a:pt x="1025652" y="3002280"/>
                  </a:lnTo>
                  <a:lnTo>
                    <a:pt x="1101852" y="3002280"/>
                  </a:lnTo>
                  <a:lnTo>
                    <a:pt x="1101852" y="1808988"/>
                  </a:lnTo>
                  <a:close/>
                </a:path>
                <a:path w="3495040" h="3002915">
                  <a:moveTo>
                    <a:pt x="1216152" y="1751076"/>
                  </a:moveTo>
                  <a:lnTo>
                    <a:pt x="1139952" y="1751076"/>
                  </a:lnTo>
                  <a:lnTo>
                    <a:pt x="1139952" y="3002280"/>
                  </a:lnTo>
                  <a:lnTo>
                    <a:pt x="1216152" y="3002280"/>
                  </a:lnTo>
                  <a:lnTo>
                    <a:pt x="1216152" y="1751076"/>
                  </a:lnTo>
                  <a:close/>
                </a:path>
                <a:path w="3495040" h="3002915">
                  <a:moveTo>
                    <a:pt x="1328928" y="1664208"/>
                  </a:moveTo>
                  <a:lnTo>
                    <a:pt x="1254252" y="1664208"/>
                  </a:lnTo>
                  <a:lnTo>
                    <a:pt x="1254252" y="3002280"/>
                  </a:lnTo>
                  <a:lnTo>
                    <a:pt x="1328928" y="3002280"/>
                  </a:lnTo>
                  <a:lnTo>
                    <a:pt x="1328928" y="1664208"/>
                  </a:lnTo>
                  <a:close/>
                </a:path>
                <a:path w="3495040" h="3002915">
                  <a:moveTo>
                    <a:pt x="1443228" y="1461516"/>
                  </a:moveTo>
                  <a:lnTo>
                    <a:pt x="1367028" y="1461516"/>
                  </a:lnTo>
                  <a:lnTo>
                    <a:pt x="1367028" y="3002280"/>
                  </a:lnTo>
                  <a:lnTo>
                    <a:pt x="1443228" y="3002280"/>
                  </a:lnTo>
                  <a:lnTo>
                    <a:pt x="1443228" y="1461516"/>
                  </a:lnTo>
                  <a:close/>
                </a:path>
                <a:path w="3495040" h="3002915">
                  <a:moveTo>
                    <a:pt x="1557528" y="1630680"/>
                  </a:moveTo>
                  <a:lnTo>
                    <a:pt x="1481328" y="1630680"/>
                  </a:lnTo>
                  <a:lnTo>
                    <a:pt x="1481328" y="3002280"/>
                  </a:lnTo>
                  <a:lnTo>
                    <a:pt x="1557528" y="3002280"/>
                  </a:lnTo>
                  <a:lnTo>
                    <a:pt x="1557528" y="1630680"/>
                  </a:lnTo>
                  <a:close/>
                </a:path>
                <a:path w="3495040" h="3002915">
                  <a:moveTo>
                    <a:pt x="1671828" y="1612392"/>
                  </a:moveTo>
                  <a:lnTo>
                    <a:pt x="1595628" y="1612392"/>
                  </a:lnTo>
                  <a:lnTo>
                    <a:pt x="1595628" y="3002280"/>
                  </a:lnTo>
                  <a:lnTo>
                    <a:pt x="1671828" y="3002280"/>
                  </a:lnTo>
                  <a:lnTo>
                    <a:pt x="1671828" y="1612392"/>
                  </a:lnTo>
                  <a:close/>
                </a:path>
                <a:path w="3495040" h="3002915">
                  <a:moveTo>
                    <a:pt x="1786128" y="1306068"/>
                  </a:moveTo>
                  <a:lnTo>
                    <a:pt x="1709928" y="1306068"/>
                  </a:lnTo>
                  <a:lnTo>
                    <a:pt x="1709928" y="3002280"/>
                  </a:lnTo>
                  <a:lnTo>
                    <a:pt x="1786128" y="3002292"/>
                  </a:lnTo>
                  <a:lnTo>
                    <a:pt x="1786128" y="1306068"/>
                  </a:lnTo>
                  <a:close/>
                </a:path>
                <a:path w="3495040" h="3002915">
                  <a:moveTo>
                    <a:pt x="1898904" y="1338072"/>
                  </a:moveTo>
                  <a:lnTo>
                    <a:pt x="1824228" y="1338072"/>
                  </a:lnTo>
                  <a:lnTo>
                    <a:pt x="1824228" y="3002280"/>
                  </a:lnTo>
                  <a:lnTo>
                    <a:pt x="1898904" y="3002292"/>
                  </a:lnTo>
                  <a:lnTo>
                    <a:pt x="1898904" y="1338072"/>
                  </a:lnTo>
                  <a:close/>
                </a:path>
                <a:path w="3495040" h="3002915">
                  <a:moveTo>
                    <a:pt x="2013204" y="1100328"/>
                  </a:moveTo>
                  <a:lnTo>
                    <a:pt x="1937004" y="1100328"/>
                  </a:lnTo>
                  <a:lnTo>
                    <a:pt x="1937004" y="3002280"/>
                  </a:lnTo>
                  <a:lnTo>
                    <a:pt x="2013204" y="3002280"/>
                  </a:lnTo>
                  <a:lnTo>
                    <a:pt x="2013204" y="1100328"/>
                  </a:lnTo>
                  <a:close/>
                </a:path>
                <a:path w="3495040" h="3002915">
                  <a:moveTo>
                    <a:pt x="2127504" y="1086612"/>
                  </a:moveTo>
                  <a:lnTo>
                    <a:pt x="2051304" y="1086612"/>
                  </a:lnTo>
                  <a:lnTo>
                    <a:pt x="2051304" y="3002280"/>
                  </a:lnTo>
                  <a:lnTo>
                    <a:pt x="2127504" y="3002280"/>
                  </a:lnTo>
                  <a:lnTo>
                    <a:pt x="2127504" y="1086612"/>
                  </a:lnTo>
                  <a:close/>
                </a:path>
                <a:path w="3495040" h="3002915">
                  <a:moveTo>
                    <a:pt x="2241804" y="990600"/>
                  </a:moveTo>
                  <a:lnTo>
                    <a:pt x="2165604" y="990600"/>
                  </a:lnTo>
                  <a:lnTo>
                    <a:pt x="2165604" y="3002280"/>
                  </a:lnTo>
                  <a:lnTo>
                    <a:pt x="2241804" y="3002280"/>
                  </a:lnTo>
                  <a:lnTo>
                    <a:pt x="2241804" y="990600"/>
                  </a:lnTo>
                  <a:close/>
                </a:path>
                <a:path w="3495040" h="3002915">
                  <a:moveTo>
                    <a:pt x="2356104" y="880872"/>
                  </a:moveTo>
                  <a:lnTo>
                    <a:pt x="2279904" y="880872"/>
                  </a:lnTo>
                  <a:lnTo>
                    <a:pt x="2279904" y="3002280"/>
                  </a:lnTo>
                  <a:lnTo>
                    <a:pt x="2356104" y="3002280"/>
                  </a:lnTo>
                  <a:lnTo>
                    <a:pt x="2356104" y="880872"/>
                  </a:lnTo>
                  <a:close/>
                </a:path>
                <a:path w="3495040" h="3002915">
                  <a:moveTo>
                    <a:pt x="2468880" y="804672"/>
                  </a:moveTo>
                  <a:lnTo>
                    <a:pt x="2392680" y="804672"/>
                  </a:lnTo>
                  <a:lnTo>
                    <a:pt x="2392680" y="3002280"/>
                  </a:lnTo>
                  <a:lnTo>
                    <a:pt x="2468880" y="3002280"/>
                  </a:lnTo>
                  <a:lnTo>
                    <a:pt x="2468880" y="804672"/>
                  </a:lnTo>
                  <a:close/>
                </a:path>
                <a:path w="3495040" h="3002915">
                  <a:moveTo>
                    <a:pt x="2583180" y="746760"/>
                  </a:moveTo>
                  <a:lnTo>
                    <a:pt x="2506980" y="746760"/>
                  </a:lnTo>
                  <a:lnTo>
                    <a:pt x="2506980" y="3002280"/>
                  </a:lnTo>
                  <a:lnTo>
                    <a:pt x="2583180" y="3002280"/>
                  </a:lnTo>
                  <a:lnTo>
                    <a:pt x="2583180" y="746760"/>
                  </a:lnTo>
                  <a:close/>
                </a:path>
                <a:path w="3495040" h="3002915">
                  <a:moveTo>
                    <a:pt x="2697480" y="684276"/>
                  </a:moveTo>
                  <a:lnTo>
                    <a:pt x="2621280" y="684276"/>
                  </a:lnTo>
                  <a:lnTo>
                    <a:pt x="2621280" y="3002280"/>
                  </a:lnTo>
                  <a:lnTo>
                    <a:pt x="2697480" y="3002280"/>
                  </a:lnTo>
                  <a:lnTo>
                    <a:pt x="2697480" y="684276"/>
                  </a:lnTo>
                  <a:close/>
                </a:path>
                <a:path w="3495040" h="3002915">
                  <a:moveTo>
                    <a:pt x="2811780" y="370332"/>
                  </a:moveTo>
                  <a:lnTo>
                    <a:pt x="2735580" y="370332"/>
                  </a:lnTo>
                  <a:lnTo>
                    <a:pt x="2735580" y="3002280"/>
                  </a:lnTo>
                  <a:lnTo>
                    <a:pt x="2811780" y="3002280"/>
                  </a:lnTo>
                  <a:lnTo>
                    <a:pt x="2811780" y="370332"/>
                  </a:lnTo>
                  <a:close/>
                </a:path>
                <a:path w="3495040" h="3002915">
                  <a:moveTo>
                    <a:pt x="2924556" y="606552"/>
                  </a:moveTo>
                  <a:lnTo>
                    <a:pt x="2849880" y="606552"/>
                  </a:lnTo>
                  <a:lnTo>
                    <a:pt x="2849880" y="3002280"/>
                  </a:lnTo>
                  <a:lnTo>
                    <a:pt x="2924556" y="3002280"/>
                  </a:lnTo>
                  <a:lnTo>
                    <a:pt x="2924556" y="606552"/>
                  </a:lnTo>
                  <a:close/>
                </a:path>
                <a:path w="3495040" h="3002915">
                  <a:moveTo>
                    <a:pt x="3038856" y="726948"/>
                  </a:moveTo>
                  <a:lnTo>
                    <a:pt x="2962656" y="726948"/>
                  </a:lnTo>
                  <a:lnTo>
                    <a:pt x="2962656" y="3002280"/>
                  </a:lnTo>
                  <a:lnTo>
                    <a:pt x="3038856" y="3002280"/>
                  </a:lnTo>
                  <a:lnTo>
                    <a:pt x="3038856" y="726948"/>
                  </a:lnTo>
                  <a:close/>
                </a:path>
                <a:path w="3495040" h="3002915">
                  <a:moveTo>
                    <a:pt x="3153156" y="242316"/>
                  </a:moveTo>
                  <a:lnTo>
                    <a:pt x="3076956" y="242316"/>
                  </a:lnTo>
                  <a:lnTo>
                    <a:pt x="3076956" y="3002280"/>
                  </a:lnTo>
                  <a:lnTo>
                    <a:pt x="3153156" y="3002280"/>
                  </a:lnTo>
                  <a:lnTo>
                    <a:pt x="3153156" y="242316"/>
                  </a:lnTo>
                  <a:close/>
                </a:path>
                <a:path w="3495040" h="3002915">
                  <a:moveTo>
                    <a:pt x="3267456" y="434340"/>
                  </a:moveTo>
                  <a:lnTo>
                    <a:pt x="3191256" y="434340"/>
                  </a:lnTo>
                  <a:lnTo>
                    <a:pt x="3191256" y="3002280"/>
                  </a:lnTo>
                  <a:lnTo>
                    <a:pt x="3267456" y="3002280"/>
                  </a:lnTo>
                  <a:lnTo>
                    <a:pt x="3267456" y="434340"/>
                  </a:lnTo>
                  <a:close/>
                </a:path>
                <a:path w="3495040" h="3002915">
                  <a:moveTo>
                    <a:pt x="3381756" y="106680"/>
                  </a:moveTo>
                  <a:lnTo>
                    <a:pt x="3305556" y="106680"/>
                  </a:lnTo>
                  <a:lnTo>
                    <a:pt x="3305556" y="3002280"/>
                  </a:lnTo>
                  <a:lnTo>
                    <a:pt x="3381756" y="3002280"/>
                  </a:lnTo>
                  <a:lnTo>
                    <a:pt x="3381756" y="106680"/>
                  </a:lnTo>
                  <a:close/>
                </a:path>
                <a:path w="3495040" h="3002915">
                  <a:moveTo>
                    <a:pt x="3494532" y="0"/>
                  </a:moveTo>
                  <a:lnTo>
                    <a:pt x="3419856" y="0"/>
                  </a:lnTo>
                  <a:lnTo>
                    <a:pt x="3419856" y="3002280"/>
                  </a:lnTo>
                  <a:lnTo>
                    <a:pt x="3494532" y="3002280"/>
                  </a:lnTo>
                  <a:lnTo>
                    <a:pt x="3494532" y="0"/>
                  </a:lnTo>
                  <a:close/>
                </a:path>
              </a:pathLst>
            </a:custGeom>
            <a:solidFill>
              <a:srgbClr val="37B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84904" y="5404104"/>
              <a:ext cx="3534410" cy="0"/>
            </a:xfrm>
            <a:custGeom>
              <a:avLst/>
              <a:gdLst/>
              <a:ahLst/>
              <a:cxnLst/>
              <a:rect l="l" t="t" r="r" b="b"/>
              <a:pathLst>
                <a:path w="3534409">
                  <a:moveTo>
                    <a:pt x="0" y="0"/>
                  </a:moveTo>
                  <a:lnTo>
                    <a:pt x="35341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1188" y="1691639"/>
              <a:ext cx="3663695" cy="371316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312914" y="2106549"/>
            <a:ext cx="5689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37B5AA"/>
                </a:solidFill>
                <a:latin typeface="Calibri"/>
                <a:cs typeface="Calibri"/>
              </a:rPr>
              <a:t>1.392,5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29756" y="5012132"/>
            <a:ext cx="2952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407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54239" y="5356986"/>
            <a:ext cx="140970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10" dirty="0">
                <a:solidFill>
                  <a:srgbClr val="FAFAFA"/>
                </a:solidFill>
                <a:latin typeface="Calibri"/>
                <a:cs typeface="Calibri"/>
              </a:rPr>
              <a:t>400,0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54239" y="4623053"/>
            <a:ext cx="140970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10" dirty="0">
                <a:solidFill>
                  <a:srgbClr val="FAFAFA"/>
                </a:solidFill>
                <a:latin typeface="Calibri"/>
                <a:cs typeface="Calibri"/>
              </a:rPr>
              <a:t>500,0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54239" y="3888994"/>
            <a:ext cx="140970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10" dirty="0">
                <a:solidFill>
                  <a:srgbClr val="FAFAFA"/>
                </a:solidFill>
                <a:latin typeface="Calibri"/>
                <a:cs typeface="Calibri"/>
              </a:rPr>
              <a:t>600,0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54239" y="3155061"/>
            <a:ext cx="140970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10" dirty="0">
                <a:solidFill>
                  <a:srgbClr val="FAFAFA"/>
                </a:solidFill>
                <a:latin typeface="Calibri"/>
                <a:cs typeface="Calibri"/>
              </a:rPr>
              <a:t>700,0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54239" y="2421127"/>
            <a:ext cx="140970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10" dirty="0">
                <a:solidFill>
                  <a:srgbClr val="FAFAFA"/>
                </a:solidFill>
                <a:latin typeface="Calibri"/>
                <a:cs typeface="Calibri"/>
              </a:rPr>
              <a:t>800,0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71977" y="4805124"/>
            <a:ext cx="4826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spc="-434" dirty="0">
                <a:solidFill>
                  <a:srgbClr val="37B5AA"/>
                </a:solidFill>
                <a:latin typeface="Calibri"/>
                <a:cs typeface="Calibri"/>
              </a:rPr>
              <a:t>1</a:t>
            </a:r>
            <a:r>
              <a:rPr sz="450" spc="7" baseline="18518" dirty="0">
                <a:solidFill>
                  <a:srgbClr val="F3F3F3"/>
                </a:solidFill>
                <a:latin typeface="Calibri"/>
                <a:cs typeface="Calibri"/>
              </a:rPr>
              <a:t>2</a:t>
            </a:r>
            <a:r>
              <a:rPr sz="450" spc="22" baseline="18518" dirty="0">
                <a:solidFill>
                  <a:srgbClr val="F3F3F3"/>
                </a:solidFill>
                <a:latin typeface="Calibri"/>
                <a:cs typeface="Calibri"/>
              </a:rPr>
              <a:t>0</a:t>
            </a:r>
            <a:r>
              <a:rPr sz="450" spc="7" baseline="18518" dirty="0">
                <a:solidFill>
                  <a:srgbClr val="F3F3F3"/>
                </a:solidFill>
                <a:latin typeface="Calibri"/>
                <a:cs typeface="Calibri"/>
              </a:rPr>
              <a:t>0</a:t>
            </a:r>
            <a:r>
              <a:rPr sz="450" spc="-75" baseline="18518" dirty="0">
                <a:solidFill>
                  <a:srgbClr val="F3F3F3"/>
                </a:solidFill>
                <a:latin typeface="Calibri"/>
                <a:cs typeface="Calibri"/>
              </a:rPr>
              <a:t>,</a:t>
            </a:r>
            <a:r>
              <a:rPr sz="1400" b="1" spc="-630" dirty="0">
                <a:solidFill>
                  <a:srgbClr val="37B5AA"/>
                </a:solidFill>
                <a:latin typeface="Calibri"/>
                <a:cs typeface="Calibri"/>
              </a:rPr>
              <a:t>2</a:t>
            </a:r>
            <a:r>
              <a:rPr sz="450" spc="22" baseline="18518" dirty="0">
                <a:solidFill>
                  <a:srgbClr val="F3F3F3"/>
                </a:solidFill>
                <a:latin typeface="Calibri"/>
                <a:cs typeface="Calibri"/>
              </a:rPr>
              <a:t>0</a:t>
            </a:r>
            <a:r>
              <a:rPr sz="450" spc="442" baseline="18518" dirty="0">
                <a:solidFill>
                  <a:srgbClr val="F3F3F3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37B5AA"/>
                </a:solidFill>
                <a:latin typeface="Calibri"/>
                <a:cs typeface="Calibri"/>
              </a:rPr>
              <a:t>3,4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41319" y="1330704"/>
            <a:ext cx="3475990" cy="656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Volume</a:t>
            </a:r>
            <a:r>
              <a:rPr sz="1600" b="1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1600" b="1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transações</a:t>
            </a:r>
            <a:r>
              <a:rPr sz="16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Pix</a:t>
            </a:r>
            <a:r>
              <a:rPr sz="1600" b="1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e</a:t>
            </a:r>
            <a:r>
              <a:rPr sz="1600" b="1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valor</a:t>
            </a:r>
            <a:r>
              <a:rPr sz="1600" b="1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médio</a:t>
            </a:r>
            <a:endParaRPr sz="1600" dirty="0">
              <a:latin typeface="Calibri"/>
              <a:cs typeface="Calibri"/>
            </a:endParaRPr>
          </a:p>
          <a:p>
            <a:pPr marL="1227455">
              <a:lnSpc>
                <a:spcPts val="1070"/>
              </a:lnSpc>
              <a:spcBef>
                <a:spcPts val="35"/>
              </a:spcBef>
            </a:pPr>
            <a:r>
              <a:rPr sz="1050" dirty="0">
                <a:solidFill>
                  <a:srgbClr val="1F4E79"/>
                </a:solidFill>
                <a:latin typeface="Calibri"/>
                <a:cs typeface="Calibri"/>
              </a:rPr>
              <a:t>(em</a:t>
            </a:r>
            <a:r>
              <a:rPr sz="105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F4E79"/>
                </a:solidFill>
                <a:latin typeface="Calibri"/>
                <a:cs typeface="Calibri"/>
              </a:rPr>
              <a:t>R$</a:t>
            </a:r>
            <a:r>
              <a:rPr sz="105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F4E79"/>
                </a:solidFill>
                <a:latin typeface="Calibri"/>
                <a:cs typeface="Calibri"/>
              </a:rPr>
              <a:t>bilhões</a:t>
            </a:r>
            <a:r>
              <a:rPr sz="105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F4E79"/>
                </a:solidFill>
                <a:latin typeface="Calibri"/>
                <a:cs typeface="Calibri"/>
              </a:rPr>
              <a:t>e</a:t>
            </a:r>
            <a:r>
              <a:rPr sz="105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1F4E79"/>
                </a:solidFill>
                <a:latin typeface="Calibri"/>
                <a:cs typeface="Calibri"/>
              </a:rPr>
              <a:t>R$)</a:t>
            </a:r>
            <a:endParaRPr sz="1050" dirty="0">
              <a:latin typeface="Calibri"/>
              <a:cs typeface="Calibri"/>
            </a:endParaRPr>
          </a:p>
          <a:p>
            <a:pPr marL="194945">
              <a:lnSpc>
                <a:spcPts val="1490"/>
              </a:lnSpc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856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-10" dirty="0">
                <a:solidFill>
                  <a:srgbClr val="F3F3F3"/>
                </a:solidFill>
                <a:latin typeface="Calibri"/>
                <a:cs typeface="Calibri"/>
              </a:rPr>
              <a:t>1.600,0</a:t>
            </a:r>
            <a:endParaRPr sz="3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01210" y="5365496"/>
            <a:ext cx="37465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F3F3F3"/>
                </a:solidFill>
                <a:latin typeface="Calibri"/>
                <a:cs typeface="Calibri"/>
              </a:rPr>
              <a:t>-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43260" y="4503166"/>
            <a:ext cx="11176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-10" dirty="0">
                <a:solidFill>
                  <a:srgbClr val="F3F3F3"/>
                </a:solidFill>
                <a:latin typeface="Calibri"/>
                <a:cs typeface="Calibri"/>
              </a:rPr>
              <a:t>400,0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43260" y="4071873"/>
            <a:ext cx="11176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-10" dirty="0">
                <a:solidFill>
                  <a:srgbClr val="F3F3F3"/>
                </a:solidFill>
                <a:latin typeface="Calibri"/>
                <a:cs typeface="Calibri"/>
              </a:rPr>
              <a:t>600,0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43260" y="3640582"/>
            <a:ext cx="11176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-10" dirty="0">
                <a:solidFill>
                  <a:srgbClr val="F3F3F3"/>
                </a:solidFill>
                <a:latin typeface="Calibri"/>
                <a:cs typeface="Calibri"/>
              </a:rPr>
              <a:t>800,0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14304" y="3209290"/>
            <a:ext cx="14097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-10" dirty="0">
                <a:solidFill>
                  <a:srgbClr val="F3F3F3"/>
                </a:solidFill>
                <a:latin typeface="Calibri"/>
                <a:cs typeface="Calibri"/>
              </a:rPr>
              <a:t>1.000,0</a:t>
            </a:r>
            <a:endParaRPr sz="3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14304" y="2778378"/>
            <a:ext cx="14097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-10" dirty="0">
                <a:solidFill>
                  <a:srgbClr val="F3F3F3"/>
                </a:solidFill>
                <a:latin typeface="Calibri"/>
                <a:cs typeface="Calibri"/>
              </a:rPr>
              <a:t>1.200,0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14304" y="2347086"/>
            <a:ext cx="14097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-10" dirty="0">
                <a:solidFill>
                  <a:srgbClr val="F3F3F3"/>
                </a:solidFill>
                <a:latin typeface="Calibri"/>
                <a:cs typeface="Calibri"/>
              </a:rPr>
              <a:t>1.400,0</a:t>
            </a:r>
            <a:endParaRPr sz="3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0894" y="5579846"/>
            <a:ext cx="406145" cy="339090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4528058" y="5583046"/>
            <a:ext cx="423545" cy="364490"/>
          </a:xfrm>
          <a:custGeom>
            <a:avLst/>
            <a:gdLst/>
            <a:ahLst/>
            <a:cxnLst/>
            <a:rect l="l" t="t" r="r" b="b"/>
            <a:pathLst>
              <a:path w="423545" h="364489">
                <a:moveTo>
                  <a:pt x="30733" y="255269"/>
                </a:moveTo>
                <a:lnTo>
                  <a:pt x="27304" y="255269"/>
                </a:lnTo>
                <a:lnTo>
                  <a:pt x="26415" y="256539"/>
                </a:lnTo>
                <a:lnTo>
                  <a:pt x="25653" y="256539"/>
                </a:lnTo>
                <a:lnTo>
                  <a:pt x="24637" y="257809"/>
                </a:lnTo>
                <a:lnTo>
                  <a:pt x="22351" y="259079"/>
                </a:lnTo>
                <a:lnTo>
                  <a:pt x="20700" y="260349"/>
                </a:lnTo>
                <a:lnTo>
                  <a:pt x="20065" y="260349"/>
                </a:lnTo>
                <a:lnTo>
                  <a:pt x="19557" y="261619"/>
                </a:lnTo>
                <a:lnTo>
                  <a:pt x="19176" y="261619"/>
                </a:lnTo>
                <a:lnTo>
                  <a:pt x="18922" y="262889"/>
                </a:lnTo>
                <a:lnTo>
                  <a:pt x="18795" y="264159"/>
                </a:lnTo>
                <a:lnTo>
                  <a:pt x="19176" y="264159"/>
                </a:lnTo>
                <a:lnTo>
                  <a:pt x="66039" y="331469"/>
                </a:lnTo>
                <a:lnTo>
                  <a:pt x="68452" y="335279"/>
                </a:lnTo>
                <a:lnTo>
                  <a:pt x="70103" y="337819"/>
                </a:lnTo>
                <a:lnTo>
                  <a:pt x="70992" y="339089"/>
                </a:lnTo>
                <a:lnTo>
                  <a:pt x="71754" y="341629"/>
                </a:lnTo>
                <a:lnTo>
                  <a:pt x="72262" y="342899"/>
                </a:lnTo>
                <a:lnTo>
                  <a:pt x="72389" y="346709"/>
                </a:lnTo>
                <a:lnTo>
                  <a:pt x="72008" y="347979"/>
                </a:lnTo>
                <a:lnTo>
                  <a:pt x="71119" y="349249"/>
                </a:lnTo>
                <a:lnTo>
                  <a:pt x="70357" y="350519"/>
                </a:lnTo>
                <a:lnTo>
                  <a:pt x="69214" y="351789"/>
                </a:lnTo>
                <a:lnTo>
                  <a:pt x="67690" y="353059"/>
                </a:lnTo>
                <a:lnTo>
                  <a:pt x="66547" y="353059"/>
                </a:lnTo>
                <a:lnTo>
                  <a:pt x="65531" y="354329"/>
                </a:lnTo>
                <a:lnTo>
                  <a:pt x="63118" y="355599"/>
                </a:lnTo>
                <a:lnTo>
                  <a:pt x="62229" y="355599"/>
                </a:lnTo>
                <a:lnTo>
                  <a:pt x="62229" y="356869"/>
                </a:lnTo>
                <a:lnTo>
                  <a:pt x="62483" y="358139"/>
                </a:lnTo>
                <a:lnTo>
                  <a:pt x="63245" y="359409"/>
                </a:lnTo>
                <a:lnTo>
                  <a:pt x="63753" y="360679"/>
                </a:lnTo>
                <a:lnTo>
                  <a:pt x="64388" y="361949"/>
                </a:lnTo>
                <a:lnTo>
                  <a:pt x="64769" y="361949"/>
                </a:lnTo>
                <a:lnTo>
                  <a:pt x="65150" y="363219"/>
                </a:lnTo>
                <a:lnTo>
                  <a:pt x="65404" y="363219"/>
                </a:lnTo>
                <a:lnTo>
                  <a:pt x="66166" y="364489"/>
                </a:lnTo>
                <a:lnTo>
                  <a:pt x="71246" y="364489"/>
                </a:lnTo>
                <a:lnTo>
                  <a:pt x="73532" y="363219"/>
                </a:lnTo>
                <a:lnTo>
                  <a:pt x="74929" y="361949"/>
                </a:lnTo>
                <a:lnTo>
                  <a:pt x="79882" y="359409"/>
                </a:lnTo>
                <a:lnTo>
                  <a:pt x="82422" y="356869"/>
                </a:lnTo>
                <a:lnTo>
                  <a:pt x="85725" y="351789"/>
                </a:lnTo>
                <a:lnTo>
                  <a:pt x="86613" y="347979"/>
                </a:lnTo>
                <a:lnTo>
                  <a:pt x="86867" y="341629"/>
                </a:lnTo>
                <a:lnTo>
                  <a:pt x="86232" y="339089"/>
                </a:lnTo>
                <a:lnTo>
                  <a:pt x="84836" y="335279"/>
                </a:lnTo>
                <a:lnTo>
                  <a:pt x="83565" y="331469"/>
                </a:lnTo>
                <a:lnTo>
                  <a:pt x="81279" y="327659"/>
                </a:lnTo>
                <a:lnTo>
                  <a:pt x="77850" y="323849"/>
                </a:lnTo>
                <a:lnTo>
                  <a:pt x="30987" y="256539"/>
                </a:lnTo>
                <a:lnTo>
                  <a:pt x="30733" y="255269"/>
                </a:lnTo>
                <a:close/>
              </a:path>
              <a:path w="423545" h="364489">
                <a:moveTo>
                  <a:pt x="64007" y="232409"/>
                </a:moveTo>
                <a:lnTo>
                  <a:pt x="59689" y="232409"/>
                </a:lnTo>
                <a:lnTo>
                  <a:pt x="57912" y="233679"/>
                </a:lnTo>
                <a:lnTo>
                  <a:pt x="55625" y="236219"/>
                </a:lnTo>
                <a:lnTo>
                  <a:pt x="53975" y="237489"/>
                </a:lnTo>
                <a:lnTo>
                  <a:pt x="52831" y="237489"/>
                </a:lnTo>
                <a:lnTo>
                  <a:pt x="52450" y="238759"/>
                </a:lnTo>
                <a:lnTo>
                  <a:pt x="52196" y="238759"/>
                </a:lnTo>
                <a:lnTo>
                  <a:pt x="51942" y="240029"/>
                </a:lnTo>
                <a:lnTo>
                  <a:pt x="52196" y="241299"/>
                </a:lnTo>
                <a:lnTo>
                  <a:pt x="79755" y="280669"/>
                </a:lnTo>
                <a:lnTo>
                  <a:pt x="86105" y="288289"/>
                </a:lnTo>
                <a:lnTo>
                  <a:pt x="92201" y="293369"/>
                </a:lnTo>
                <a:lnTo>
                  <a:pt x="95503" y="295909"/>
                </a:lnTo>
                <a:lnTo>
                  <a:pt x="102615" y="298449"/>
                </a:lnTo>
                <a:lnTo>
                  <a:pt x="106299" y="298449"/>
                </a:lnTo>
                <a:lnTo>
                  <a:pt x="131118" y="283209"/>
                </a:lnTo>
                <a:lnTo>
                  <a:pt x="104139" y="283209"/>
                </a:lnTo>
                <a:lnTo>
                  <a:pt x="101853" y="281939"/>
                </a:lnTo>
                <a:lnTo>
                  <a:pt x="99694" y="280669"/>
                </a:lnTo>
                <a:lnTo>
                  <a:pt x="97536" y="278129"/>
                </a:lnTo>
                <a:lnTo>
                  <a:pt x="95503" y="276859"/>
                </a:lnTo>
                <a:lnTo>
                  <a:pt x="93090" y="274319"/>
                </a:lnTo>
                <a:lnTo>
                  <a:pt x="90424" y="270509"/>
                </a:lnTo>
                <a:lnTo>
                  <a:pt x="64007" y="232409"/>
                </a:lnTo>
                <a:close/>
              </a:path>
              <a:path w="423545" h="364489">
                <a:moveTo>
                  <a:pt x="107568" y="201929"/>
                </a:moveTo>
                <a:lnTo>
                  <a:pt x="103250" y="201929"/>
                </a:lnTo>
                <a:lnTo>
                  <a:pt x="102362" y="203199"/>
                </a:lnTo>
                <a:lnTo>
                  <a:pt x="100329" y="204469"/>
                </a:lnTo>
                <a:lnTo>
                  <a:pt x="99059" y="205739"/>
                </a:lnTo>
                <a:lnTo>
                  <a:pt x="98170" y="205739"/>
                </a:lnTo>
                <a:lnTo>
                  <a:pt x="97536" y="207009"/>
                </a:lnTo>
                <a:lnTo>
                  <a:pt x="96265" y="207009"/>
                </a:lnTo>
                <a:lnTo>
                  <a:pt x="96012" y="208279"/>
                </a:lnTo>
                <a:lnTo>
                  <a:pt x="95630" y="208279"/>
                </a:lnTo>
                <a:lnTo>
                  <a:pt x="95630" y="210819"/>
                </a:lnTo>
                <a:lnTo>
                  <a:pt x="127380" y="255269"/>
                </a:lnTo>
                <a:lnTo>
                  <a:pt x="126872" y="261619"/>
                </a:lnTo>
                <a:lnTo>
                  <a:pt x="113283" y="283209"/>
                </a:lnTo>
                <a:lnTo>
                  <a:pt x="131118" y="283209"/>
                </a:lnTo>
                <a:lnTo>
                  <a:pt x="133730" y="278129"/>
                </a:lnTo>
                <a:lnTo>
                  <a:pt x="135254" y="271779"/>
                </a:lnTo>
                <a:lnTo>
                  <a:pt x="136016" y="265429"/>
                </a:lnTo>
                <a:lnTo>
                  <a:pt x="151894" y="265429"/>
                </a:lnTo>
                <a:lnTo>
                  <a:pt x="107568" y="201929"/>
                </a:lnTo>
                <a:close/>
              </a:path>
              <a:path w="423545" h="364489">
                <a:moveTo>
                  <a:pt x="144779" y="274319"/>
                </a:moveTo>
                <a:lnTo>
                  <a:pt x="142875" y="274319"/>
                </a:lnTo>
                <a:lnTo>
                  <a:pt x="143255" y="275589"/>
                </a:lnTo>
                <a:lnTo>
                  <a:pt x="143637" y="275589"/>
                </a:lnTo>
                <a:lnTo>
                  <a:pt x="144779" y="274319"/>
                </a:lnTo>
                <a:close/>
              </a:path>
              <a:path w="423545" h="364489">
                <a:moveTo>
                  <a:pt x="151894" y="265429"/>
                </a:moveTo>
                <a:lnTo>
                  <a:pt x="136016" y="265429"/>
                </a:lnTo>
                <a:lnTo>
                  <a:pt x="142239" y="274319"/>
                </a:lnTo>
                <a:lnTo>
                  <a:pt x="146938" y="274319"/>
                </a:lnTo>
                <a:lnTo>
                  <a:pt x="148970" y="273049"/>
                </a:lnTo>
                <a:lnTo>
                  <a:pt x="149859" y="271779"/>
                </a:lnTo>
                <a:lnTo>
                  <a:pt x="150749" y="271779"/>
                </a:lnTo>
                <a:lnTo>
                  <a:pt x="152018" y="270509"/>
                </a:lnTo>
                <a:lnTo>
                  <a:pt x="152780" y="269239"/>
                </a:lnTo>
                <a:lnTo>
                  <a:pt x="153034" y="267969"/>
                </a:lnTo>
                <a:lnTo>
                  <a:pt x="153162" y="267969"/>
                </a:lnTo>
                <a:lnTo>
                  <a:pt x="153034" y="266699"/>
                </a:lnTo>
                <a:lnTo>
                  <a:pt x="152780" y="266699"/>
                </a:lnTo>
                <a:lnTo>
                  <a:pt x="151894" y="265429"/>
                </a:lnTo>
                <a:close/>
              </a:path>
              <a:path w="423545" h="364489">
                <a:moveTo>
                  <a:pt x="138683" y="179069"/>
                </a:moveTo>
                <a:lnTo>
                  <a:pt x="136143" y="179069"/>
                </a:lnTo>
                <a:lnTo>
                  <a:pt x="134619" y="180339"/>
                </a:lnTo>
                <a:lnTo>
                  <a:pt x="133730" y="180339"/>
                </a:lnTo>
                <a:lnTo>
                  <a:pt x="130809" y="182879"/>
                </a:lnTo>
                <a:lnTo>
                  <a:pt x="129539" y="184149"/>
                </a:lnTo>
                <a:lnTo>
                  <a:pt x="128777" y="185419"/>
                </a:lnTo>
                <a:lnTo>
                  <a:pt x="128524" y="185419"/>
                </a:lnTo>
                <a:lnTo>
                  <a:pt x="128396" y="186689"/>
                </a:lnTo>
                <a:lnTo>
                  <a:pt x="128650" y="186689"/>
                </a:lnTo>
                <a:lnTo>
                  <a:pt x="174116" y="252729"/>
                </a:lnTo>
                <a:lnTo>
                  <a:pt x="177545" y="252729"/>
                </a:lnTo>
                <a:lnTo>
                  <a:pt x="178307" y="251459"/>
                </a:lnTo>
                <a:lnTo>
                  <a:pt x="179196" y="251459"/>
                </a:lnTo>
                <a:lnTo>
                  <a:pt x="181228" y="250189"/>
                </a:lnTo>
                <a:lnTo>
                  <a:pt x="182499" y="248919"/>
                </a:lnTo>
                <a:lnTo>
                  <a:pt x="184150" y="247649"/>
                </a:lnTo>
                <a:lnTo>
                  <a:pt x="184784" y="247649"/>
                </a:lnTo>
                <a:lnTo>
                  <a:pt x="185292" y="246379"/>
                </a:lnTo>
                <a:lnTo>
                  <a:pt x="185546" y="246379"/>
                </a:lnTo>
                <a:lnTo>
                  <a:pt x="185927" y="245109"/>
                </a:lnTo>
                <a:lnTo>
                  <a:pt x="185927" y="243839"/>
                </a:lnTo>
                <a:lnTo>
                  <a:pt x="154177" y="198119"/>
                </a:lnTo>
                <a:lnTo>
                  <a:pt x="154686" y="191769"/>
                </a:lnTo>
                <a:lnTo>
                  <a:pt x="155130" y="189229"/>
                </a:lnTo>
                <a:lnTo>
                  <a:pt x="145541" y="189229"/>
                </a:lnTo>
                <a:lnTo>
                  <a:pt x="139318" y="180339"/>
                </a:lnTo>
                <a:lnTo>
                  <a:pt x="138683" y="179069"/>
                </a:lnTo>
                <a:close/>
              </a:path>
              <a:path w="423545" h="364489">
                <a:moveTo>
                  <a:pt x="10032" y="228599"/>
                </a:moveTo>
                <a:lnTo>
                  <a:pt x="7874" y="229869"/>
                </a:lnTo>
                <a:lnTo>
                  <a:pt x="2286" y="233679"/>
                </a:lnTo>
                <a:lnTo>
                  <a:pt x="634" y="234949"/>
                </a:lnTo>
                <a:lnTo>
                  <a:pt x="380" y="237489"/>
                </a:lnTo>
                <a:lnTo>
                  <a:pt x="0" y="238759"/>
                </a:lnTo>
                <a:lnTo>
                  <a:pt x="762" y="241299"/>
                </a:lnTo>
                <a:lnTo>
                  <a:pt x="2793" y="243839"/>
                </a:lnTo>
                <a:lnTo>
                  <a:pt x="4699" y="246379"/>
                </a:lnTo>
                <a:lnTo>
                  <a:pt x="6476" y="247649"/>
                </a:lnTo>
                <a:lnTo>
                  <a:pt x="9778" y="248919"/>
                </a:lnTo>
                <a:lnTo>
                  <a:pt x="12064" y="247649"/>
                </a:lnTo>
                <a:lnTo>
                  <a:pt x="14731" y="246379"/>
                </a:lnTo>
                <a:lnTo>
                  <a:pt x="17525" y="243839"/>
                </a:lnTo>
                <a:lnTo>
                  <a:pt x="19176" y="242569"/>
                </a:lnTo>
                <a:lnTo>
                  <a:pt x="19557" y="240029"/>
                </a:lnTo>
                <a:lnTo>
                  <a:pt x="19812" y="238759"/>
                </a:lnTo>
                <a:lnTo>
                  <a:pt x="19050" y="236219"/>
                </a:lnTo>
                <a:lnTo>
                  <a:pt x="15239" y="231139"/>
                </a:lnTo>
                <a:lnTo>
                  <a:pt x="13462" y="229869"/>
                </a:lnTo>
                <a:lnTo>
                  <a:pt x="10032" y="228599"/>
                </a:lnTo>
                <a:close/>
              </a:path>
              <a:path w="423545" h="364489">
                <a:moveTo>
                  <a:pt x="199326" y="170179"/>
                </a:moveTo>
                <a:lnTo>
                  <a:pt x="175259" y="170179"/>
                </a:lnTo>
                <a:lnTo>
                  <a:pt x="177418" y="171449"/>
                </a:lnTo>
                <a:lnTo>
                  <a:pt x="179704" y="172719"/>
                </a:lnTo>
                <a:lnTo>
                  <a:pt x="181863" y="173989"/>
                </a:lnTo>
                <a:lnTo>
                  <a:pt x="186181" y="177799"/>
                </a:lnTo>
                <a:lnTo>
                  <a:pt x="188467" y="180339"/>
                </a:lnTo>
                <a:lnTo>
                  <a:pt x="191007" y="184149"/>
                </a:lnTo>
                <a:lnTo>
                  <a:pt x="217677" y="222249"/>
                </a:lnTo>
                <a:lnTo>
                  <a:pt x="220979" y="222249"/>
                </a:lnTo>
                <a:lnTo>
                  <a:pt x="221868" y="220979"/>
                </a:lnTo>
                <a:lnTo>
                  <a:pt x="222630" y="220979"/>
                </a:lnTo>
                <a:lnTo>
                  <a:pt x="223646" y="219709"/>
                </a:lnTo>
                <a:lnTo>
                  <a:pt x="224916" y="219709"/>
                </a:lnTo>
                <a:lnTo>
                  <a:pt x="226059" y="218439"/>
                </a:lnTo>
                <a:lnTo>
                  <a:pt x="226949" y="218439"/>
                </a:lnTo>
                <a:lnTo>
                  <a:pt x="227583" y="217169"/>
                </a:lnTo>
                <a:lnTo>
                  <a:pt x="228345" y="217169"/>
                </a:lnTo>
                <a:lnTo>
                  <a:pt x="229362" y="214629"/>
                </a:lnTo>
                <a:lnTo>
                  <a:pt x="229488" y="213359"/>
                </a:lnTo>
                <a:lnTo>
                  <a:pt x="229107" y="213359"/>
                </a:lnTo>
                <a:lnTo>
                  <a:pt x="201802" y="173989"/>
                </a:lnTo>
                <a:lnTo>
                  <a:pt x="199326" y="170179"/>
                </a:lnTo>
                <a:close/>
              </a:path>
              <a:path w="423545" h="364489">
                <a:moveTo>
                  <a:pt x="178942" y="156209"/>
                </a:moveTo>
                <a:lnTo>
                  <a:pt x="175259" y="156209"/>
                </a:lnTo>
                <a:lnTo>
                  <a:pt x="167386" y="157479"/>
                </a:lnTo>
                <a:lnTo>
                  <a:pt x="145541" y="189229"/>
                </a:lnTo>
                <a:lnTo>
                  <a:pt x="155130" y="189229"/>
                </a:lnTo>
                <a:lnTo>
                  <a:pt x="155575" y="186689"/>
                </a:lnTo>
                <a:lnTo>
                  <a:pt x="157099" y="182879"/>
                </a:lnTo>
                <a:lnTo>
                  <a:pt x="158495" y="179069"/>
                </a:lnTo>
                <a:lnTo>
                  <a:pt x="160781" y="175259"/>
                </a:lnTo>
                <a:lnTo>
                  <a:pt x="165988" y="171449"/>
                </a:lnTo>
                <a:lnTo>
                  <a:pt x="168275" y="171449"/>
                </a:lnTo>
                <a:lnTo>
                  <a:pt x="170687" y="170179"/>
                </a:lnTo>
                <a:lnTo>
                  <a:pt x="199326" y="170179"/>
                </a:lnTo>
                <a:lnTo>
                  <a:pt x="198500" y="168909"/>
                </a:lnTo>
                <a:lnTo>
                  <a:pt x="195452" y="165099"/>
                </a:lnTo>
                <a:lnTo>
                  <a:pt x="192404" y="162559"/>
                </a:lnTo>
                <a:lnTo>
                  <a:pt x="189229" y="160019"/>
                </a:lnTo>
                <a:lnTo>
                  <a:pt x="186054" y="158749"/>
                </a:lnTo>
                <a:lnTo>
                  <a:pt x="178942" y="156209"/>
                </a:lnTo>
                <a:close/>
              </a:path>
              <a:path w="423545" h="364489">
                <a:moveTo>
                  <a:pt x="253364" y="139699"/>
                </a:moveTo>
                <a:lnTo>
                  <a:pt x="250697" y="139699"/>
                </a:lnTo>
                <a:lnTo>
                  <a:pt x="220471" y="161289"/>
                </a:lnTo>
                <a:lnTo>
                  <a:pt x="219582" y="161289"/>
                </a:lnTo>
                <a:lnTo>
                  <a:pt x="219201" y="162559"/>
                </a:lnTo>
                <a:lnTo>
                  <a:pt x="219328" y="163829"/>
                </a:lnTo>
                <a:lnTo>
                  <a:pt x="220090" y="166369"/>
                </a:lnTo>
                <a:lnTo>
                  <a:pt x="222630" y="168909"/>
                </a:lnTo>
                <a:lnTo>
                  <a:pt x="224662" y="171449"/>
                </a:lnTo>
                <a:lnTo>
                  <a:pt x="226440" y="171449"/>
                </a:lnTo>
                <a:lnTo>
                  <a:pt x="257175" y="149859"/>
                </a:lnTo>
                <a:lnTo>
                  <a:pt x="257937" y="149859"/>
                </a:lnTo>
                <a:lnTo>
                  <a:pt x="258317" y="148589"/>
                </a:lnTo>
                <a:lnTo>
                  <a:pt x="258190" y="146049"/>
                </a:lnTo>
                <a:lnTo>
                  <a:pt x="257555" y="144779"/>
                </a:lnTo>
                <a:lnTo>
                  <a:pt x="256158" y="143509"/>
                </a:lnTo>
                <a:lnTo>
                  <a:pt x="255015" y="140969"/>
                </a:lnTo>
                <a:lnTo>
                  <a:pt x="253872" y="140969"/>
                </a:lnTo>
                <a:lnTo>
                  <a:pt x="253364" y="139699"/>
                </a:lnTo>
                <a:close/>
              </a:path>
              <a:path w="423545" h="364489">
                <a:moveTo>
                  <a:pt x="300227" y="66039"/>
                </a:moveTo>
                <a:lnTo>
                  <a:pt x="273303" y="66039"/>
                </a:lnTo>
                <a:lnTo>
                  <a:pt x="277875" y="67309"/>
                </a:lnTo>
                <a:lnTo>
                  <a:pt x="280034" y="67309"/>
                </a:lnTo>
                <a:lnTo>
                  <a:pt x="281939" y="69849"/>
                </a:lnTo>
                <a:lnTo>
                  <a:pt x="283971" y="71119"/>
                </a:lnTo>
                <a:lnTo>
                  <a:pt x="285622" y="72389"/>
                </a:lnTo>
                <a:lnTo>
                  <a:pt x="287019" y="74929"/>
                </a:lnTo>
                <a:lnTo>
                  <a:pt x="288543" y="76199"/>
                </a:lnTo>
                <a:lnTo>
                  <a:pt x="289813" y="78739"/>
                </a:lnTo>
                <a:lnTo>
                  <a:pt x="290956" y="81279"/>
                </a:lnTo>
                <a:lnTo>
                  <a:pt x="292226" y="83819"/>
                </a:lnTo>
                <a:lnTo>
                  <a:pt x="293115" y="87629"/>
                </a:lnTo>
                <a:lnTo>
                  <a:pt x="293624" y="91439"/>
                </a:lnTo>
                <a:lnTo>
                  <a:pt x="294258" y="95249"/>
                </a:lnTo>
                <a:lnTo>
                  <a:pt x="294513" y="99059"/>
                </a:lnTo>
                <a:lnTo>
                  <a:pt x="294258" y="110489"/>
                </a:lnTo>
                <a:lnTo>
                  <a:pt x="293496" y="116839"/>
                </a:lnTo>
                <a:lnTo>
                  <a:pt x="292353" y="123189"/>
                </a:lnTo>
                <a:lnTo>
                  <a:pt x="287146" y="154939"/>
                </a:lnTo>
                <a:lnTo>
                  <a:pt x="287019" y="160019"/>
                </a:lnTo>
                <a:lnTo>
                  <a:pt x="287274" y="160019"/>
                </a:lnTo>
                <a:lnTo>
                  <a:pt x="287400" y="161289"/>
                </a:lnTo>
                <a:lnTo>
                  <a:pt x="287654" y="162559"/>
                </a:lnTo>
                <a:lnTo>
                  <a:pt x="288036" y="162559"/>
                </a:lnTo>
                <a:lnTo>
                  <a:pt x="288543" y="163829"/>
                </a:lnTo>
                <a:lnTo>
                  <a:pt x="289051" y="163829"/>
                </a:lnTo>
                <a:lnTo>
                  <a:pt x="289687" y="165099"/>
                </a:lnTo>
                <a:lnTo>
                  <a:pt x="290449" y="166369"/>
                </a:lnTo>
                <a:lnTo>
                  <a:pt x="291083" y="167639"/>
                </a:lnTo>
                <a:lnTo>
                  <a:pt x="291845" y="167639"/>
                </a:lnTo>
                <a:lnTo>
                  <a:pt x="292480" y="168909"/>
                </a:lnTo>
                <a:lnTo>
                  <a:pt x="296799" y="168909"/>
                </a:lnTo>
                <a:lnTo>
                  <a:pt x="297561" y="167639"/>
                </a:lnTo>
                <a:lnTo>
                  <a:pt x="323024" y="149859"/>
                </a:lnTo>
                <a:lnTo>
                  <a:pt x="300989" y="149859"/>
                </a:lnTo>
                <a:lnTo>
                  <a:pt x="304926" y="124459"/>
                </a:lnTo>
                <a:lnTo>
                  <a:pt x="306450" y="115569"/>
                </a:lnTo>
                <a:lnTo>
                  <a:pt x="307339" y="107949"/>
                </a:lnTo>
                <a:lnTo>
                  <a:pt x="307847" y="95249"/>
                </a:lnTo>
                <a:lnTo>
                  <a:pt x="307593" y="88899"/>
                </a:lnTo>
                <a:lnTo>
                  <a:pt x="306958" y="85089"/>
                </a:lnTo>
                <a:lnTo>
                  <a:pt x="306196" y="80009"/>
                </a:lnTo>
                <a:lnTo>
                  <a:pt x="305180" y="76199"/>
                </a:lnTo>
                <a:lnTo>
                  <a:pt x="302132" y="69849"/>
                </a:lnTo>
                <a:lnTo>
                  <a:pt x="300227" y="66039"/>
                </a:lnTo>
                <a:close/>
              </a:path>
              <a:path w="423545" h="364489">
                <a:moveTo>
                  <a:pt x="345186" y="121919"/>
                </a:moveTo>
                <a:lnTo>
                  <a:pt x="341502" y="121919"/>
                </a:lnTo>
                <a:lnTo>
                  <a:pt x="300989" y="149859"/>
                </a:lnTo>
                <a:lnTo>
                  <a:pt x="323024" y="149859"/>
                </a:lnTo>
                <a:lnTo>
                  <a:pt x="348488" y="132079"/>
                </a:lnTo>
                <a:lnTo>
                  <a:pt x="349250" y="132079"/>
                </a:lnTo>
                <a:lnTo>
                  <a:pt x="349757" y="129539"/>
                </a:lnTo>
                <a:lnTo>
                  <a:pt x="349503" y="128269"/>
                </a:lnTo>
                <a:lnTo>
                  <a:pt x="348995" y="126999"/>
                </a:lnTo>
                <a:lnTo>
                  <a:pt x="348614" y="126999"/>
                </a:lnTo>
                <a:lnTo>
                  <a:pt x="348106" y="125729"/>
                </a:lnTo>
                <a:lnTo>
                  <a:pt x="347471" y="124459"/>
                </a:lnTo>
                <a:lnTo>
                  <a:pt x="346963" y="124459"/>
                </a:lnTo>
                <a:lnTo>
                  <a:pt x="345820" y="123189"/>
                </a:lnTo>
                <a:lnTo>
                  <a:pt x="345186" y="121919"/>
                </a:lnTo>
                <a:close/>
              </a:path>
              <a:path w="423545" h="364489">
                <a:moveTo>
                  <a:pt x="355443" y="20319"/>
                </a:moveTo>
                <a:lnTo>
                  <a:pt x="337565" y="20319"/>
                </a:lnTo>
                <a:lnTo>
                  <a:pt x="386714" y="90169"/>
                </a:lnTo>
                <a:lnTo>
                  <a:pt x="367029" y="104139"/>
                </a:lnTo>
                <a:lnTo>
                  <a:pt x="366775" y="105409"/>
                </a:lnTo>
                <a:lnTo>
                  <a:pt x="366394" y="105409"/>
                </a:lnTo>
                <a:lnTo>
                  <a:pt x="366394" y="106679"/>
                </a:lnTo>
                <a:lnTo>
                  <a:pt x="366521" y="107949"/>
                </a:lnTo>
                <a:lnTo>
                  <a:pt x="366775" y="107949"/>
                </a:lnTo>
                <a:lnTo>
                  <a:pt x="367791" y="110489"/>
                </a:lnTo>
                <a:lnTo>
                  <a:pt x="368300" y="110489"/>
                </a:lnTo>
                <a:lnTo>
                  <a:pt x="369569" y="113029"/>
                </a:lnTo>
                <a:lnTo>
                  <a:pt x="370204" y="113029"/>
                </a:lnTo>
                <a:lnTo>
                  <a:pt x="370713" y="114299"/>
                </a:lnTo>
                <a:lnTo>
                  <a:pt x="374268" y="114299"/>
                </a:lnTo>
                <a:lnTo>
                  <a:pt x="418954" y="82549"/>
                </a:lnTo>
                <a:lnTo>
                  <a:pt x="398906" y="82549"/>
                </a:lnTo>
                <a:lnTo>
                  <a:pt x="355443" y="20319"/>
                </a:lnTo>
                <a:close/>
              </a:path>
              <a:path w="423545" h="364489">
                <a:moveTo>
                  <a:pt x="276097" y="50799"/>
                </a:moveTo>
                <a:lnTo>
                  <a:pt x="272033" y="50799"/>
                </a:lnTo>
                <a:lnTo>
                  <a:pt x="259206" y="54609"/>
                </a:lnTo>
                <a:lnTo>
                  <a:pt x="251967" y="59689"/>
                </a:lnTo>
                <a:lnTo>
                  <a:pt x="249427" y="62229"/>
                </a:lnTo>
                <a:lnTo>
                  <a:pt x="247395" y="64769"/>
                </a:lnTo>
                <a:lnTo>
                  <a:pt x="245237" y="67309"/>
                </a:lnTo>
                <a:lnTo>
                  <a:pt x="243331" y="69849"/>
                </a:lnTo>
                <a:lnTo>
                  <a:pt x="240283" y="73659"/>
                </a:lnTo>
                <a:lnTo>
                  <a:pt x="239140" y="76199"/>
                </a:lnTo>
                <a:lnTo>
                  <a:pt x="238378" y="77469"/>
                </a:lnTo>
                <a:lnTo>
                  <a:pt x="237489" y="80009"/>
                </a:lnTo>
                <a:lnTo>
                  <a:pt x="236981" y="81279"/>
                </a:lnTo>
                <a:lnTo>
                  <a:pt x="236727" y="82549"/>
                </a:lnTo>
                <a:lnTo>
                  <a:pt x="236600" y="85089"/>
                </a:lnTo>
                <a:lnTo>
                  <a:pt x="236854" y="85089"/>
                </a:lnTo>
                <a:lnTo>
                  <a:pt x="236981" y="86359"/>
                </a:lnTo>
                <a:lnTo>
                  <a:pt x="237489" y="87629"/>
                </a:lnTo>
                <a:lnTo>
                  <a:pt x="238251" y="87629"/>
                </a:lnTo>
                <a:lnTo>
                  <a:pt x="238759" y="88899"/>
                </a:lnTo>
                <a:lnTo>
                  <a:pt x="239394" y="90169"/>
                </a:lnTo>
                <a:lnTo>
                  <a:pt x="240029" y="90169"/>
                </a:lnTo>
                <a:lnTo>
                  <a:pt x="241300" y="91439"/>
                </a:lnTo>
                <a:lnTo>
                  <a:pt x="241807" y="92709"/>
                </a:lnTo>
                <a:lnTo>
                  <a:pt x="245237" y="92709"/>
                </a:lnTo>
                <a:lnTo>
                  <a:pt x="245871" y="91439"/>
                </a:lnTo>
                <a:lnTo>
                  <a:pt x="247141" y="87629"/>
                </a:lnTo>
                <a:lnTo>
                  <a:pt x="248030" y="86359"/>
                </a:lnTo>
                <a:lnTo>
                  <a:pt x="250316" y="81279"/>
                </a:lnTo>
                <a:lnTo>
                  <a:pt x="251713" y="80009"/>
                </a:lnTo>
                <a:lnTo>
                  <a:pt x="253618" y="77469"/>
                </a:lnTo>
                <a:lnTo>
                  <a:pt x="270890" y="66039"/>
                </a:lnTo>
                <a:lnTo>
                  <a:pt x="300227" y="66039"/>
                </a:lnTo>
                <a:lnTo>
                  <a:pt x="295909" y="59689"/>
                </a:lnTo>
                <a:lnTo>
                  <a:pt x="293242" y="57149"/>
                </a:lnTo>
                <a:lnTo>
                  <a:pt x="290067" y="55879"/>
                </a:lnTo>
                <a:lnTo>
                  <a:pt x="287019" y="53339"/>
                </a:lnTo>
                <a:lnTo>
                  <a:pt x="283463" y="52069"/>
                </a:lnTo>
                <a:lnTo>
                  <a:pt x="276097" y="50799"/>
                </a:lnTo>
                <a:close/>
              </a:path>
              <a:path w="423545" h="364489">
                <a:moveTo>
                  <a:pt x="417829" y="69849"/>
                </a:moveTo>
                <a:lnTo>
                  <a:pt x="416051" y="69849"/>
                </a:lnTo>
                <a:lnTo>
                  <a:pt x="398906" y="82549"/>
                </a:lnTo>
                <a:lnTo>
                  <a:pt x="418954" y="82549"/>
                </a:lnTo>
                <a:lnTo>
                  <a:pt x="422528" y="80009"/>
                </a:lnTo>
                <a:lnTo>
                  <a:pt x="423290" y="80009"/>
                </a:lnTo>
                <a:lnTo>
                  <a:pt x="423544" y="78739"/>
                </a:lnTo>
                <a:lnTo>
                  <a:pt x="423417" y="77469"/>
                </a:lnTo>
                <a:lnTo>
                  <a:pt x="423037" y="76199"/>
                </a:lnTo>
                <a:lnTo>
                  <a:pt x="422782" y="74929"/>
                </a:lnTo>
                <a:lnTo>
                  <a:pt x="422275" y="74929"/>
                </a:lnTo>
                <a:lnTo>
                  <a:pt x="421639" y="73659"/>
                </a:lnTo>
                <a:lnTo>
                  <a:pt x="421131" y="72389"/>
                </a:lnTo>
                <a:lnTo>
                  <a:pt x="419988" y="71119"/>
                </a:lnTo>
                <a:lnTo>
                  <a:pt x="418845" y="71119"/>
                </a:lnTo>
                <a:lnTo>
                  <a:pt x="417829" y="69849"/>
                </a:lnTo>
                <a:close/>
              </a:path>
              <a:path w="423545" h="364489">
                <a:moveTo>
                  <a:pt x="325500" y="45719"/>
                </a:moveTo>
                <a:lnTo>
                  <a:pt x="322833" y="45719"/>
                </a:lnTo>
                <a:lnTo>
                  <a:pt x="323468" y="46989"/>
                </a:lnTo>
                <a:lnTo>
                  <a:pt x="325119" y="46989"/>
                </a:lnTo>
                <a:lnTo>
                  <a:pt x="325500" y="45719"/>
                </a:lnTo>
                <a:close/>
              </a:path>
              <a:path w="423545" h="364489">
                <a:moveTo>
                  <a:pt x="342138" y="1269"/>
                </a:moveTo>
                <a:lnTo>
                  <a:pt x="337184" y="1269"/>
                </a:lnTo>
                <a:lnTo>
                  <a:pt x="336168" y="2539"/>
                </a:lnTo>
                <a:lnTo>
                  <a:pt x="335025" y="2539"/>
                </a:lnTo>
                <a:lnTo>
                  <a:pt x="334137" y="3809"/>
                </a:lnTo>
                <a:lnTo>
                  <a:pt x="333501" y="3809"/>
                </a:lnTo>
                <a:lnTo>
                  <a:pt x="332993" y="5079"/>
                </a:lnTo>
                <a:lnTo>
                  <a:pt x="332358" y="5079"/>
                </a:lnTo>
                <a:lnTo>
                  <a:pt x="331215" y="6349"/>
                </a:lnTo>
                <a:lnTo>
                  <a:pt x="330962" y="6349"/>
                </a:lnTo>
                <a:lnTo>
                  <a:pt x="330453" y="7619"/>
                </a:lnTo>
                <a:lnTo>
                  <a:pt x="318262" y="36829"/>
                </a:lnTo>
                <a:lnTo>
                  <a:pt x="318134" y="36829"/>
                </a:lnTo>
                <a:lnTo>
                  <a:pt x="318134" y="38099"/>
                </a:lnTo>
                <a:lnTo>
                  <a:pt x="318007" y="39369"/>
                </a:lnTo>
                <a:lnTo>
                  <a:pt x="318262" y="39369"/>
                </a:lnTo>
                <a:lnTo>
                  <a:pt x="318515" y="40639"/>
                </a:lnTo>
                <a:lnTo>
                  <a:pt x="318896" y="40639"/>
                </a:lnTo>
                <a:lnTo>
                  <a:pt x="319150" y="41909"/>
                </a:lnTo>
                <a:lnTo>
                  <a:pt x="319658" y="41909"/>
                </a:lnTo>
                <a:lnTo>
                  <a:pt x="320166" y="43179"/>
                </a:lnTo>
                <a:lnTo>
                  <a:pt x="320928" y="44449"/>
                </a:lnTo>
                <a:lnTo>
                  <a:pt x="321690" y="44449"/>
                </a:lnTo>
                <a:lnTo>
                  <a:pt x="322325" y="45719"/>
                </a:lnTo>
                <a:lnTo>
                  <a:pt x="326008" y="45719"/>
                </a:lnTo>
                <a:lnTo>
                  <a:pt x="326516" y="44449"/>
                </a:lnTo>
                <a:lnTo>
                  <a:pt x="327151" y="43179"/>
                </a:lnTo>
                <a:lnTo>
                  <a:pt x="337565" y="20319"/>
                </a:lnTo>
                <a:lnTo>
                  <a:pt x="355443" y="20319"/>
                </a:lnTo>
                <a:lnTo>
                  <a:pt x="342138" y="1269"/>
                </a:lnTo>
                <a:close/>
              </a:path>
              <a:path w="423545" h="364489">
                <a:moveTo>
                  <a:pt x="341629" y="0"/>
                </a:moveTo>
                <a:lnTo>
                  <a:pt x="339470" y="0"/>
                </a:lnTo>
                <a:lnTo>
                  <a:pt x="338836" y="1269"/>
                </a:lnTo>
                <a:lnTo>
                  <a:pt x="342011" y="1269"/>
                </a:lnTo>
                <a:lnTo>
                  <a:pt x="34162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18557" y="5583656"/>
            <a:ext cx="417195" cy="335280"/>
          </a:xfrm>
          <a:custGeom>
            <a:avLst/>
            <a:gdLst/>
            <a:ahLst/>
            <a:cxnLst/>
            <a:rect l="l" t="t" r="r" b="b"/>
            <a:pathLst>
              <a:path w="417195" h="335279">
                <a:moveTo>
                  <a:pt x="34925" y="252729"/>
                </a:moveTo>
                <a:lnTo>
                  <a:pt x="30225" y="252729"/>
                </a:lnTo>
                <a:lnTo>
                  <a:pt x="21716" y="253999"/>
                </a:lnTo>
                <a:lnTo>
                  <a:pt x="0" y="287019"/>
                </a:lnTo>
                <a:lnTo>
                  <a:pt x="888" y="292099"/>
                </a:lnTo>
                <a:lnTo>
                  <a:pt x="4698" y="302259"/>
                </a:lnTo>
                <a:lnTo>
                  <a:pt x="7619" y="308609"/>
                </a:lnTo>
                <a:lnTo>
                  <a:pt x="11556" y="313689"/>
                </a:lnTo>
                <a:lnTo>
                  <a:pt x="14731" y="318769"/>
                </a:lnTo>
                <a:lnTo>
                  <a:pt x="38734" y="335279"/>
                </a:lnTo>
                <a:lnTo>
                  <a:pt x="52323" y="335279"/>
                </a:lnTo>
                <a:lnTo>
                  <a:pt x="57022" y="332739"/>
                </a:lnTo>
                <a:lnTo>
                  <a:pt x="66039" y="326389"/>
                </a:lnTo>
                <a:lnTo>
                  <a:pt x="69341" y="322579"/>
                </a:lnTo>
                <a:lnTo>
                  <a:pt x="70061" y="321309"/>
                </a:lnTo>
                <a:lnTo>
                  <a:pt x="44450" y="321309"/>
                </a:lnTo>
                <a:lnTo>
                  <a:pt x="35687" y="317499"/>
                </a:lnTo>
                <a:lnTo>
                  <a:pt x="32892" y="314959"/>
                </a:lnTo>
                <a:lnTo>
                  <a:pt x="27558" y="309879"/>
                </a:lnTo>
                <a:lnTo>
                  <a:pt x="25018" y="307339"/>
                </a:lnTo>
                <a:lnTo>
                  <a:pt x="22859" y="303529"/>
                </a:lnTo>
                <a:lnTo>
                  <a:pt x="20700" y="300989"/>
                </a:lnTo>
                <a:lnTo>
                  <a:pt x="18922" y="297179"/>
                </a:lnTo>
                <a:lnTo>
                  <a:pt x="15875" y="290829"/>
                </a:lnTo>
                <a:lnTo>
                  <a:pt x="14985" y="287019"/>
                </a:lnTo>
                <a:lnTo>
                  <a:pt x="14350" y="280669"/>
                </a:lnTo>
                <a:lnTo>
                  <a:pt x="14731" y="278129"/>
                </a:lnTo>
                <a:lnTo>
                  <a:pt x="17017" y="271779"/>
                </a:lnTo>
                <a:lnTo>
                  <a:pt x="19050" y="269239"/>
                </a:lnTo>
                <a:lnTo>
                  <a:pt x="21970" y="267969"/>
                </a:lnTo>
                <a:lnTo>
                  <a:pt x="25272" y="265429"/>
                </a:lnTo>
                <a:lnTo>
                  <a:pt x="29082" y="264159"/>
                </a:lnTo>
                <a:lnTo>
                  <a:pt x="64949" y="264159"/>
                </a:lnTo>
                <a:lnTo>
                  <a:pt x="57851" y="253999"/>
                </a:lnTo>
                <a:lnTo>
                  <a:pt x="40258" y="253999"/>
                </a:lnTo>
                <a:lnTo>
                  <a:pt x="34925" y="252729"/>
                </a:lnTo>
                <a:close/>
              </a:path>
              <a:path w="417195" h="335279">
                <a:moveTo>
                  <a:pt x="64949" y="264159"/>
                </a:moveTo>
                <a:lnTo>
                  <a:pt x="37845" y="264159"/>
                </a:lnTo>
                <a:lnTo>
                  <a:pt x="43052" y="265429"/>
                </a:lnTo>
                <a:lnTo>
                  <a:pt x="49021" y="266699"/>
                </a:lnTo>
                <a:lnTo>
                  <a:pt x="67055" y="292099"/>
                </a:lnTo>
                <a:lnTo>
                  <a:pt x="66801" y="295909"/>
                </a:lnTo>
                <a:lnTo>
                  <a:pt x="66420" y="299719"/>
                </a:lnTo>
                <a:lnTo>
                  <a:pt x="65785" y="302259"/>
                </a:lnTo>
                <a:lnTo>
                  <a:pt x="65277" y="304799"/>
                </a:lnTo>
                <a:lnTo>
                  <a:pt x="64642" y="307339"/>
                </a:lnTo>
                <a:lnTo>
                  <a:pt x="63753" y="308609"/>
                </a:lnTo>
                <a:lnTo>
                  <a:pt x="62991" y="311149"/>
                </a:lnTo>
                <a:lnTo>
                  <a:pt x="61975" y="312419"/>
                </a:lnTo>
                <a:lnTo>
                  <a:pt x="59689" y="316229"/>
                </a:lnTo>
                <a:lnTo>
                  <a:pt x="58292" y="317499"/>
                </a:lnTo>
                <a:lnTo>
                  <a:pt x="56768" y="318769"/>
                </a:lnTo>
                <a:lnTo>
                  <a:pt x="53720" y="320039"/>
                </a:lnTo>
                <a:lnTo>
                  <a:pt x="50545" y="321309"/>
                </a:lnTo>
                <a:lnTo>
                  <a:pt x="70061" y="321309"/>
                </a:lnTo>
                <a:lnTo>
                  <a:pt x="71500" y="318769"/>
                </a:lnTo>
                <a:lnTo>
                  <a:pt x="73787" y="313689"/>
                </a:lnTo>
                <a:lnTo>
                  <a:pt x="75183" y="308609"/>
                </a:lnTo>
                <a:lnTo>
                  <a:pt x="76072" y="302259"/>
                </a:lnTo>
                <a:lnTo>
                  <a:pt x="91568" y="302259"/>
                </a:lnTo>
                <a:lnTo>
                  <a:pt x="64949" y="264159"/>
                </a:lnTo>
                <a:close/>
              </a:path>
              <a:path w="417195" h="335279">
                <a:moveTo>
                  <a:pt x="84327" y="311149"/>
                </a:moveTo>
                <a:lnTo>
                  <a:pt x="82550" y="311149"/>
                </a:lnTo>
                <a:lnTo>
                  <a:pt x="83312" y="312419"/>
                </a:lnTo>
                <a:lnTo>
                  <a:pt x="83819" y="312419"/>
                </a:lnTo>
                <a:lnTo>
                  <a:pt x="84327" y="311149"/>
                </a:lnTo>
                <a:close/>
              </a:path>
              <a:path w="417195" h="335279">
                <a:moveTo>
                  <a:pt x="91568" y="302259"/>
                </a:moveTo>
                <a:lnTo>
                  <a:pt x="76072" y="302259"/>
                </a:lnTo>
                <a:lnTo>
                  <a:pt x="82295" y="311149"/>
                </a:lnTo>
                <a:lnTo>
                  <a:pt x="86994" y="311149"/>
                </a:lnTo>
                <a:lnTo>
                  <a:pt x="87883" y="309879"/>
                </a:lnTo>
                <a:lnTo>
                  <a:pt x="88900" y="309879"/>
                </a:lnTo>
                <a:lnTo>
                  <a:pt x="89788" y="308609"/>
                </a:lnTo>
                <a:lnTo>
                  <a:pt x="90677" y="308609"/>
                </a:lnTo>
                <a:lnTo>
                  <a:pt x="91185" y="307339"/>
                </a:lnTo>
                <a:lnTo>
                  <a:pt x="91820" y="307339"/>
                </a:lnTo>
                <a:lnTo>
                  <a:pt x="92201" y="306069"/>
                </a:lnTo>
                <a:lnTo>
                  <a:pt x="92837" y="306069"/>
                </a:lnTo>
                <a:lnTo>
                  <a:pt x="92963" y="304799"/>
                </a:lnTo>
                <a:lnTo>
                  <a:pt x="92709" y="303529"/>
                </a:lnTo>
                <a:lnTo>
                  <a:pt x="92455" y="303529"/>
                </a:lnTo>
                <a:lnTo>
                  <a:pt x="91568" y="302259"/>
                </a:lnTo>
                <a:close/>
              </a:path>
              <a:path w="417195" h="335279">
                <a:moveTo>
                  <a:pt x="116712" y="195579"/>
                </a:moveTo>
                <a:lnTo>
                  <a:pt x="112267" y="195579"/>
                </a:lnTo>
                <a:lnTo>
                  <a:pt x="102869" y="196849"/>
                </a:lnTo>
                <a:lnTo>
                  <a:pt x="77088" y="228599"/>
                </a:lnTo>
                <a:lnTo>
                  <a:pt x="76580" y="232409"/>
                </a:lnTo>
                <a:lnTo>
                  <a:pt x="95376" y="270509"/>
                </a:lnTo>
                <a:lnTo>
                  <a:pt x="118363" y="281939"/>
                </a:lnTo>
                <a:lnTo>
                  <a:pt x="133222" y="278129"/>
                </a:lnTo>
                <a:lnTo>
                  <a:pt x="138429" y="275589"/>
                </a:lnTo>
                <a:lnTo>
                  <a:pt x="143637" y="271779"/>
                </a:lnTo>
                <a:lnTo>
                  <a:pt x="146684" y="270509"/>
                </a:lnTo>
                <a:lnTo>
                  <a:pt x="149351" y="267969"/>
                </a:lnTo>
                <a:lnTo>
                  <a:pt x="120395" y="267969"/>
                </a:lnTo>
                <a:lnTo>
                  <a:pt x="117220" y="266699"/>
                </a:lnTo>
                <a:lnTo>
                  <a:pt x="114172" y="266699"/>
                </a:lnTo>
                <a:lnTo>
                  <a:pt x="111251" y="264159"/>
                </a:lnTo>
                <a:lnTo>
                  <a:pt x="108584" y="262889"/>
                </a:lnTo>
                <a:lnTo>
                  <a:pt x="105790" y="260349"/>
                </a:lnTo>
                <a:lnTo>
                  <a:pt x="103250" y="256539"/>
                </a:lnTo>
                <a:lnTo>
                  <a:pt x="100710" y="253999"/>
                </a:lnTo>
                <a:lnTo>
                  <a:pt x="113045" y="245109"/>
                </a:lnTo>
                <a:lnTo>
                  <a:pt x="94741" y="245109"/>
                </a:lnTo>
                <a:lnTo>
                  <a:pt x="92963" y="242569"/>
                </a:lnTo>
                <a:lnTo>
                  <a:pt x="91693" y="238759"/>
                </a:lnTo>
                <a:lnTo>
                  <a:pt x="89915" y="233679"/>
                </a:lnTo>
                <a:lnTo>
                  <a:pt x="89534" y="229869"/>
                </a:lnTo>
                <a:lnTo>
                  <a:pt x="90042" y="224789"/>
                </a:lnTo>
                <a:lnTo>
                  <a:pt x="90804" y="222249"/>
                </a:lnTo>
                <a:lnTo>
                  <a:pt x="92328" y="219709"/>
                </a:lnTo>
                <a:lnTo>
                  <a:pt x="93725" y="217169"/>
                </a:lnTo>
                <a:lnTo>
                  <a:pt x="95884" y="214629"/>
                </a:lnTo>
                <a:lnTo>
                  <a:pt x="104520" y="208279"/>
                </a:lnTo>
                <a:lnTo>
                  <a:pt x="109981" y="207009"/>
                </a:lnTo>
                <a:lnTo>
                  <a:pt x="137371" y="207009"/>
                </a:lnTo>
                <a:lnTo>
                  <a:pt x="136270" y="205739"/>
                </a:lnTo>
                <a:lnTo>
                  <a:pt x="132587" y="203199"/>
                </a:lnTo>
                <a:lnTo>
                  <a:pt x="129031" y="199389"/>
                </a:lnTo>
                <a:lnTo>
                  <a:pt x="125094" y="198119"/>
                </a:lnTo>
                <a:lnTo>
                  <a:pt x="116712" y="195579"/>
                </a:lnTo>
                <a:close/>
              </a:path>
              <a:path w="417195" h="335279">
                <a:moveTo>
                  <a:pt x="158495" y="242569"/>
                </a:moveTo>
                <a:lnTo>
                  <a:pt x="155320" y="242569"/>
                </a:lnTo>
                <a:lnTo>
                  <a:pt x="154685" y="243839"/>
                </a:lnTo>
                <a:lnTo>
                  <a:pt x="153923" y="245109"/>
                </a:lnTo>
                <a:lnTo>
                  <a:pt x="153034" y="246379"/>
                </a:lnTo>
                <a:lnTo>
                  <a:pt x="152018" y="247649"/>
                </a:lnTo>
                <a:lnTo>
                  <a:pt x="149478" y="251459"/>
                </a:lnTo>
                <a:lnTo>
                  <a:pt x="147700" y="253999"/>
                </a:lnTo>
                <a:lnTo>
                  <a:pt x="143637" y="257809"/>
                </a:lnTo>
                <a:lnTo>
                  <a:pt x="141096" y="260349"/>
                </a:lnTo>
                <a:lnTo>
                  <a:pt x="134238" y="264159"/>
                </a:lnTo>
                <a:lnTo>
                  <a:pt x="130555" y="266699"/>
                </a:lnTo>
                <a:lnTo>
                  <a:pt x="123697" y="267969"/>
                </a:lnTo>
                <a:lnTo>
                  <a:pt x="149351" y="267969"/>
                </a:lnTo>
                <a:lnTo>
                  <a:pt x="154177" y="262889"/>
                </a:lnTo>
                <a:lnTo>
                  <a:pt x="156209" y="261619"/>
                </a:lnTo>
                <a:lnTo>
                  <a:pt x="157733" y="259079"/>
                </a:lnTo>
                <a:lnTo>
                  <a:pt x="159384" y="256539"/>
                </a:lnTo>
                <a:lnTo>
                  <a:pt x="160654" y="255269"/>
                </a:lnTo>
                <a:lnTo>
                  <a:pt x="162432" y="252729"/>
                </a:lnTo>
                <a:lnTo>
                  <a:pt x="162940" y="251459"/>
                </a:lnTo>
                <a:lnTo>
                  <a:pt x="163067" y="248919"/>
                </a:lnTo>
                <a:lnTo>
                  <a:pt x="162687" y="248919"/>
                </a:lnTo>
                <a:lnTo>
                  <a:pt x="162559" y="247649"/>
                </a:lnTo>
                <a:lnTo>
                  <a:pt x="161797" y="246379"/>
                </a:lnTo>
                <a:lnTo>
                  <a:pt x="161416" y="246379"/>
                </a:lnTo>
                <a:lnTo>
                  <a:pt x="161035" y="245109"/>
                </a:lnTo>
                <a:lnTo>
                  <a:pt x="159892" y="243839"/>
                </a:lnTo>
                <a:lnTo>
                  <a:pt x="158495" y="242569"/>
                </a:lnTo>
                <a:close/>
              </a:path>
              <a:path w="417195" h="335279">
                <a:moveTo>
                  <a:pt x="25907" y="208279"/>
                </a:moveTo>
                <a:lnTo>
                  <a:pt x="21462" y="208279"/>
                </a:lnTo>
                <a:lnTo>
                  <a:pt x="20573" y="209549"/>
                </a:lnTo>
                <a:lnTo>
                  <a:pt x="19557" y="209549"/>
                </a:lnTo>
                <a:lnTo>
                  <a:pt x="18414" y="210819"/>
                </a:lnTo>
                <a:lnTo>
                  <a:pt x="17271" y="210819"/>
                </a:lnTo>
                <a:lnTo>
                  <a:pt x="15620" y="212089"/>
                </a:lnTo>
                <a:lnTo>
                  <a:pt x="14985" y="213359"/>
                </a:lnTo>
                <a:lnTo>
                  <a:pt x="14477" y="213359"/>
                </a:lnTo>
                <a:lnTo>
                  <a:pt x="14223" y="214629"/>
                </a:lnTo>
                <a:lnTo>
                  <a:pt x="13588" y="214629"/>
                </a:lnTo>
                <a:lnTo>
                  <a:pt x="13715" y="215899"/>
                </a:lnTo>
                <a:lnTo>
                  <a:pt x="40258" y="253999"/>
                </a:lnTo>
                <a:lnTo>
                  <a:pt x="57851" y="253999"/>
                </a:lnTo>
                <a:lnTo>
                  <a:pt x="25907" y="208279"/>
                </a:lnTo>
                <a:close/>
              </a:path>
              <a:path w="417195" h="335279">
                <a:moveTo>
                  <a:pt x="137371" y="207009"/>
                </a:moveTo>
                <a:lnTo>
                  <a:pt x="109981" y="207009"/>
                </a:lnTo>
                <a:lnTo>
                  <a:pt x="120776" y="209549"/>
                </a:lnTo>
                <a:lnTo>
                  <a:pt x="125475" y="213359"/>
                </a:lnTo>
                <a:lnTo>
                  <a:pt x="129666" y="219709"/>
                </a:lnTo>
                <a:lnTo>
                  <a:pt x="94741" y="245109"/>
                </a:lnTo>
                <a:lnTo>
                  <a:pt x="113045" y="245109"/>
                </a:lnTo>
                <a:lnTo>
                  <a:pt x="143001" y="223519"/>
                </a:lnTo>
                <a:lnTo>
                  <a:pt x="144144" y="223519"/>
                </a:lnTo>
                <a:lnTo>
                  <a:pt x="145033" y="222249"/>
                </a:lnTo>
                <a:lnTo>
                  <a:pt x="145795" y="218439"/>
                </a:lnTo>
                <a:lnTo>
                  <a:pt x="145287" y="217169"/>
                </a:lnTo>
                <a:lnTo>
                  <a:pt x="144017" y="215899"/>
                </a:lnTo>
                <a:lnTo>
                  <a:pt x="142493" y="213359"/>
                </a:lnTo>
                <a:lnTo>
                  <a:pt x="139572" y="209549"/>
                </a:lnTo>
                <a:lnTo>
                  <a:pt x="137371" y="207009"/>
                </a:lnTo>
                <a:close/>
              </a:path>
              <a:path w="417195" h="335279">
                <a:moveTo>
                  <a:pt x="157352" y="241299"/>
                </a:moveTo>
                <a:lnTo>
                  <a:pt x="156590" y="242569"/>
                </a:lnTo>
                <a:lnTo>
                  <a:pt x="157733" y="242569"/>
                </a:lnTo>
                <a:lnTo>
                  <a:pt x="157352" y="241299"/>
                </a:lnTo>
                <a:close/>
              </a:path>
              <a:path w="417195" h="335279">
                <a:moveTo>
                  <a:pt x="186088" y="163829"/>
                </a:moveTo>
                <a:lnTo>
                  <a:pt x="173100" y="163829"/>
                </a:lnTo>
                <a:lnTo>
                  <a:pt x="175640" y="227329"/>
                </a:lnTo>
                <a:lnTo>
                  <a:pt x="175767" y="229869"/>
                </a:lnTo>
                <a:lnTo>
                  <a:pt x="176021" y="232409"/>
                </a:lnTo>
                <a:lnTo>
                  <a:pt x="176275" y="232409"/>
                </a:lnTo>
                <a:lnTo>
                  <a:pt x="176402" y="233679"/>
                </a:lnTo>
                <a:lnTo>
                  <a:pt x="177164" y="234949"/>
                </a:lnTo>
                <a:lnTo>
                  <a:pt x="177545" y="234949"/>
                </a:lnTo>
                <a:lnTo>
                  <a:pt x="177926" y="236219"/>
                </a:lnTo>
                <a:lnTo>
                  <a:pt x="180847" y="240029"/>
                </a:lnTo>
                <a:lnTo>
                  <a:pt x="181863" y="241299"/>
                </a:lnTo>
                <a:lnTo>
                  <a:pt x="185165" y="241299"/>
                </a:lnTo>
                <a:lnTo>
                  <a:pt x="210057" y="223519"/>
                </a:lnTo>
                <a:lnTo>
                  <a:pt x="188594" y="223519"/>
                </a:lnTo>
                <a:lnTo>
                  <a:pt x="186088" y="163829"/>
                </a:lnTo>
                <a:close/>
              </a:path>
              <a:path w="417195" h="335279">
                <a:moveTo>
                  <a:pt x="222250" y="203199"/>
                </a:moveTo>
                <a:lnTo>
                  <a:pt x="219075" y="203199"/>
                </a:lnTo>
                <a:lnTo>
                  <a:pt x="188594" y="223519"/>
                </a:lnTo>
                <a:lnTo>
                  <a:pt x="210057" y="223519"/>
                </a:lnTo>
                <a:lnTo>
                  <a:pt x="226059" y="212089"/>
                </a:lnTo>
                <a:lnTo>
                  <a:pt x="226821" y="212089"/>
                </a:lnTo>
                <a:lnTo>
                  <a:pt x="226694" y="210819"/>
                </a:lnTo>
                <a:lnTo>
                  <a:pt x="226694" y="209549"/>
                </a:lnTo>
                <a:lnTo>
                  <a:pt x="226440" y="209549"/>
                </a:lnTo>
                <a:lnTo>
                  <a:pt x="226187" y="208279"/>
                </a:lnTo>
                <a:lnTo>
                  <a:pt x="225805" y="208279"/>
                </a:lnTo>
                <a:lnTo>
                  <a:pt x="225425" y="207009"/>
                </a:lnTo>
                <a:lnTo>
                  <a:pt x="224789" y="205739"/>
                </a:lnTo>
                <a:lnTo>
                  <a:pt x="224154" y="205739"/>
                </a:lnTo>
                <a:lnTo>
                  <a:pt x="223519" y="204469"/>
                </a:lnTo>
                <a:lnTo>
                  <a:pt x="222250" y="203199"/>
                </a:lnTo>
                <a:close/>
              </a:path>
              <a:path w="417195" h="335279">
                <a:moveTo>
                  <a:pt x="24510" y="207009"/>
                </a:moveTo>
                <a:lnTo>
                  <a:pt x="24002" y="207009"/>
                </a:lnTo>
                <a:lnTo>
                  <a:pt x="22987" y="208279"/>
                </a:lnTo>
                <a:lnTo>
                  <a:pt x="25018" y="208279"/>
                </a:lnTo>
                <a:lnTo>
                  <a:pt x="24510" y="207009"/>
                </a:lnTo>
                <a:close/>
              </a:path>
              <a:path w="417195" h="335279">
                <a:moveTo>
                  <a:pt x="220852" y="201929"/>
                </a:moveTo>
                <a:lnTo>
                  <a:pt x="220344" y="201929"/>
                </a:lnTo>
                <a:lnTo>
                  <a:pt x="219455" y="203199"/>
                </a:lnTo>
                <a:lnTo>
                  <a:pt x="221233" y="203199"/>
                </a:lnTo>
                <a:lnTo>
                  <a:pt x="220852" y="201929"/>
                </a:lnTo>
                <a:close/>
              </a:path>
              <a:path w="417195" h="335279">
                <a:moveTo>
                  <a:pt x="179577" y="146049"/>
                </a:moveTo>
                <a:lnTo>
                  <a:pt x="176021" y="146049"/>
                </a:lnTo>
                <a:lnTo>
                  <a:pt x="138683" y="172719"/>
                </a:lnTo>
                <a:lnTo>
                  <a:pt x="138175" y="172719"/>
                </a:lnTo>
                <a:lnTo>
                  <a:pt x="137921" y="173989"/>
                </a:lnTo>
                <a:lnTo>
                  <a:pt x="137540" y="173989"/>
                </a:lnTo>
                <a:lnTo>
                  <a:pt x="137540" y="175259"/>
                </a:lnTo>
                <a:lnTo>
                  <a:pt x="137794" y="176529"/>
                </a:lnTo>
                <a:lnTo>
                  <a:pt x="138556" y="177799"/>
                </a:lnTo>
                <a:lnTo>
                  <a:pt x="139064" y="179069"/>
                </a:lnTo>
                <a:lnTo>
                  <a:pt x="139572" y="179069"/>
                </a:lnTo>
                <a:lnTo>
                  <a:pt x="140842" y="181609"/>
                </a:lnTo>
                <a:lnTo>
                  <a:pt x="141985" y="182879"/>
                </a:lnTo>
                <a:lnTo>
                  <a:pt x="144906" y="182879"/>
                </a:lnTo>
                <a:lnTo>
                  <a:pt x="173100" y="163829"/>
                </a:lnTo>
                <a:lnTo>
                  <a:pt x="186088" y="163829"/>
                </a:lnTo>
                <a:lnTo>
                  <a:pt x="185981" y="161289"/>
                </a:lnTo>
                <a:lnTo>
                  <a:pt x="185927" y="158749"/>
                </a:lnTo>
                <a:lnTo>
                  <a:pt x="185546" y="156209"/>
                </a:lnTo>
                <a:lnTo>
                  <a:pt x="185292" y="154939"/>
                </a:lnTo>
                <a:lnTo>
                  <a:pt x="184276" y="152399"/>
                </a:lnTo>
                <a:lnTo>
                  <a:pt x="183768" y="152399"/>
                </a:lnTo>
                <a:lnTo>
                  <a:pt x="183387" y="151129"/>
                </a:lnTo>
                <a:lnTo>
                  <a:pt x="181737" y="148589"/>
                </a:lnTo>
                <a:lnTo>
                  <a:pt x="181228" y="148589"/>
                </a:lnTo>
                <a:lnTo>
                  <a:pt x="180593" y="147319"/>
                </a:lnTo>
                <a:lnTo>
                  <a:pt x="179577" y="146049"/>
                </a:lnTo>
                <a:close/>
              </a:path>
              <a:path w="417195" h="335279">
                <a:moveTo>
                  <a:pt x="245490" y="139699"/>
                </a:moveTo>
                <a:lnTo>
                  <a:pt x="242823" y="139699"/>
                </a:lnTo>
                <a:lnTo>
                  <a:pt x="212725" y="161289"/>
                </a:lnTo>
                <a:lnTo>
                  <a:pt x="211835" y="161289"/>
                </a:lnTo>
                <a:lnTo>
                  <a:pt x="211454" y="162559"/>
                </a:lnTo>
                <a:lnTo>
                  <a:pt x="211581" y="165099"/>
                </a:lnTo>
                <a:lnTo>
                  <a:pt x="212216" y="166369"/>
                </a:lnTo>
                <a:lnTo>
                  <a:pt x="214756" y="170179"/>
                </a:lnTo>
                <a:lnTo>
                  <a:pt x="215900" y="170179"/>
                </a:lnTo>
                <a:lnTo>
                  <a:pt x="216788" y="171449"/>
                </a:lnTo>
                <a:lnTo>
                  <a:pt x="219582" y="171449"/>
                </a:lnTo>
                <a:lnTo>
                  <a:pt x="249300" y="149859"/>
                </a:lnTo>
                <a:lnTo>
                  <a:pt x="250189" y="149859"/>
                </a:lnTo>
                <a:lnTo>
                  <a:pt x="250570" y="148589"/>
                </a:lnTo>
                <a:lnTo>
                  <a:pt x="250316" y="146049"/>
                </a:lnTo>
                <a:lnTo>
                  <a:pt x="249681" y="144779"/>
                </a:lnTo>
                <a:lnTo>
                  <a:pt x="248412" y="143509"/>
                </a:lnTo>
                <a:lnTo>
                  <a:pt x="247776" y="142239"/>
                </a:lnTo>
                <a:lnTo>
                  <a:pt x="247141" y="142239"/>
                </a:lnTo>
                <a:lnTo>
                  <a:pt x="246633" y="140969"/>
                </a:lnTo>
                <a:lnTo>
                  <a:pt x="245998" y="140969"/>
                </a:lnTo>
                <a:lnTo>
                  <a:pt x="245490" y="139699"/>
                </a:lnTo>
                <a:close/>
              </a:path>
              <a:path w="417195" h="335279">
                <a:moveTo>
                  <a:pt x="289687" y="167639"/>
                </a:moveTo>
                <a:lnTo>
                  <a:pt x="286512" y="167639"/>
                </a:lnTo>
                <a:lnTo>
                  <a:pt x="287781" y="168909"/>
                </a:lnTo>
                <a:lnTo>
                  <a:pt x="288416" y="168909"/>
                </a:lnTo>
                <a:lnTo>
                  <a:pt x="289687" y="167639"/>
                </a:lnTo>
                <a:close/>
              </a:path>
              <a:path w="417195" h="335279">
                <a:moveTo>
                  <a:pt x="293073" y="64769"/>
                </a:moveTo>
                <a:lnTo>
                  <a:pt x="266826" y="64769"/>
                </a:lnTo>
                <a:lnTo>
                  <a:pt x="269113" y="66039"/>
                </a:lnTo>
                <a:lnTo>
                  <a:pt x="271271" y="66039"/>
                </a:lnTo>
                <a:lnTo>
                  <a:pt x="273430" y="67309"/>
                </a:lnTo>
                <a:lnTo>
                  <a:pt x="281939" y="76200"/>
                </a:lnTo>
                <a:lnTo>
                  <a:pt x="283209" y="77469"/>
                </a:lnTo>
                <a:lnTo>
                  <a:pt x="284479" y="81279"/>
                </a:lnTo>
                <a:lnTo>
                  <a:pt x="285622" y="83819"/>
                </a:lnTo>
                <a:lnTo>
                  <a:pt x="286512" y="86359"/>
                </a:lnTo>
                <a:lnTo>
                  <a:pt x="287781" y="93979"/>
                </a:lnTo>
                <a:lnTo>
                  <a:pt x="287781" y="104139"/>
                </a:lnTo>
                <a:lnTo>
                  <a:pt x="287654" y="109219"/>
                </a:lnTo>
                <a:lnTo>
                  <a:pt x="287019" y="115569"/>
                </a:lnTo>
                <a:lnTo>
                  <a:pt x="285750" y="123189"/>
                </a:lnTo>
                <a:lnTo>
                  <a:pt x="280669" y="154939"/>
                </a:lnTo>
                <a:lnTo>
                  <a:pt x="280415" y="156209"/>
                </a:lnTo>
                <a:lnTo>
                  <a:pt x="280415" y="158749"/>
                </a:lnTo>
                <a:lnTo>
                  <a:pt x="280796" y="160019"/>
                </a:lnTo>
                <a:lnTo>
                  <a:pt x="281050" y="161289"/>
                </a:lnTo>
                <a:lnTo>
                  <a:pt x="281558" y="162559"/>
                </a:lnTo>
                <a:lnTo>
                  <a:pt x="281939" y="162559"/>
                </a:lnTo>
                <a:lnTo>
                  <a:pt x="282447" y="163829"/>
                </a:lnTo>
                <a:lnTo>
                  <a:pt x="283082" y="165099"/>
                </a:lnTo>
                <a:lnTo>
                  <a:pt x="283844" y="166369"/>
                </a:lnTo>
                <a:lnTo>
                  <a:pt x="284606" y="166369"/>
                </a:lnTo>
                <a:lnTo>
                  <a:pt x="285876" y="167639"/>
                </a:lnTo>
                <a:lnTo>
                  <a:pt x="290321" y="167639"/>
                </a:lnTo>
                <a:lnTo>
                  <a:pt x="316102" y="149859"/>
                </a:lnTo>
                <a:lnTo>
                  <a:pt x="294385" y="149859"/>
                </a:lnTo>
                <a:lnTo>
                  <a:pt x="298322" y="123189"/>
                </a:lnTo>
                <a:lnTo>
                  <a:pt x="299846" y="114300"/>
                </a:lnTo>
                <a:lnTo>
                  <a:pt x="300735" y="106679"/>
                </a:lnTo>
                <a:lnTo>
                  <a:pt x="301243" y="93979"/>
                </a:lnTo>
                <a:lnTo>
                  <a:pt x="301116" y="88900"/>
                </a:lnTo>
                <a:lnTo>
                  <a:pt x="293750" y="66039"/>
                </a:lnTo>
                <a:lnTo>
                  <a:pt x="293073" y="64769"/>
                </a:lnTo>
                <a:close/>
              </a:path>
              <a:path w="417195" h="335279">
                <a:moveTo>
                  <a:pt x="338073" y="120650"/>
                </a:moveTo>
                <a:lnTo>
                  <a:pt x="334898" y="120650"/>
                </a:lnTo>
                <a:lnTo>
                  <a:pt x="294385" y="149859"/>
                </a:lnTo>
                <a:lnTo>
                  <a:pt x="316102" y="149859"/>
                </a:lnTo>
                <a:lnTo>
                  <a:pt x="341883" y="132079"/>
                </a:lnTo>
                <a:lnTo>
                  <a:pt x="342391" y="130809"/>
                </a:lnTo>
                <a:lnTo>
                  <a:pt x="342645" y="130809"/>
                </a:lnTo>
                <a:lnTo>
                  <a:pt x="343153" y="129539"/>
                </a:lnTo>
                <a:lnTo>
                  <a:pt x="342772" y="127000"/>
                </a:lnTo>
                <a:lnTo>
                  <a:pt x="342010" y="125729"/>
                </a:lnTo>
                <a:lnTo>
                  <a:pt x="341502" y="125729"/>
                </a:lnTo>
                <a:lnTo>
                  <a:pt x="340994" y="124459"/>
                </a:lnTo>
                <a:lnTo>
                  <a:pt x="340359" y="123189"/>
                </a:lnTo>
                <a:lnTo>
                  <a:pt x="339216" y="121919"/>
                </a:lnTo>
                <a:lnTo>
                  <a:pt x="338581" y="121919"/>
                </a:lnTo>
                <a:lnTo>
                  <a:pt x="338073" y="120650"/>
                </a:lnTo>
                <a:close/>
              </a:path>
              <a:path w="417195" h="335279">
                <a:moveTo>
                  <a:pt x="367410" y="113029"/>
                </a:moveTo>
                <a:lnTo>
                  <a:pt x="364743" y="113029"/>
                </a:lnTo>
                <a:lnTo>
                  <a:pt x="365759" y="114300"/>
                </a:lnTo>
                <a:lnTo>
                  <a:pt x="367029" y="114300"/>
                </a:lnTo>
                <a:lnTo>
                  <a:pt x="367410" y="113029"/>
                </a:lnTo>
                <a:close/>
              </a:path>
              <a:path w="417195" h="335279">
                <a:moveTo>
                  <a:pt x="349757" y="20319"/>
                </a:moveTo>
                <a:lnTo>
                  <a:pt x="330962" y="20319"/>
                </a:lnTo>
                <a:lnTo>
                  <a:pt x="380110" y="90169"/>
                </a:lnTo>
                <a:lnTo>
                  <a:pt x="360425" y="104139"/>
                </a:lnTo>
                <a:lnTo>
                  <a:pt x="360171" y="104139"/>
                </a:lnTo>
                <a:lnTo>
                  <a:pt x="359790" y="105409"/>
                </a:lnTo>
                <a:lnTo>
                  <a:pt x="359917" y="106679"/>
                </a:lnTo>
                <a:lnTo>
                  <a:pt x="360171" y="106679"/>
                </a:lnTo>
                <a:lnTo>
                  <a:pt x="360679" y="109219"/>
                </a:lnTo>
                <a:lnTo>
                  <a:pt x="361188" y="109219"/>
                </a:lnTo>
                <a:lnTo>
                  <a:pt x="361822" y="110489"/>
                </a:lnTo>
                <a:lnTo>
                  <a:pt x="362965" y="111759"/>
                </a:lnTo>
                <a:lnTo>
                  <a:pt x="363600" y="113029"/>
                </a:lnTo>
                <a:lnTo>
                  <a:pt x="367791" y="113029"/>
                </a:lnTo>
                <a:lnTo>
                  <a:pt x="414073" y="81279"/>
                </a:lnTo>
                <a:lnTo>
                  <a:pt x="392429" y="81279"/>
                </a:lnTo>
                <a:lnTo>
                  <a:pt x="349757" y="20319"/>
                </a:lnTo>
                <a:close/>
              </a:path>
              <a:path w="417195" h="335279">
                <a:moveTo>
                  <a:pt x="269493" y="49529"/>
                </a:moveTo>
                <a:lnTo>
                  <a:pt x="265429" y="49529"/>
                </a:lnTo>
                <a:lnTo>
                  <a:pt x="257047" y="52069"/>
                </a:lnTo>
                <a:lnTo>
                  <a:pt x="252729" y="54609"/>
                </a:lnTo>
                <a:lnTo>
                  <a:pt x="248157" y="57150"/>
                </a:lnTo>
                <a:lnTo>
                  <a:pt x="245363" y="59689"/>
                </a:lnTo>
                <a:lnTo>
                  <a:pt x="242950" y="62229"/>
                </a:lnTo>
                <a:lnTo>
                  <a:pt x="238632" y="66039"/>
                </a:lnTo>
                <a:lnTo>
                  <a:pt x="236854" y="68579"/>
                </a:lnTo>
                <a:lnTo>
                  <a:pt x="235203" y="71119"/>
                </a:lnTo>
                <a:lnTo>
                  <a:pt x="233679" y="73659"/>
                </a:lnTo>
                <a:lnTo>
                  <a:pt x="232537" y="74929"/>
                </a:lnTo>
                <a:lnTo>
                  <a:pt x="230504" y="80009"/>
                </a:lnTo>
                <a:lnTo>
                  <a:pt x="229996" y="82550"/>
                </a:lnTo>
                <a:lnTo>
                  <a:pt x="229996" y="83819"/>
                </a:lnTo>
                <a:lnTo>
                  <a:pt x="230377" y="85089"/>
                </a:lnTo>
                <a:lnTo>
                  <a:pt x="230885" y="86359"/>
                </a:lnTo>
                <a:lnTo>
                  <a:pt x="231266" y="86359"/>
                </a:lnTo>
                <a:lnTo>
                  <a:pt x="231647" y="87629"/>
                </a:lnTo>
                <a:lnTo>
                  <a:pt x="232155" y="87629"/>
                </a:lnTo>
                <a:lnTo>
                  <a:pt x="234060" y="90169"/>
                </a:lnTo>
                <a:lnTo>
                  <a:pt x="235203" y="91439"/>
                </a:lnTo>
                <a:lnTo>
                  <a:pt x="236219" y="92709"/>
                </a:lnTo>
                <a:lnTo>
                  <a:pt x="237743" y="92709"/>
                </a:lnTo>
                <a:lnTo>
                  <a:pt x="238759" y="91439"/>
                </a:lnTo>
                <a:lnTo>
                  <a:pt x="239394" y="91439"/>
                </a:lnTo>
                <a:lnTo>
                  <a:pt x="240664" y="87629"/>
                </a:lnTo>
                <a:lnTo>
                  <a:pt x="242569" y="83819"/>
                </a:lnTo>
                <a:lnTo>
                  <a:pt x="243712" y="81279"/>
                </a:lnTo>
                <a:lnTo>
                  <a:pt x="245237" y="78739"/>
                </a:lnTo>
                <a:lnTo>
                  <a:pt x="248792" y="73659"/>
                </a:lnTo>
                <a:lnTo>
                  <a:pt x="251205" y="71119"/>
                </a:lnTo>
                <a:lnTo>
                  <a:pt x="254253" y="69850"/>
                </a:lnTo>
                <a:lnTo>
                  <a:pt x="256793" y="67309"/>
                </a:lnTo>
                <a:lnTo>
                  <a:pt x="259333" y="66039"/>
                </a:lnTo>
                <a:lnTo>
                  <a:pt x="264413" y="66039"/>
                </a:lnTo>
                <a:lnTo>
                  <a:pt x="266826" y="64769"/>
                </a:lnTo>
                <a:lnTo>
                  <a:pt x="293073" y="64769"/>
                </a:lnTo>
                <a:lnTo>
                  <a:pt x="291718" y="62229"/>
                </a:lnTo>
                <a:lnTo>
                  <a:pt x="289305" y="59689"/>
                </a:lnTo>
                <a:lnTo>
                  <a:pt x="286638" y="57150"/>
                </a:lnTo>
                <a:lnTo>
                  <a:pt x="283463" y="54609"/>
                </a:lnTo>
                <a:lnTo>
                  <a:pt x="280415" y="52069"/>
                </a:lnTo>
                <a:lnTo>
                  <a:pt x="276987" y="50800"/>
                </a:lnTo>
                <a:lnTo>
                  <a:pt x="269493" y="49529"/>
                </a:lnTo>
                <a:close/>
              </a:path>
              <a:path w="417195" h="335279">
                <a:moveTo>
                  <a:pt x="412876" y="69850"/>
                </a:moveTo>
                <a:lnTo>
                  <a:pt x="409447" y="69850"/>
                </a:lnTo>
                <a:lnTo>
                  <a:pt x="392429" y="81279"/>
                </a:lnTo>
                <a:lnTo>
                  <a:pt x="414073" y="81279"/>
                </a:lnTo>
                <a:lnTo>
                  <a:pt x="415925" y="80009"/>
                </a:lnTo>
                <a:lnTo>
                  <a:pt x="416305" y="80009"/>
                </a:lnTo>
                <a:lnTo>
                  <a:pt x="416559" y="78739"/>
                </a:lnTo>
                <a:lnTo>
                  <a:pt x="416940" y="78739"/>
                </a:lnTo>
                <a:lnTo>
                  <a:pt x="416940" y="77469"/>
                </a:lnTo>
                <a:lnTo>
                  <a:pt x="416813" y="76200"/>
                </a:lnTo>
                <a:lnTo>
                  <a:pt x="416559" y="74929"/>
                </a:lnTo>
                <a:lnTo>
                  <a:pt x="416178" y="74929"/>
                </a:lnTo>
                <a:lnTo>
                  <a:pt x="415797" y="73659"/>
                </a:lnTo>
                <a:lnTo>
                  <a:pt x="415163" y="72389"/>
                </a:lnTo>
                <a:lnTo>
                  <a:pt x="414527" y="72389"/>
                </a:lnTo>
                <a:lnTo>
                  <a:pt x="413892" y="71119"/>
                </a:lnTo>
                <a:lnTo>
                  <a:pt x="412876" y="69850"/>
                </a:lnTo>
                <a:close/>
              </a:path>
              <a:path w="417195" h="335279">
                <a:moveTo>
                  <a:pt x="335533" y="0"/>
                </a:moveTo>
                <a:lnTo>
                  <a:pt x="331469" y="0"/>
                </a:lnTo>
                <a:lnTo>
                  <a:pt x="330580" y="1269"/>
                </a:lnTo>
                <a:lnTo>
                  <a:pt x="329691" y="1269"/>
                </a:lnTo>
                <a:lnTo>
                  <a:pt x="328548" y="2539"/>
                </a:lnTo>
                <a:lnTo>
                  <a:pt x="327659" y="2539"/>
                </a:lnTo>
                <a:lnTo>
                  <a:pt x="326897" y="3809"/>
                </a:lnTo>
                <a:lnTo>
                  <a:pt x="325881" y="3809"/>
                </a:lnTo>
                <a:lnTo>
                  <a:pt x="325373" y="5079"/>
                </a:lnTo>
                <a:lnTo>
                  <a:pt x="324612" y="5079"/>
                </a:lnTo>
                <a:lnTo>
                  <a:pt x="324357" y="6350"/>
                </a:lnTo>
                <a:lnTo>
                  <a:pt x="323722" y="6350"/>
                </a:lnTo>
                <a:lnTo>
                  <a:pt x="323722" y="7619"/>
                </a:lnTo>
                <a:lnTo>
                  <a:pt x="311912" y="35559"/>
                </a:lnTo>
                <a:lnTo>
                  <a:pt x="311784" y="35559"/>
                </a:lnTo>
                <a:lnTo>
                  <a:pt x="311530" y="36829"/>
                </a:lnTo>
                <a:lnTo>
                  <a:pt x="311403" y="38100"/>
                </a:lnTo>
                <a:lnTo>
                  <a:pt x="311912" y="39369"/>
                </a:lnTo>
                <a:lnTo>
                  <a:pt x="312673" y="40639"/>
                </a:lnTo>
                <a:lnTo>
                  <a:pt x="313054" y="41909"/>
                </a:lnTo>
                <a:lnTo>
                  <a:pt x="313689" y="41909"/>
                </a:lnTo>
                <a:lnTo>
                  <a:pt x="314451" y="43179"/>
                </a:lnTo>
                <a:lnTo>
                  <a:pt x="315087" y="44450"/>
                </a:lnTo>
                <a:lnTo>
                  <a:pt x="316356" y="45719"/>
                </a:lnTo>
                <a:lnTo>
                  <a:pt x="318515" y="45719"/>
                </a:lnTo>
                <a:lnTo>
                  <a:pt x="319531" y="44450"/>
                </a:lnTo>
                <a:lnTo>
                  <a:pt x="320039" y="44450"/>
                </a:lnTo>
                <a:lnTo>
                  <a:pt x="330962" y="20319"/>
                </a:lnTo>
                <a:lnTo>
                  <a:pt x="349757" y="20319"/>
                </a:lnTo>
                <a:lnTo>
                  <a:pt x="33553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95721" y="5581777"/>
            <a:ext cx="423545" cy="365760"/>
          </a:xfrm>
          <a:custGeom>
            <a:avLst/>
            <a:gdLst/>
            <a:ahLst/>
            <a:cxnLst/>
            <a:rect l="l" t="t" r="r" b="b"/>
            <a:pathLst>
              <a:path w="423545" h="365760">
                <a:moveTo>
                  <a:pt x="30733" y="256540"/>
                </a:moveTo>
                <a:lnTo>
                  <a:pt x="27304" y="256540"/>
                </a:lnTo>
                <a:lnTo>
                  <a:pt x="26415" y="257810"/>
                </a:lnTo>
                <a:lnTo>
                  <a:pt x="25653" y="257810"/>
                </a:lnTo>
                <a:lnTo>
                  <a:pt x="24637" y="259080"/>
                </a:lnTo>
                <a:lnTo>
                  <a:pt x="22351" y="260350"/>
                </a:lnTo>
                <a:lnTo>
                  <a:pt x="20700" y="261620"/>
                </a:lnTo>
                <a:lnTo>
                  <a:pt x="20065" y="261620"/>
                </a:lnTo>
                <a:lnTo>
                  <a:pt x="19557" y="262890"/>
                </a:lnTo>
                <a:lnTo>
                  <a:pt x="19176" y="262890"/>
                </a:lnTo>
                <a:lnTo>
                  <a:pt x="18923" y="264160"/>
                </a:lnTo>
                <a:lnTo>
                  <a:pt x="18795" y="264160"/>
                </a:lnTo>
                <a:lnTo>
                  <a:pt x="18795" y="265430"/>
                </a:lnTo>
                <a:lnTo>
                  <a:pt x="19176" y="265430"/>
                </a:lnTo>
                <a:lnTo>
                  <a:pt x="66039" y="332740"/>
                </a:lnTo>
                <a:lnTo>
                  <a:pt x="68452" y="336550"/>
                </a:lnTo>
                <a:lnTo>
                  <a:pt x="70103" y="339090"/>
                </a:lnTo>
                <a:lnTo>
                  <a:pt x="71881" y="342900"/>
                </a:lnTo>
                <a:lnTo>
                  <a:pt x="72262" y="344170"/>
                </a:lnTo>
                <a:lnTo>
                  <a:pt x="72389" y="347980"/>
                </a:lnTo>
                <a:lnTo>
                  <a:pt x="72008" y="349250"/>
                </a:lnTo>
                <a:lnTo>
                  <a:pt x="71246" y="350520"/>
                </a:lnTo>
                <a:lnTo>
                  <a:pt x="70357" y="351790"/>
                </a:lnTo>
                <a:lnTo>
                  <a:pt x="69214" y="353060"/>
                </a:lnTo>
                <a:lnTo>
                  <a:pt x="67690" y="354330"/>
                </a:lnTo>
                <a:lnTo>
                  <a:pt x="66548" y="354330"/>
                </a:lnTo>
                <a:lnTo>
                  <a:pt x="65531" y="355600"/>
                </a:lnTo>
                <a:lnTo>
                  <a:pt x="63118" y="356870"/>
                </a:lnTo>
                <a:lnTo>
                  <a:pt x="62483" y="356870"/>
                </a:lnTo>
                <a:lnTo>
                  <a:pt x="62102" y="358140"/>
                </a:lnTo>
                <a:lnTo>
                  <a:pt x="62483" y="359410"/>
                </a:lnTo>
                <a:lnTo>
                  <a:pt x="63245" y="360680"/>
                </a:lnTo>
                <a:lnTo>
                  <a:pt x="63753" y="361950"/>
                </a:lnTo>
                <a:lnTo>
                  <a:pt x="64388" y="363220"/>
                </a:lnTo>
                <a:lnTo>
                  <a:pt x="64769" y="363220"/>
                </a:lnTo>
                <a:lnTo>
                  <a:pt x="65150" y="364490"/>
                </a:lnTo>
                <a:lnTo>
                  <a:pt x="65786" y="364490"/>
                </a:lnTo>
                <a:lnTo>
                  <a:pt x="66166" y="365760"/>
                </a:lnTo>
                <a:lnTo>
                  <a:pt x="72389" y="365760"/>
                </a:lnTo>
                <a:lnTo>
                  <a:pt x="74929" y="363220"/>
                </a:lnTo>
                <a:lnTo>
                  <a:pt x="79882" y="360680"/>
                </a:lnTo>
                <a:lnTo>
                  <a:pt x="82423" y="358140"/>
                </a:lnTo>
                <a:lnTo>
                  <a:pt x="85725" y="353060"/>
                </a:lnTo>
                <a:lnTo>
                  <a:pt x="86613" y="349250"/>
                </a:lnTo>
                <a:lnTo>
                  <a:pt x="86867" y="342900"/>
                </a:lnTo>
                <a:lnTo>
                  <a:pt x="86232" y="340360"/>
                </a:lnTo>
                <a:lnTo>
                  <a:pt x="84962" y="336550"/>
                </a:lnTo>
                <a:lnTo>
                  <a:pt x="83565" y="332740"/>
                </a:lnTo>
                <a:lnTo>
                  <a:pt x="81279" y="328930"/>
                </a:lnTo>
                <a:lnTo>
                  <a:pt x="77850" y="325120"/>
                </a:lnTo>
                <a:lnTo>
                  <a:pt x="30987" y="257810"/>
                </a:lnTo>
                <a:lnTo>
                  <a:pt x="30733" y="256540"/>
                </a:lnTo>
                <a:close/>
              </a:path>
              <a:path w="423545" h="365760">
                <a:moveTo>
                  <a:pt x="64007" y="233680"/>
                </a:moveTo>
                <a:lnTo>
                  <a:pt x="59689" y="233680"/>
                </a:lnTo>
                <a:lnTo>
                  <a:pt x="57912" y="234950"/>
                </a:lnTo>
                <a:lnTo>
                  <a:pt x="55625" y="237490"/>
                </a:lnTo>
                <a:lnTo>
                  <a:pt x="53975" y="238760"/>
                </a:lnTo>
                <a:lnTo>
                  <a:pt x="52831" y="238760"/>
                </a:lnTo>
                <a:lnTo>
                  <a:pt x="52450" y="240030"/>
                </a:lnTo>
                <a:lnTo>
                  <a:pt x="52196" y="240030"/>
                </a:lnTo>
                <a:lnTo>
                  <a:pt x="51942" y="241300"/>
                </a:lnTo>
                <a:lnTo>
                  <a:pt x="52196" y="242570"/>
                </a:lnTo>
                <a:lnTo>
                  <a:pt x="79755" y="281940"/>
                </a:lnTo>
                <a:lnTo>
                  <a:pt x="102615" y="299720"/>
                </a:lnTo>
                <a:lnTo>
                  <a:pt x="106299" y="299720"/>
                </a:lnTo>
                <a:lnTo>
                  <a:pt x="131118" y="284480"/>
                </a:lnTo>
                <a:lnTo>
                  <a:pt x="104139" y="284480"/>
                </a:lnTo>
                <a:lnTo>
                  <a:pt x="101853" y="283210"/>
                </a:lnTo>
                <a:lnTo>
                  <a:pt x="99694" y="281940"/>
                </a:lnTo>
                <a:lnTo>
                  <a:pt x="97536" y="279400"/>
                </a:lnTo>
                <a:lnTo>
                  <a:pt x="95503" y="278130"/>
                </a:lnTo>
                <a:lnTo>
                  <a:pt x="93090" y="275590"/>
                </a:lnTo>
                <a:lnTo>
                  <a:pt x="90424" y="271780"/>
                </a:lnTo>
                <a:lnTo>
                  <a:pt x="64007" y="233680"/>
                </a:lnTo>
                <a:close/>
              </a:path>
              <a:path w="423545" h="365760">
                <a:moveTo>
                  <a:pt x="107568" y="203200"/>
                </a:moveTo>
                <a:lnTo>
                  <a:pt x="104012" y="203200"/>
                </a:lnTo>
                <a:lnTo>
                  <a:pt x="101473" y="204470"/>
                </a:lnTo>
                <a:lnTo>
                  <a:pt x="99187" y="207010"/>
                </a:lnTo>
                <a:lnTo>
                  <a:pt x="98170" y="207010"/>
                </a:lnTo>
                <a:lnTo>
                  <a:pt x="97536" y="208280"/>
                </a:lnTo>
                <a:lnTo>
                  <a:pt x="96265" y="208280"/>
                </a:lnTo>
                <a:lnTo>
                  <a:pt x="96012" y="209550"/>
                </a:lnTo>
                <a:lnTo>
                  <a:pt x="95630" y="209550"/>
                </a:lnTo>
                <a:lnTo>
                  <a:pt x="95630" y="212090"/>
                </a:lnTo>
                <a:lnTo>
                  <a:pt x="127380" y="256540"/>
                </a:lnTo>
                <a:lnTo>
                  <a:pt x="126873" y="262890"/>
                </a:lnTo>
                <a:lnTo>
                  <a:pt x="113283" y="284480"/>
                </a:lnTo>
                <a:lnTo>
                  <a:pt x="131118" y="284480"/>
                </a:lnTo>
                <a:lnTo>
                  <a:pt x="133730" y="279400"/>
                </a:lnTo>
                <a:lnTo>
                  <a:pt x="135254" y="273050"/>
                </a:lnTo>
                <a:lnTo>
                  <a:pt x="136143" y="266700"/>
                </a:lnTo>
                <a:lnTo>
                  <a:pt x="151894" y="266700"/>
                </a:lnTo>
                <a:lnTo>
                  <a:pt x="107568" y="203200"/>
                </a:lnTo>
                <a:close/>
              </a:path>
              <a:path w="423545" h="365760">
                <a:moveTo>
                  <a:pt x="144779" y="275590"/>
                </a:moveTo>
                <a:lnTo>
                  <a:pt x="142875" y="275590"/>
                </a:lnTo>
                <a:lnTo>
                  <a:pt x="143255" y="276860"/>
                </a:lnTo>
                <a:lnTo>
                  <a:pt x="143637" y="276860"/>
                </a:lnTo>
                <a:lnTo>
                  <a:pt x="144779" y="275590"/>
                </a:lnTo>
                <a:close/>
              </a:path>
              <a:path w="423545" h="365760">
                <a:moveTo>
                  <a:pt x="151894" y="266700"/>
                </a:moveTo>
                <a:lnTo>
                  <a:pt x="136143" y="266700"/>
                </a:lnTo>
                <a:lnTo>
                  <a:pt x="142239" y="275590"/>
                </a:lnTo>
                <a:lnTo>
                  <a:pt x="146938" y="275590"/>
                </a:lnTo>
                <a:lnTo>
                  <a:pt x="149987" y="273050"/>
                </a:lnTo>
                <a:lnTo>
                  <a:pt x="150749" y="273050"/>
                </a:lnTo>
                <a:lnTo>
                  <a:pt x="152018" y="271780"/>
                </a:lnTo>
                <a:lnTo>
                  <a:pt x="152780" y="270510"/>
                </a:lnTo>
                <a:lnTo>
                  <a:pt x="153034" y="269240"/>
                </a:lnTo>
                <a:lnTo>
                  <a:pt x="153162" y="269240"/>
                </a:lnTo>
                <a:lnTo>
                  <a:pt x="153034" y="267970"/>
                </a:lnTo>
                <a:lnTo>
                  <a:pt x="152780" y="267970"/>
                </a:lnTo>
                <a:lnTo>
                  <a:pt x="151894" y="266700"/>
                </a:lnTo>
                <a:close/>
              </a:path>
              <a:path w="423545" h="365760">
                <a:moveTo>
                  <a:pt x="138683" y="180340"/>
                </a:moveTo>
                <a:lnTo>
                  <a:pt x="136143" y="180340"/>
                </a:lnTo>
                <a:lnTo>
                  <a:pt x="135381" y="181610"/>
                </a:lnTo>
                <a:lnTo>
                  <a:pt x="133730" y="181610"/>
                </a:lnTo>
                <a:lnTo>
                  <a:pt x="130809" y="184150"/>
                </a:lnTo>
                <a:lnTo>
                  <a:pt x="129539" y="185420"/>
                </a:lnTo>
                <a:lnTo>
                  <a:pt x="129158" y="185420"/>
                </a:lnTo>
                <a:lnTo>
                  <a:pt x="128904" y="186690"/>
                </a:lnTo>
                <a:lnTo>
                  <a:pt x="128524" y="186690"/>
                </a:lnTo>
                <a:lnTo>
                  <a:pt x="128396" y="187960"/>
                </a:lnTo>
                <a:lnTo>
                  <a:pt x="128650" y="187960"/>
                </a:lnTo>
                <a:lnTo>
                  <a:pt x="174116" y="254000"/>
                </a:lnTo>
                <a:lnTo>
                  <a:pt x="177545" y="254000"/>
                </a:lnTo>
                <a:lnTo>
                  <a:pt x="178307" y="252730"/>
                </a:lnTo>
                <a:lnTo>
                  <a:pt x="179196" y="252730"/>
                </a:lnTo>
                <a:lnTo>
                  <a:pt x="181228" y="251460"/>
                </a:lnTo>
                <a:lnTo>
                  <a:pt x="182499" y="250190"/>
                </a:lnTo>
                <a:lnTo>
                  <a:pt x="184150" y="248920"/>
                </a:lnTo>
                <a:lnTo>
                  <a:pt x="184784" y="248920"/>
                </a:lnTo>
                <a:lnTo>
                  <a:pt x="185292" y="247650"/>
                </a:lnTo>
                <a:lnTo>
                  <a:pt x="185546" y="247650"/>
                </a:lnTo>
                <a:lnTo>
                  <a:pt x="185927" y="246380"/>
                </a:lnTo>
                <a:lnTo>
                  <a:pt x="185927" y="245110"/>
                </a:lnTo>
                <a:lnTo>
                  <a:pt x="154304" y="199390"/>
                </a:lnTo>
                <a:lnTo>
                  <a:pt x="154686" y="193040"/>
                </a:lnTo>
                <a:lnTo>
                  <a:pt x="155130" y="190500"/>
                </a:lnTo>
                <a:lnTo>
                  <a:pt x="145541" y="190500"/>
                </a:lnTo>
                <a:lnTo>
                  <a:pt x="139318" y="181610"/>
                </a:lnTo>
                <a:lnTo>
                  <a:pt x="138683" y="180340"/>
                </a:lnTo>
                <a:close/>
              </a:path>
              <a:path w="423545" h="365760">
                <a:moveTo>
                  <a:pt x="10032" y="229870"/>
                </a:moveTo>
                <a:lnTo>
                  <a:pt x="7874" y="231140"/>
                </a:lnTo>
                <a:lnTo>
                  <a:pt x="2286" y="234950"/>
                </a:lnTo>
                <a:lnTo>
                  <a:pt x="634" y="236220"/>
                </a:lnTo>
                <a:lnTo>
                  <a:pt x="380" y="238760"/>
                </a:lnTo>
                <a:lnTo>
                  <a:pt x="0" y="240030"/>
                </a:lnTo>
                <a:lnTo>
                  <a:pt x="888" y="242570"/>
                </a:lnTo>
                <a:lnTo>
                  <a:pt x="4699" y="247650"/>
                </a:lnTo>
                <a:lnTo>
                  <a:pt x="6476" y="248920"/>
                </a:lnTo>
                <a:lnTo>
                  <a:pt x="9778" y="250190"/>
                </a:lnTo>
                <a:lnTo>
                  <a:pt x="12064" y="248920"/>
                </a:lnTo>
                <a:lnTo>
                  <a:pt x="14731" y="247650"/>
                </a:lnTo>
                <a:lnTo>
                  <a:pt x="17652" y="245110"/>
                </a:lnTo>
                <a:lnTo>
                  <a:pt x="19176" y="243840"/>
                </a:lnTo>
                <a:lnTo>
                  <a:pt x="19557" y="241300"/>
                </a:lnTo>
                <a:lnTo>
                  <a:pt x="19812" y="240030"/>
                </a:lnTo>
                <a:lnTo>
                  <a:pt x="19050" y="237490"/>
                </a:lnTo>
                <a:lnTo>
                  <a:pt x="15239" y="232410"/>
                </a:lnTo>
                <a:lnTo>
                  <a:pt x="13462" y="231140"/>
                </a:lnTo>
                <a:lnTo>
                  <a:pt x="10032" y="229870"/>
                </a:lnTo>
                <a:close/>
              </a:path>
              <a:path w="423545" h="365760">
                <a:moveTo>
                  <a:pt x="199326" y="171450"/>
                </a:moveTo>
                <a:lnTo>
                  <a:pt x="175259" y="171450"/>
                </a:lnTo>
                <a:lnTo>
                  <a:pt x="177545" y="172720"/>
                </a:lnTo>
                <a:lnTo>
                  <a:pt x="181863" y="175260"/>
                </a:lnTo>
                <a:lnTo>
                  <a:pt x="186181" y="179070"/>
                </a:lnTo>
                <a:lnTo>
                  <a:pt x="188467" y="181610"/>
                </a:lnTo>
                <a:lnTo>
                  <a:pt x="217677" y="223520"/>
                </a:lnTo>
                <a:lnTo>
                  <a:pt x="220979" y="223520"/>
                </a:lnTo>
                <a:lnTo>
                  <a:pt x="221868" y="222250"/>
                </a:lnTo>
                <a:lnTo>
                  <a:pt x="222630" y="222250"/>
                </a:lnTo>
                <a:lnTo>
                  <a:pt x="223646" y="220980"/>
                </a:lnTo>
                <a:lnTo>
                  <a:pt x="224916" y="220980"/>
                </a:lnTo>
                <a:lnTo>
                  <a:pt x="226059" y="219710"/>
                </a:lnTo>
                <a:lnTo>
                  <a:pt x="226949" y="219710"/>
                </a:lnTo>
                <a:lnTo>
                  <a:pt x="227583" y="218440"/>
                </a:lnTo>
                <a:lnTo>
                  <a:pt x="228345" y="218440"/>
                </a:lnTo>
                <a:lnTo>
                  <a:pt x="229362" y="215900"/>
                </a:lnTo>
                <a:lnTo>
                  <a:pt x="229615" y="215900"/>
                </a:lnTo>
                <a:lnTo>
                  <a:pt x="229615" y="214630"/>
                </a:lnTo>
                <a:lnTo>
                  <a:pt x="229107" y="214630"/>
                </a:lnTo>
                <a:lnTo>
                  <a:pt x="201802" y="175260"/>
                </a:lnTo>
                <a:lnTo>
                  <a:pt x="199326" y="171450"/>
                </a:lnTo>
                <a:close/>
              </a:path>
              <a:path w="423545" h="365760">
                <a:moveTo>
                  <a:pt x="178942" y="157480"/>
                </a:moveTo>
                <a:lnTo>
                  <a:pt x="175259" y="157480"/>
                </a:lnTo>
                <a:lnTo>
                  <a:pt x="167386" y="158750"/>
                </a:lnTo>
                <a:lnTo>
                  <a:pt x="145541" y="190500"/>
                </a:lnTo>
                <a:lnTo>
                  <a:pt x="155130" y="190500"/>
                </a:lnTo>
                <a:lnTo>
                  <a:pt x="155575" y="187960"/>
                </a:lnTo>
                <a:lnTo>
                  <a:pt x="158623" y="180340"/>
                </a:lnTo>
                <a:lnTo>
                  <a:pt x="160781" y="176530"/>
                </a:lnTo>
                <a:lnTo>
                  <a:pt x="165988" y="172720"/>
                </a:lnTo>
                <a:lnTo>
                  <a:pt x="168275" y="172720"/>
                </a:lnTo>
                <a:lnTo>
                  <a:pt x="170687" y="171450"/>
                </a:lnTo>
                <a:lnTo>
                  <a:pt x="199326" y="171450"/>
                </a:lnTo>
                <a:lnTo>
                  <a:pt x="198500" y="170180"/>
                </a:lnTo>
                <a:lnTo>
                  <a:pt x="195452" y="166370"/>
                </a:lnTo>
                <a:lnTo>
                  <a:pt x="192404" y="163830"/>
                </a:lnTo>
                <a:lnTo>
                  <a:pt x="189229" y="161290"/>
                </a:lnTo>
                <a:lnTo>
                  <a:pt x="186054" y="160020"/>
                </a:lnTo>
                <a:lnTo>
                  <a:pt x="178942" y="157480"/>
                </a:lnTo>
                <a:close/>
              </a:path>
              <a:path w="423545" h="365760">
                <a:moveTo>
                  <a:pt x="253364" y="140970"/>
                </a:moveTo>
                <a:lnTo>
                  <a:pt x="250698" y="140970"/>
                </a:lnTo>
                <a:lnTo>
                  <a:pt x="220471" y="162560"/>
                </a:lnTo>
                <a:lnTo>
                  <a:pt x="219582" y="162560"/>
                </a:lnTo>
                <a:lnTo>
                  <a:pt x="219201" y="163830"/>
                </a:lnTo>
                <a:lnTo>
                  <a:pt x="219455" y="165100"/>
                </a:lnTo>
                <a:lnTo>
                  <a:pt x="220090" y="167640"/>
                </a:lnTo>
                <a:lnTo>
                  <a:pt x="222630" y="170180"/>
                </a:lnTo>
                <a:lnTo>
                  <a:pt x="224662" y="172720"/>
                </a:lnTo>
                <a:lnTo>
                  <a:pt x="226440" y="172720"/>
                </a:lnTo>
                <a:lnTo>
                  <a:pt x="257175" y="151130"/>
                </a:lnTo>
                <a:lnTo>
                  <a:pt x="257937" y="151130"/>
                </a:lnTo>
                <a:lnTo>
                  <a:pt x="258317" y="149860"/>
                </a:lnTo>
                <a:lnTo>
                  <a:pt x="258190" y="147320"/>
                </a:lnTo>
                <a:lnTo>
                  <a:pt x="257555" y="146050"/>
                </a:lnTo>
                <a:lnTo>
                  <a:pt x="256158" y="144780"/>
                </a:lnTo>
                <a:lnTo>
                  <a:pt x="255015" y="142240"/>
                </a:lnTo>
                <a:lnTo>
                  <a:pt x="253873" y="142240"/>
                </a:lnTo>
                <a:lnTo>
                  <a:pt x="253364" y="140970"/>
                </a:lnTo>
                <a:close/>
              </a:path>
              <a:path w="423545" h="365760">
                <a:moveTo>
                  <a:pt x="300227" y="67310"/>
                </a:moveTo>
                <a:lnTo>
                  <a:pt x="273303" y="67310"/>
                </a:lnTo>
                <a:lnTo>
                  <a:pt x="277875" y="68580"/>
                </a:lnTo>
                <a:lnTo>
                  <a:pt x="280034" y="68580"/>
                </a:lnTo>
                <a:lnTo>
                  <a:pt x="281939" y="71120"/>
                </a:lnTo>
                <a:lnTo>
                  <a:pt x="283971" y="72390"/>
                </a:lnTo>
                <a:lnTo>
                  <a:pt x="285623" y="73660"/>
                </a:lnTo>
                <a:lnTo>
                  <a:pt x="287019" y="76200"/>
                </a:lnTo>
                <a:lnTo>
                  <a:pt x="288543" y="77470"/>
                </a:lnTo>
                <a:lnTo>
                  <a:pt x="289813" y="80010"/>
                </a:lnTo>
                <a:lnTo>
                  <a:pt x="290956" y="82550"/>
                </a:lnTo>
                <a:lnTo>
                  <a:pt x="292226" y="85090"/>
                </a:lnTo>
                <a:lnTo>
                  <a:pt x="293115" y="88900"/>
                </a:lnTo>
                <a:lnTo>
                  <a:pt x="293750" y="92710"/>
                </a:lnTo>
                <a:lnTo>
                  <a:pt x="294258" y="96520"/>
                </a:lnTo>
                <a:lnTo>
                  <a:pt x="294428" y="99060"/>
                </a:lnTo>
                <a:lnTo>
                  <a:pt x="294400" y="105410"/>
                </a:lnTo>
                <a:lnTo>
                  <a:pt x="294258" y="111760"/>
                </a:lnTo>
                <a:lnTo>
                  <a:pt x="293624" y="118110"/>
                </a:lnTo>
                <a:lnTo>
                  <a:pt x="292353" y="124460"/>
                </a:lnTo>
                <a:lnTo>
                  <a:pt x="287146" y="156210"/>
                </a:lnTo>
                <a:lnTo>
                  <a:pt x="287019" y="160020"/>
                </a:lnTo>
                <a:lnTo>
                  <a:pt x="287400" y="162560"/>
                </a:lnTo>
                <a:lnTo>
                  <a:pt x="287654" y="163830"/>
                </a:lnTo>
                <a:lnTo>
                  <a:pt x="288036" y="163830"/>
                </a:lnTo>
                <a:lnTo>
                  <a:pt x="288543" y="165100"/>
                </a:lnTo>
                <a:lnTo>
                  <a:pt x="289051" y="165100"/>
                </a:lnTo>
                <a:lnTo>
                  <a:pt x="289687" y="166370"/>
                </a:lnTo>
                <a:lnTo>
                  <a:pt x="290449" y="167640"/>
                </a:lnTo>
                <a:lnTo>
                  <a:pt x="291083" y="168910"/>
                </a:lnTo>
                <a:lnTo>
                  <a:pt x="291845" y="168910"/>
                </a:lnTo>
                <a:lnTo>
                  <a:pt x="292480" y="170180"/>
                </a:lnTo>
                <a:lnTo>
                  <a:pt x="296799" y="170180"/>
                </a:lnTo>
                <a:lnTo>
                  <a:pt x="297561" y="168910"/>
                </a:lnTo>
                <a:lnTo>
                  <a:pt x="323024" y="151130"/>
                </a:lnTo>
                <a:lnTo>
                  <a:pt x="300989" y="151130"/>
                </a:lnTo>
                <a:lnTo>
                  <a:pt x="304926" y="125730"/>
                </a:lnTo>
                <a:lnTo>
                  <a:pt x="306450" y="116840"/>
                </a:lnTo>
                <a:lnTo>
                  <a:pt x="307339" y="109220"/>
                </a:lnTo>
                <a:lnTo>
                  <a:pt x="307746" y="99060"/>
                </a:lnTo>
                <a:lnTo>
                  <a:pt x="307644" y="91440"/>
                </a:lnTo>
                <a:lnTo>
                  <a:pt x="307593" y="90170"/>
                </a:lnTo>
                <a:lnTo>
                  <a:pt x="306958" y="86360"/>
                </a:lnTo>
                <a:lnTo>
                  <a:pt x="306196" y="81280"/>
                </a:lnTo>
                <a:lnTo>
                  <a:pt x="305180" y="77470"/>
                </a:lnTo>
                <a:lnTo>
                  <a:pt x="302132" y="71120"/>
                </a:lnTo>
                <a:lnTo>
                  <a:pt x="300227" y="67310"/>
                </a:lnTo>
                <a:close/>
              </a:path>
              <a:path w="423545" h="365760">
                <a:moveTo>
                  <a:pt x="345186" y="123190"/>
                </a:moveTo>
                <a:lnTo>
                  <a:pt x="341502" y="123190"/>
                </a:lnTo>
                <a:lnTo>
                  <a:pt x="300989" y="151130"/>
                </a:lnTo>
                <a:lnTo>
                  <a:pt x="323024" y="151130"/>
                </a:lnTo>
                <a:lnTo>
                  <a:pt x="348488" y="133350"/>
                </a:lnTo>
                <a:lnTo>
                  <a:pt x="349250" y="133350"/>
                </a:lnTo>
                <a:lnTo>
                  <a:pt x="349757" y="130810"/>
                </a:lnTo>
                <a:lnTo>
                  <a:pt x="349503" y="129540"/>
                </a:lnTo>
                <a:lnTo>
                  <a:pt x="348995" y="128270"/>
                </a:lnTo>
                <a:lnTo>
                  <a:pt x="348614" y="128270"/>
                </a:lnTo>
                <a:lnTo>
                  <a:pt x="348106" y="127000"/>
                </a:lnTo>
                <a:lnTo>
                  <a:pt x="347471" y="125730"/>
                </a:lnTo>
                <a:lnTo>
                  <a:pt x="346963" y="125730"/>
                </a:lnTo>
                <a:lnTo>
                  <a:pt x="345820" y="124460"/>
                </a:lnTo>
                <a:lnTo>
                  <a:pt x="345186" y="123190"/>
                </a:lnTo>
                <a:close/>
              </a:path>
              <a:path w="423545" h="365760">
                <a:moveTo>
                  <a:pt x="368680" y="118110"/>
                </a:moveTo>
                <a:lnTo>
                  <a:pt x="366775" y="118110"/>
                </a:lnTo>
                <a:lnTo>
                  <a:pt x="368045" y="119380"/>
                </a:lnTo>
                <a:lnTo>
                  <a:pt x="368680" y="118110"/>
                </a:lnTo>
                <a:close/>
              </a:path>
              <a:path w="423545" h="365760">
                <a:moveTo>
                  <a:pt x="373024" y="15240"/>
                </a:moveTo>
                <a:lnTo>
                  <a:pt x="346963" y="15240"/>
                </a:lnTo>
                <a:lnTo>
                  <a:pt x="351536" y="16510"/>
                </a:lnTo>
                <a:lnTo>
                  <a:pt x="353694" y="17780"/>
                </a:lnTo>
                <a:lnTo>
                  <a:pt x="355600" y="19050"/>
                </a:lnTo>
                <a:lnTo>
                  <a:pt x="357631" y="20320"/>
                </a:lnTo>
                <a:lnTo>
                  <a:pt x="359282" y="21590"/>
                </a:lnTo>
                <a:lnTo>
                  <a:pt x="360679" y="24130"/>
                </a:lnTo>
                <a:lnTo>
                  <a:pt x="362203" y="26670"/>
                </a:lnTo>
                <a:lnTo>
                  <a:pt x="363474" y="27940"/>
                </a:lnTo>
                <a:lnTo>
                  <a:pt x="364616" y="30480"/>
                </a:lnTo>
                <a:lnTo>
                  <a:pt x="365887" y="34290"/>
                </a:lnTo>
                <a:lnTo>
                  <a:pt x="366775" y="36830"/>
                </a:lnTo>
                <a:lnTo>
                  <a:pt x="367283" y="40640"/>
                </a:lnTo>
                <a:lnTo>
                  <a:pt x="367918" y="44450"/>
                </a:lnTo>
                <a:lnTo>
                  <a:pt x="368173" y="49530"/>
                </a:lnTo>
                <a:lnTo>
                  <a:pt x="367918" y="59690"/>
                </a:lnTo>
                <a:lnTo>
                  <a:pt x="367156" y="66040"/>
                </a:lnTo>
                <a:lnTo>
                  <a:pt x="366013" y="73660"/>
                </a:lnTo>
                <a:lnTo>
                  <a:pt x="360806" y="105410"/>
                </a:lnTo>
                <a:lnTo>
                  <a:pt x="360679" y="109220"/>
                </a:lnTo>
                <a:lnTo>
                  <a:pt x="360933" y="110490"/>
                </a:lnTo>
                <a:lnTo>
                  <a:pt x="361061" y="110490"/>
                </a:lnTo>
                <a:lnTo>
                  <a:pt x="361314" y="111760"/>
                </a:lnTo>
                <a:lnTo>
                  <a:pt x="361695" y="113030"/>
                </a:lnTo>
                <a:lnTo>
                  <a:pt x="362203" y="113030"/>
                </a:lnTo>
                <a:lnTo>
                  <a:pt x="362712" y="114300"/>
                </a:lnTo>
                <a:lnTo>
                  <a:pt x="363346" y="115570"/>
                </a:lnTo>
                <a:lnTo>
                  <a:pt x="364108" y="115570"/>
                </a:lnTo>
                <a:lnTo>
                  <a:pt x="364743" y="116840"/>
                </a:lnTo>
                <a:lnTo>
                  <a:pt x="365505" y="118110"/>
                </a:lnTo>
                <a:lnTo>
                  <a:pt x="371220" y="118110"/>
                </a:lnTo>
                <a:lnTo>
                  <a:pt x="397562" y="99060"/>
                </a:lnTo>
                <a:lnTo>
                  <a:pt x="374650" y="99060"/>
                </a:lnTo>
                <a:lnTo>
                  <a:pt x="378587" y="73660"/>
                </a:lnTo>
                <a:lnTo>
                  <a:pt x="380111" y="64770"/>
                </a:lnTo>
                <a:lnTo>
                  <a:pt x="381000" y="57150"/>
                </a:lnTo>
                <a:lnTo>
                  <a:pt x="381507" y="44450"/>
                </a:lnTo>
                <a:lnTo>
                  <a:pt x="381253" y="39370"/>
                </a:lnTo>
                <a:lnTo>
                  <a:pt x="373888" y="16510"/>
                </a:lnTo>
                <a:lnTo>
                  <a:pt x="373024" y="15240"/>
                </a:lnTo>
                <a:close/>
              </a:path>
              <a:path w="423545" h="365760">
                <a:moveTo>
                  <a:pt x="418338" y="71120"/>
                </a:moveTo>
                <a:lnTo>
                  <a:pt x="415163" y="71120"/>
                </a:lnTo>
                <a:lnTo>
                  <a:pt x="374650" y="99060"/>
                </a:lnTo>
                <a:lnTo>
                  <a:pt x="397562" y="99060"/>
                </a:lnTo>
                <a:lnTo>
                  <a:pt x="422148" y="81280"/>
                </a:lnTo>
                <a:lnTo>
                  <a:pt x="423163" y="81280"/>
                </a:lnTo>
                <a:lnTo>
                  <a:pt x="423417" y="80010"/>
                </a:lnTo>
                <a:lnTo>
                  <a:pt x="423163" y="78740"/>
                </a:lnTo>
                <a:lnTo>
                  <a:pt x="422655" y="77470"/>
                </a:lnTo>
                <a:lnTo>
                  <a:pt x="422275" y="76200"/>
                </a:lnTo>
                <a:lnTo>
                  <a:pt x="421766" y="74930"/>
                </a:lnTo>
                <a:lnTo>
                  <a:pt x="421131" y="74930"/>
                </a:lnTo>
                <a:lnTo>
                  <a:pt x="420624" y="73660"/>
                </a:lnTo>
                <a:lnTo>
                  <a:pt x="419480" y="72390"/>
                </a:lnTo>
                <a:lnTo>
                  <a:pt x="418845" y="72390"/>
                </a:lnTo>
                <a:lnTo>
                  <a:pt x="418338" y="71120"/>
                </a:lnTo>
                <a:close/>
              </a:path>
              <a:path w="423545" h="365760">
                <a:moveTo>
                  <a:pt x="279780" y="52070"/>
                </a:moveTo>
                <a:lnTo>
                  <a:pt x="272033" y="52070"/>
                </a:lnTo>
                <a:lnTo>
                  <a:pt x="263651" y="54610"/>
                </a:lnTo>
                <a:lnTo>
                  <a:pt x="259206" y="55880"/>
                </a:lnTo>
                <a:lnTo>
                  <a:pt x="251967" y="60960"/>
                </a:lnTo>
                <a:lnTo>
                  <a:pt x="249427" y="63500"/>
                </a:lnTo>
                <a:lnTo>
                  <a:pt x="247395" y="66040"/>
                </a:lnTo>
                <a:lnTo>
                  <a:pt x="245237" y="68580"/>
                </a:lnTo>
                <a:lnTo>
                  <a:pt x="243331" y="71120"/>
                </a:lnTo>
                <a:lnTo>
                  <a:pt x="240283" y="74930"/>
                </a:lnTo>
                <a:lnTo>
                  <a:pt x="239140" y="77470"/>
                </a:lnTo>
                <a:lnTo>
                  <a:pt x="238378" y="78740"/>
                </a:lnTo>
                <a:lnTo>
                  <a:pt x="237489" y="81280"/>
                </a:lnTo>
                <a:lnTo>
                  <a:pt x="236981" y="82550"/>
                </a:lnTo>
                <a:lnTo>
                  <a:pt x="236727" y="83820"/>
                </a:lnTo>
                <a:lnTo>
                  <a:pt x="236600" y="86360"/>
                </a:lnTo>
                <a:lnTo>
                  <a:pt x="236854" y="86360"/>
                </a:lnTo>
                <a:lnTo>
                  <a:pt x="236981" y="87630"/>
                </a:lnTo>
                <a:lnTo>
                  <a:pt x="237489" y="88900"/>
                </a:lnTo>
                <a:lnTo>
                  <a:pt x="238251" y="88900"/>
                </a:lnTo>
                <a:lnTo>
                  <a:pt x="238759" y="90170"/>
                </a:lnTo>
                <a:lnTo>
                  <a:pt x="239394" y="91440"/>
                </a:lnTo>
                <a:lnTo>
                  <a:pt x="240029" y="91440"/>
                </a:lnTo>
                <a:lnTo>
                  <a:pt x="241300" y="92710"/>
                </a:lnTo>
                <a:lnTo>
                  <a:pt x="241807" y="93980"/>
                </a:lnTo>
                <a:lnTo>
                  <a:pt x="245363" y="93980"/>
                </a:lnTo>
                <a:lnTo>
                  <a:pt x="245871" y="92710"/>
                </a:lnTo>
                <a:lnTo>
                  <a:pt x="247141" y="88900"/>
                </a:lnTo>
                <a:lnTo>
                  <a:pt x="248030" y="87630"/>
                </a:lnTo>
                <a:lnTo>
                  <a:pt x="250316" y="82550"/>
                </a:lnTo>
                <a:lnTo>
                  <a:pt x="251840" y="81280"/>
                </a:lnTo>
                <a:lnTo>
                  <a:pt x="255396" y="76200"/>
                </a:lnTo>
                <a:lnTo>
                  <a:pt x="257809" y="73660"/>
                </a:lnTo>
                <a:lnTo>
                  <a:pt x="260857" y="71120"/>
                </a:lnTo>
                <a:lnTo>
                  <a:pt x="265938" y="68580"/>
                </a:lnTo>
                <a:lnTo>
                  <a:pt x="271017" y="67310"/>
                </a:lnTo>
                <a:lnTo>
                  <a:pt x="300227" y="67310"/>
                </a:lnTo>
                <a:lnTo>
                  <a:pt x="295909" y="60960"/>
                </a:lnTo>
                <a:lnTo>
                  <a:pt x="293242" y="58420"/>
                </a:lnTo>
                <a:lnTo>
                  <a:pt x="290067" y="57150"/>
                </a:lnTo>
                <a:lnTo>
                  <a:pt x="287019" y="54610"/>
                </a:lnTo>
                <a:lnTo>
                  <a:pt x="283590" y="53340"/>
                </a:lnTo>
                <a:lnTo>
                  <a:pt x="279780" y="52070"/>
                </a:lnTo>
                <a:close/>
              </a:path>
              <a:path w="423545" h="365760">
                <a:moveTo>
                  <a:pt x="349757" y="0"/>
                </a:moveTo>
                <a:lnTo>
                  <a:pt x="345693" y="0"/>
                </a:lnTo>
                <a:lnTo>
                  <a:pt x="337184" y="2540"/>
                </a:lnTo>
                <a:lnTo>
                  <a:pt x="332866" y="5080"/>
                </a:lnTo>
                <a:lnTo>
                  <a:pt x="325627" y="10160"/>
                </a:lnTo>
                <a:lnTo>
                  <a:pt x="323088" y="12700"/>
                </a:lnTo>
                <a:lnTo>
                  <a:pt x="321055" y="13970"/>
                </a:lnTo>
                <a:lnTo>
                  <a:pt x="318896" y="16510"/>
                </a:lnTo>
                <a:lnTo>
                  <a:pt x="316991" y="19050"/>
                </a:lnTo>
                <a:lnTo>
                  <a:pt x="313943" y="24130"/>
                </a:lnTo>
                <a:lnTo>
                  <a:pt x="312800" y="25400"/>
                </a:lnTo>
                <a:lnTo>
                  <a:pt x="312038" y="27940"/>
                </a:lnTo>
                <a:lnTo>
                  <a:pt x="311150" y="29210"/>
                </a:lnTo>
                <a:lnTo>
                  <a:pt x="310641" y="30480"/>
                </a:lnTo>
                <a:lnTo>
                  <a:pt x="310388" y="31750"/>
                </a:lnTo>
                <a:lnTo>
                  <a:pt x="310261" y="33020"/>
                </a:lnTo>
                <a:lnTo>
                  <a:pt x="310133" y="33020"/>
                </a:lnTo>
                <a:lnTo>
                  <a:pt x="310133" y="34290"/>
                </a:lnTo>
                <a:lnTo>
                  <a:pt x="310261" y="34290"/>
                </a:lnTo>
                <a:lnTo>
                  <a:pt x="310514" y="35560"/>
                </a:lnTo>
                <a:lnTo>
                  <a:pt x="311150" y="36830"/>
                </a:lnTo>
                <a:lnTo>
                  <a:pt x="311530" y="36830"/>
                </a:lnTo>
                <a:lnTo>
                  <a:pt x="311912" y="38100"/>
                </a:lnTo>
                <a:lnTo>
                  <a:pt x="312419" y="38100"/>
                </a:lnTo>
                <a:lnTo>
                  <a:pt x="313689" y="40640"/>
                </a:lnTo>
                <a:lnTo>
                  <a:pt x="315467" y="41910"/>
                </a:lnTo>
                <a:lnTo>
                  <a:pt x="315975" y="41910"/>
                </a:lnTo>
                <a:lnTo>
                  <a:pt x="316356" y="43180"/>
                </a:lnTo>
                <a:lnTo>
                  <a:pt x="318388" y="43180"/>
                </a:lnTo>
                <a:lnTo>
                  <a:pt x="318896" y="41910"/>
                </a:lnTo>
                <a:lnTo>
                  <a:pt x="320801" y="38100"/>
                </a:lnTo>
                <a:lnTo>
                  <a:pt x="334517" y="20320"/>
                </a:lnTo>
                <a:lnTo>
                  <a:pt x="337057" y="17780"/>
                </a:lnTo>
                <a:lnTo>
                  <a:pt x="339598" y="16510"/>
                </a:lnTo>
                <a:lnTo>
                  <a:pt x="344550" y="15240"/>
                </a:lnTo>
                <a:lnTo>
                  <a:pt x="373024" y="15240"/>
                </a:lnTo>
                <a:lnTo>
                  <a:pt x="369569" y="10160"/>
                </a:lnTo>
                <a:lnTo>
                  <a:pt x="366902" y="7620"/>
                </a:lnTo>
                <a:lnTo>
                  <a:pt x="363727" y="5080"/>
                </a:lnTo>
                <a:lnTo>
                  <a:pt x="360679" y="2540"/>
                </a:lnTo>
                <a:lnTo>
                  <a:pt x="357250" y="1270"/>
                </a:lnTo>
                <a:lnTo>
                  <a:pt x="34975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86219" y="5582386"/>
            <a:ext cx="416813" cy="33655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63383" y="5581777"/>
            <a:ext cx="412369" cy="365759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4143755" y="6073140"/>
            <a:ext cx="243840" cy="83820"/>
          </a:xfrm>
          <a:custGeom>
            <a:avLst/>
            <a:gdLst/>
            <a:ahLst/>
            <a:cxnLst/>
            <a:rect l="l" t="t" r="r" b="b"/>
            <a:pathLst>
              <a:path w="243839" h="83820">
                <a:moveTo>
                  <a:pt x="243839" y="0"/>
                </a:moveTo>
                <a:lnTo>
                  <a:pt x="0" y="0"/>
                </a:lnTo>
                <a:lnTo>
                  <a:pt x="0" y="83820"/>
                </a:lnTo>
                <a:lnTo>
                  <a:pt x="243839" y="83820"/>
                </a:lnTo>
                <a:lnTo>
                  <a:pt x="243839" y="0"/>
                </a:lnTo>
                <a:close/>
              </a:path>
            </a:pathLst>
          </a:custGeom>
          <a:solidFill>
            <a:srgbClr val="37B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400550" y="5994908"/>
            <a:ext cx="1269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Volume</a:t>
            </a:r>
            <a:r>
              <a:rPr sz="12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(R$</a:t>
            </a:r>
            <a:r>
              <a:rPr sz="12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bilhões)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9" name="object 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87973" y="6068250"/>
            <a:ext cx="243839" cy="92075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6145148" y="5994908"/>
            <a:ext cx="148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Valor</a:t>
            </a:r>
            <a:r>
              <a:rPr sz="12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médio</a:t>
            </a:r>
            <a:r>
              <a:rPr sz="12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do</a:t>
            </a:r>
            <a:r>
              <a:rPr sz="12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PIX</a:t>
            </a:r>
            <a:r>
              <a:rPr sz="12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7E7E7E"/>
                </a:solidFill>
                <a:latin typeface="Calibri"/>
                <a:cs typeface="Calibri"/>
              </a:rPr>
              <a:t>(R$)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30935" y="1327530"/>
            <a:ext cx="1414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F4E79"/>
                </a:solidFill>
                <a:latin typeface="Calibri"/>
                <a:cs typeface="Calibri"/>
              </a:rPr>
              <a:t>Números</a:t>
            </a:r>
            <a:r>
              <a:rPr sz="16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E79"/>
                </a:solidFill>
                <a:latin typeface="Calibri"/>
                <a:cs typeface="Calibri"/>
              </a:rPr>
              <a:t>do</a:t>
            </a:r>
            <a:r>
              <a:rPr sz="1600" b="1" spc="-20" dirty="0">
                <a:solidFill>
                  <a:srgbClr val="1F4E79"/>
                </a:solidFill>
                <a:latin typeface="Calibri"/>
                <a:cs typeface="Calibri"/>
              </a:rPr>
              <a:t> Pix: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021088" y="116431"/>
            <a:ext cx="1310005" cy="716280"/>
            <a:chOff x="1021088" y="116431"/>
            <a:chExt cx="1310005" cy="716280"/>
          </a:xfrm>
        </p:grpSpPr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1088" y="116431"/>
              <a:ext cx="1285446" cy="71602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716024" y="231495"/>
              <a:ext cx="615315" cy="581025"/>
            </a:xfrm>
            <a:custGeom>
              <a:avLst/>
              <a:gdLst/>
              <a:ahLst/>
              <a:cxnLst/>
              <a:rect l="l" t="t" r="r" b="b"/>
              <a:pathLst>
                <a:path w="615314" h="581025">
                  <a:moveTo>
                    <a:pt x="613854" y="514197"/>
                  </a:moveTo>
                  <a:lnTo>
                    <a:pt x="602132" y="514197"/>
                  </a:lnTo>
                  <a:lnTo>
                    <a:pt x="602132" y="580478"/>
                  </a:lnTo>
                  <a:lnTo>
                    <a:pt x="613854" y="580478"/>
                  </a:lnTo>
                  <a:lnTo>
                    <a:pt x="613854" y="514197"/>
                  </a:lnTo>
                  <a:close/>
                </a:path>
                <a:path w="615314" h="581025">
                  <a:moveTo>
                    <a:pt x="614794" y="413524"/>
                  </a:moveTo>
                  <a:lnTo>
                    <a:pt x="608571" y="407352"/>
                  </a:lnTo>
                  <a:lnTo>
                    <a:pt x="554736" y="407352"/>
                  </a:lnTo>
                  <a:lnTo>
                    <a:pt x="535736" y="405511"/>
                  </a:lnTo>
                  <a:lnTo>
                    <a:pt x="517740" y="400075"/>
                  </a:lnTo>
                  <a:lnTo>
                    <a:pt x="501180" y="391236"/>
                  </a:lnTo>
                  <a:lnTo>
                    <a:pt x="486473" y="379158"/>
                  </a:lnTo>
                  <a:lnTo>
                    <a:pt x="353898" y="249453"/>
                  </a:lnTo>
                  <a:lnTo>
                    <a:pt x="345071" y="242214"/>
                  </a:lnTo>
                  <a:lnTo>
                    <a:pt x="335140" y="236905"/>
                  </a:lnTo>
                  <a:lnTo>
                    <a:pt x="324345" y="233641"/>
                  </a:lnTo>
                  <a:lnTo>
                    <a:pt x="312966" y="232524"/>
                  </a:lnTo>
                  <a:lnTo>
                    <a:pt x="301574" y="233641"/>
                  </a:lnTo>
                  <a:lnTo>
                    <a:pt x="290791" y="236905"/>
                  </a:lnTo>
                  <a:lnTo>
                    <a:pt x="280847" y="242214"/>
                  </a:lnTo>
                  <a:lnTo>
                    <a:pt x="272021" y="249453"/>
                  </a:lnTo>
                  <a:lnTo>
                    <a:pt x="138988" y="379641"/>
                  </a:lnTo>
                  <a:lnTo>
                    <a:pt x="124244" y="391718"/>
                  </a:lnTo>
                  <a:lnTo>
                    <a:pt x="107670" y="400570"/>
                  </a:lnTo>
                  <a:lnTo>
                    <a:pt x="89674" y="405993"/>
                  </a:lnTo>
                  <a:lnTo>
                    <a:pt x="70688" y="407847"/>
                  </a:lnTo>
                  <a:lnTo>
                    <a:pt x="6184" y="407847"/>
                  </a:lnTo>
                  <a:lnTo>
                    <a:pt x="0" y="413981"/>
                  </a:lnTo>
                  <a:lnTo>
                    <a:pt x="0" y="429209"/>
                  </a:lnTo>
                  <a:lnTo>
                    <a:pt x="6210" y="435381"/>
                  </a:lnTo>
                  <a:lnTo>
                    <a:pt x="70688" y="435381"/>
                  </a:lnTo>
                  <a:lnTo>
                    <a:pt x="95097" y="433006"/>
                  </a:lnTo>
                  <a:lnTo>
                    <a:pt x="118224" y="426021"/>
                  </a:lnTo>
                  <a:lnTo>
                    <a:pt x="139534" y="414655"/>
                  </a:lnTo>
                  <a:lnTo>
                    <a:pt x="158470" y="399110"/>
                  </a:lnTo>
                  <a:lnTo>
                    <a:pt x="297230" y="263207"/>
                  </a:lnTo>
                  <a:lnTo>
                    <a:pt x="304863" y="260057"/>
                  </a:lnTo>
                  <a:lnTo>
                    <a:pt x="321056" y="260057"/>
                  </a:lnTo>
                  <a:lnTo>
                    <a:pt x="328688" y="263207"/>
                  </a:lnTo>
                  <a:lnTo>
                    <a:pt x="466953" y="398640"/>
                  </a:lnTo>
                  <a:lnTo>
                    <a:pt x="485902" y="414172"/>
                  </a:lnTo>
                  <a:lnTo>
                    <a:pt x="507199" y="425538"/>
                  </a:lnTo>
                  <a:lnTo>
                    <a:pt x="530326" y="432511"/>
                  </a:lnTo>
                  <a:lnTo>
                    <a:pt x="554736" y="434886"/>
                  </a:lnTo>
                  <a:lnTo>
                    <a:pt x="608609" y="434886"/>
                  </a:lnTo>
                  <a:lnTo>
                    <a:pt x="614794" y="428752"/>
                  </a:lnTo>
                  <a:lnTo>
                    <a:pt x="614794" y="413524"/>
                  </a:lnTo>
                  <a:close/>
                </a:path>
                <a:path w="615314" h="581025">
                  <a:moveTo>
                    <a:pt x="614794" y="6629"/>
                  </a:moveTo>
                  <a:lnTo>
                    <a:pt x="608609" y="495"/>
                  </a:lnTo>
                  <a:lnTo>
                    <a:pt x="554736" y="495"/>
                  </a:lnTo>
                  <a:lnTo>
                    <a:pt x="507199" y="9842"/>
                  </a:lnTo>
                  <a:lnTo>
                    <a:pt x="466953" y="36741"/>
                  </a:lnTo>
                  <a:lnTo>
                    <a:pt x="328688" y="172148"/>
                  </a:lnTo>
                  <a:lnTo>
                    <a:pt x="321056" y="175285"/>
                  </a:lnTo>
                  <a:lnTo>
                    <a:pt x="304863" y="175285"/>
                  </a:lnTo>
                  <a:lnTo>
                    <a:pt x="297230" y="172148"/>
                  </a:lnTo>
                  <a:lnTo>
                    <a:pt x="158470" y="36245"/>
                  </a:lnTo>
                  <a:lnTo>
                    <a:pt x="139534" y="20713"/>
                  </a:lnTo>
                  <a:lnTo>
                    <a:pt x="118224" y="9359"/>
                  </a:lnTo>
                  <a:lnTo>
                    <a:pt x="95097" y="2374"/>
                  </a:lnTo>
                  <a:lnTo>
                    <a:pt x="70688" y="0"/>
                  </a:lnTo>
                  <a:lnTo>
                    <a:pt x="6210" y="0"/>
                  </a:lnTo>
                  <a:lnTo>
                    <a:pt x="0" y="6146"/>
                  </a:lnTo>
                  <a:lnTo>
                    <a:pt x="0" y="21361"/>
                  </a:lnTo>
                  <a:lnTo>
                    <a:pt x="6184" y="27533"/>
                  </a:lnTo>
                  <a:lnTo>
                    <a:pt x="70688" y="27533"/>
                  </a:lnTo>
                  <a:lnTo>
                    <a:pt x="89674" y="29387"/>
                  </a:lnTo>
                  <a:lnTo>
                    <a:pt x="107670" y="34810"/>
                  </a:lnTo>
                  <a:lnTo>
                    <a:pt x="124244" y="43662"/>
                  </a:lnTo>
                  <a:lnTo>
                    <a:pt x="138988" y="55740"/>
                  </a:lnTo>
                  <a:lnTo>
                    <a:pt x="272021" y="185928"/>
                  </a:lnTo>
                  <a:lnTo>
                    <a:pt x="280847" y="193167"/>
                  </a:lnTo>
                  <a:lnTo>
                    <a:pt x="290791" y="198475"/>
                  </a:lnTo>
                  <a:lnTo>
                    <a:pt x="301574" y="201739"/>
                  </a:lnTo>
                  <a:lnTo>
                    <a:pt x="312966" y="202857"/>
                  </a:lnTo>
                  <a:lnTo>
                    <a:pt x="324345" y="201739"/>
                  </a:lnTo>
                  <a:lnTo>
                    <a:pt x="335140" y="198475"/>
                  </a:lnTo>
                  <a:lnTo>
                    <a:pt x="345071" y="193167"/>
                  </a:lnTo>
                  <a:lnTo>
                    <a:pt x="353898" y="185928"/>
                  </a:lnTo>
                  <a:lnTo>
                    <a:pt x="486473" y="56222"/>
                  </a:lnTo>
                  <a:lnTo>
                    <a:pt x="501180" y="44132"/>
                  </a:lnTo>
                  <a:lnTo>
                    <a:pt x="517740" y="35293"/>
                  </a:lnTo>
                  <a:lnTo>
                    <a:pt x="535736" y="29870"/>
                  </a:lnTo>
                  <a:lnTo>
                    <a:pt x="554736" y="28028"/>
                  </a:lnTo>
                  <a:lnTo>
                    <a:pt x="608571" y="28028"/>
                  </a:lnTo>
                  <a:lnTo>
                    <a:pt x="614794" y="21856"/>
                  </a:lnTo>
                  <a:lnTo>
                    <a:pt x="614794" y="6629"/>
                  </a:lnTo>
                  <a:close/>
                </a:path>
              </a:pathLst>
            </a:custGeom>
            <a:solidFill>
              <a:srgbClr val="94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148018" y="158978"/>
            <a:ext cx="727710" cy="725805"/>
          </a:xfrm>
          <a:custGeom>
            <a:avLst/>
            <a:gdLst/>
            <a:ahLst/>
            <a:cxnLst/>
            <a:rect l="l" t="t" r="r" b="b"/>
            <a:pathLst>
              <a:path w="727710" h="725805">
                <a:moveTo>
                  <a:pt x="580047" y="170129"/>
                </a:moveTo>
                <a:lnTo>
                  <a:pt x="441845" y="32258"/>
                </a:lnTo>
                <a:lnTo>
                  <a:pt x="405282" y="8064"/>
                </a:lnTo>
                <a:lnTo>
                  <a:pt x="363689" y="0"/>
                </a:lnTo>
                <a:lnTo>
                  <a:pt x="322097" y="8064"/>
                </a:lnTo>
                <a:lnTo>
                  <a:pt x="285534" y="32258"/>
                </a:lnTo>
                <a:lnTo>
                  <a:pt x="146926" y="170497"/>
                </a:lnTo>
                <a:lnTo>
                  <a:pt x="160083" y="170497"/>
                </a:lnTo>
                <a:lnTo>
                  <a:pt x="181089" y="172542"/>
                </a:lnTo>
                <a:lnTo>
                  <a:pt x="201002" y="178549"/>
                </a:lnTo>
                <a:lnTo>
                  <a:pt x="219354" y="188328"/>
                </a:lnTo>
                <a:lnTo>
                  <a:pt x="235661" y="201701"/>
                </a:lnTo>
                <a:lnTo>
                  <a:pt x="344805" y="310553"/>
                </a:lnTo>
                <a:lnTo>
                  <a:pt x="351523" y="314972"/>
                </a:lnTo>
                <a:lnTo>
                  <a:pt x="359168" y="316445"/>
                </a:lnTo>
                <a:lnTo>
                  <a:pt x="366801" y="314972"/>
                </a:lnTo>
                <a:lnTo>
                  <a:pt x="373494" y="310553"/>
                </a:lnTo>
                <a:lnTo>
                  <a:pt x="483019" y="201295"/>
                </a:lnTo>
                <a:lnTo>
                  <a:pt x="499338" y="187909"/>
                </a:lnTo>
                <a:lnTo>
                  <a:pt x="517690" y="178117"/>
                </a:lnTo>
                <a:lnTo>
                  <a:pt x="537603" y="172110"/>
                </a:lnTo>
                <a:lnTo>
                  <a:pt x="558571" y="170129"/>
                </a:lnTo>
                <a:lnTo>
                  <a:pt x="580047" y="170129"/>
                </a:lnTo>
                <a:close/>
              </a:path>
              <a:path w="727710" h="725805">
                <a:moveTo>
                  <a:pt x="580161" y="555421"/>
                </a:moveTo>
                <a:lnTo>
                  <a:pt x="558660" y="555421"/>
                </a:lnTo>
                <a:lnTo>
                  <a:pt x="537641" y="553377"/>
                </a:lnTo>
                <a:lnTo>
                  <a:pt x="517728" y="547370"/>
                </a:lnTo>
                <a:lnTo>
                  <a:pt x="499389" y="537591"/>
                </a:lnTo>
                <a:lnTo>
                  <a:pt x="483069" y="524217"/>
                </a:lnTo>
                <a:lnTo>
                  <a:pt x="373545" y="414985"/>
                </a:lnTo>
                <a:lnTo>
                  <a:pt x="366903" y="410692"/>
                </a:lnTo>
                <a:lnTo>
                  <a:pt x="359194" y="409257"/>
                </a:lnTo>
                <a:lnTo>
                  <a:pt x="351485" y="410692"/>
                </a:lnTo>
                <a:lnTo>
                  <a:pt x="344843" y="414985"/>
                </a:lnTo>
                <a:lnTo>
                  <a:pt x="235712" y="523836"/>
                </a:lnTo>
                <a:lnTo>
                  <a:pt x="219392" y="537210"/>
                </a:lnTo>
                <a:lnTo>
                  <a:pt x="201041" y="546989"/>
                </a:lnTo>
                <a:lnTo>
                  <a:pt x="181127" y="552996"/>
                </a:lnTo>
                <a:lnTo>
                  <a:pt x="160134" y="555015"/>
                </a:lnTo>
                <a:lnTo>
                  <a:pt x="147015" y="555015"/>
                </a:lnTo>
                <a:lnTo>
                  <a:pt x="285623" y="693267"/>
                </a:lnTo>
                <a:lnTo>
                  <a:pt x="322186" y="717486"/>
                </a:lnTo>
                <a:lnTo>
                  <a:pt x="363791" y="725551"/>
                </a:lnTo>
                <a:lnTo>
                  <a:pt x="405396" y="717486"/>
                </a:lnTo>
                <a:lnTo>
                  <a:pt x="441960" y="693267"/>
                </a:lnTo>
                <a:lnTo>
                  <a:pt x="580161" y="555421"/>
                </a:lnTo>
                <a:close/>
              </a:path>
              <a:path w="727710" h="725805">
                <a:moveTo>
                  <a:pt x="727621" y="362762"/>
                </a:moveTo>
                <a:lnTo>
                  <a:pt x="719531" y="321271"/>
                </a:lnTo>
                <a:lnTo>
                  <a:pt x="695248" y="284797"/>
                </a:lnTo>
                <a:lnTo>
                  <a:pt x="612292" y="202069"/>
                </a:lnTo>
                <a:lnTo>
                  <a:pt x="558685" y="202069"/>
                </a:lnTo>
                <a:lnTo>
                  <a:pt x="517194" y="214680"/>
                </a:lnTo>
                <a:lnTo>
                  <a:pt x="396278" y="333209"/>
                </a:lnTo>
                <a:lnTo>
                  <a:pt x="388048" y="339890"/>
                </a:lnTo>
                <a:lnTo>
                  <a:pt x="378929" y="344652"/>
                </a:lnTo>
                <a:lnTo>
                  <a:pt x="369227" y="347522"/>
                </a:lnTo>
                <a:lnTo>
                  <a:pt x="359206" y="348462"/>
                </a:lnTo>
                <a:lnTo>
                  <a:pt x="349186" y="347510"/>
                </a:lnTo>
                <a:lnTo>
                  <a:pt x="339471" y="344639"/>
                </a:lnTo>
                <a:lnTo>
                  <a:pt x="330365" y="339852"/>
                </a:lnTo>
                <a:lnTo>
                  <a:pt x="322173" y="333184"/>
                </a:lnTo>
                <a:lnTo>
                  <a:pt x="213017" y="224332"/>
                </a:lnTo>
                <a:lnTo>
                  <a:pt x="201663" y="215036"/>
                </a:lnTo>
                <a:lnTo>
                  <a:pt x="188760" y="208165"/>
                </a:lnTo>
                <a:lnTo>
                  <a:pt x="174764" y="203911"/>
                </a:lnTo>
                <a:lnTo>
                  <a:pt x="160134" y="202450"/>
                </a:lnTo>
                <a:lnTo>
                  <a:pt x="114909" y="202450"/>
                </a:lnTo>
                <a:lnTo>
                  <a:pt x="32372" y="284797"/>
                </a:lnTo>
                <a:lnTo>
                  <a:pt x="8102" y="321271"/>
                </a:lnTo>
                <a:lnTo>
                  <a:pt x="0" y="362750"/>
                </a:lnTo>
                <a:lnTo>
                  <a:pt x="8102" y="404241"/>
                </a:lnTo>
                <a:lnTo>
                  <a:pt x="32372" y="440715"/>
                </a:lnTo>
                <a:lnTo>
                  <a:pt x="114935" y="523036"/>
                </a:lnTo>
                <a:lnTo>
                  <a:pt x="160172" y="523036"/>
                </a:lnTo>
                <a:lnTo>
                  <a:pt x="201688" y="510451"/>
                </a:lnTo>
                <a:lnTo>
                  <a:pt x="322199" y="392379"/>
                </a:lnTo>
                <a:lnTo>
                  <a:pt x="339344" y="381292"/>
                </a:lnTo>
                <a:lnTo>
                  <a:pt x="359257" y="377596"/>
                </a:lnTo>
                <a:lnTo>
                  <a:pt x="379158" y="381292"/>
                </a:lnTo>
                <a:lnTo>
                  <a:pt x="396303" y="392379"/>
                </a:lnTo>
                <a:lnTo>
                  <a:pt x="505828" y="501611"/>
                </a:lnTo>
                <a:lnTo>
                  <a:pt x="517182" y="510870"/>
                </a:lnTo>
                <a:lnTo>
                  <a:pt x="530085" y="517728"/>
                </a:lnTo>
                <a:lnTo>
                  <a:pt x="544080" y="521982"/>
                </a:lnTo>
                <a:lnTo>
                  <a:pt x="558685" y="523443"/>
                </a:lnTo>
                <a:lnTo>
                  <a:pt x="612292" y="523443"/>
                </a:lnTo>
                <a:lnTo>
                  <a:pt x="695248" y="440715"/>
                </a:lnTo>
                <a:lnTo>
                  <a:pt x="719531" y="404241"/>
                </a:lnTo>
                <a:lnTo>
                  <a:pt x="727621" y="362762"/>
                </a:lnTo>
                <a:close/>
              </a:path>
            </a:pathLst>
          </a:custGeom>
          <a:solidFill>
            <a:srgbClr val="76B5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xfrm>
            <a:off x="11824461" y="6601764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t>35</a:t>
            </a:fld>
            <a:endParaRPr lang="en-GB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9490" y="2699657"/>
            <a:ext cx="3276098" cy="1809463"/>
          </a:xfrm>
        </p:spPr>
        <p:txBody>
          <a:bodyPr/>
          <a:lstStyle/>
          <a:p>
            <a:r>
              <a:rPr lang="pt-BR"/>
              <a:t>PAGAMENTOS </a:t>
            </a:r>
            <a:r>
              <a:rPr lang="pt-BR">
                <a:solidFill>
                  <a:srgbClr val="1496BB"/>
                </a:solidFill>
              </a:rPr>
              <a:t>INSTANTÂNEOS</a:t>
            </a:r>
            <a:br>
              <a:rPr lang="pt-BR"/>
            </a:br>
            <a:br>
              <a:rPr lang="pt-BR"/>
            </a:br>
            <a:endParaRPr lang="pt-BR"/>
          </a:p>
        </p:txBody>
      </p:sp>
      <p:sp>
        <p:nvSpPr>
          <p:cNvPr id="5" name="Espaço Reservado para Texto 3"/>
          <p:cNvSpPr txBox="1"/>
          <p:nvPr/>
        </p:nvSpPr>
        <p:spPr>
          <a:xfrm>
            <a:off x="4786988" y="393695"/>
            <a:ext cx="7356474" cy="43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0" smtClean="0">
                <a:solidFill>
                  <a:schemeClr val="accent2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>
                <a:solidFill>
                  <a:srgbClr val="1496BB"/>
                </a:solidFill>
              </a:rPr>
              <a:t>O QUE VEM POR AÍ?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>
          <a:xfrm>
            <a:off x="4786988" y="963230"/>
            <a:ext cx="7100212" cy="26906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8528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350" dirty="0">
                <a:solidFill>
                  <a:srgbClr val="464646"/>
                </a:solidFill>
              </a:rPr>
              <a:t>PIX cobrança</a:t>
            </a: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350" dirty="0">
              <a:solidFill>
                <a:srgbClr val="464646"/>
              </a:solidFill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350" dirty="0">
                <a:solidFill>
                  <a:srgbClr val="464646"/>
                </a:solidFill>
              </a:rPr>
              <a:t>PIX saque e PIX troco</a:t>
            </a: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350" dirty="0">
              <a:solidFill>
                <a:srgbClr val="464646"/>
              </a:solidFill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350" dirty="0">
                <a:solidFill>
                  <a:srgbClr val="464646"/>
                </a:solidFill>
              </a:rPr>
              <a:t>PIX garantido</a:t>
            </a: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350" dirty="0">
              <a:solidFill>
                <a:srgbClr val="464646"/>
              </a:solidFill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350" dirty="0">
                <a:solidFill>
                  <a:srgbClr val="464646"/>
                </a:solidFill>
              </a:rPr>
              <a:t>PIX </a:t>
            </a:r>
            <a:r>
              <a:rPr lang="pt-BR" altLang="pt-BR" sz="1350" dirty="0" err="1">
                <a:solidFill>
                  <a:srgbClr val="464646"/>
                </a:solidFill>
              </a:rPr>
              <a:t>Offline</a:t>
            </a:r>
            <a:r>
              <a:rPr lang="pt-BR" altLang="pt-BR" sz="1350" dirty="0">
                <a:solidFill>
                  <a:srgbClr val="464646"/>
                </a:solidFill>
              </a:rPr>
              <a:t> </a:t>
            </a: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350" dirty="0">
              <a:solidFill>
                <a:srgbClr val="464646"/>
              </a:solidFill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350" dirty="0">
                <a:solidFill>
                  <a:srgbClr val="464646"/>
                </a:solidFill>
              </a:rPr>
              <a:t>PIX com PISP</a:t>
            </a: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endParaRPr lang="pt-BR" altLang="pt-BR" sz="1350" dirty="0">
              <a:solidFill>
                <a:srgbClr val="464646"/>
              </a:solidFill>
            </a:endParaRPr>
          </a:p>
          <a:p>
            <a:pPr marL="285750" lvl="0" indent="-285750" algn="just">
              <a:lnSpc>
                <a:spcPts val="1700"/>
              </a:lnSpc>
              <a:buClr>
                <a:srgbClr val="1496BB"/>
              </a:buClr>
              <a:buFont typeface="Arial" panose="020B0604020202020204" pitchFamily="34" charset="0"/>
              <a:buChar char="•"/>
            </a:pPr>
            <a:r>
              <a:rPr lang="pt-BR" altLang="pt-BR" sz="1350" dirty="0">
                <a:solidFill>
                  <a:srgbClr val="464646"/>
                </a:solidFill>
              </a:rPr>
              <a:t>PIX Internacional (PL Câmbio)?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rcRect t="25357"/>
          <a:stretch>
            <a:fillRect/>
          </a:stretch>
        </p:blipFill>
        <p:spPr>
          <a:xfrm>
            <a:off x="4383314" y="4005943"/>
            <a:ext cx="7808686" cy="29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0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B1FFF04-93A9-43B4-9DA6-61D029F256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9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2CEFAE99-2748-43A0-AD02-70114566BDC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br>
              <a:rPr lang="pt-BR" altLang="pt-BR" dirty="0"/>
            </a:br>
            <a:r>
              <a:rPr lang="pt-BR" altLang="pt-BR" dirty="0"/>
              <a:t>DREX</a:t>
            </a:r>
          </a:p>
          <a:p>
            <a:r>
              <a:rPr lang="pt-BR" altLang="pt-BR" i="1" dirty="0">
                <a:solidFill>
                  <a:schemeClr val="accent1"/>
                </a:solidFill>
              </a:rPr>
              <a:t>Real Digital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093065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354" y="2589022"/>
            <a:ext cx="302958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Clr>
                <a:srgbClr val="1F4E79"/>
              </a:buClr>
              <a:buFont typeface="Wingdings"/>
              <a:buChar char=""/>
              <a:tabLst>
                <a:tab pos="469265" algn="l"/>
              </a:tabLst>
            </a:pP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Ponte</a:t>
            </a:r>
            <a:r>
              <a:rPr sz="1400" spc="5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para</a:t>
            </a:r>
            <a:r>
              <a:rPr sz="1400" spc="2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o</a:t>
            </a:r>
            <a:r>
              <a:rPr sz="1400" spc="6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ambiente</a:t>
            </a:r>
            <a:r>
              <a:rPr sz="1400" spc="2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de</a:t>
            </a:r>
            <a:r>
              <a:rPr sz="1400" spc="6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F4E79"/>
                </a:solidFill>
                <a:latin typeface="Microsoft Sans Serif"/>
                <a:cs typeface="Microsoft Sans Serif"/>
              </a:rPr>
              <a:t>De-</a:t>
            </a:r>
            <a:r>
              <a:rPr sz="1400" spc="-25" dirty="0">
                <a:solidFill>
                  <a:srgbClr val="1F4E79"/>
                </a:solidFill>
                <a:latin typeface="Microsoft Sans Serif"/>
                <a:cs typeface="Microsoft Sans Serif"/>
              </a:rPr>
              <a:t>Fi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1F4E79"/>
                </a:solidFill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7354" y="2954477"/>
            <a:ext cx="4672330" cy="60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Introdução</a:t>
            </a:r>
            <a:r>
              <a:rPr sz="1400" spc="5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do</a:t>
            </a:r>
            <a:r>
              <a:rPr sz="1400" spc="9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conceito</a:t>
            </a:r>
            <a:r>
              <a:rPr sz="1400" spc="5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de</a:t>
            </a:r>
            <a:r>
              <a:rPr sz="1400" spc="8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tokenização</a:t>
            </a:r>
            <a:r>
              <a:rPr sz="1400" spc="4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4E79"/>
                </a:solidFill>
                <a:latin typeface="Microsoft Sans Serif"/>
                <a:cs typeface="Microsoft Sans Serif"/>
              </a:rPr>
              <a:t>(base</a:t>
            </a:r>
            <a:r>
              <a:rPr sz="1400" spc="6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ampla)</a:t>
            </a:r>
            <a:endParaRPr sz="14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469265" algn="l"/>
              </a:tabLst>
            </a:pPr>
            <a:r>
              <a:rPr sz="1400" spc="10" dirty="0">
                <a:solidFill>
                  <a:srgbClr val="1F4E79"/>
                </a:solidFill>
                <a:latin typeface="Microsoft Sans Serif"/>
                <a:cs typeface="Microsoft Sans Serif"/>
              </a:rPr>
              <a:t>Aumento</a:t>
            </a:r>
            <a:r>
              <a:rPr sz="1400" spc="-2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1F4E79"/>
                </a:solidFill>
                <a:latin typeface="Microsoft Sans Serif"/>
                <a:cs typeface="Microsoft Sans Serif"/>
              </a:rPr>
              <a:t>da</a:t>
            </a:r>
            <a:r>
              <a:rPr sz="1400" spc="2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1F4E79"/>
                </a:solidFill>
                <a:latin typeface="Microsoft Sans Serif"/>
                <a:cs typeface="Microsoft Sans Serif"/>
              </a:rPr>
              <a:t>eficiência</a:t>
            </a:r>
            <a:r>
              <a:rPr sz="1400" spc="-3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bancária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4554" y="4052442"/>
            <a:ext cx="107314" cy="97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F4E79"/>
                </a:solidFill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1F4E79"/>
                </a:solidFill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400" dirty="0">
                <a:solidFill>
                  <a:srgbClr val="1F4E79"/>
                </a:solidFill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4554" y="3686683"/>
            <a:ext cx="1944370" cy="133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69265" algn="l"/>
              </a:tabLst>
            </a:pP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Controle</a:t>
            </a:r>
            <a:r>
              <a:rPr sz="1400" spc="8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de</a:t>
            </a:r>
            <a:r>
              <a:rPr sz="1400" spc="13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riscos</a:t>
            </a:r>
            <a:endParaRPr sz="1400">
              <a:latin typeface="Microsoft Sans Serif"/>
              <a:cs typeface="Microsoft Sans Serif"/>
            </a:endParaRPr>
          </a:p>
          <a:p>
            <a:pPr marL="469265">
              <a:lnSpc>
                <a:spcPct val="100000"/>
              </a:lnSpc>
              <a:spcBef>
                <a:spcPts val="1205"/>
              </a:spcBef>
            </a:pPr>
            <a:r>
              <a:rPr sz="14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Liquidação</a:t>
            </a:r>
            <a:endParaRPr sz="1400">
              <a:latin typeface="Microsoft Sans Serif"/>
              <a:cs typeface="Microsoft Sans Serif"/>
            </a:endParaRPr>
          </a:p>
          <a:p>
            <a:pPr marL="469265">
              <a:lnSpc>
                <a:spcPct val="100000"/>
              </a:lnSpc>
              <a:spcBef>
                <a:spcPts val="1195"/>
              </a:spcBef>
            </a:pP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Análise</a:t>
            </a:r>
            <a:r>
              <a:rPr sz="1400" spc="-6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de</a:t>
            </a:r>
            <a:r>
              <a:rPr sz="1400" spc="-2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dados</a:t>
            </a:r>
            <a:endParaRPr sz="1400">
              <a:latin typeface="Microsoft Sans Serif"/>
              <a:cs typeface="Microsoft Sans Serif"/>
            </a:endParaRPr>
          </a:p>
          <a:p>
            <a:pPr marL="469265">
              <a:lnSpc>
                <a:spcPct val="100000"/>
              </a:lnSpc>
              <a:spcBef>
                <a:spcPts val="1205"/>
              </a:spcBef>
            </a:pPr>
            <a:r>
              <a:rPr sz="14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Financiamento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354" y="5881827"/>
            <a:ext cx="1073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F4E79"/>
                </a:solidFill>
                <a:latin typeface="Wingdings"/>
                <a:cs typeface="Wingdings"/>
              </a:rPr>
              <a:t>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7354" y="5149977"/>
            <a:ext cx="4387215" cy="97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69265" algn="l"/>
              </a:tabLst>
            </a:pP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Monetização</a:t>
            </a:r>
            <a:r>
              <a:rPr sz="1400" spc="1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de</a:t>
            </a:r>
            <a:r>
              <a:rPr sz="1400" spc="6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dados</a:t>
            </a:r>
            <a:endParaRPr sz="1400">
              <a:latin typeface="Microsoft Sans Serif"/>
              <a:cs typeface="Microsoft Sans Serif"/>
            </a:endParaRPr>
          </a:p>
          <a:p>
            <a:pPr marL="469900" marR="5080" lvl="1" indent="456565">
              <a:lnSpc>
                <a:spcPts val="2880"/>
              </a:lnSpc>
              <a:spcBef>
                <a:spcPts val="105"/>
              </a:spcBef>
              <a:buFont typeface="Wingdings"/>
              <a:buChar char=""/>
              <a:tabLst>
                <a:tab pos="926465" algn="l"/>
              </a:tabLst>
            </a:pP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Interação</a:t>
            </a:r>
            <a:r>
              <a:rPr sz="1400" spc="6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de</a:t>
            </a:r>
            <a:r>
              <a:rPr sz="1400" spc="8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tokens</a:t>
            </a:r>
            <a:r>
              <a:rPr sz="1400" spc="8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com</a:t>
            </a:r>
            <a:r>
              <a:rPr sz="1400" spc="7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carteira</a:t>
            </a:r>
            <a:r>
              <a:rPr sz="1400" spc="35" dirty="0">
                <a:solidFill>
                  <a:srgbClr val="1F4E79"/>
                </a:solidFill>
                <a:latin typeface="Microsoft Sans Serif"/>
                <a:cs typeface="Microsoft Sans Serif"/>
              </a:rPr>
              <a:t> digital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Competição</a:t>
            </a:r>
            <a:r>
              <a:rPr sz="1400" spc="-7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1F4E79"/>
                </a:solidFill>
                <a:latin typeface="Microsoft Sans Serif"/>
                <a:cs typeface="Microsoft Sans Serif"/>
              </a:rPr>
              <a:t>por</a:t>
            </a:r>
            <a:r>
              <a:rPr sz="1400" spc="-1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F4E79"/>
                </a:solidFill>
                <a:latin typeface="Microsoft Sans Serif"/>
                <a:cs typeface="Microsoft Sans Serif"/>
              </a:rPr>
              <a:t>canal,</a:t>
            </a:r>
            <a:r>
              <a:rPr sz="1400" spc="-4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e</a:t>
            </a:r>
            <a:r>
              <a:rPr sz="14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E79"/>
                </a:solidFill>
                <a:latin typeface="Microsoft Sans Serif"/>
                <a:cs typeface="Microsoft Sans Serif"/>
              </a:rPr>
              <a:t>não</a:t>
            </a:r>
            <a:r>
              <a:rPr sz="1400" spc="-3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F4E79"/>
                </a:solidFill>
                <a:latin typeface="Microsoft Sans Serif"/>
                <a:cs typeface="Microsoft Sans Serif"/>
              </a:rPr>
              <a:t>apenas</a:t>
            </a:r>
            <a:r>
              <a:rPr sz="1400" spc="-4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1F4E79"/>
                </a:solidFill>
                <a:latin typeface="Microsoft Sans Serif"/>
                <a:cs typeface="Microsoft Sans Serif"/>
              </a:rPr>
              <a:t>por</a:t>
            </a:r>
            <a:r>
              <a:rPr sz="1400" spc="-3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1F4E79"/>
                </a:solidFill>
                <a:latin typeface="Microsoft Sans Serif"/>
                <a:cs typeface="Microsoft Sans Serif"/>
              </a:rPr>
              <a:t>produto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27297" y="-32816"/>
            <a:ext cx="63811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1F4E79"/>
                </a:solidFill>
                <a:latin typeface="Calibri"/>
                <a:cs typeface="Calibri"/>
              </a:rPr>
              <a:t>DREX (</a:t>
            </a:r>
            <a:r>
              <a:rPr lang="pt-BR" sz="3000" b="1" dirty="0">
                <a:solidFill>
                  <a:srgbClr val="1F4E79"/>
                </a:solidFill>
                <a:latin typeface="Calibri"/>
                <a:cs typeface="Calibri"/>
              </a:rPr>
              <a:t>R</a:t>
            </a:r>
            <a:r>
              <a:rPr sz="3000" b="1" dirty="0" err="1">
                <a:solidFill>
                  <a:srgbClr val="1F4E79"/>
                </a:solidFill>
                <a:latin typeface="Calibri"/>
                <a:cs typeface="Calibri"/>
              </a:rPr>
              <a:t>eal</a:t>
            </a:r>
            <a:r>
              <a:rPr sz="3000" b="1" dirty="0">
                <a:solidFill>
                  <a:srgbClr val="1F4E79"/>
                </a:solidFill>
                <a:latin typeface="Calibri"/>
                <a:cs typeface="Calibri"/>
              </a:rPr>
              <a:t> Digital) em desenvolvimento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27297" y="411302"/>
            <a:ext cx="8419465" cy="1715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O</a:t>
            </a:r>
            <a:r>
              <a:rPr sz="22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DREX</a:t>
            </a:r>
            <a:r>
              <a:rPr sz="2200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vai</a:t>
            </a:r>
            <a:r>
              <a:rPr sz="2200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4E79"/>
                </a:solidFill>
                <a:latin typeface="Calibri"/>
                <a:cs typeface="Calibri"/>
              </a:rPr>
              <a:t>impulsionar</a:t>
            </a:r>
            <a:r>
              <a:rPr sz="2200" spc="-6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o</a:t>
            </a:r>
            <a:r>
              <a:rPr sz="22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4E79"/>
                </a:solidFill>
                <a:latin typeface="Calibri"/>
                <a:cs typeface="Calibri"/>
              </a:rPr>
              <a:t>processo</a:t>
            </a:r>
            <a:r>
              <a:rPr sz="22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22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1F4E79"/>
                </a:solidFill>
                <a:latin typeface="Calibri"/>
                <a:cs typeface="Calibri"/>
              </a:rPr>
              <a:t>tokenização</a:t>
            </a:r>
            <a:r>
              <a:rPr sz="22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no</a:t>
            </a:r>
            <a:r>
              <a:rPr sz="2200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âmbito</a:t>
            </a:r>
            <a:r>
              <a:rPr sz="22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do</a:t>
            </a:r>
            <a:r>
              <a:rPr sz="2200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1F4E79"/>
                </a:solidFill>
                <a:latin typeface="Calibri"/>
                <a:cs typeface="Calibri"/>
              </a:rPr>
              <a:t>SFN, </a:t>
            </a:r>
            <a:r>
              <a:rPr sz="2200" spc="-10" dirty="0">
                <a:solidFill>
                  <a:srgbClr val="1F4E79"/>
                </a:solidFill>
                <a:latin typeface="Calibri"/>
                <a:cs typeface="Calibri"/>
              </a:rPr>
              <a:t>resultando</a:t>
            </a:r>
            <a:r>
              <a:rPr sz="2200" spc="-7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em</a:t>
            </a:r>
            <a:r>
              <a:rPr sz="2200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novos</a:t>
            </a:r>
            <a:r>
              <a:rPr sz="2200" spc="-6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modelos</a:t>
            </a:r>
            <a:r>
              <a:rPr sz="22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2200" spc="-6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4E79"/>
                </a:solidFill>
                <a:latin typeface="Calibri"/>
                <a:cs typeface="Calibri"/>
              </a:rPr>
              <a:t>negócio,</a:t>
            </a:r>
            <a:r>
              <a:rPr sz="2200" spc="-6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mais</a:t>
            </a:r>
            <a:r>
              <a:rPr sz="2200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4E79"/>
                </a:solidFill>
                <a:latin typeface="Calibri"/>
                <a:cs typeface="Calibri"/>
              </a:rPr>
              <a:t>segurança</a:t>
            </a:r>
            <a:r>
              <a:rPr sz="2200" spc="-6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nas</a:t>
            </a:r>
            <a:r>
              <a:rPr sz="2200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4E79"/>
                </a:solidFill>
                <a:latin typeface="Calibri"/>
                <a:cs typeface="Calibri"/>
              </a:rPr>
              <a:t>transações,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mais</a:t>
            </a:r>
            <a:r>
              <a:rPr sz="22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4E79"/>
                </a:solidFill>
                <a:latin typeface="Calibri"/>
                <a:cs typeface="Calibri"/>
              </a:rPr>
              <a:t>eficiência</a:t>
            </a:r>
            <a:r>
              <a:rPr sz="2200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4E79"/>
                </a:solidFill>
                <a:latin typeface="Calibri"/>
                <a:cs typeface="Calibri"/>
              </a:rPr>
              <a:t>comodidade</a:t>
            </a:r>
            <a:r>
              <a:rPr sz="22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para</a:t>
            </a:r>
            <a:r>
              <a:rPr sz="2200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4E79"/>
                </a:solidFill>
                <a:latin typeface="Calibri"/>
                <a:cs typeface="Calibri"/>
              </a:rPr>
              <a:t>o</a:t>
            </a:r>
            <a:r>
              <a:rPr sz="2200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4E79"/>
                </a:solidFill>
                <a:latin typeface="Calibri"/>
                <a:cs typeface="Calibri"/>
              </a:rPr>
              <a:t>consumidor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Calibri"/>
              <a:cs typeface="Calibri"/>
            </a:endParaRPr>
          </a:p>
          <a:p>
            <a:pPr marR="586105" algn="ctr">
              <a:lnSpc>
                <a:spcPct val="100000"/>
              </a:lnSpc>
            </a:pP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Ação</a:t>
            </a:r>
            <a:r>
              <a:rPr sz="28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em</a:t>
            </a:r>
            <a:r>
              <a:rPr sz="28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F4E79"/>
                </a:solidFill>
                <a:latin typeface="Calibri"/>
                <a:cs typeface="Calibri"/>
              </a:rPr>
              <a:t>andamento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061959" y="2290572"/>
            <a:ext cx="210820" cy="4180840"/>
            <a:chOff x="8061959" y="2290572"/>
            <a:chExt cx="210820" cy="4180840"/>
          </a:xfrm>
        </p:grpSpPr>
        <p:sp>
          <p:nvSpPr>
            <p:cNvPr id="11" name="object 11"/>
            <p:cNvSpPr/>
            <p:nvPr/>
          </p:nvSpPr>
          <p:spPr>
            <a:xfrm>
              <a:off x="8129015" y="2362200"/>
              <a:ext cx="42545" cy="4080510"/>
            </a:xfrm>
            <a:custGeom>
              <a:avLst/>
              <a:gdLst/>
              <a:ahLst/>
              <a:cxnLst/>
              <a:rect l="l" t="t" r="r" b="b"/>
              <a:pathLst>
                <a:path w="42545" h="4080510">
                  <a:moveTo>
                    <a:pt x="42163" y="0"/>
                  </a:moveTo>
                  <a:lnTo>
                    <a:pt x="0" y="4080446"/>
                  </a:lnTo>
                </a:path>
              </a:pathLst>
            </a:custGeom>
            <a:ln w="57150">
              <a:solidFill>
                <a:srgbClr val="0E48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1959" y="5740907"/>
              <a:ext cx="182880" cy="181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1959" y="5382767"/>
              <a:ext cx="182880" cy="1813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1959" y="4683251"/>
              <a:ext cx="182880" cy="1828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109965" y="2309622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09" h="143510">
                  <a:moveTo>
                    <a:pt x="71627" y="0"/>
                  </a:move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5637" y="99482"/>
                  </a:lnTo>
                  <a:lnTo>
                    <a:pt x="21002" y="122253"/>
                  </a:lnTo>
                  <a:lnTo>
                    <a:pt x="43773" y="137618"/>
                  </a:lnTo>
                  <a:lnTo>
                    <a:pt x="71627" y="143255"/>
                  </a:lnTo>
                  <a:lnTo>
                    <a:pt x="99482" y="137618"/>
                  </a:lnTo>
                  <a:lnTo>
                    <a:pt x="122253" y="122253"/>
                  </a:lnTo>
                  <a:lnTo>
                    <a:pt x="137618" y="99482"/>
                  </a:lnTo>
                  <a:lnTo>
                    <a:pt x="143255" y="71627"/>
                  </a:lnTo>
                  <a:lnTo>
                    <a:pt x="137618" y="43773"/>
                  </a:lnTo>
                  <a:lnTo>
                    <a:pt x="122253" y="21002"/>
                  </a:lnTo>
                  <a:lnTo>
                    <a:pt x="99482" y="5637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030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09965" y="2309622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09" h="143510">
                  <a:moveTo>
                    <a:pt x="71627" y="0"/>
                  </a:moveTo>
                  <a:lnTo>
                    <a:pt x="99482" y="5637"/>
                  </a:lnTo>
                  <a:lnTo>
                    <a:pt x="122253" y="21002"/>
                  </a:lnTo>
                  <a:lnTo>
                    <a:pt x="137618" y="43773"/>
                  </a:lnTo>
                  <a:lnTo>
                    <a:pt x="143255" y="71627"/>
                  </a:lnTo>
                  <a:lnTo>
                    <a:pt x="137618" y="99482"/>
                  </a:lnTo>
                  <a:lnTo>
                    <a:pt x="122253" y="122253"/>
                  </a:lnTo>
                  <a:lnTo>
                    <a:pt x="99482" y="137618"/>
                  </a:lnTo>
                  <a:lnTo>
                    <a:pt x="71627" y="143255"/>
                  </a:lnTo>
                  <a:lnTo>
                    <a:pt x="43773" y="137618"/>
                  </a:lnTo>
                  <a:lnTo>
                    <a:pt x="21002" y="122253"/>
                  </a:lnTo>
                  <a:lnTo>
                    <a:pt x="5637" y="99482"/>
                  </a:lnTo>
                  <a:lnTo>
                    <a:pt x="0" y="71627"/>
                  </a:lnTo>
                  <a:lnTo>
                    <a:pt x="5637" y="43773"/>
                  </a:lnTo>
                  <a:lnTo>
                    <a:pt x="21002" y="21002"/>
                  </a:lnTo>
                  <a:lnTo>
                    <a:pt x="43773" y="5637"/>
                  </a:lnTo>
                  <a:lnTo>
                    <a:pt x="71627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09965" y="2675381"/>
              <a:ext cx="143510" cy="144780"/>
            </a:xfrm>
            <a:custGeom>
              <a:avLst/>
              <a:gdLst/>
              <a:ahLst/>
              <a:cxnLst/>
              <a:rect l="l" t="t" r="r" b="b"/>
              <a:pathLst>
                <a:path w="143509" h="144780">
                  <a:moveTo>
                    <a:pt x="71627" y="0"/>
                  </a:moveTo>
                  <a:lnTo>
                    <a:pt x="43773" y="5685"/>
                  </a:lnTo>
                  <a:lnTo>
                    <a:pt x="21002" y="21193"/>
                  </a:lnTo>
                  <a:lnTo>
                    <a:pt x="5637" y="44201"/>
                  </a:lnTo>
                  <a:lnTo>
                    <a:pt x="0" y="72389"/>
                  </a:lnTo>
                  <a:lnTo>
                    <a:pt x="5637" y="100578"/>
                  </a:lnTo>
                  <a:lnTo>
                    <a:pt x="21002" y="123586"/>
                  </a:lnTo>
                  <a:lnTo>
                    <a:pt x="43773" y="139094"/>
                  </a:lnTo>
                  <a:lnTo>
                    <a:pt x="71627" y="144779"/>
                  </a:lnTo>
                  <a:lnTo>
                    <a:pt x="99482" y="139094"/>
                  </a:lnTo>
                  <a:lnTo>
                    <a:pt x="122253" y="123586"/>
                  </a:lnTo>
                  <a:lnTo>
                    <a:pt x="137618" y="100578"/>
                  </a:lnTo>
                  <a:lnTo>
                    <a:pt x="143255" y="72389"/>
                  </a:lnTo>
                  <a:lnTo>
                    <a:pt x="137618" y="44201"/>
                  </a:lnTo>
                  <a:lnTo>
                    <a:pt x="122253" y="21193"/>
                  </a:lnTo>
                  <a:lnTo>
                    <a:pt x="99482" y="5685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030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09965" y="2675381"/>
              <a:ext cx="143510" cy="144780"/>
            </a:xfrm>
            <a:custGeom>
              <a:avLst/>
              <a:gdLst/>
              <a:ahLst/>
              <a:cxnLst/>
              <a:rect l="l" t="t" r="r" b="b"/>
              <a:pathLst>
                <a:path w="143509" h="144780">
                  <a:moveTo>
                    <a:pt x="71627" y="0"/>
                  </a:moveTo>
                  <a:lnTo>
                    <a:pt x="99482" y="5685"/>
                  </a:lnTo>
                  <a:lnTo>
                    <a:pt x="122253" y="21193"/>
                  </a:lnTo>
                  <a:lnTo>
                    <a:pt x="137618" y="44201"/>
                  </a:lnTo>
                  <a:lnTo>
                    <a:pt x="143255" y="72389"/>
                  </a:lnTo>
                  <a:lnTo>
                    <a:pt x="137618" y="100578"/>
                  </a:lnTo>
                  <a:lnTo>
                    <a:pt x="122253" y="123586"/>
                  </a:lnTo>
                  <a:lnTo>
                    <a:pt x="99482" y="139094"/>
                  </a:lnTo>
                  <a:lnTo>
                    <a:pt x="71627" y="144779"/>
                  </a:lnTo>
                  <a:lnTo>
                    <a:pt x="43773" y="139094"/>
                  </a:lnTo>
                  <a:lnTo>
                    <a:pt x="21002" y="123586"/>
                  </a:lnTo>
                  <a:lnTo>
                    <a:pt x="5637" y="100578"/>
                  </a:lnTo>
                  <a:lnTo>
                    <a:pt x="0" y="72389"/>
                  </a:lnTo>
                  <a:lnTo>
                    <a:pt x="5637" y="44201"/>
                  </a:lnTo>
                  <a:lnTo>
                    <a:pt x="21002" y="21193"/>
                  </a:lnTo>
                  <a:lnTo>
                    <a:pt x="43773" y="5685"/>
                  </a:lnTo>
                  <a:lnTo>
                    <a:pt x="71627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02345" y="3027426"/>
              <a:ext cx="144780" cy="144780"/>
            </a:xfrm>
            <a:custGeom>
              <a:avLst/>
              <a:gdLst/>
              <a:ahLst/>
              <a:cxnLst/>
              <a:rect l="l" t="t" r="r" b="b"/>
              <a:pathLst>
                <a:path w="144779" h="144780">
                  <a:moveTo>
                    <a:pt x="72389" y="0"/>
                  </a:move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5685" y="100578"/>
                  </a:lnTo>
                  <a:lnTo>
                    <a:pt x="21193" y="123586"/>
                  </a:lnTo>
                  <a:lnTo>
                    <a:pt x="44201" y="139094"/>
                  </a:lnTo>
                  <a:lnTo>
                    <a:pt x="72389" y="144779"/>
                  </a:lnTo>
                  <a:lnTo>
                    <a:pt x="100578" y="139094"/>
                  </a:lnTo>
                  <a:lnTo>
                    <a:pt x="123586" y="123586"/>
                  </a:lnTo>
                  <a:lnTo>
                    <a:pt x="139094" y="100578"/>
                  </a:lnTo>
                  <a:lnTo>
                    <a:pt x="144779" y="72389"/>
                  </a:lnTo>
                  <a:lnTo>
                    <a:pt x="139094" y="44201"/>
                  </a:lnTo>
                  <a:lnTo>
                    <a:pt x="123586" y="21193"/>
                  </a:lnTo>
                  <a:lnTo>
                    <a:pt x="100578" y="568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030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02345" y="3027426"/>
              <a:ext cx="144780" cy="144780"/>
            </a:xfrm>
            <a:custGeom>
              <a:avLst/>
              <a:gdLst/>
              <a:ahLst/>
              <a:cxnLst/>
              <a:rect l="l" t="t" r="r" b="b"/>
              <a:pathLst>
                <a:path w="144779" h="144780">
                  <a:moveTo>
                    <a:pt x="72389" y="0"/>
                  </a:moveTo>
                  <a:lnTo>
                    <a:pt x="100578" y="5685"/>
                  </a:lnTo>
                  <a:lnTo>
                    <a:pt x="123586" y="21193"/>
                  </a:lnTo>
                  <a:lnTo>
                    <a:pt x="139094" y="44201"/>
                  </a:lnTo>
                  <a:lnTo>
                    <a:pt x="144779" y="72389"/>
                  </a:lnTo>
                  <a:lnTo>
                    <a:pt x="139094" y="100578"/>
                  </a:lnTo>
                  <a:lnTo>
                    <a:pt x="123586" y="123586"/>
                  </a:lnTo>
                  <a:lnTo>
                    <a:pt x="100578" y="139094"/>
                  </a:lnTo>
                  <a:lnTo>
                    <a:pt x="72389" y="144779"/>
                  </a:lnTo>
                  <a:lnTo>
                    <a:pt x="44201" y="139094"/>
                  </a:lnTo>
                  <a:lnTo>
                    <a:pt x="21193" y="123586"/>
                  </a:lnTo>
                  <a:lnTo>
                    <a:pt x="5685" y="100578"/>
                  </a:lnTo>
                  <a:lnTo>
                    <a:pt x="0" y="72389"/>
                  </a:ln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89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97011" y="2314956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57150" y="114300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4300" y="5715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97011" y="2314956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79420" y="4482"/>
                  </a:lnTo>
                  <a:lnTo>
                    <a:pt x="97583" y="16716"/>
                  </a:lnTo>
                  <a:lnTo>
                    <a:pt x="109817" y="34879"/>
                  </a:lnTo>
                  <a:lnTo>
                    <a:pt x="114300" y="57150"/>
                  </a:lnTo>
                  <a:lnTo>
                    <a:pt x="109817" y="79420"/>
                  </a:lnTo>
                  <a:lnTo>
                    <a:pt x="97583" y="97583"/>
                  </a:lnTo>
                  <a:lnTo>
                    <a:pt x="79420" y="109817"/>
                  </a:lnTo>
                  <a:lnTo>
                    <a:pt x="57150" y="114300"/>
                  </a:lnTo>
                  <a:lnTo>
                    <a:pt x="34879" y="109817"/>
                  </a:lnTo>
                  <a:lnTo>
                    <a:pt x="16716" y="97583"/>
                  </a:lnTo>
                  <a:lnTo>
                    <a:pt x="4482" y="79420"/>
                  </a:lnTo>
                  <a:lnTo>
                    <a:pt x="0" y="5715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95487" y="2683763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50" y="0"/>
                  </a:move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57150" y="114300"/>
                  </a:lnTo>
                  <a:lnTo>
                    <a:pt x="79420" y="109817"/>
                  </a:lnTo>
                  <a:lnTo>
                    <a:pt x="97583" y="97583"/>
                  </a:lnTo>
                  <a:lnTo>
                    <a:pt x="109817" y="79420"/>
                  </a:lnTo>
                  <a:lnTo>
                    <a:pt x="114300" y="57150"/>
                  </a:lnTo>
                  <a:lnTo>
                    <a:pt x="109817" y="34879"/>
                  </a:lnTo>
                  <a:lnTo>
                    <a:pt x="97583" y="16716"/>
                  </a:lnTo>
                  <a:lnTo>
                    <a:pt x="79420" y="4482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95487" y="2683763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79420" y="4482"/>
                  </a:lnTo>
                  <a:lnTo>
                    <a:pt x="97583" y="16716"/>
                  </a:lnTo>
                  <a:lnTo>
                    <a:pt x="109817" y="34879"/>
                  </a:lnTo>
                  <a:lnTo>
                    <a:pt x="114300" y="57150"/>
                  </a:lnTo>
                  <a:lnTo>
                    <a:pt x="109817" y="79420"/>
                  </a:lnTo>
                  <a:lnTo>
                    <a:pt x="97583" y="97583"/>
                  </a:lnTo>
                  <a:lnTo>
                    <a:pt x="79420" y="109817"/>
                  </a:lnTo>
                  <a:lnTo>
                    <a:pt x="57150" y="114300"/>
                  </a:lnTo>
                  <a:lnTo>
                    <a:pt x="34879" y="109817"/>
                  </a:lnTo>
                  <a:lnTo>
                    <a:pt x="16716" y="97583"/>
                  </a:lnTo>
                  <a:lnTo>
                    <a:pt x="4482" y="79420"/>
                  </a:lnTo>
                  <a:lnTo>
                    <a:pt x="0" y="5715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84819" y="3035808"/>
              <a:ext cx="116205" cy="114300"/>
            </a:xfrm>
            <a:custGeom>
              <a:avLst/>
              <a:gdLst/>
              <a:ahLst/>
              <a:cxnLst/>
              <a:rect l="l" t="t" r="r" b="b"/>
              <a:pathLst>
                <a:path w="116204" h="114300">
                  <a:moveTo>
                    <a:pt x="57911" y="0"/>
                  </a:moveTo>
                  <a:lnTo>
                    <a:pt x="35361" y="4482"/>
                  </a:lnTo>
                  <a:lnTo>
                    <a:pt x="16954" y="16716"/>
                  </a:lnTo>
                  <a:lnTo>
                    <a:pt x="4548" y="34879"/>
                  </a:lnTo>
                  <a:lnTo>
                    <a:pt x="0" y="57150"/>
                  </a:lnTo>
                  <a:lnTo>
                    <a:pt x="4548" y="79420"/>
                  </a:lnTo>
                  <a:lnTo>
                    <a:pt x="16954" y="97583"/>
                  </a:lnTo>
                  <a:lnTo>
                    <a:pt x="35361" y="109817"/>
                  </a:lnTo>
                  <a:lnTo>
                    <a:pt x="57911" y="114300"/>
                  </a:lnTo>
                  <a:lnTo>
                    <a:pt x="80462" y="109817"/>
                  </a:lnTo>
                  <a:lnTo>
                    <a:pt x="98869" y="97583"/>
                  </a:lnTo>
                  <a:lnTo>
                    <a:pt x="111275" y="79420"/>
                  </a:lnTo>
                  <a:lnTo>
                    <a:pt x="115824" y="57150"/>
                  </a:lnTo>
                  <a:lnTo>
                    <a:pt x="111275" y="34879"/>
                  </a:lnTo>
                  <a:lnTo>
                    <a:pt x="98869" y="16716"/>
                  </a:lnTo>
                  <a:lnTo>
                    <a:pt x="80462" y="4482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84819" y="3035808"/>
              <a:ext cx="116205" cy="114300"/>
            </a:xfrm>
            <a:custGeom>
              <a:avLst/>
              <a:gdLst/>
              <a:ahLst/>
              <a:cxnLst/>
              <a:rect l="l" t="t" r="r" b="b"/>
              <a:pathLst>
                <a:path w="116204" h="114300">
                  <a:moveTo>
                    <a:pt x="0" y="57150"/>
                  </a:moveTo>
                  <a:lnTo>
                    <a:pt x="4548" y="34879"/>
                  </a:lnTo>
                  <a:lnTo>
                    <a:pt x="16954" y="16716"/>
                  </a:lnTo>
                  <a:lnTo>
                    <a:pt x="35361" y="4482"/>
                  </a:lnTo>
                  <a:lnTo>
                    <a:pt x="57911" y="0"/>
                  </a:lnTo>
                  <a:lnTo>
                    <a:pt x="80462" y="4482"/>
                  </a:lnTo>
                  <a:lnTo>
                    <a:pt x="98869" y="16716"/>
                  </a:lnTo>
                  <a:lnTo>
                    <a:pt x="111275" y="34879"/>
                  </a:lnTo>
                  <a:lnTo>
                    <a:pt x="115824" y="57150"/>
                  </a:lnTo>
                  <a:lnTo>
                    <a:pt x="111275" y="79420"/>
                  </a:lnTo>
                  <a:lnTo>
                    <a:pt x="98869" y="97583"/>
                  </a:lnTo>
                  <a:lnTo>
                    <a:pt x="80462" y="109817"/>
                  </a:lnTo>
                  <a:lnTo>
                    <a:pt x="57911" y="114300"/>
                  </a:lnTo>
                  <a:lnTo>
                    <a:pt x="35361" y="109817"/>
                  </a:lnTo>
                  <a:lnTo>
                    <a:pt x="16954" y="97583"/>
                  </a:lnTo>
                  <a:lnTo>
                    <a:pt x="4548" y="79420"/>
                  </a:lnTo>
                  <a:lnTo>
                    <a:pt x="0" y="5715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710041" y="4563236"/>
            <a:ext cx="24225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1F4E79"/>
                </a:solidFill>
                <a:latin typeface="Calibri"/>
                <a:cs typeface="Calibri"/>
              </a:rPr>
              <a:t>Tokens</a:t>
            </a:r>
            <a:r>
              <a:rPr sz="2000" b="1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2000" b="1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pagamentos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36284" y="3405232"/>
            <a:ext cx="585470" cy="1873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005"/>
              </a:lnSpc>
            </a:pP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Desenvolvimento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e</a:t>
            </a:r>
            <a:r>
              <a:rPr sz="20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testes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10041" y="5156929"/>
            <a:ext cx="1038860" cy="7931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b="1" spc="-25" dirty="0">
                <a:solidFill>
                  <a:srgbClr val="1F4E79"/>
                </a:solidFill>
                <a:latin typeface="Calibri"/>
                <a:cs typeface="Calibri"/>
              </a:rPr>
              <a:t>TPF</a:t>
            </a:r>
            <a:endParaRPr sz="20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620"/>
              </a:spcBef>
            </a:pP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Avaliação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67171" y="6124447"/>
            <a:ext cx="1927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Outros</a:t>
            </a:r>
            <a:r>
              <a:rPr sz="2000" b="1" spc="-7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protocolos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48498" y="2136495"/>
            <a:ext cx="464184" cy="1069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020" marR="5080" indent="-20955" algn="just">
              <a:lnSpc>
                <a:spcPct val="114300"/>
              </a:lnSpc>
              <a:spcBef>
                <a:spcPts val="90"/>
              </a:spcBef>
            </a:pPr>
            <a:r>
              <a:rPr sz="2000" b="1" spc="-25" dirty="0">
                <a:solidFill>
                  <a:srgbClr val="1F4E79"/>
                </a:solidFill>
                <a:latin typeface="Calibri"/>
                <a:cs typeface="Calibri"/>
              </a:rPr>
              <a:t>Mar Abr Jun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13472" y="5256133"/>
            <a:ext cx="756920" cy="72453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Fev/24</a:t>
            </a:r>
            <a:endParaRPr sz="2000">
              <a:latin typeface="Calibri"/>
              <a:cs typeface="Calibri"/>
            </a:endParaRPr>
          </a:p>
          <a:p>
            <a:pPr marL="304165">
              <a:lnSpc>
                <a:spcPct val="100000"/>
              </a:lnSpc>
              <a:spcBef>
                <a:spcPts val="350"/>
              </a:spcBef>
            </a:pPr>
            <a:r>
              <a:rPr sz="2000" b="1" spc="-25" dirty="0">
                <a:solidFill>
                  <a:srgbClr val="1F4E79"/>
                </a:solidFill>
                <a:latin typeface="Calibri"/>
                <a:cs typeface="Calibri"/>
              </a:rPr>
              <a:t>Mar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89469" y="4582414"/>
            <a:ext cx="7791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Dez/23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10041" y="2517749"/>
            <a:ext cx="3307079" cy="7073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Workshop</a:t>
            </a:r>
            <a:endParaRPr sz="200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  <a:spcBef>
                <a:spcPts val="285"/>
              </a:spcBef>
            </a:pP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Incorporação</a:t>
            </a:r>
            <a:r>
              <a:rPr sz="20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dos</a:t>
            </a:r>
            <a:r>
              <a:rPr sz="2000" b="1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participantes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925056" y="3089148"/>
            <a:ext cx="157480" cy="2425065"/>
          </a:xfrm>
          <a:custGeom>
            <a:avLst/>
            <a:gdLst/>
            <a:ahLst/>
            <a:cxnLst/>
            <a:rect l="l" t="t" r="r" b="b"/>
            <a:pathLst>
              <a:path w="157479" h="2425065">
                <a:moveTo>
                  <a:pt x="156972" y="2424684"/>
                </a:moveTo>
                <a:lnTo>
                  <a:pt x="95851" y="2420046"/>
                </a:lnTo>
                <a:lnTo>
                  <a:pt x="45958" y="2407396"/>
                </a:lnTo>
                <a:lnTo>
                  <a:pt x="12328" y="2388625"/>
                </a:lnTo>
                <a:lnTo>
                  <a:pt x="0" y="2365629"/>
                </a:lnTo>
                <a:lnTo>
                  <a:pt x="0" y="59054"/>
                </a:lnTo>
                <a:lnTo>
                  <a:pt x="12328" y="36058"/>
                </a:lnTo>
                <a:lnTo>
                  <a:pt x="45958" y="17287"/>
                </a:lnTo>
                <a:lnTo>
                  <a:pt x="95851" y="4637"/>
                </a:lnTo>
                <a:lnTo>
                  <a:pt x="156972" y="0"/>
                </a:lnTo>
              </a:path>
            </a:pathLst>
          </a:custGeom>
          <a:ln w="6350">
            <a:solidFill>
              <a:srgbClr val="0E4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898007" y="2105025"/>
            <a:ext cx="1421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Piloto</a:t>
            </a:r>
            <a:r>
              <a:rPr sz="2400" b="1" spc="-6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Drex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xfrm>
            <a:off x="11824461" y="6601764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703" y="-19100"/>
            <a:ext cx="4125349" cy="9503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950"/>
              </a:lnSpc>
              <a:spcBef>
                <a:spcPts val="105"/>
              </a:spcBef>
            </a:pPr>
            <a:r>
              <a:rPr sz="4400" dirty="0">
                <a:solidFill>
                  <a:srgbClr val="1F4E79"/>
                </a:solidFill>
                <a:latin typeface="Calibri Light"/>
                <a:cs typeface="Calibri Light"/>
              </a:rPr>
              <a:t>LIFT Challenge</a:t>
            </a:r>
          </a:p>
          <a:p>
            <a:pPr marL="12700">
              <a:lnSpc>
                <a:spcPts val="2310"/>
              </a:lnSpc>
            </a:pPr>
            <a:r>
              <a:rPr sz="2200" dirty="0">
                <a:solidFill>
                  <a:srgbClr val="1F4E79"/>
                </a:solidFill>
                <a:latin typeface="Calibri Light"/>
                <a:cs typeface="Calibri Light"/>
              </a:rPr>
              <a:t>DREX (Real Digital)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18961" y="6427723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1F4E79"/>
                </a:solidFill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1663" y="1455165"/>
            <a:ext cx="6811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Variedade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casos</a:t>
            </a:r>
            <a:r>
              <a:rPr sz="24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uso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perfis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proponentes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3788" y="1908505"/>
            <a:ext cx="4696460" cy="4096385"/>
          </a:xfrm>
          <a:custGeom>
            <a:avLst/>
            <a:gdLst/>
            <a:ahLst/>
            <a:cxnLst/>
            <a:rect l="l" t="t" r="r" b="b"/>
            <a:pathLst>
              <a:path w="4696460" h="4096385">
                <a:moveTo>
                  <a:pt x="4695863" y="3629774"/>
                </a:moveTo>
                <a:lnTo>
                  <a:pt x="0" y="3629774"/>
                </a:lnTo>
                <a:lnTo>
                  <a:pt x="0" y="4096054"/>
                </a:lnTo>
                <a:lnTo>
                  <a:pt x="4695863" y="4096054"/>
                </a:lnTo>
                <a:lnTo>
                  <a:pt x="4695863" y="3629774"/>
                </a:lnTo>
                <a:close/>
              </a:path>
              <a:path w="4696460" h="4096385">
                <a:moveTo>
                  <a:pt x="4695863" y="2722308"/>
                </a:moveTo>
                <a:lnTo>
                  <a:pt x="0" y="2722308"/>
                </a:lnTo>
                <a:lnTo>
                  <a:pt x="0" y="3189617"/>
                </a:lnTo>
                <a:lnTo>
                  <a:pt x="4695863" y="3189617"/>
                </a:lnTo>
                <a:lnTo>
                  <a:pt x="4695863" y="2722308"/>
                </a:lnTo>
                <a:close/>
              </a:path>
              <a:path w="4696460" h="4096385">
                <a:moveTo>
                  <a:pt x="4695863" y="1814842"/>
                </a:moveTo>
                <a:lnTo>
                  <a:pt x="0" y="1814842"/>
                </a:lnTo>
                <a:lnTo>
                  <a:pt x="0" y="2282152"/>
                </a:lnTo>
                <a:lnTo>
                  <a:pt x="4695863" y="2282152"/>
                </a:lnTo>
                <a:lnTo>
                  <a:pt x="4695863" y="1814842"/>
                </a:lnTo>
                <a:close/>
              </a:path>
              <a:path w="4696460" h="4096385">
                <a:moveTo>
                  <a:pt x="4695863" y="907351"/>
                </a:moveTo>
                <a:lnTo>
                  <a:pt x="0" y="907351"/>
                </a:lnTo>
                <a:lnTo>
                  <a:pt x="0" y="1374673"/>
                </a:lnTo>
                <a:lnTo>
                  <a:pt x="4695863" y="1374673"/>
                </a:lnTo>
                <a:lnTo>
                  <a:pt x="4695863" y="907351"/>
                </a:lnTo>
                <a:close/>
              </a:path>
              <a:path w="4696460" h="4096385">
                <a:moveTo>
                  <a:pt x="4695863" y="0"/>
                </a:moveTo>
                <a:lnTo>
                  <a:pt x="0" y="0"/>
                </a:lnTo>
                <a:lnTo>
                  <a:pt x="0" y="467321"/>
                </a:lnTo>
                <a:lnTo>
                  <a:pt x="4695863" y="467321"/>
                </a:lnTo>
                <a:lnTo>
                  <a:pt x="46958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3795" y="1989377"/>
            <a:ext cx="469646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35"/>
              </a:spcBef>
            </a:pPr>
            <a:r>
              <a:rPr sz="1750" spc="-20" dirty="0">
                <a:latin typeface="Microsoft Sans Serif"/>
                <a:cs typeface="Microsoft Sans Serif"/>
              </a:rPr>
              <a:t>Aave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005" y="2443497"/>
            <a:ext cx="243522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dirty="0">
                <a:latin typeface="Microsoft Sans Serif"/>
                <a:cs typeface="Microsoft Sans Serif"/>
              </a:rPr>
              <a:t>Banco</a:t>
            </a:r>
            <a:r>
              <a:rPr sz="1750" spc="17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Santander</a:t>
            </a:r>
            <a:r>
              <a:rPr sz="1750" spc="260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Brasil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3795" y="2815856"/>
            <a:ext cx="4696460" cy="46735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770"/>
              </a:spcBef>
            </a:pPr>
            <a:r>
              <a:rPr sz="1750" spc="-10" dirty="0">
                <a:latin typeface="Microsoft Sans Serif"/>
                <a:cs typeface="Microsoft Sans Serif"/>
              </a:rPr>
              <a:t>Febraban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1005" y="3350849"/>
            <a:ext cx="210375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dirty="0">
                <a:latin typeface="Microsoft Sans Serif"/>
                <a:cs typeface="Microsoft Sans Serif"/>
              </a:rPr>
              <a:t>Giesecke</a:t>
            </a:r>
            <a:r>
              <a:rPr sz="1750" spc="-4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+</a:t>
            </a:r>
            <a:r>
              <a:rPr sz="1750" spc="-45" dirty="0">
                <a:latin typeface="Microsoft Sans Serif"/>
                <a:cs typeface="Microsoft Sans Serif"/>
              </a:rPr>
              <a:t> </a:t>
            </a:r>
            <a:r>
              <a:rPr sz="1750" spc="55" dirty="0">
                <a:latin typeface="Microsoft Sans Serif"/>
                <a:cs typeface="Microsoft Sans Serif"/>
              </a:rPr>
              <a:t>Devrient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3795" y="3723341"/>
            <a:ext cx="4696460" cy="46735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770"/>
              </a:spcBef>
            </a:pPr>
            <a:r>
              <a:rPr sz="1750" spc="70" dirty="0">
                <a:latin typeface="Microsoft Sans Serif"/>
                <a:cs typeface="Microsoft Sans Serif"/>
              </a:rPr>
              <a:t>Itaú</a:t>
            </a:r>
            <a:r>
              <a:rPr sz="1750" spc="2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Unibanco,</a:t>
            </a:r>
            <a:r>
              <a:rPr sz="1750" spc="-2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B3</a:t>
            </a:r>
            <a:r>
              <a:rPr sz="1750" spc="5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e</a:t>
            </a:r>
            <a:r>
              <a:rPr sz="1750" spc="55" dirty="0">
                <a:latin typeface="Microsoft Sans Serif"/>
                <a:cs typeface="Microsoft Sans Serif"/>
              </a:rPr>
              <a:t> </a:t>
            </a:r>
            <a:r>
              <a:rPr sz="1750" spc="-25" dirty="0">
                <a:latin typeface="Microsoft Sans Serif"/>
                <a:cs typeface="Microsoft Sans Serif"/>
              </a:rPr>
              <a:t>R3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1005" y="4258334"/>
            <a:ext cx="3361054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70" dirty="0">
                <a:latin typeface="Microsoft Sans Serif"/>
                <a:cs typeface="Microsoft Sans Serif"/>
              </a:rPr>
              <a:t>Mercado</a:t>
            </a:r>
            <a:r>
              <a:rPr sz="1750" spc="1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Bitcoin,</a:t>
            </a:r>
            <a:r>
              <a:rPr sz="1750" spc="-10" dirty="0">
                <a:latin typeface="Microsoft Sans Serif"/>
                <a:cs typeface="Microsoft Sans Serif"/>
              </a:rPr>
              <a:t> </a:t>
            </a:r>
            <a:r>
              <a:rPr sz="1750" spc="75" dirty="0">
                <a:latin typeface="Microsoft Sans Serif"/>
                <a:cs typeface="Microsoft Sans Serif"/>
              </a:rPr>
              <a:t>Bitrust</a:t>
            </a:r>
            <a:r>
              <a:rPr sz="1750" spc="4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e</a:t>
            </a:r>
            <a:r>
              <a:rPr sz="1750" spc="70" dirty="0">
                <a:latin typeface="Microsoft Sans Serif"/>
                <a:cs typeface="Microsoft Sans Serif"/>
              </a:rPr>
              <a:t> </a:t>
            </a:r>
            <a:r>
              <a:rPr sz="1750" spc="-20" dirty="0">
                <a:latin typeface="Microsoft Sans Serif"/>
                <a:cs typeface="Microsoft Sans Serif"/>
              </a:rPr>
              <a:t>CPqD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3795" y="4630804"/>
            <a:ext cx="4696460" cy="46735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770"/>
              </a:spcBef>
            </a:pPr>
            <a:r>
              <a:rPr sz="1750" dirty="0">
                <a:latin typeface="Microsoft Sans Serif"/>
                <a:cs typeface="Microsoft Sans Serif"/>
              </a:rPr>
              <a:t>Tecban</a:t>
            </a:r>
            <a:r>
              <a:rPr sz="1750" spc="2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e</a:t>
            </a:r>
            <a:r>
              <a:rPr sz="1750" spc="55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Capitual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1005" y="5165242"/>
            <a:ext cx="387667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95" dirty="0">
                <a:latin typeface="Microsoft Sans Serif"/>
                <a:cs typeface="Microsoft Sans Serif"/>
              </a:rPr>
              <a:t>VERT,</a:t>
            </a:r>
            <a:r>
              <a:rPr sz="1750" spc="2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Digital</a:t>
            </a:r>
            <a:r>
              <a:rPr sz="1750" spc="-3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Assets</a:t>
            </a:r>
            <a:r>
              <a:rPr sz="1750" spc="10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e</a:t>
            </a:r>
            <a:r>
              <a:rPr sz="1750" spc="114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Oliver</a:t>
            </a:r>
            <a:r>
              <a:rPr sz="1750" spc="105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Weyman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3795" y="5538267"/>
            <a:ext cx="4696460" cy="4667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770"/>
              </a:spcBef>
            </a:pPr>
            <a:r>
              <a:rPr sz="1750" spc="-45" dirty="0">
                <a:latin typeface="Microsoft Sans Serif"/>
                <a:cs typeface="Microsoft Sans Serif"/>
              </a:rPr>
              <a:t>Visa </a:t>
            </a:r>
            <a:r>
              <a:rPr sz="1750" spc="75" dirty="0">
                <a:latin typeface="Microsoft Sans Serif"/>
                <a:cs typeface="Microsoft Sans Serif"/>
              </a:rPr>
              <a:t>do</a:t>
            </a:r>
            <a:r>
              <a:rPr sz="1750" spc="-55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Brasil,</a:t>
            </a:r>
            <a:r>
              <a:rPr sz="1750" spc="-8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ConsenSys</a:t>
            </a:r>
            <a:r>
              <a:rPr sz="1750" spc="-1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e</a:t>
            </a:r>
            <a:r>
              <a:rPr sz="1750" spc="-10" dirty="0">
                <a:latin typeface="Microsoft Sans Serif"/>
                <a:cs typeface="Microsoft Sans Serif"/>
              </a:rPr>
              <a:t> </a:t>
            </a:r>
            <a:r>
              <a:rPr sz="1750" spc="80" dirty="0">
                <a:latin typeface="Microsoft Sans Serif"/>
                <a:cs typeface="Microsoft Sans Serif"/>
              </a:rPr>
              <a:t>Microsoft</a:t>
            </a:r>
            <a:endParaRPr sz="175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33222" y="1908393"/>
            <a:ext cx="4726940" cy="4037329"/>
            <a:chOff x="1633222" y="1908393"/>
            <a:chExt cx="4726940" cy="4037329"/>
          </a:xfrm>
        </p:grpSpPr>
        <p:sp>
          <p:nvSpPr>
            <p:cNvPr id="16" name="object 16"/>
            <p:cNvSpPr/>
            <p:nvPr/>
          </p:nvSpPr>
          <p:spPr>
            <a:xfrm>
              <a:off x="1657143" y="1908393"/>
              <a:ext cx="4702810" cy="13335"/>
            </a:xfrm>
            <a:custGeom>
              <a:avLst/>
              <a:gdLst/>
              <a:ahLst/>
              <a:cxnLst/>
              <a:rect l="l" t="t" r="r" b="b"/>
              <a:pathLst>
                <a:path w="4702810" h="13335">
                  <a:moveTo>
                    <a:pt x="0" y="13304"/>
                  </a:moveTo>
                  <a:lnTo>
                    <a:pt x="4702508" y="13304"/>
                  </a:lnTo>
                  <a:lnTo>
                    <a:pt x="4702508" y="0"/>
                  </a:lnTo>
                  <a:lnTo>
                    <a:pt x="0" y="0"/>
                  </a:lnTo>
                  <a:lnTo>
                    <a:pt x="0" y="13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50492" y="1908504"/>
              <a:ext cx="4709160" cy="13970"/>
            </a:xfrm>
            <a:custGeom>
              <a:avLst/>
              <a:gdLst/>
              <a:ahLst/>
              <a:cxnLst/>
              <a:rect l="l" t="t" r="r" b="b"/>
              <a:pathLst>
                <a:path w="4709160" h="13969">
                  <a:moveTo>
                    <a:pt x="0" y="0"/>
                  </a:moveTo>
                  <a:lnTo>
                    <a:pt x="0" y="13858"/>
                  </a:lnTo>
                  <a:lnTo>
                    <a:pt x="4709160" y="13858"/>
                  </a:lnTo>
                  <a:lnTo>
                    <a:pt x="4709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48950" y="1959984"/>
              <a:ext cx="652780" cy="361315"/>
            </a:xfrm>
            <a:custGeom>
              <a:avLst/>
              <a:gdLst/>
              <a:ahLst/>
              <a:cxnLst/>
              <a:rect l="l" t="t" r="r" b="b"/>
              <a:pathLst>
                <a:path w="652780" h="361314">
                  <a:moveTo>
                    <a:pt x="2303" y="135896"/>
                  </a:moveTo>
                  <a:lnTo>
                    <a:pt x="11316" y="85932"/>
                  </a:lnTo>
                  <a:lnTo>
                    <a:pt x="35736" y="45742"/>
                  </a:lnTo>
                  <a:lnTo>
                    <a:pt x="74205" y="19864"/>
                  </a:lnTo>
                  <a:lnTo>
                    <a:pt x="125366" y="12833"/>
                  </a:lnTo>
                  <a:lnTo>
                    <a:pt x="169020" y="2431"/>
                  </a:lnTo>
                  <a:lnTo>
                    <a:pt x="208986" y="0"/>
                  </a:lnTo>
                  <a:lnTo>
                    <a:pt x="246948" y="3238"/>
                  </a:lnTo>
                  <a:lnTo>
                    <a:pt x="284590" y="9844"/>
                  </a:lnTo>
                  <a:lnTo>
                    <a:pt x="323596" y="17516"/>
                  </a:lnTo>
                  <a:lnTo>
                    <a:pt x="365650" y="23953"/>
                  </a:lnTo>
                  <a:lnTo>
                    <a:pt x="412437" y="26852"/>
                  </a:lnTo>
                  <a:lnTo>
                    <a:pt x="465639" y="23913"/>
                  </a:lnTo>
                  <a:lnTo>
                    <a:pt x="526940" y="12833"/>
                  </a:lnTo>
                  <a:lnTo>
                    <a:pt x="577298" y="22078"/>
                  </a:lnTo>
                  <a:lnTo>
                    <a:pt x="615380" y="53076"/>
                  </a:lnTo>
                  <a:lnTo>
                    <a:pt x="640008" y="94719"/>
                  </a:lnTo>
                  <a:lnTo>
                    <a:pt x="650003" y="135896"/>
                  </a:lnTo>
                  <a:lnTo>
                    <a:pt x="652236" y="159447"/>
                  </a:lnTo>
                  <a:lnTo>
                    <a:pt x="651575" y="184664"/>
                  </a:lnTo>
                  <a:lnTo>
                    <a:pt x="650128" y="208548"/>
                  </a:lnTo>
                  <a:lnTo>
                    <a:pt x="650003" y="228098"/>
                  </a:lnTo>
                  <a:lnTo>
                    <a:pt x="639847" y="271598"/>
                  </a:lnTo>
                  <a:lnTo>
                    <a:pt x="612856" y="306156"/>
                  </a:lnTo>
                  <a:lnTo>
                    <a:pt x="573672" y="332451"/>
                  </a:lnTo>
                  <a:lnTo>
                    <a:pt x="526940" y="351161"/>
                  </a:lnTo>
                  <a:lnTo>
                    <a:pt x="466299" y="358625"/>
                  </a:lnTo>
                  <a:lnTo>
                    <a:pt x="415078" y="361083"/>
                  </a:lnTo>
                  <a:lnTo>
                    <a:pt x="370956" y="359882"/>
                  </a:lnTo>
                  <a:lnTo>
                    <a:pt x="331613" y="356367"/>
                  </a:lnTo>
                  <a:lnTo>
                    <a:pt x="294729" y="351883"/>
                  </a:lnTo>
                  <a:lnTo>
                    <a:pt x="257983" y="347775"/>
                  </a:lnTo>
                  <a:lnTo>
                    <a:pt x="219054" y="345388"/>
                  </a:lnTo>
                  <a:lnTo>
                    <a:pt x="175622" y="346069"/>
                  </a:lnTo>
                  <a:lnTo>
                    <a:pt x="125366" y="351161"/>
                  </a:lnTo>
                  <a:lnTo>
                    <a:pt x="75795" y="337880"/>
                  </a:lnTo>
                  <a:lnTo>
                    <a:pt x="35784" y="308823"/>
                  </a:lnTo>
                  <a:lnTo>
                    <a:pt x="9798" y="270169"/>
                  </a:lnTo>
                  <a:lnTo>
                    <a:pt x="2303" y="228098"/>
                  </a:lnTo>
                  <a:lnTo>
                    <a:pt x="0" y="202869"/>
                  </a:lnTo>
                  <a:lnTo>
                    <a:pt x="351" y="178187"/>
                  </a:lnTo>
                  <a:lnTo>
                    <a:pt x="1678" y="155411"/>
                  </a:lnTo>
                  <a:lnTo>
                    <a:pt x="2303" y="135896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66571" y="3315049"/>
              <a:ext cx="2148840" cy="368300"/>
            </a:xfrm>
            <a:custGeom>
              <a:avLst/>
              <a:gdLst/>
              <a:ahLst/>
              <a:cxnLst/>
              <a:rect l="l" t="t" r="r" b="b"/>
              <a:pathLst>
                <a:path w="2148840" h="368300">
                  <a:moveTo>
                    <a:pt x="1446" y="131096"/>
                  </a:moveTo>
                  <a:lnTo>
                    <a:pt x="10459" y="81131"/>
                  </a:lnTo>
                  <a:lnTo>
                    <a:pt x="34879" y="40941"/>
                  </a:lnTo>
                  <a:lnTo>
                    <a:pt x="73348" y="15063"/>
                  </a:lnTo>
                  <a:lnTo>
                    <a:pt x="124509" y="8033"/>
                  </a:lnTo>
                  <a:lnTo>
                    <a:pt x="163531" y="3410"/>
                  </a:lnTo>
                  <a:lnTo>
                    <a:pt x="206803" y="864"/>
                  </a:lnTo>
                  <a:lnTo>
                    <a:pt x="253593" y="0"/>
                  </a:lnTo>
                  <a:lnTo>
                    <a:pt x="303167" y="425"/>
                  </a:lnTo>
                  <a:lnTo>
                    <a:pt x="354792" y="1746"/>
                  </a:lnTo>
                  <a:lnTo>
                    <a:pt x="407735" y="3570"/>
                  </a:lnTo>
                  <a:lnTo>
                    <a:pt x="461264" y="5504"/>
                  </a:lnTo>
                  <a:lnTo>
                    <a:pt x="514645" y="7155"/>
                  </a:lnTo>
                  <a:lnTo>
                    <a:pt x="567145" y="8129"/>
                  </a:lnTo>
                  <a:lnTo>
                    <a:pt x="618031" y="8033"/>
                  </a:lnTo>
                  <a:lnTo>
                    <a:pt x="673114" y="7464"/>
                  </a:lnTo>
                  <a:lnTo>
                    <a:pt x="727501" y="7359"/>
                  </a:lnTo>
                  <a:lnTo>
                    <a:pt x="781010" y="7581"/>
                  </a:lnTo>
                  <a:lnTo>
                    <a:pt x="833462" y="7991"/>
                  </a:lnTo>
                  <a:lnTo>
                    <a:pt x="884678" y="8451"/>
                  </a:lnTo>
                  <a:lnTo>
                    <a:pt x="934477" y="8823"/>
                  </a:lnTo>
                  <a:lnTo>
                    <a:pt x="982681" y="8969"/>
                  </a:lnTo>
                  <a:lnTo>
                    <a:pt x="1029108" y="8752"/>
                  </a:lnTo>
                  <a:lnTo>
                    <a:pt x="1073580" y="8033"/>
                  </a:lnTo>
                  <a:lnTo>
                    <a:pt x="1121495" y="8382"/>
                  </a:lnTo>
                  <a:lnTo>
                    <a:pt x="1168294" y="10944"/>
                  </a:lnTo>
                  <a:lnTo>
                    <a:pt x="1215147" y="14562"/>
                  </a:lnTo>
                  <a:lnTo>
                    <a:pt x="1263223" y="18081"/>
                  </a:lnTo>
                  <a:lnTo>
                    <a:pt x="1313692" y="20344"/>
                  </a:lnTo>
                  <a:lnTo>
                    <a:pt x="1367724" y="20195"/>
                  </a:lnTo>
                  <a:lnTo>
                    <a:pt x="1426489" y="16476"/>
                  </a:lnTo>
                  <a:lnTo>
                    <a:pt x="1491156" y="8033"/>
                  </a:lnTo>
                  <a:lnTo>
                    <a:pt x="1541011" y="2725"/>
                  </a:lnTo>
                  <a:lnTo>
                    <a:pt x="1591455" y="2246"/>
                  </a:lnTo>
                  <a:lnTo>
                    <a:pt x="1642189" y="5339"/>
                  </a:lnTo>
                  <a:lnTo>
                    <a:pt x="1692915" y="10750"/>
                  </a:lnTo>
                  <a:lnTo>
                    <a:pt x="1743333" y="17221"/>
                  </a:lnTo>
                  <a:lnTo>
                    <a:pt x="1793145" y="23499"/>
                  </a:lnTo>
                  <a:lnTo>
                    <a:pt x="1842052" y="28327"/>
                  </a:lnTo>
                  <a:lnTo>
                    <a:pt x="1889755" y="30449"/>
                  </a:lnTo>
                  <a:lnTo>
                    <a:pt x="1935955" y="28612"/>
                  </a:lnTo>
                  <a:lnTo>
                    <a:pt x="1980353" y="21558"/>
                  </a:lnTo>
                  <a:lnTo>
                    <a:pt x="2022651" y="8033"/>
                  </a:lnTo>
                  <a:lnTo>
                    <a:pt x="2070062" y="13313"/>
                  </a:lnTo>
                  <a:lnTo>
                    <a:pt x="2108567" y="35131"/>
                  </a:lnTo>
                  <a:lnTo>
                    <a:pt x="2134879" y="74166"/>
                  </a:lnTo>
                  <a:lnTo>
                    <a:pt x="2145714" y="131096"/>
                  </a:lnTo>
                  <a:lnTo>
                    <a:pt x="2148250" y="154378"/>
                  </a:lnTo>
                  <a:lnTo>
                    <a:pt x="2145714" y="176387"/>
                  </a:lnTo>
                  <a:lnTo>
                    <a:pt x="2143178" y="198800"/>
                  </a:lnTo>
                  <a:lnTo>
                    <a:pt x="2134415" y="267565"/>
                  </a:lnTo>
                  <a:lnTo>
                    <a:pt x="2107138" y="303974"/>
                  </a:lnTo>
                  <a:lnTo>
                    <a:pt x="2068383" y="330811"/>
                  </a:lnTo>
                  <a:lnTo>
                    <a:pt x="2022651" y="346361"/>
                  </a:lnTo>
                  <a:lnTo>
                    <a:pt x="1982278" y="355864"/>
                  </a:lnTo>
                  <a:lnTo>
                    <a:pt x="1935347" y="359736"/>
                  </a:lnTo>
                  <a:lnTo>
                    <a:pt x="1883798" y="359371"/>
                  </a:lnTo>
                  <a:lnTo>
                    <a:pt x="1829567" y="356165"/>
                  </a:lnTo>
                  <a:lnTo>
                    <a:pt x="1774593" y="351514"/>
                  </a:lnTo>
                  <a:lnTo>
                    <a:pt x="1720814" y="346812"/>
                  </a:lnTo>
                  <a:lnTo>
                    <a:pt x="1670168" y="343456"/>
                  </a:lnTo>
                  <a:lnTo>
                    <a:pt x="1624592" y="342840"/>
                  </a:lnTo>
                  <a:lnTo>
                    <a:pt x="1586025" y="346361"/>
                  </a:lnTo>
                  <a:lnTo>
                    <a:pt x="1555111" y="349120"/>
                  </a:lnTo>
                  <a:lnTo>
                    <a:pt x="1519064" y="348190"/>
                  </a:lnTo>
                  <a:lnTo>
                    <a:pt x="1478550" y="344616"/>
                  </a:lnTo>
                  <a:lnTo>
                    <a:pt x="1434234" y="339444"/>
                  </a:lnTo>
                  <a:lnTo>
                    <a:pt x="1386784" y="333720"/>
                  </a:lnTo>
                  <a:lnTo>
                    <a:pt x="1336867" y="328490"/>
                  </a:lnTo>
                  <a:lnTo>
                    <a:pt x="1285147" y="324800"/>
                  </a:lnTo>
                  <a:lnTo>
                    <a:pt x="1232292" y="323696"/>
                  </a:lnTo>
                  <a:lnTo>
                    <a:pt x="1178969" y="326224"/>
                  </a:lnTo>
                  <a:lnTo>
                    <a:pt x="1125842" y="333431"/>
                  </a:lnTo>
                  <a:lnTo>
                    <a:pt x="1073580" y="346361"/>
                  </a:lnTo>
                  <a:lnTo>
                    <a:pt x="1024255" y="359185"/>
                  </a:lnTo>
                  <a:lnTo>
                    <a:pt x="978765" y="366115"/>
                  </a:lnTo>
                  <a:lnTo>
                    <a:pt x="936014" y="368262"/>
                  </a:lnTo>
                  <a:lnTo>
                    <a:pt x="894907" y="366735"/>
                  </a:lnTo>
                  <a:lnTo>
                    <a:pt x="854348" y="362642"/>
                  </a:lnTo>
                  <a:lnTo>
                    <a:pt x="813241" y="357095"/>
                  </a:lnTo>
                  <a:lnTo>
                    <a:pt x="770490" y="351202"/>
                  </a:lnTo>
                  <a:lnTo>
                    <a:pt x="725000" y="346072"/>
                  </a:lnTo>
                  <a:lnTo>
                    <a:pt x="675674" y="342816"/>
                  </a:lnTo>
                  <a:lnTo>
                    <a:pt x="621418" y="342542"/>
                  </a:lnTo>
                  <a:lnTo>
                    <a:pt x="561135" y="346361"/>
                  </a:lnTo>
                  <a:lnTo>
                    <a:pt x="490972" y="351896"/>
                  </a:lnTo>
                  <a:lnTo>
                    <a:pt x="433969" y="353882"/>
                  </a:lnTo>
                  <a:lnTo>
                    <a:pt x="386806" y="353247"/>
                  </a:lnTo>
                  <a:lnTo>
                    <a:pt x="346163" y="350918"/>
                  </a:lnTo>
                  <a:lnTo>
                    <a:pt x="308719" y="347824"/>
                  </a:lnTo>
                  <a:lnTo>
                    <a:pt x="271152" y="344893"/>
                  </a:lnTo>
                  <a:lnTo>
                    <a:pt x="230142" y="343053"/>
                  </a:lnTo>
                  <a:lnTo>
                    <a:pt x="182368" y="343233"/>
                  </a:lnTo>
                  <a:lnTo>
                    <a:pt x="124509" y="346361"/>
                  </a:lnTo>
                  <a:lnTo>
                    <a:pt x="80242" y="338098"/>
                  </a:lnTo>
                  <a:lnTo>
                    <a:pt x="37260" y="312737"/>
                  </a:lnTo>
                  <a:lnTo>
                    <a:pt x="7137" y="273423"/>
                  </a:lnTo>
                  <a:lnTo>
                    <a:pt x="1446" y="223298"/>
                  </a:lnTo>
                  <a:lnTo>
                    <a:pt x="0" y="193782"/>
                  </a:lnTo>
                  <a:lnTo>
                    <a:pt x="160" y="169672"/>
                  </a:lnTo>
                  <a:lnTo>
                    <a:pt x="964" y="149324"/>
                  </a:lnTo>
                  <a:lnTo>
                    <a:pt x="1446" y="131096"/>
                  </a:lnTo>
                  <a:close/>
                </a:path>
              </a:pathLst>
            </a:custGeom>
            <a:ln w="28575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5609" y="3787110"/>
              <a:ext cx="2417445" cy="783590"/>
            </a:xfrm>
            <a:custGeom>
              <a:avLst/>
              <a:gdLst/>
              <a:ahLst/>
              <a:cxnLst/>
              <a:rect l="l" t="t" r="r" b="b"/>
              <a:pathLst>
                <a:path w="2417445" h="783589">
                  <a:moveTo>
                    <a:pt x="2035236" y="126902"/>
                  </a:moveTo>
                  <a:lnTo>
                    <a:pt x="2044273" y="76938"/>
                  </a:lnTo>
                  <a:lnTo>
                    <a:pt x="2068764" y="36748"/>
                  </a:lnTo>
                  <a:lnTo>
                    <a:pt x="2107352" y="10870"/>
                  </a:lnTo>
                  <a:lnTo>
                    <a:pt x="2158680" y="3839"/>
                  </a:lnTo>
                  <a:lnTo>
                    <a:pt x="2189005" y="0"/>
                  </a:lnTo>
                  <a:lnTo>
                    <a:pt x="2224593" y="2553"/>
                  </a:lnTo>
                  <a:lnTo>
                    <a:pt x="2260371" y="5750"/>
                  </a:lnTo>
                  <a:lnTo>
                    <a:pt x="2291268" y="3839"/>
                  </a:lnTo>
                  <a:lnTo>
                    <a:pt x="2341792" y="13084"/>
                  </a:lnTo>
                  <a:lnTo>
                    <a:pt x="2379993" y="44082"/>
                  </a:lnTo>
                  <a:lnTo>
                    <a:pt x="2404693" y="85724"/>
                  </a:lnTo>
                  <a:lnTo>
                    <a:pt x="2414712" y="126902"/>
                  </a:lnTo>
                  <a:lnTo>
                    <a:pt x="2416927" y="150453"/>
                  </a:lnTo>
                  <a:lnTo>
                    <a:pt x="2416236" y="175670"/>
                  </a:lnTo>
                  <a:lnTo>
                    <a:pt x="2414783" y="199554"/>
                  </a:lnTo>
                  <a:lnTo>
                    <a:pt x="2414712" y="219104"/>
                  </a:lnTo>
                  <a:lnTo>
                    <a:pt x="2404514" y="262604"/>
                  </a:lnTo>
                  <a:lnTo>
                    <a:pt x="2377422" y="297162"/>
                  </a:lnTo>
                  <a:lnTo>
                    <a:pt x="2338113" y="323457"/>
                  </a:lnTo>
                  <a:lnTo>
                    <a:pt x="2291268" y="342167"/>
                  </a:lnTo>
                  <a:lnTo>
                    <a:pt x="2252210" y="343114"/>
                  </a:lnTo>
                  <a:lnTo>
                    <a:pt x="2217878" y="339643"/>
                  </a:lnTo>
                  <a:lnTo>
                    <a:pt x="2187094" y="337435"/>
                  </a:lnTo>
                  <a:lnTo>
                    <a:pt x="2108995" y="328886"/>
                  </a:lnTo>
                  <a:lnTo>
                    <a:pt x="2068859" y="299829"/>
                  </a:lnTo>
                  <a:lnTo>
                    <a:pt x="2042773" y="261175"/>
                  </a:lnTo>
                  <a:lnTo>
                    <a:pt x="2035236" y="219104"/>
                  </a:lnTo>
                  <a:lnTo>
                    <a:pt x="2032932" y="193875"/>
                  </a:lnTo>
                  <a:lnTo>
                    <a:pt x="2033283" y="169193"/>
                  </a:lnTo>
                  <a:lnTo>
                    <a:pt x="2034611" y="146417"/>
                  </a:lnTo>
                  <a:lnTo>
                    <a:pt x="2035236" y="126902"/>
                  </a:lnTo>
                  <a:close/>
                </a:path>
                <a:path w="2417445" h="783589">
                  <a:moveTo>
                    <a:pt x="696" y="552098"/>
                  </a:moveTo>
                  <a:lnTo>
                    <a:pt x="9711" y="502134"/>
                  </a:lnTo>
                  <a:lnTo>
                    <a:pt x="34145" y="461944"/>
                  </a:lnTo>
                  <a:lnTo>
                    <a:pt x="72651" y="436066"/>
                  </a:lnTo>
                  <a:lnTo>
                    <a:pt x="123886" y="429035"/>
                  </a:lnTo>
                  <a:lnTo>
                    <a:pt x="166552" y="419692"/>
                  </a:lnTo>
                  <a:lnTo>
                    <a:pt x="208415" y="415464"/>
                  </a:lnTo>
                  <a:lnTo>
                    <a:pt x="249950" y="415268"/>
                  </a:lnTo>
                  <a:lnTo>
                    <a:pt x="291632" y="418023"/>
                  </a:lnTo>
                  <a:lnTo>
                    <a:pt x="333936" y="422646"/>
                  </a:lnTo>
                  <a:lnTo>
                    <a:pt x="377338" y="428056"/>
                  </a:lnTo>
                  <a:lnTo>
                    <a:pt x="422313" y="433171"/>
                  </a:lnTo>
                  <a:lnTo>
                    <a:pt x="469335" y="436908"/>
                  </a:lnTo>
                  <a:lnTo>
                    <a:pt x="518881" y="438186"/>
                  </a:lnTo>
                  <a:lnTo>
                    <a:pt x="571424" y="435922"/>
                  </a:lnTo>
                  <a:lnTo>
                    <a:pt x="627441" y="429035"/>
                  </a:lnTo>
                  <a:lnTo>
                    <a:pt x="688567" y="420799"/>
                  </a:lnTo>
                  <a:lnTo>
                    <a:pt x="745023" y="416575"/>
                  </a:lnTo>
                  <a:lnTo>
                    <a:pt x="797417" y="415546"/>
                  </a:lnTo>
                  <a:lnTo>
                    <a:pt x="846359" y="416892"/>
                  </a:lnTo>
                  <a:lnTo>
                    <a:pt x="892458" y="419796"/>
                  </a:lnTo>
                  <a:lnTo>
                    <a:pt x="936325" y="423439"/>
                  </a:lnTo>
                  <a:lnTo>
                    <a:pt x="978569" y="427003"/>
                  </a:lnTo>
                  <a:lnTo>
                    <a:pt x="1019800" y="429669"/>
                  </a:lnTo>
                  <a:lnTo>
                    <a:pt x="1060627" y="430619"/>
                  </a:lnTo>
                  <a:lnTo>
                    <a:pt x="1101659" y="429035"/>
                  </a:lnTo>
                  <a:lnTo>
                    <a:pt x="1145027" y="427362"/>
                  </a:lnTo>
                  <a:lnTo>
                    <a:pt x="1191889" y="428084"/>
                  </a:lnTo>
                  <a:lnTo>
                    <a:pt x="1241393" y="430443"/>
                  </a:lnTo>
                  <a:lnTo>
                    <a:pt x="1292689" y="433680"/>
                  </a:lnTo>
                  <a:lnTo>
                    <a:pt x="1344928" y="437036"/>
                  </a:lnTo>
                  <a:lnTo>
                    <a:pt x="1397257" y="439752"/>
                  </a:lnTo>
                  <a:lnTo>
                    <a:pt x="1448828" y="441069"/>
                  </a:lnTo>
                  <a:lnTo>
                    <a:pt x="1498789" y="440228"/>
                  </a:lnTo>
                  <a:lnTo>
                    <a:pt x="1546291" y="436469"/>
                  </a:lnTo>
                  <a:lnTo>
                    <a:pt x="1590482" y="429035"/>
                  </a:lnTo>
                  <a:lnTo>
                    <a:pt x="1632823" y="445924"/>
                  </a:lnTo>
                  <a:lnTo>
                    <a:pt x="1674318" y="475565"/>
                  </a:lnTo>
                  <a:lnTo>
                    <a:pt x="1704693" y="512706"/>
                  </a:lnTo>
                  <a:lnTo>
                    <a:pt x="1713672" y="552098"/>
                  </a:lnTo>
                  <a:lnTo>
                    <a:pt x="1712993" y="573666"/>
                  </a:lnTo>
                  <a:lnTo>
                    <a:pt x="1711862" y="598056"/>
                  </a:lnTo>
                  <a:lnTo>
                    <a:pt x="1711636" y="622518"/>
                  </a:lnTo>
                  <a:lnTo>
                    <a:pt x="1707747" y="688907"/>
                  </a:lnTo>
                  <a:lnTo>
                    <a:pt x="1680747" y="729882"/>
                  </a:lnTo>
                  <a:lnTo>
                    <a:pt x="1639413" y="758832"/>
                  </a:lnTo>
                  <a:lnTo>
                    <a:pt x="1590482" y="767363"/>
                  </a:lnTo>
                  <a:lnTo>
                    <a:pt x="1544948" y="773463"/>
                  </a:lnTo>
                  <a:lnTo>
                    <a:pt x="1502145" y="775211"/>
                  </a:lnTo>
                  <a:lnTo>
                    <a:pt x="1461148" y="773649"/>
                  </a:lnTo>
                  <a:lnTo>
                    <a:pt x="1421029" y="769824"/>
                  </a:lnTo>
                  <a:lnTo>
                    <a:pt x="1380861" y="764778"/>
                  </a:lnTo>
                  <a:lnTo>
                    <a:pt x="1339718" y="759557"/>
                  </a:lnTo>
                  <a:lnTo>
                    <a:pt x="1296672" y="755204"/>
                  </a:lnTo>
                  <a:lnTo>
                    <a:pt x="1250797" y="752764"/>
                  </a:lnTo>
                  <a:lnTo>
                    <a:pt x="1201166" y="753281"/>
                  </a:lnTo>
                  <a:lnTo>
                    <a:pt x="1146851" y="757800"/>
                  </a:lnTo>
                  <a:lnTo>
                    <a:pt x="1086927" y="767363"/>
                  </a:lnTo>
                  <a:lnTo>
                    <a:pt x="1020716" y="777866"/>
                  </a:lnTo>
                  <a:lnTo>
                    <a:pt x="960417" y="782823"/>
                  </a:lnTo>
                  <a:lnTo>
                    <a:pt x="905500" y="783437"/>
                  </a:lnTo>
                  <a:lnTo>
                    <a:pt x="855438" y="780915"/>
                  </a:lnTo>
                  <a:lnTo>
                    <a:pt x="809702" y="776460"/>
                  </a:lnTo>
                  <a:lnTo>
                    <a:pt x="767765" y="771277"/>
                  </a:lnTo>
                  <a:lnTo>
                    <a:pt x="729098" y="766571"/>
                  </a:lnTo>
                  <a:lnTo>
                    <a:pt x="693174" y="763547"/>
                  </a:lnTo>
                  <a:lnTo>
                    <a:pt x="659464" y="763410"/>
                  </a:lnTo>
                  <a:lnTo>
                    <a:pt x="627441" y="767363"/>
                  </a:lnTo>
                  <a:lnTo>
                    <a:pt x="592867" y="772003"/>
                  </a:lnTo>
                  <a:lnTo>
                    <a:pt x="552504" y="773618"/>
                  </a:lnTo>
                  <a:lnTo>
                    <a:pt x="507208" y="772956"/>
                  </a:lnTo>
                  <a:lnTo>
                    <a:pt x="457834" y="770765"/>
                  </a:lnTo>
                  <a:lnTo>
                    <a:pt x="405239" y="767792"/>
                  </a:lnTo>
                  <a:lnTo>
                    <a:pt x="350277" y="764785"/>
                  </a:lnTo>
                  <a:lnTo>
                    <a:pt x="293806" y="762491"/>
                  </a:lnTo>
                  <a:lnTo>
                    <a:pt x="236679" y="761657"/>
                  </a:lnTo>
                  <a:lnTo>
                    <a:pt x="179754" y="763032"/>
                  </a:lnTo>
                  <a:lnTo>
                    <a:pt x="123886" y="767363"/>
                  </a:lnTo>
                  <a:lnTo>
                    <a:pt x="73419" y="755028"/>
                  </a:lnTo>
                  <a:lnTo>
                    <a:pt x="32383" y="730406"/>
                  </a:lnTo>
                  <a:lnTo>
                    <a:pt x="6300" y="693497"/>
                  </a:lnTo>
                  <a:lnTo>
                    <a:pt x="696" y="644300"/>
                  </a:lnTo>
                  <a:lnTo>
                    <a:pt x="0" y="620303"/>
                  </a:lnTo>
                  <a:lnTo>
                    <a:pt x="172" y="597009"/>
                  </a:lnTo>
                  <a:lnTo>
                    <a:pt x="607" y="574309"/>
                  </a:lnTo>
                  <a:lnTo>
                    <a:pt x="696" y="552098"/>
                  </a:lnTo>
                  <a:close/>
                </a:path>
              </a:pathLst>
            </a:custGeom>
            <a:ln w="28575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21117" y="5146391"/>
              <a:ext cx="1994535" cy="774065"/>
            </a:xfrm>
            <a:custGeom>
              <a:avLst/>
              <a:gdLst/>
              <a:ahLst/>
              <a:cxnLst/>
              <a:rect l="l" t="t" r="r" b="b"/>
              <a:pathLst>
                <a:path w="1994535" h="774064">
                  <a:moveTo>
                    <a:pt x="696" y="131602"/>
                  </a:moveTo>
                  <a:lnTo>
                    <a:pt x="9711" y="81637"/>
                  </a:lnTo>
                  <a:lnTo>
                    <a:pt x="34145" y="41447"/>
                  </a:lnTo>
                  <a:lnTo>
                    <a:pt x="72651" y="15569"/>
                  </a:lnTo>
                  <a:lnTo>
                    <a:pt x="123886" y="8539"/>
                  </a:lnTo>
                  <a:lnTo>
                    <a:pt x="169788" y="2793"/>
                  </a:lnTo>
                  <a:lnTo>
                    <a:pt x="220071" y="198"/>
                  </a:lnTo>
                  <a:lnTo>
                    <a:pt x="273612" y="0"/>
                  </a:lnTo>
                  <a:lnTo>
                    <a:pt x="329293" y="1442"/>
                  </a:lnTo>
                  <a:lnTo>
                    <a:pt x="385991" y="3772"/>
                  </a:lnTo>
                  <a:lnTo>
                    <a:pt x="442587" y="6235"/>
                  </a:lnTo>
                  <a:lnTo>
                    <a:pt x="497959" y="8075"/>
                  </a:lnTo>
                  <a:lnTo>
                    <a:pt x="550987" y="8539"/>
                  </a:lnTo>
                  <a:lnTo>
                    <a:pt x="602842" y="8205"/>
                  </a:lnTo>
                  <a:lnTo>
                    <a:pt x="655071" y="8110"/>
                  </a:lnTo>
                  <a:lnTo>
                    <a:pt x="707265" y="8181"/>
                  </a:lnTo>
                  <a:lnTo>
                    <a:pt x="759013" y="8348"/>
                  </a:lnTo>
                  <a:lnTo>
                    <a:pt x="809903" y="8539"/>
                  </a:lnTo>
                  <a:lnTo>
                    <a:pt x="859526" y="8681"/>
                  </a:lnTo>
                  <a:lnTo>
                    <a:pt x="907469" y="8705"/>
                  </a:lnTo>
                  <a:lnTo>
                    <a:pt x="953323" y="8539"/>
                  </a:lnTo>
                  <a:lnTo>
                    <a:pt x="999430" y="9237"/>
                  </a:lnTo>
                  <a:lnTo>
                    <a:pt x="1048170" y="11360"/>
                  </a:lnTo>
                  <a:lnTo>
                    <a:pt x="1099044" y="14097"/>
                  </a:lnTo>
                  <a:lnTo>
                    <a:pt x="1151554" y="16635"/>
                  </a:lnTo>
                  <a:lnTo>
                    <a:pt x="1205201" y="18160"/>
                  </a:lnTo>
                  <a:lnTo>
                    <a:pt x="1259486" y="17861"/>
                  </a:lnTo>
                  <a:lnTo>
                    <a:pt x="1313911" y="14925"/>
                  </a:lnTo>
                  <a:lnTo>
                    <a:pt x="1367978" y="8539"/>
                  </a:lnTo>
                  <a:lnTo>
                    <a:pt x="1410319" y="25428"/>
                  </a:lnTo>
                  <a:lnTo>
                    <a:pt x="1451814" y="55068"/>
                  </a:lnTo>
                  <a:lnTo>
                    <a:pt x="1482189" y="92210"/>
                  </a:lnTo>
                  <a:lnTo>
                    <a:pt x="1491168" y="131602"/>
                  </a:lnTo>
                  <a:lnTo>
                    <a:pt x="1490489" y="153170"/>
                  </a:lnTo>
                  <a:lnTo>
                    <a:pt x="1489358" y="177560"/>
                  </a:lnTo>
                  <a:lnTo>
                    <a:pt x="1489132" y="202021"/>
                  </a:lnTo>
                  <a:lnTo>
                    <a:pt x="1485243" y="268410"/>
                  </a:lnTo>
                  <a:lnTo>
                    <a:pt x="1458243" y="309386"/>
                  </a:lnTo>
                  <a:lnTo>
                    <a:pt x="1416909" y="338336"/>
                  </a:lnTo>
                  <a:lnTo>
                    <a:pt x="1367978" y="346867"/>
                  </a:lnTo>
                  <a:lnTo>
                    <a:pt x="1317065" y="348735"/>
                  </a:lnTo>
                  <a:lnTo>
                    <a:pt x="1269262" y="348535"/>
                  </a:lnTo>
                  <a:lnTo>
                    <a:pt x="1223607" y="346951"/>
                  </a:lnTo>
                  <a:lnTo>
                    <a:pt x="1179138" y="344671"/>
                  </a:lnTo>
                  <a:lnTo>
                    <a:pt x="1134891" y="342382"/>
                  </a:lnTo>
                  <a:lnTo>
                    <a:pt x="1089904" y="340771"/>
                  </a:lnTo>
                  <a:lnTo>
                    <a:pt x="1043215" y="340523"/>
                  </a:lnTo>
                  <a:lnTo>
                    <a:pt x="993860" y="342326"/>
                  </a:lnTo>
                  <a:lnTo>
                    <a:pt x="940877" y="346867"/>
                  </a:lnTo>
                  <a:lnTo>
                    <a:pt x="884176" y="350898"/>
                  </a:lnTo>
                  <a:lnTo>
                    <a:pt x="836076" y="350331"/>
                  </a:lnTo>
                  <a:lnTo>
                    <a:pt x="793414" y="346889"/>
                  </a:lnTo>
                  <a:lnTo>
                    <a:pt x="753028" y="342295"/>
                  </a:lnTo>
                  <a:lnTo>
                    <a:pt x="711755" y="338272"/>
                  </a:lnTo>
                  <a:lnTo>
                    <a:pt x="666432" y="336544"/>
                  </a:lnTo>
                  <a:lnTo>
                    <a:pt x="613897" y="338834"/>
                  </a:lnTo>
                  <a:lnTo>
                    <a:pt x="550987" y="346867"/>
                  </a:lnTo>
                  <a:lnTo>
                    <a:pt x="492288" y="353552"/>
                  </a:lnTo>
                  <a:lnTo>
                    <a:pt x="438523" y="354396"/>
                  </a:lnTo>
                  <a:lnTo>
                    <a:pt x="388780" y="351185"/>
                  </a:lnTo>
                  <a:lnTo>
                    <a:pt x="342151" y="345706"/>
                  </a:lnTo>
                  <a:lnTo>
                    <a:pt x="297727" y="339748"/>
                  </a:lnTo>
                  <a:lnTo>
                    <a:pt x="254597" y="335098"/>
                  </a:lnTo>
                  <a:lnTo>
                    <a:pt x="211854" y="333542"/>
                  </a:lnTo>
                  <a:lnTo>
                    <a:pt x="168586" y="336870"/>
                  </a:lnTo>
                  <a:lnTo>
                    <a:pt x="123886" y="346867"/>
                  </a:lnTo>
                  <a:lnTo>
                    <a:pt x="73419" y="334532"/>
                  </a:lnTo>
                  <a:lnTo>
                    <a:pt x="32383" y="309910"/>
                  </a:lnTo>
                  <a:lnTo>
                    <a:pt x="6300" y="273000"/>
                  </a:lnTo>
                  <a:lnTo>
                    <a:pt x="696" y="223804"/>
                  </a:lnTo>
                  <a:lnTo>
                    <a:pt x="0" y="199806"/>
                  </a:lnTo>
                  <a:lnTo>
                    <a:pt x="172" y="176512"/>
                  </a:lnTo>
                  <a:lnTo>
                    <a:pt x="607" y="153813"/>
                  </a:lnTo>
                  <a:lnTo>
                    <a:pt x="696" y="131602"/>
                  </a:lnTo>
                  <a:close/>
                </a:path>
                <a:path w="1994535" h="774064">
                  <a:moveTo>
                    <a:pt x="805368" y="547615"/>
                  </a:moveTo>
                  <a:lnTo>
                    <a:pt x="814381" y="497668"/>
                  </a:lnTo>
                  <a:lnTo>
                    <a:pt x="838801" y="457490"/>
                  </a:lnTo>
                  <a:lnTo>
                    <a:pt x="877270" y="431619"/>
                  </a:lnTo>
                  <a:lnTo>
                    <a:pt x="928431" y="424591"/>
                  </a:lnTo>
                  <a:lnTo>
                    <a:pt x="975212" y="422550"/>
                  </a:lnTo>
                  <a:lnTo>
                    <a:pt x="1022760" y="422125"/>
                  </a:lnTo>
                  <a:lnTo>
                    <a:pt x="1071457" y="422841"/>
                  </a:lnTo>
                  <a:lnTo>
                    <a:pt x="1121684" y="424225"/>
                  </a:lnTo>
                  <a:lnTo>
                    <a:pt x="1173822" y="425803"/>
                  </a:lnTo>
                  <a:lnTo>
                    <a:pt x="1228254" y="427102"/>
                  </a:lnTo>
                  <a:lnTo>
                    <a:pt x="1285361" y="427649"/>
                  </a:lnTo>
                  <a:lnTo>
                    <a:pt x="1345525" y="426970"/>
                  </a:lnTo>
                  <a:lnTo>
                    <a:pt x="1409126" y="424591"/>
                  </a:lnTo>
                  <a:lnTo>
                    <a:pt x="1470870" y="422958"/>
                  </a:lnTo>
                  <a:lnTo>
                    <a:pt x="1526275" y="424146"/>
                  </a:lnTo>
                  <a:lnTo>
                    <a:pt x="1576940" y="427119"/>
                  </a:lnTo>
                  <a:lnTo>
                    <a:pt x="1624466" y="430845"/>
                  </a:lnTo>
                  <a:lnTo>
                    <a:pt x="1670454" y="434291"/>
                  </a:lnTo>
                  <a:lnTo>
                    <a:pt x="1716504" y="436421"/>
                  </a:lnTo>
                  <a:lnTo>
                    <a:pt x="1764215" y="436204"/>
                  </a:lnTo>
                  <a:lnTo>
                    <a:pt x="1815189" y="432605"/>
                  </a:lnTo>
                  <a:lnTo>
                    <a:pt x="1871025" y="424591"/>
                  </a:lnTo>
                  <a:lnTo>
                    <a:pt x="1919989" y="436007"/>
                  </a:lnTo>
                  <a:lnTo>
                    <a:pt x="1957750" y="463286"/>
                  </a:lnTo>
                  <a:lnTo>
                    <a:pt x="1982914" y="501973"/>
                  </a:lnTo>
                  <a:lnTo>
                    <a:pt x="1994088" y="547615"/>
                  </a:lnTo>
                  <a:lnTo>
                    <a:pt x="1993767" y="569433"/>
                  </a:lnTo>
                  <a:lnTo>
                    <a:pt x="1991612" y="594731"/>
                  </a:lnTo>
                  <a:lnTo>
                    <a:pt x="1990695" y="619540"/>
                  </a:lnTo>
                  <a:lnTo>
                    <a:pt x="1988415" y="679544"/>
                  </a:lnTo>
                  <a:lnTo>
                    <a:pt x="1962798" y="715217"/>
                  </a:lnTo>
                  <a:lnTo>
                    <a:pt x="1922061" y="743985"/>
                  </a:lnTo>
                  <a:lnTo>
                    <a:pt x="1871025" y="762919"/>
                  </a:lnTo>
                  <a:lnTo>
                    <a:pt x="1832161" y="770945"/>
                  </a:lnTo>
                  <a:lnTo>
                    <a:pt x="1791400" y="772929"/>
                  </a:lnTo>
                  <a:lnTo>
                    <a:pt x="1748446" y="770601"/>
                  </a:lnTo>
                  <a:lnTo>
                    <a:pt x="1703003" y="765688"/>
                  </a:lnTo>
                  <a:lnTo>
                    <a:pt x="1654773" y="759923"/>
                  </a:lnTo>
                  <a:lnTo>
                    <a:pt x="1603460" y="755033"/>
                  </a:lnTo>
                  <a:lnTo>
                    <a:pt x="1548766" y="752750"/>
                  </a:lnTo>
                  <a:lnTo>
                    <a:pt x="1490394" y="754801"/>
                  </a:lnTo>
                  <a:lnTo>
                    <a:pt x="1428049" y="762919"/>
                  </a:lnTo>
                  <a:lnTo>
                    <a:pt x="1371917" y="770658"/>
                  </a:lnTo>
                  <a:lnTo>
                    <a:pt x="1319091" y="773551"/>
                  </a:lnTo>
                  <a:lnTo>
                    <a:pt x="1268845" y="772770"/>
                  </a:lnTo>
                  <a:lnTo>
                    <a:pt x="1220454" y="769488"/>
                  </a:lnTo>
                  <a:lnTo>
                    <a:pt x="1173192" y="764876"/>
                  </a:lnTo>
                  <a:lnTo>
                    <a:pt x="1126334" y="760108"/>
                  </a:lnTo>
                  <a:lnTo>
                    <a:pt x="1079154" y="756355"/>
                  </a:lnTo>
                  <a:lnTo>
                    <a:pt x="1030927" y="754791"/>
                  </a:lnTo>
                  <a:lnTo>
                    <a:pt x="980928" y="756588"/>
                  </a:lnTo>
                  <a:lnTo>
                    <a:pt x="928431" y="762919"/>
                  </a:lnTo>
                  <a:lnTo>
                    <a:pt x="882842" y="745719"/>
                  </a:lnTo>
                  <a:lnTo>
                    <a:pt x="840039" y="719575"/>
                  </a:lnTo>
                  <a:lnTo>
                    <a:pt x="810666" y="684346"/>
                  </a:lnTo>
                  <a:lnTo>
                    <a:pt x="805368" y="639894"/>
                  </a:lnTo>
                  <a:lnTo>
                    <a:pt x="802725" y="616149"/>
                  </a:lnTo>
                  <a:lnTo>
                    <a:pt x="804797" y="594859"/>
                  </a:lnTo>
                  <a:lnTo>
                    <a:pt x="807154" y="573017"/>
                  </a:lnTo>
                  <a:lnTo>
                    <a:pt x="805368" y="547615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47509" y="5567494"/>
              <a:ext cx="1461135" cy="363855"/>
            </a:xfrm>
            <a:custGeom>
              <a:avLst/>
              <a:gdLst/>
              <a:ahLst/>
              <a:cxnLst/>
              <a:rect l="l" t="t" r="r" b="b"/>
              <a:pathLst>
                <a:path w="1461135" h="363854">
                  <a:moveTo>
                    <a:pt x="696" y="135656"/>
                  </a:moveTo>
                  <a:lnTo>
                    <a:pt x="9709" y="85708"/>
                  </a:lnTo>
                  <a:lnTo>
                    <a:pt x="34129" y="45531"/>
                  </a:lnTo>
                  <a:lnTo>
                    <a:pt x="72598" y="19660"/>
                  </a:lnTo>
                  <a:lnTo>
                    <a:pt x="123759" y="12631"/>
                  </a:lnTo>
                  <a:lnTo>
                    <a:pt x="164820" y="7743"/>
                  </a:lnTo>
                  <a:lnTo>
                    <a:pt x="208211" y="7704"/>
                  </a:lnTo>
                  <a:lnTo>
                    <a:pt x="253497" y="10961"/>
                  </a:lnTo>
                  <a:lnTo>
                    <a:pt x="300240" y="15957"/>
                  </a:lnTo>
                  <a:lnTo>
                    <a:pt x="348005" y="21140"/>
                  </a:lnTo>
                  <a:lnTo>
                    <a:pt x="396357" y="24953"/>
                  </a:lnTo>
                  <a:lnTo>
                    <a:pt x="444860" y="25843"/>
                  </a:lnTo>
                  <a:lnTo>
                    <a:pt x="493077" y="22254"/>
                  </a:lnTo>
                  <a:lnTo>
                    <a:pt x="540573" y="12631"/>
                  </a:lnTo>
                  <a:lnTo>
                    <a:pt x="591538" y="2704"/>
                  </a:lnTo>
                  <a:lnTo>
                    <a:pt x="639520" y="812"/>
                  </a:lnTo>
                  <a:lnTo>
                    <a:pt x="685736" y="4356"/>
                  </a:lnTo>
                  <a:lnTo>
                    <a:pt x="731406" y="10736"/>
                  </a:lnTo>
                  <a:lnTo>
                    <a:pt x="777749" y="17353"/>
                  </a:lnTo>
                  <a:lnTo>
                    <a:pt x="825984" y="21608"/>
                  </a:lnTo>
                  <a:lnTo>
                    <a:pt x="877329" y="20900"/>
                  </a:lnTo>
                  <a:lnTo>
                    <a:pt x="933003" y="12631"/>
                  </a:lnTo>
                  <a:lnTo>
                    <a:pt x="986774" y="3301"/>
                  </a:lnTo>
                  <a:lnTo>
                    <a:pt x="1033605" y="0"/>
                  </a:lnTo>
                  <a:lnTo>
                    <a:pt x="1076510" y="1046"/>
                  </a:lnTo>
                  <a:lnTo>
                    <a:pt x="1118502" y="4759"/>
                  </a:lnTo>
                  <a:lnTo>
                    <a:pt x="1162596" y="9456"/>
                  </a:lnTo>
                  <a:lnTo>
                    <a:pt x="1211806" y="13455"/>
                  </a:lnTo>
                  <a:lnTo>
                    <a:pt x="1269144" y="15074"/>
                  </a:lnTo>
                  <a:lnTo>
                    <a:pt x="1337625" y="12631"/>
                  </a:lnTo>
                  <a:lnTo>
                    <a:pt x="1379892" y="29523"/>
                  </a:lnTo>
                  <a:lnTo>
                    <a:pt x="1421350" y="59175"/>
                  </a:lnTo>
                  <a:lnTo>
                    <a:pt x="1451711" y="96312"/>
                  </a:lnTo>
                  <a:lnTo>
                    <a:pt x="1460688" y="135656"/>
                  </a:lnTo>
                  <a:lnTo>
                    <a:pt x="1460009" y="157265"/>
                  </a:lnTo>
                  <a:lnTo>
                    <a:pt x="1458878" y="181653"/>
                  </a:lnTo>
                  <a:lnTo>
                    <a:pt x="1458652" y="206112"/>
                  </a:lnTo>
                  <a:lnTo>
                    <a:pt x="1454765" y="272530"/>
                  </a:lnTo>
                  <a:lnTo>
                    <a:pt x="1427779" y="313502"/>
                  </a:lnTo>
                  <a:lnTo>
                    <a:pt x="1386482" y="342447"/>
                  </a:lnTo>
                  <a:lnTo>
                    <a:pt x="1337625" y="350959"/>
                  </a:lnTo>
                  <a:lnTo>
                    <a:pt x="1301504" y="350328"/>
                  </a:lnTo>
                  <a:lnTo>
                    <a:pt x="1257782" y="346971"/>
                  </a:lnTo>
                  <a:lnTo>
                    <a:pt x="1207975" y="342343"/>
                  </a:lnTo>
                  <a:lnTo>
                    <a:pt x="1153602" y="337896"/>
                  </a:lnTo>
                  <a:lnTo>
                    <a:pt x="1096181" y="335081"/>
                  </a:lnTo>
                  <a:lnTo>
                    <a:pt x="1037230" y="335352"/>
                  </a:lnTo>
                  <a:lnTo>
                    <a:pt x="978268" y="340161"/>
                  </a:lnTo>
                  <a:lnTo>
                    <a:pt x="920811" y="350959"/>
                  </a:lnTo>
                  <a:lnTo>
                    <a:pt x="865525" y="360932"/>
                  </a:lnTo>
                  <a:lnTo>
                    <a:pt x="812161" y="363732"/>
                  </a:lnTo>
                  <a:lnTo>
                    <a:pt x="760865" y="361523"/>
                  </a:lnTo>
                  <a:lnTo>
                    <a:pt x="711785" y="356465"/>
                  </a:lnTo>
                  <a:lnTo>
                    <a:pt x="665068" y="350718"/>
                  </a:lnTo>
                  <a:lnTo>
                    <a:pt x="620863" y="346445"/>
                  </a:lnTo>
                  <a:lnTo>
                    <a:pt x="579315" y="345805"/>
                  </a:lnTo>
                  <a:lnTo>
                    <a:pt x="540573" y="350959"/>
                  </a:lnTo>
                  <a:lnTo>
                    <a:pt x="500244" y="356787"/>
                  </a:lnTo>
                  <a:lnTo>
                    <a:pt x="454515" y="357780"/>
                  </a:lnTo>
                  <a:lnTo>
                    <a:pt x="404404" y="355524"/>
                  </a:lnTo>
                  <a:lnTo>
                    <a:pt x="350930" y="351602"/>
                  </a:lnTo>
                  <a:lnTo>
                    <a:pt x="295111" y="347601"/>
                  </a:lnTo>
                  <a:lnTo>
                    <a:pt x="237964" y="345103"/>
                  </a:lnTo>
                  <a:lnTo>
                    <a:pt x="180507" y="345695"/>
                  </a:lnTo>
                  <a:lnTo>
                    <a:pt x="123759" y="350959"/>
                  </a:lnTo>
                  <a:lnTo>
                    <a:pt x="73366" y="338620"/>
                  </a:lnTo>
                  <a:lnTo>
                    <a:pt x="32367" y="313993"/>
                  </a:lnTo>
                  <a:lnTo>
                    <a:pt x="6298" y="277093"/>
                  </a:lnTo>
                  <a:lnTo>
                    <a:pt x="696" y="227935"/>
                  </a:lnTo>
                  <a:lnTo>
                    <a:pt x="0" y="203926"/>
                  </a:lnTo>
                  <a:lnTo>
                    <a:pt x="172" y="180614"/>
                  </a:lnTo>
                  <a:lnTo>
                    <a:pt x="607" y="157894"/>
                  </a:lnTo>
                  <a:lnTo>
                    <a:pt x="696" y="135656"/>
                  </a:lnTo>
                  <a:close/>
                </a:path>
              </a:pathLst>
            </a:custGeom>
            <a:ln w="28575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81882" y="4221327"/>
              <a:ext cx="1564005" cy="812800"/>
            </a:xfrm>
            <a:custGeom>
              <a:avLst/>
              <a:gdLst/>
              <a:ahLst/>
              <a:cxnLst/>
              <a:rect l="l" t="t" r="r" b="b"/>
              <a:pathLst>
                <a:path w="1564004" h="812800">
                  <a:moveTo>
                    <a:pt x="796647" y="127025"/>
                  </a:moveTo>
                  <a:lnTo>
                    <a:pt x="805660" y="77060"/>
                  </a:lnTo>
                  <a:lnTo>
                    <a:pt x="830079" y="36871"/>
                  </a:lnTo>
                  <a:lnTo>
                    <a:pt x="868549" y="10993"/>
                  </a:lnTo>
                  <a:lnTo>
                    <a:pt x="919710" y="3962"/>
                  </a:lnTo>
                  <a:lnTo>
                    <a:pt x="964387" y="156"/>
                  </a:lnTo>
                  <a:lnTo>
                    <a:pt x="1014118" y="0"/>
                  </a:lnTo>
                  <a:lnTo>
                    <a:pt x="1067609" y="2442"/>
                  </a:lnTo>
                  <a:lnTo>
                    <a:pt x="1123566" y="6431"/>
                  </a:lnTo>
                  <a:lnTo>
                    <a:pt x="1180695" y="10915"/>
                  </a:lnTo>
                  <a:lnTo>
                    <a:pt x="1237701" y="14843"/>
                  </a:lnTo>
                  <a:lnTo>
                    <a:pt x="1293292" y="17164"/>
                  </a:lnTo>
                  <a:lnTo>
                    <a:pt x="1346174" y="16824"/>
                  </a:lnTo>
                  <a:lnTo>
                    <a:pt x="1395051" y="12774"/>
                  </a:lnTo>
                  <a:lnTo>
                    <a:pt x="1438632" y="3962"/>
                  </a:lnTo>
                  <a:lnTo>
                    <a:pt x="1488989" y="13207"/>
                  </a:lnTo>
                  <a:lnTo>
                    <a:pt x="1527071" y="44205"/>
                  </a:lnTo>
                  <a:lnTo>
                    <a:pt x="1551699" y="85847"/>
                  </a:lnTo>
                  <a:lnTo>
                    <a:pt x="1561695" y="127025"/>
                  </a:lnTo>
                  <a:lnTo>
                    <a:pt x="1563927" y="150575"/>
                  </a:lnTo>
                  <a:lnTo>
                    <a:pt x="1563266" y="175793"/>
                  </a:lnTo>
                  <a:lnTo>
                    <a:pt x="1561820" y="199677"/>
                  </a:lnTo>
                  <a:lnTo>
                    <a:pt x="1561695" y="219227"/>
                  </a:lnTo>
                  <a:lnTo>
                    <a:pt x="1551539" y="262726"/>
                  </a:lnTo>
                  <a:lnTo>
                    <a:pt x="1524547" y="297284"/>
                  </a:lnTo>
                  <a:lnTo>
                    <a:pt x="1485364" y="323579"/>
                  </a:lnTo>
                  <a:lnTo>
                    <a:pt x="1438632" y="342290"/>
                  </a:lnTo>
                  <a:lnTo>
                    <a:pt x="1360322" y="356619"/>
                  </a:lnTo>
                  <a:lnTo>
                    <a:pt x="1312524" y="355494"/>
                  </a:lnTo>
                  <a:lnTo>
                    <a:pt x="1260953" y="350810"/>
                  </a:lnTo>
                  <a:lnTo>
                    <a:pt x="1207103" y="344042"/>
                  </a:lnTo>
                  <a:lnTo>
                    <a:pt x="1152466" y="336665"/>
                  </a:lnTo>
                  <a:lnTo>
                    <a:pt x="1098534" y="330155"/>
                  </a:lnTo>
                  <a:lnTo>
                    <a:pt x="1046800" y="325987"/>
                  </a:lnTo>
                  <a:lnTo>
                    <a:pt x="998756" y="325637"/>
                  </a:lnTo>
                  <a:lnTo>
                    <a:pt x="955895" y="330579"/>
                  </a:lnTo>
                  <a:lnTo>
                    <a:pt x="919710" y="342290"/>
                  </a:lnTo>
                  <a:lnTo>
                    <a:pt x="870138" y="329008"/>
                  </a:lnTo>
                  <a:lnTo>
                    <a:pt x="830127" y="299951"/>
                  </a:lnTo>
                  <a:lnTo>
                    <a:pt x="804142" y="261298"/>
                  </a:lnTo>
                  <a:lnTo>
                    <a:pt x="796647" y="219227"/>
                  </a:lnTo>
                  <a:lnTo>
                    <a:pt x="794343" y="193998"/>
                  </a:lnTo>
                  <a:lnTo>
                    <a:pt x="794694" y="169316"/>
                  </a:lnTo>
                  <a:lnTo>
                    <a:pt x="796022" y="146539"/>
                  </a:lnTo>
                  <a:lnTo>
                    <a:pt x="796647" y="127025"/>
                  </a:lnTo>
                  <a:close/>
                </a:path>
                <a:path w="1564004" h="812800">
                  <a:moveTo>
                    <a:pt x="2643" y="593369"/>
                  </a:moveTo>
                  <a:lnTo>
                    <a:pt x="11658" y="543404"/>
                  </a:lnTo>
                  <a:lnTo>
                    <a:pt x="36091" y="503215"/>
                  </a:lnTo>
                  <a:lnTo>
                    <a:pt x="74598" y="477337"/>
                  </a:lnTo>
                  <a:lnTo>
                    <a:pt x="125833" y="470306"/>
                  </a:lnTo>
                  <a:lnTo>
                    <a:pt x="165810" y="470906"/>
                  </a:lnTo>
                  <a:lnTo>
                    <a:pt x="208280" y="473627"/>
                  </a:lnTo>
                  <a:lnTo>
                    <a:pt x="253309" y="477077"/>
                  </a:lnTo>
                  <a:lnTo>
                    <a:pt x="300964" y="479863"/>
                  </a:lnTo>
                  <a:lnTo>
                    <a:pt x="351311" y="480592"/>
                  </a:lnTo>
                  <a:lnTo>
                    <a:pt x="404418" y="477870"/>
                  </a:lnTo>
                  <a:lnTo>
                    <a:pt x="460351" y="470306"/>
                  </a:lnTo>
                  <a:lnTo>
                    <a:pt x="513339" y="463488"/>
                  </a:lnTo>
                  <a:lnTo>
                    <a:pt x="559474" y="462508"/>
                  </a:lnTo>
                  <a:lnTo>
                    <a:pt x="601450" y="465227"/>
                  </a:lnTo>
                  <a:lnTo>
                    <a:pt x="641961" y="469506"/>
                  </a:lnTo>
                  <a:lnTo>
                    <a:pt x="683704" y="473205"/>
                  </a:lnTo>
                  <a:lnTo>
                    <a:pt x="729372" y="474185"/>
                  </a:lnTo>
                  <a:lnTo>
                    <a:pt x="781661" y="470306"/>
                  </a:lnTo>
                  <a:lnTo>
                    <a:pt x="830699" y="481730"/>
                  </a:lnTo>
                  <a:lnTo>
                    <a:pt x="868497" y="509025"/>
                  </a:lnTo>
                  <a:lnTo>
                    <a:pt x="893675" y="547726"/>
                  </a:lnTo>
                  <a:lnTo>
                    <a:pt x="904851" y="593369"/>
                  </a:lnTo>
                  <a:lnTo>
                    <a:pt x="904529" y="615187"/>
                  </a:lnTo>
                  <a:lnTo>
                    <a:pt x="902374" y="640470"/>
                  </a:lnTo>
                  <a:lnTo>
                    <a:pt x="901457" y="665253"/>
                  </a:lnTo>
                  <a:lnTo>
                    <a:pt x="899175" y="725231"/>
                  </a:lnTo>
                  <a:lnTo>
                    <a:pt x="873545" y="760914"/>
                  </a:lnTo>
                  <a:lnTo>
                    <a:pt x="832770" y="789691"/>
                  </a:lnTo>
                  <a:lnTo>
                    <a:pt x="781661" y="808634"/>
                  </a:lnTo>
                  <a:lnTo>
                    <a:pt x="726215" y="812268"/>
                  </a:lnTo>
                  <a:lnTo>
                    <a:pt x="677563" y="810863"/>
                  </a:lnTo>
                  <a:lnTo>
                    <a:pt x="631832" y="807110"/>
                  </a:lnTo>
                  <a:lnTo>
                    <a:pt x="585149" y="803695"/>
                  </a:lnTo>
                  <a:lnTo>
                    <a:pt x="533640" y="803307"/>
                  </a:lnTo>
                  <a:lnTo>
                    <a:pt x="473432" y="808634"/>
                  </a:lnTo>
                  <a:lnTo>
                    <a:pt x="417494" y="812759"/>
                  </a:lnTo>
                  <a:lnTo>
                    <a:pt x="362877" y="811266"/>
                  </a:lnTo>
                  <a:lnTo>
                    <a:pt x="310043" y="806701"/>
                  </a:lnTo>
                  <a:lnTo>
                    <a:pt x="259457" y="801609"/>
                  </a:lnTo>
                  <a:lnTo>
                    <a:pt x="211584" y="798537"/>
                  </a:lnTo>
                  <a:lnTo>
                    <a:pt x="166888" y="800030"/>
                  </a:lnTo>
                  <a:lnTo>
                    <a:pt x="125833" y="808634"/>
                  </a:lnTo>
                  <a:lnTo>
                    <a:pt x="80170" y="791441"/>
                  </a:lnTo>
                  <a:lnTo>
                    <a:pt x="37330" y="765295"/>
                  </a:lnTo>
                  <a:lnTo>
                    <a:pt x="7943" y="730053"/>
                  </a:lnTo>
                  <a:lnTo>
                    <a:pt x="2643" y="685571"/>
                  </a:lnTo>
                  <a:lnTo>
                    <a:pt x="0" y="661877"/>
                  </a:lnTo>
                  <a:lnTo>
                    <a:pt x="2071" y="640613"/>
                  </a:lnTo>
                  <a:lnTo>
                    <a:pt x="4429" y="618777"/>
                  </a:lnTo>
                  <a:lnTo>
                    <a:pt x="2643" y="593369"/>
                  </a:lnTo>
                  <a:close/>
                </a:path>
              </a:pathLst>
            </a:custGeom>
            <a:ln w="28575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54724" y="2396279"/>
              <a:ext cx="2591435" cy="3082290"/>
            </a:xfrm>
            <a:custGeom>
              <a:avLst/>
              <a:gdLst/>
              <a:ahLst/>
              <a:cxnLst/>
              <a:rect l="l" t="t" r="r" b="b"/>
              <a:pathLst>
                <a:path w="2591435" h="3082290">
                  <a:moveTo>
                    <a:pt x="31581" y="147657"/>
                  </a:moveTo>
                  <a:lnTo>
                    <a:pt x="40594" y="97693"/>
                  </a:lnTo>
                  <a:lnTo>
                    <a:pt x="65014" y="57503"/>
                  </a:lnTo>
                  <a:lnTo>
                    <a:pt x="103483" y="31625"/>
                  </a:lnTo>
                  <a:lnTo>
                    <a:pt x="154644" y="24594"/>
                  </a:lnTo>
                  <a:lnTo>
                    <a:pt x="193916" y="24335"/>
                  </a:lnTo>
                  <a:lnTo>
                    <a:pt x="239914" y="25979"/>
                  </a:lnTo>
                  <a:lnTo>
                    <a:pt x="291210" y="28970"/>
                  </a:lnTo>
                  <a:lnTo>
                    <a:pt x="346376" y="32750"/>
                  </a:lnTo>
                  <a:lnTo>
                    <a:pt x="403983" y="36764"/>
                  </a:lnTo>
                  <a:lnTo>
                    <a:pt x="462603" y="40453"/>
                  </a:lnTo>
                  <a:lnTo>
                    <a:pt x="520807" y="43262"/>
                  </a:lnTo>
                  <a:lnTo>
                    <a:pt x="577168" y="44632"/>
                  </a:lnTo>
                  <a:lnTo>
                    <a:pt x="630257" y="44007"/>
                  </a:lnTo>
                  <a:lnTo>
                    <a:pt x="678645" y="40831"/>
                  </a:lnTo>
                  <a:lnTo>
                    <a:pt x="720905" y="34545"/>
                  </a:lnTo>
                  <a:lnTo>
                    <a:pt x="755608" y="24594"/>
                  </a:lnTo>
                  <a:lnTo>
                    <a:pt x="789061" y="15727"/>
                  </a:lnTo>
                  <a:lnTo>
                    <a:pt x="827911" y="12300"/>
                  </a:lnTo>
                  <a:lnTo>
                    <a:pt x="871233" y="13164"/>
                  </a:lnTo>
                  <a:lnTo>
                    <a:pt x="918107" y="17172"/>
                  </a:lnTo>
                  <a:lnTo>
                    <a:pt x="967608" y="23174"/>
                  </a:lnTo>
                  <a:lnTo>
                    <a:pt x="1018815" y="30023"/>
                  </a:lnTo>
                  <a:lnTo>
                    <a:pt x="1070806" y="36571"/>
                  </a:lnTo>
                  <a:lnTo>
                    <a:pt x="1122657" y="41669"/>
                  </a:lnTo>
                  <a:lnTo>
                    <a:pt x="1173446" y="44168"/>
                  </a:lnTo>
                  <a:lnTo>
                    <a:pt x="1222251" y="42921"/>
                  </a:lnTo>
                  <a:lnTo>
                    <a:pt x="1268148" y="36779"/>
                  </a:lnTo>
                  <a:lnTo>
                    <a:pt x="1310217" y="24594"/>
                  </a:lnTo>
                  <a:lnTo>
                    <a:pt x="1354973" y="10871"/>
                  </a:lnTo>
                  <a:lnTo>
                    <a:pt x="1401891" y="3021"/>
                  </a:lnTo>
                  <a:lnTo>
                    <a:pt x="1450346" y="0"/>
                  </a:lnTo>
                  <a:lnTo>
                    <a:pt x="1499715" y="766"/>
                  </a:lnTo>
                  <a:lnTo>
                    <a:pt x="1549377" y="4276"/>
                  </a:lnTo>
                  <a:lnTo>
                    <a:pt x="1598708" y="9489"/>
                  </a:lnTo>
                  <a:lnTo>
                    <a:pt x="1647085" y="15361"/>
                  </a:lnTo>
                  <a:lnTo>
                    <a:pt x="1693885" y="20850"/>
                  </a:lnTo>
                  <a:lnTo>
                    <a:pt x="1738486" y="24914"/>
                  </a:lnTo>
                  <a:lnTo>
                    <a:pt x="1780265" y="26509"/>
                  </a:lnTo>
                  <a:lnTo>
                    <a:pt x="1818598" y="24594"/>
                  </a:lnTo>
                  <a:lnTo>
                    <a:pt x="1853217" y="21727"/>
                  </a:lnTo>
                  <a:lnTo>
                    <a:pt x="1894634" y="19833"/>
                  </a:lnTo>
                  <a:lnTo>
                    <a:pt x="1941684" y="18778"/>
                  </a:lnTo>
                  <a:lnTo>
                    <a:pt x="1993203" y="18426"/>
                  </a:lnTo>
                  <a:lnTo>
                    <a:pt x="2048026" y="18642"/>
                  </a:lnTo>
                  <a:lnTo>
                    <a:pt x="2104988" y="19292"/>
                  </a:lnTo>
                  <a:lnTo>
                    <a:pt x="2162924" y="20239"/>
                  </a:lnTo>
                  <a:lnTo>
                    <a:pt x="2220671" y="21348"/>
                  </a:lnTo>
                  <a:lnTo>
                    <a:pt x="2277063" y="22484"/>
                  </a:lnTo>
                  <a:lnTo>
                    <a:pt x="2330936" y="23512"/>
                  </a:lnTo>
                  <a:lnTo>
                    <a:pt x="2381124" y="24297"/>
                  </a:lnTo>
                  <a:lnTo>
                    <a:pt x="2426464" y="24702"/>
                  </a:lnTo>
                  <a:lnTo>
                    <a:pt x="2465790" y="24594"/>
                  </a:lnTo>
                  <a:lnTo>
                    <a:pt x="2513201" y="29875"/>
                  </a:lnTo>
                  <a:lnTo>
                    <a:pt x="2551705" y="51693"/>
                  </a:lnTo>
                  <a:lnTo>
                    <a:pt x="2578018" y="90727"/>
                  </a:lnTo>
                  <a:lnTo>
                    <a:pt x="2588853" y="147657"/>
                  </a:lnTo>
                  <a:lnTo>
                    <a:pt x="2591389" y="170940"/>
                  </a:lnTo>
                  <a:lnTo>
                    <a:pt x="2588853" y="192949"/>
                  </a:lnTo>
                  <a:lnTo>
                    <a:pt x="2586317" y="215362"/>
                  </a:lnTo>
                  <a:lnTo>
                    <a:pt x="2577554" y="284127"/>
                  </a:lnTo>
                  <a:lnTo>
                    <a:pt x="2550277" y="320536"/>
                  </a:lnTo>
                  <a:lnTo>
                    <a:pt x="2511522" y="347373"/>
                  </a:lnTo>
                  <a:lnTo>
                    <a:pt x="2465790" y="362922"/>
                  </a:lnTo>
                  <a:lnTo>
                    <a:pt x="2398932" y="368026"/>
                  </a:lnTo>
                  <a:lnTo>
                    <a:pt x="2339872" y="368940"/>
                  </a:lnTo>
                  <a:lnTo>
                    <a:pt x="2287247" y="366721"/>
                  </a:lnTo>
                  <a:lnTo>
                    <a:pt x="2239691" y="362425"/>
                  </a:lnTo>
                  <a:lnTo>
                    <a:pt x="2195842" y="357108"/>
                  </a:lnTo>
                  <a:lnTo>
                    <a:pt x="2154334" y="351827"/>
                  </a:lnTo>
                  <a:lnTo>
                    <a:pt x="2113803" y="347638"/>
                  </a:lnTo>
                  <a:lnTo>
                    <a:pt x="2072886" y="345596"/>
                  </a:lnTo>
                  <a:lnTo>
                    <a:pt x="2030217" y="346759"/>
                  </a:lnTo>
                  <a:lnTo>
                    <a:pt x="1984432" y="352182"/>
                  </a:lnTo>
                  <a:lnTo>
                    <a:pt x="1934168" y="362922"/>
                  </a:lnTo>
                  <a:lnTo>
                    <a:pt x="1889163" y="372534"/>
                  </a:lnTo>
                  <a:lnTo>
                    <a:pt x="1843704" y="378477"/>
                  </a:lnTo>
                  <a:lnTo>
                    <a:pt x="1797778" y="381313"/>
                  </a:lnTo>
                  <a:lnTo>
                    <a:pt x="1751375" y="381608"/>
                  </a:lnTo>
                  <a:lnTo>
                    <a:pt x="1704481" y="379924"/>
                  </a:lnTo>
                  <a:lnTo>
                    <a:pt x="1657084" y="376827"/>
                  </a:lnTo>
                  <a:lnTo>
                    <a:pt x="1609173" y="372879"/>
                  </a:lnTo>
                  <a:lnTo>
                    <a:pt x="1560735" y="368645"/>
                  </a:lnTo>
                  <a:lnTo>
                    <a:pt x="1511758" y="364689"/>
                  </a:lnTo>
                  <a:lnTo>
                    <a:pt x="1462230" y="361575"/>
                  </a:lnTo>
                  <a:lnTo>
                    <a:pt x="1412138" y="359866"/>
                  </a:lnTo>
                  <a:lnTo>
                    <a:pt x="1361471" y="360127"/>
                  </a:lnTo>
                  <a:lnTo>
                    <a:pt x="1310217" y="362922"/>
                  </a:lnTo>
                  <a:lnTo>
                    <a:pt x="1259953" y="365424"/>
                  </a:lnTo>
                  <a:lnTo>
                    <a:pt x="1211928" y="364902"/>
                  </a:lnTo>
                  <a:lnTo>
                    <a:pt x="1165633" y="362069"/>
                  </a:lnTo>
                  <a:lnTo>
                    <a:pt x="1120563" y="357634"/>
                  </a:lnTo>
                  <a:lnTo>
                    <a:pt x="1076208" y="352309"/>
                  </a:lnTo>
                  <a:lnTo>
                    <a:pt x="1032063" y="346804"/>
                  </a:lnTo>
                  <a:lnTo>
                    <a:pt x="987618" y="341829"/>
                  </a:lnTo>
                  <a:lnTo>
                    <a:pt x="942368" y="338096"/>
                  </a:lnTo>
                  <a:lnTo>
                    <a:pt x="895804" y="336314"/>
                  </a:lnTo>
                  <a:lnTo>
                    <a:pt x="847419" y="337196"/>
                  </a:lnTo>
                  <a:lnTo>
                    <a:pt x="796706" y="341450"/>
                  </a:lnTo>
                  <a:lnTo>
                    <a:pt x="743158" y="349789"/>
                  </a:lnTo>
                  <a:lnTo>
                    <a:pt x="686266" y="362922"/>
                  </a:lnTo>
                  <a:lnTo>
                    <a:pt x="626583" y="376737"/>
                  </a:lnTo>
                  <a:lnTo>
                    <a:pt x="573994" y="384689"/>
                  </a:lnTo>
                  <a:lnTo>
                    <a:pt x="527208" y="387782"/>
                  </a:lnTo>
                  <a:lnTo>
                    <a:pt x="484938" y="387024"/>
                  </a:lnTo>
                  <a:lnTo>
                    <a:pt x="445894" y="383419"/>
                  </a:lnTo>
                  <a:lnTo>
                    <a:pt x="408787" y="377972"/>
                  </a:lnTo>
                  <a:lnTo>
                    <a:pt x="372328" y="371689"/>
                  </a:lnTo>
                  <a:lnTo>
                    <a:pt x="335228" y="365575"/>
                  </a:lnTo>
                  <a:lnTo>
                    <a:pt x="296199" y="360636"/>
                  </a:lnTo>
                  <a:lnTo>
                    <a:pt x="253951" y="357877"/>
                  </a:lnTo>
                  <a:lnTo>
                    <a:pt x="207196" y="358304"/>
                  </a:lnTo>
                  <a:lnTo>
                    <a:pt x="154644" y="362922"/>
                  </a:lnTo>
                  <a:lnTo>
                    <a:pt x="110376" y="354659"/>
                  </a:lnTo>
                  <a:lnTo>
                    <a:pt x="67395" y="329299"/>
                  </a:lnTo>
                  <a:lnTo>
                    <a:pt x="37272" y="289984"/>
                  </a:lnTo>
                  <a:lnTo>
                    <a:pt x="31581" y="239859"/>
                  </a:lnTo>
                  <a:lnTo>
                    <a:pt x="30134" y="210344"/>
                  </a:lnTo>
                  <a:lnTo>
                    <a:pt x="30295" y="186233"/>
                  </a:lnTo>
                  <a:lnTo>
                    <a:pt x="31099" y="165886"/>
                  </a:lnTo>
                  <a:lnTo>
                    <a:pt x="31581" y="147657"/>
                  </a:lnTo>
                  <a:close/>
                </a:path>
                <a:path w="2591435" h="3082290">
                  <a:moveTo>
                    <a:pt x="2625" y="610953"/>
                  </a:moveTo>
                  <a:lnTo>
                    <a:pt x="11658" y="560989"/>
                  </a:lnTo>
                  <a:lnTo>
                    <a:pt x="36121" y="520799"/>
                  </a:lnTo>
                  <a:lnTo>
                    <a:pt x="74634" y="494921"/>
                  </a:lnTo>
                  <a:lnTo>
                    <a:pt x="125815" y="487890"/>
                  </a:lnTo>
                  <a:lnTo>
                    <a:pt x="169753" y="484290"/>
                  </a:lnTo>
                  <a:lnTo>
                    <a:pt x="214696" y="483785"/>
                  </a:lnTo>
                  <a:lnTo>
                    <a:pt x="260764" y="485435"/>
                  </a:lnTo>
                  <a:lnTo>
                    <a:pt x="308077" y="488298"/>
                  </a:lnTo>
                  <a:lnTo>
                    <a:pt x="356754" y="491434"/>
                  </a:lnTo>
                  <a:lnTo>
                    <a:pt x="406918" y="493902"/>
                  </a:lnTo>
                  <a:lnTo>
                    <a:pt x="458686" y="494761"/>
                  </a:lnTo>
                  <a:lnTo>
                    <a:pt x="512181" y="493071"/>
                  </a:lnTo>
                  <a:lnTo>
                    <a:pt x="567521" y="487890"/>
                  </a:lnTo>
                  <a:lnTo>
                    <a:pt x="621077" y="483784"/>
                  </a:lnTo>
                  <a:lnTo>
                    <a:pt x="669939" y="484781"/>
                  </a:lnTo>
                  <a:lnTo>
                    <a:pt x="715433" y="489132"/>
                  </a:lnTo>
                  <a:lnTo>
                    <a:pt x="758886" y="495092"/>
                  </a:lnTo>
                  <a:lnTo>
                    <a:pt x="801624" y="500914"/>
                  </a:lnTo>
                  <a:lnTo>
                    <a:pt x="844973" y="504852"/>
                  </a:lnTo>
                  <a:lnTo>
                    <a:pt x="890261" y="505158"/>
                  </a:lnTo>
                  <a:lnTo>
                    <a:pt x="938812" y="500086"/>
                  </a:lnTo>
                  <a:lnTo>
                    <a:pt x="991955" y="487890"/>
                  </a:lnTo>
                  <a:lnTo>
                    <a:pt x="1040993" y="499314"/>
                  </a:lnTo>
                  <a:lnTo>
                    <a:pt x="1078791" y="526609"/>
                  </a:lnTo>
                  <a:lnTo>
                    <a:pt x="1103969" y="565311"/>
                  </a:lnTo>
                  <a:lnTo>
                    <a:pt x="1115145" y="610953"/>
                  </a:lnTo>
                  <a:lnTo>
                    <a:pt x="1114823" y="632771"/>
                  </a:lnTo>
                  <a:lnTo>
                    <a:pt x="1112668" y="658054"/>
                  </a:lnTo>
                  <a:lnTo>
                    <a:pt x="1111752" y="682837"/>
                  </a:lnTo>
                  <a:lnTo>
                    <a:pt x="1109470" y="742815"/>
                  </a:lnTo>
                  <a:lnTo>
                    <a:pt x="1083839" y="778498"/>
                  </a:lnTo>
                  <a:lnTo>
                    <a:pt x="1043064" y="807275"/>
                  </a:lnTo>
                  <a:lnTo>
                    <a:pt x="991955" y="826218"/>
                  </a:lnTo>
                  <a:lnTo>
                    <a:pt x="951814" y="837022"/>
                  </a:lnTo>
                  <a:lnTo>
                    <a:pt x="912102" y="840918"/>
                  </a:lnTo>
                  <a:lnTo>
                    <a:pt x="872090" y="839708"/>
                  </a:lnTo>
                  <a:lnTo>
                    <a:pt x="831050" y="835197"/>
                  </a:lnTo>
                  <a:lnTo>
                    <a:pt x="788252" y="829187"/>
                  </a:lnTo>
                  <a:lnTo>
                    <a:pt x="742969" y="823481"/>
                  </a:lnTo>
                  <a:lnTo>
                    <a:pt x="694472" y="819882"/>
                  </a:lnTo>
                  <a:lnTo>
                    <a:pt x="642031" y="820193"/>
                  </a:lnTo>
                  <a:lnTo>
                    <a:pt x="584920" y="826218"/>
                  </a:lnTo>
                  <a:lnTo>
                    <a:pt x="532830" y="831794"/>
                  </a:lnTo>
                  <a:lnTo>
                    <a:pt x="483687" y="832387"/>
                  </a:lnTo>
                  <a:lnTo>
                    <a:pt x="436899" y="829403"/>
                  </a:lnTo>
                  <a:lnTo>
                    <a:pt x="391878" y="824243"/>
                  </a:lnTo>
                  <a:lnTo>
                    <a:pt x="348033" y="818312"/>
                  </a:lnTo>
                  <a:lnTo>
                    <a:pt x="304775" y="813014"/>
                  </a:lnTo>
                  <a:lnTo>
                    <a:pt x="261514" y="809752"/>
                  </a:lnTo>
                  <a:lnTo>
                    <a:pt x="217660" y="809930"/>
                  </a:lnTo>
                  <a:lnTo>
                    <a:pt x="172624" y="814950"/>
                  </a:lnTo>
                  <a:lnTo>
                    <a:pt x="125815" y="826218"/>
                  </a:lnTo>
                  <a:lnTo>
                    <a:pt x="80206" y="809026"/>
                  </a:lnTo>
                  <a:lnTo>
                    <a:pt x="37359" y="782879"/>
                  </a:lnTo>
                  <a:lnTo>
                    <a:pt x="7943" y="747637"/>
                  </a:lnTo>
                  <a:lnTo>
                    <a:pt x="2625" y="703155"/>
                  </a:lnTo>
                  <a:lnTo>
                    <a:pt x="0" y="679462"/>
                  </a:lnTo>
                  <a:lnTo>
                    <a:pt x="2101" y="658197"/>
                  </a:lnTo>
                  <a:lnTo>
                    <a:pt x="4464" y="636361"/>
                  </a:lnTo>
                  <a:lnTo>
                    <a:pt x="2625" y="610953"/>
                  </a:lnTo>
                  <a:close/>
                </a:path>
                <a:path w="2591435" h="3082290">
                  <a:moveTo>
                    <a:pt x="13293" y="1517733"/>
                  </a:moveTo>
                  <a:lnTo>
                    <a:pt x="22306" y="1467769"/>
                  </a:lnTo>
                  <a:lnTo>
                    <a:pt x="46726" y="1427579"/>
                  </a:lnTo>
                  <a:lnTo>
                    <a:pt x="85195" y="1401701"/>
                  </a:lnTo>
                  <a:lnTo>
                    <a:pt x="136356" y="1394670"/>
                  </a:lnTo>
                  <a:lnTo>
                    <a:pt x="182205" y="1388925"/>
                  </a:lnTo>
                  <a:lnTo>
                    <a:pt x="232427" y="1386330"/>
                  </a:lnTo>
                  <a:lnTo>
                    <a:pt x="285906" y="1386131"/>
                  </a:lnTo>
                  <a:lnTo>
                    <a:pt x="341524" y="1387574"/>
                  </a:lnTo>
                  <a:lnTo>
                    <a:pt x="398167" y="1389904"/>
                  </a:lnTo>
                  <a:lnTo>
                    <a:pt x="454717" y="1392366"/>
                  </a:lnTo>
                  <a:lnTo>
                    <a:pt x="510059" y="1394207"/>
                  </a:lnTo>
                  <a:lnTo>
                    <a:pt x="563076" y="1394670"/>
                  </a:lnTo>
                  <a:lnTo>
                    <a:pt x="614846" y="1394337"/>
                  </a:lnTo>
                  <a:lnTo>
                    <a:pt x="667009" y="1394242"/>
                  </a:lnTo>
                  <a:lnTo>
                    <a:pt x="719149" y="1394313"/>
                  </a:lnTo>
                  <a:lnTo>
                    <a:pt x="770848" y="1394480"/>
                  </a:lnTo>
                  <a:lnTo>
                    <a:pt x="821689" y="1394670"/>
                  </a:lnTo>
                  <a:lnTo>
                    <a:pt x="871257" y="1394813"/>
                  </a:lnTo>
                  <a:lnTo>
                    <a:pt x="919134" y="1394837"/>
                  </a:lnTo>
                  <a:lnTo>
                    <a:pt x="964904" y="1394670"/>
                  </a:lnTo>
                  <a:lnTo>
                    <a:pt x="1010963" y="1395368"/>
                  </a:lnTo>
                  <a:lnTo>
                    <a:pt x="1059656" y="1397492"/>
                  </a:lnTo>
                  <a:lnTo>
                    <a:pt x="1110482" y="1400229"/>
                  </a:lnTo>
                  <a:lnTo>
                    <a:pt x="1162944" y="1402766"/>
                  </a:lnTo>
                  <a:lnTo>
                    <a:pt x="1216544" y="1404292"/>
                  </a:lnTo>
                  <a:lnTo>
                    <a:pt x="1270781" y="1403993"/>
                  </a:lnTo>
                  <a:lnTo>
                    <a:pt x="1325159" y="1401056"/>
                  </a:lnTo>
                  <a:lnTo>
                    <a:pt x="1379178" y="1394670"/>
                  </a:lnTo>
                  <a:lnTo>
                    <a:pt x="1421499" y="1411559"/>
                  </a:lnTo>
                  <a:lnTo>
                    <a:pt x="1462950" y="1441200"/>
                  </a:lnTo>
                  <a:lnTo>
                    <a:pt x="1493281" y="1478341"/>
                  </a:lnTo>
                  <a:lnTo>
                    <a:pt x="1502241" y="1517733"/>
                  </a:lnTo>
                  <a:lnTo>
                    <a:pt x="1501562" y="1539301"/>
                  </a:lnTo>
                  <a:lnTo>
                    <a:pt x="1500431" y="1563691"/>
                  </a:lnTo>
                  <a:lnTo>
                    <a:pt x="1500205" y="1588153"/>
                  </a:lnTo>
                  <a:lnTo>
                    <a:pt x="1496317" y="1654542"/>
                  </a:lnTo>
                  <a:lnTo>
                    <a:pt x="1469332" y="1695517"/>
                  </a:lnTo>
                  <a:lnTo>
                    <a:pt x="1428035" y="1724467"/>
                  </a:lnTo>
                  <a:lnTo>
                    <a:pt x="1379178" y="1732998"/>
                  </a:lnTo>
                  <a:lnTo>
                    <a:pt x="1322186" y="1734941"/>
                  </a:lnTo>
                  <a:lnTo>
                    <a:pt x="1268980" y="1734373"/>
                  </a:lnTo>
                  <a:lnTo>
                    <a:pt x="1218187" y="1732273"/>
                  </a:lnTo>
                  <a:lnTo>
                    <a:pt x="1168437" y="1729617"/>
                  </a:lnTo>
                  <a:lnTo>
                    <a:pt x="1118360" y="1727384"/>
                  </a:lnTo>
                  <a:lnTo>
                    <a:pt x="1066585" y="1726551"/>
                  </a:lnTo>
                  <a:lnTo>
                    <a:pt x="1011741" y="1728097"/>
                  </a:lnTo>
                  <a:lnTo>
                    <a:pt x="952458" y="1732998"/>
                  </a:lnTo>
                  <a:lnTo>
                    <a:pt x="895841" y="1737030"/>
                  </a:lnTo>
                  <a:lnTo>
                    <a:pt x="847808" y="1736463"/>
                  </a:lnTo>
                  <a:lnTo>
                    <a:pt x="805201" y="1733021"/>
                  </a:lnTo>
                  <a:lnTo>
                    <a:pt x="764863" y="1728426"/>
                  </a:lnTo>
                  <a:lnTo>
                    <a:pt x="723638" y="1724403"/>
                  </a:lnTo>
                  <a:lnTo>
                    <a:pt x="678370" y="1722675"/>
                  </a:lnTo>
                  <a:lnTo>
                    <a:pt x="625901" y="1724966"/>
                  </a:lnTo>
                  <a:lnTo>
                    <a:pt x="563076" y="1732998"/>
                  </a:lnTo>
                  <a:lnTo>
                    <a:pt x="504420" y="1739684"/>
                  </a:lnTo>
                  <a:lnTo>
                    <a:pt x="450696" y="1740527"/>
                  </a:lnTo>
                  <a:lnTo>
                    <a:pt x="400996" y="1737316"/>
                  </a:lnTo>
                  <a:lnTo>
                    <a:pt x="354409" y="1731838"/>
                  </a:lnTo>
                  <a:lnTo>
                    <a:pt x="310027" y="1725880"/>
                  </a:lnTo>
                  <a:lnTo>
                    <a:pt x="266940" y="1721230"/>
                  </a:lnTo>
                  <a:lnTo>
                    <a:pt x="224239" y="1719674"/>
                  </a:lnTo>
                  <a:lnTo>
                    <a:pt x="181014" y="1723001"/>
                  </a:lnTo>
                  <a:lnTo>
                    <a:pt x="136356" y="1732998"/>
                  </a:lnTo>
                  <a:lnTo>
                    <a:pt x="85963" y="1720663"/>
                  </a:lnTo>
                  <a:lnTo>
                    <a:pt x="44963" y="1696041"/>
                  </a:lnTo>
                  <a:lnTo>
                    <a:pt x="18895" y="1659132"/>
                  </a:lnTo>
                  <a:lnTo>
                    <a:pt x="13293" y="1609935"/>
                  </a:lnTo>
                  <a:lnTo>
                    <a:pt x="12596" y="1585938"/>
                  </a:lnTo>
                  <a:lnTo>
                    <a:pt x="12769" y="1562644"/>
                  </a:lnTo>
                  <a:lnTo>
                    <a:pt x="13204" y="1539944"/>
                  </a:lnTo>
                  <a:lnTo>
                    <a:pt x="13293" y="1517733"/>
                  </a:lnTo>
                  <a:close/>
                </a:path>
                <a:path w="2591435" h="3082290">
                  <a:moveTo>
                    <a:pt x="13293" y="2422989"/>
                  </a:moveTo>
                  <a:lnTo>
                    <a:pt x="22304" y="2373025"/>
                  </a:lnTo>
                  <a:lnTo>
                    <a:pt x="46710" y="2332835"/>
                  </a:lnTo>
                  <a:lnTo>
                    <a:pt x="85141" y="2306957"/>
                  </a:lnTo>
                  <a:lnTo>
                    <a:pt x="136229" y="2299926"/>
                  </a:lnTo>
                  <a:lnTo>
                    <a:pt x="196448" y="2300111"/>
                  </a:lnTo>
                  <a:lnTo>
                    <a:pt x="245068" y="2300688"/>
                  </a:lnTo>
                  <a:lnTo>
                    <a:pt x="288057" y="2301307"/>
                  </a:lnTo>
                  <a:lnTo>
                    <a:pt x="331385" y="2301620"/>
                  </a:lnTo>
                  <a:lnTo>
                    <a:pt x="381021" y="2301276"/>
                  </a:lnTo>
                  <a:lnTo>
                    <a:pt x="442934" y="2299926"/>
                  </a:lnTo>
                  <a:lnTo>
                    <a:pt x="507437" y="2299397"/>
                  </a:lnTo>
                  <a:lnTo>
                    <a:pt x="562422" y="2300858"/>
                  </a:lnTo>
                  <a:lnTo>
                    <a:pt x="610415" y="2302974"/>
                  </a:lnTo>
                  <a:lnTo>
                    <a:pt x="653942" y="2304414"/>
                  </a:lnTo>
                  <a:lnTo>
                    <a:pt x="695529" y="2303842"/>
                  </a:lnTo>
                  <a:lnTo>
                    <a:pt x="737701" y="2299926"/>
                  </a:lnTo>
                  <a:lnTo>
                    <a:pt x="786645" y="2311350"/>
                  </a:lnTo>
                  <a:lnTo>
                    <a:pt x="824362" y="2338645"/>
                  </a:lnTo>
                  <a:lnTo>
                    <a:pt x="849483" y="2377347"/>
                  </a:lnTo>
                  <a:lnTo>
                    <a:pt x="860637" y="2422989"/>
                  </a:lnTo>
                  <a:lnTo>
                    <a:pt x="860315" y="2444807"/>
                  </a:lnTo>
                  <a:lnTo>
                    <a:pt x="858160" y="2470090"/>
                  </a:lnTo>
                  <a:lnTo>
                    <a:pt x="857244" y="2494873"/>
                  </a:lnTo>
                  <a:lnTo>
                    <a:pt x="854983" y="2554851"/>
                  </a:lnTo>
                  <a:lnTo>
                    <a:pt x="829411" y="2590534"/>
                  </a:lnTo>
                  <a:lnTo>
                    <a:pt x="788717" y="2619311"/>
                  </a:lnTo>
                  <a:lnTo>
                    <a:pt x="737701" y="2638254"/>
                  </a:lnTo>
                  <a:lnTo>
                    <a:pt x="700453" y="2644084"/>
                  </a:lnTo>
                  <a:lnTo>
                    <a:pt x="659469" y="2642854"/>
                  </a:lnTo>
                  <a:lnTo>
                    <a:pt x="614590" y="2638111"/>
                  </a:lnTo>
                  <a:lnTo>
                    <a:pt x="565658" y="2633400"/>
                  </a:lnTo>
                  <a:lnTo>
                    <a:pt x="512514" y="2632266"/>
                  </a:lnTo>
                  <a:lnTo>
                    <a:pt x="454999" y="2638254"/>
                  </a:lnTo>
                  <a:lnTo>
                    <a:pt x="399548" y="2645089"/>
                  </a:lnTo>
                  <a:lnTo>
                    <a:pt x="350144" y="2645818"/>
                  </a:lnTo>
                  <a:lnTo>
                    <a:pt x="302948" y="2642969"/>
                  </a:lnTo>
                  <a:lnTo>
                    <a:pt x="254122" y="2639073"/>
                  </a:lnTo>
                  <a:lnTo>
                    <a:pt x="199829" y="2636658"/>
                  </a:lnTo>
                  <a:lnTo>
                    <a:pt x="136229" y="2638254"/>
                  </a:lnTo>
                  <a:lnTo>
                    <a:pt x="90713" y="2621062"/>
                  </a:lnTo>
                  <a:lnTo>
                    <a:pt x="47948" y="2594915"/>
                  </a:lnTo>
                  <a:lnTo>
                    <a:pt x="18589" y="2559673"/>
                  </a:lnTo>
                  <a:lnTo>
                    <a:pt x="13293" y="2515191"/>
                  </a:lnTo>
                  <a:lnTo>
                    <a:pt x="10650" y="2491498"/>
                  </a:lnTo>
                  <a:lnTo>
                    <a:pt x="12721" y="2470233"/>
                  </a:lnTo>
                  <a:lnTo>
                    <a:pt x="15079" y="2448397"/>
                  </a:lnTo>
                  <a:lnTo>
                    <a:pt x="13293" y="2422989"/>
                  </a:lnTo>
                  <a:close/>
                </a:path>
                <a:path w="2591435" h="3082290">
                  <a:moveTo>
                    <a:pt x="1584537" y="1498556"/>
                  </a:moveTo>
                  <a:lnTo>
                    <a:pt x="1593895" y="1451320"/>
                  </a:lnTo>
                  <a:lnTo>
                    <a:pt x="1615684" y="1416514"/>
                  </a:lnTo>
                  <a:lnTo>
                    <a:pt x="1649045" y="1395615"/>
                  </a:lnTo>
                  <a:lnTo>
                    <a:pt x="1693122" y="1390098"/>
                  </a:lnTo>
                  <a:lnTo>
                    <a:pt x="1708683" y="1389366"/>
                  </a:lnTo>
                  <a:lnTo>
                    <a:pt x="1728364" y="1391098"/>
                  </a:lnTo>
                  <a:lnTo>
                    <a:pt x="1750808" y="1392331"/>
                  </a:lnTo>
                  <a:lnTo>
                    <a:pt x="1818733" y="1398329"/>
                  </a:lnTo>
                  <a:lnTo>
                    <a:pt x="1852475" y="1425087"/>
                  </a:lnTo>
                  <a:lnTo>
                    <a:pt x="1874454" y="1461464"/>
                  </a:lnTo>
                  <a:lnTo>
                    <a:pt x="1883241" y="1498556"/>
                  </a:lnTo>
                  <a:lnTo>
                    <a:pt x="1885027" y="1523885"/>
                  </a:lnTo>
                  <a:lnTo>
                    <a:pt x="1884003" y="1550309"/>
                  </a:lnTo>
                  <a:lnTo>
                    <a:pt x="1882598" y="1581209"/>
                  </a:lnTo>
                  <a:lnTo>
                    <a:pt x="1883241" y="1619968"/>
                  </a:lnTo>
                  <a:lnTo>
                    <a:pt x="1874258" y="1657042"/>
                  </a:lnTo>
                  <a:lnTo>
                    <a:pt x="1850522" y="1688342"/>
                  </a:lnTo>
                  <a:lnTo>
                    <a:pt x="1816000" y="1712569"/>
                  </a:lnTo>
                  <a:lnTo>
                    <a:pt x="1774656" y="1728426"/>
                  </a:lnTo>
                  <a:lnTo>
                    <a:pt x="1753772" y="1728980"/>
                  </a:lnTo>
                  <a:lnTo>
                    <a:pt x="1731127" y="1727045"/>
                  </a:lnTo>
                  <a:lnTo>
                    <a:pt x="1709862" y="1725801"/>
                  </a:lnTo>
                  <a:lnTo>
                    <a:pt x="1646580" y="1711462"/>
                  </a:lnTo>
                  <a:lnTo>
                    <a:pt x="1611302" y="1685675"/>
                  </a:lnTo>
                  <a:lnTo>
                    <a:pt x="1589787" y="1654149"/>
                  </a:lnTo>
                  <a:lnTo>
                    <a:pt x="1584537" y="1619968"/>
                  </a:lnTo>
                  <a:lnTo>
                    <a:pt x="1585823" y="1585871"/>
                  </a:lnTo>
                  <a:lnTo>
                    <a:pt x="1588918" y="1558738"/>
                  </a:lnTo>
                  <a:lnTo>
                    <a:pt x="1589823" y="1531868"/>
                  </a:lnTo>
                  <a:lnTo>
                    <a:pt x="1584537" y="1498556"/>
                  </a:lnTo>
                  <a:close/>
                </a:path>
                <a:path w="2591435" h="3082290">
                  <a:moveTo>
                    <a:pt x="16341" y="2860377"/>
                  </a:moveTo>
                  <a:lnTo>
                    <a:pt x="25352" y="2810413"/>
                  </a:lnTo>
                  <a:lnTo>
                    <a:pt x="49758" y="2770223"/>
                  </a:lnTo>
                  <a:lnTo>
                    <a:pt x="88189" y="2744345"/>
                  </a:lnTo>
                  <a:lnTo>
                    <a:pt x="139277" y="2737314"/>
                  </a:lnTo>
                  <a:lnTo>
                    <a:pt x="199624" y="2729865"/>
                  </a:lnTo>
                  <a:lnTo>
                    <a:pt x="249152" y="2727277"/>
                  </a:lnTo>
                  <a:lnTo>
                    <a:pt x="291470" y="2728184"/>
                  </a:lnTo>
                  <a:lnTo>
                    <a:pt x="330190" y="2731218"/>
                  </a:lnTo>
                  <a:lnTo>
                    <a:pt x="368921" y="2735015"/>
                  </a:lnTo>
                  <a:lnTo>
                    <a:pt x="411275" y="2738207"/>
                  </a:lnTo>
                  <a:lnTo>
                    <a:pt x="460862" y="2739429"/>
                  </a:lnTo>
                  <a:lnTo>
                    <a:pt x="521293" y="2737314"/>
                  </a:lnTo>
                  <a:lnTo>
                    <a:pt x="571648" y="2746559"/>
                  </a:lnTo>
                  <a:lnTo>
                    <a:pt x="609717" y="2777557"/>
                  </a:lnTo>
                  <a:lnTo>
                    <a:pt x="634307" y="2819199"/>
                  </a:lnTo>
                  <a:lnTo>
                    <a:pt x="644229" y="2860377"/>
                  </a:lnTo>
                  <a:lnTo>
                    <a:pt x="646408" y="2883928"/>
                  </a:lnTo>
                  <a:lnTo>
                    <a:pt x="645753" y="2909145"/>
                  </a:lnTo>
                  <a:lnTo>
                    <a:pt x="644336" y="2933029"/>
                  </a:lnTo>
                  <a:lnTo>
                    <a:pt x="644229" y="2952579"/>
                  </a:lnTo>
                  <a:lnTo>
                    <a:pt x="634075" y="2996079"/>
                  </a:lnTo>
                  <a:lnTo>
                    <a:pt x="607097" y="3030637"/>
                  </a:lnTo>
                  <a:lnTo>
                    <a:pt x="567951" y="3056932"/>
                  </a:lnTo>
                  <a:lnTo>
                    <a:pt x="521293" y="3075642"/>
                  </a:lnTo>
                  <a:lnTo>
                    <a:pt x="474150" y="3080684"/>
                  </a:lnTo>
                  <a:lnTo>
                    <a:pt x="426331" y="3081786"/>
                  </a:lnTo>
                  <a:lnTo>
                    <a:pt x="378085" y="3080196"/>
                  </a:lnTo>
                  <a:lnTo>
                    <a:pt x="329666" y="3077166"/>
                  </a:lnTo>
                  <a:lnTo>
                    <a:pt x="281324" y="3073946"/>
                  </a:lnTo>
                  <a:lnTo>
                    <a:pt x="233310" y="3071785"/>
                  </a:lnTo>
                  <a:lnTo>
                    <a:pt x="185878" y="3071933"/>
                  </a:lnTo>
                  <a:lnTo>
                    <a:pt x="139277" y="3075642"/>
                  </a:lnTo>
                  <a:lnTo>
                    <a:pt x="89779" y="3062361"/>
                  </a:lnTo>
                  <a:lnTo>
                    <a:pt x="49805" y="3033304"/>
                  </a:lnTo>
                  <a:lnTo>
                    <a:pt x="23834" y="2994650"/>
                  </a:lnTo>
                  <a:lnTo>
                    <a:pt x="16341" y="2952579"/>
                  </a:lnTo>
                  <a:lnTo>
                    <a:pt x="14037" y="2927350"/>
                  </a:lnTo>
                  <a:lnTo>
                    <a:pt x="14388" y="2902668"/>
                  </a:lnTo>
                  <a:lnTo>
                    <a:pt x="15716" y="2879892"/>
                  </a:lnTo>
                  <a:lnTo>
                    <a:pt x="16341" y="2860377"/>
                  </a:lnTo>
                  <a:close/>
                </a:path>
              </a:pathLst>
            </a:custGeom>
            <a:ln w="28575">
              <a:solidFill>
                <a:srgbClr val="2D75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698742" y="2497962"/>
            <a:ext cx="165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1F4E79"/>
                </a:solidFill>
                <a:latin typeface="Microsoft Sans Serif"/>
                <a:cs typeface="Microsoft Sans Serif"/>
              </a:rPr>
              <a:t>DvP</a:t>
            </a:r>
            <a:r>
              <a:rPr sz="16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1F4E79"/>
                </a:solidFill>
                <a:latin typeface="Arial Narrow"/>
                <a:cs typeface="Arial Narrow"/>
              </a:rPr>
              <a:t>–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Ativos </a:t>
            </a:r>
            <a:r>
              <a:rPr sz="1600" spc="-20" dirty="0">
                <a:solidFill>
                  <a:srgbClr val="1F4E79"/>
                </a:solidFill>
                <a:latin typeface="Microsoft Sans Serif"/>
                <a:cs typeface="Microsoft Sans Serif"/>
              </a:rPr>
              <a:t>reais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849861" y="6559702"/>
            <a:ext cx="264160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0"/>
              </a:lnSpc>
            </a:pPr>
            <a:r>
              <a:rPr sz="1800" spc="-165" baseline="-18518" dirty="0">
                <a:solidFill>
                  <a:srgbClr val="1F4E79"/>
                </a:solidFill>
                <a:latin typeface="Calibri"/>
                <a:cs typeface="Calibri"/>
              </a:rPr>
              <a:t>21</a:t>
            </a:r>
            <a:r>
              <a:rPr sz="1100" spc="-110" dirty="0">
                <a:solidFill>
                  <a:srgbClr val="1F4E79"/>
                </a:solidFill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98742" y="2932556"/>
            <a:ext cx="3394710" cy="692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1F4E79"/>
                </a:solidFill>
                <a:latin typeface="Microsoft Sans Serif"/>
                <a:cs typeface="Microsoft Sans Serif"/>
              </a:rPr>
              <a:t>DvP</a:t>
            </a:r>
            <a:r>
              <a:rPr sz="1600" spc="1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1F4E79"/>
                </a:solidFill>
                <a:latin typeface="Arial Narrow"/>
                <a:cs typeface="Arial Narrow"/>
              </a:rPr>
              <a:t>–</a:t>
            </a:r>
            <a:r>
              <a:rPr sz="1600" spc="75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Ativos</a:t>
            </a:r>
            <a:r>
              <a:rPr sz="1600" spc="2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financeiros</a:t>
            </a:r>
            <a:r>
              <a:rPr sz="1600" spc="5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tokenizados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Dual</a:t>
            </a:r>
            <a:r>
              <a:rPr sz="1600" spc="-6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1F4E79"/>
                </a:solidFill>
                <a:latin typeface="Microsoft Sans Serif"/>
                <a:cs typeface="Microsoft Sans Serif"/>
              </a:rPr>
              <a:t>offline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98742" y="4309998"/>
            <a:ext cx="4897120" cy="67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1F4E79"/>
                </a:solidFill>
                <a:latin typeface="Microsoft Sans Serif"/>
                <a:cs typeface="Microsoft Sans Serif"/>
              </a:rPr>
              <a:t>DvP</a:t>
            </a:r>
            <a:r>
              <a:rPr sz="1600" spc="3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1F4E79"/>
                </a:solidFill>
                <a:latin typeface="Arial Narrow"/>
                <a:cs typeface="Arial Narrow"/>
              </a:rPr>
              <a:t>–</a:t>
            </a:r>
            <a:r>
              <a:rPr sz="1600" spc="90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Ativos</a:t>
            </a:r>
            <a:r>
              <a:rPr sz="1600" spc="3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virtuais</a:t>
            </a:r>
            <a:r>
              <a:rPr sz="1600" spc="2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(cripto)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IoT</a:t>
            </a:r>
            <a:r>
              <a:rPr sz="1600" spc="6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1F4E79"/>
                </a:solidFill>
                <a:latin typeface="Arial Narrow"/>
                <a:cs typeface="Arial Narrow"/>
              </a:rPr>
              <a:t>–</a:t>
            </a:r>
            <a:r>
              <a:rPr sz="1600" spc="100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Armários</a:t>
            </a:r>
            <a:r>
              <a:rPr sz="1600" spc="6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inteligentes</a:t>
            </a:r>
            <a:r>
              <a:rPr sz="1600" spc="9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160" dirty="0">
                <a:solidFill>
                  <a:srgbClr val="1F4E79"/>
                </a:solidFill>
                <a:latin typeface="Microsoft Sans Serif"/>
                <a:cs typeface="Microsoft Sans Serif"/>
              </a:rPr>
              <a:t>/</a:t>
            </a:r>
            <a:r>
              <a:rPr sz="1600" spc="3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logística</a:t>
            </a:r>
            <a:r>
              <a:rPr sz="1600" spc="8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de</a:t>
            </a:r>
            <a:r>
              <a:rPr sz="1600" spc="4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1F4E79"/>
                </a:solidFill>
                <a:latin typeface="Microsoft Sans Serif"/>
                <a:cs typeface="Microsoft Sans Serif"/>
              </a:rPr>
              <a:t>e-</a:t>
            </a:r>
            <a:r>
              <a:rPr sz="16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commerce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98742" y="3807967"/>
            <a:ext cx="2157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0" dirty="0">
                <a:solidFill>
                  <a:srgbClr val="1F4E79"/>
                </a:solidFill>
                <a:latin typeface="Microsoft Sans Serif"/>
                <a:cs typeface="Microsoft Sans Serif"/>
              </a:rPr>
              <a:t>PvP</a:t>
            </a:r>
            <a:r>
              <a:rPr sz="1600" spc="-5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1F4E79"/>
                </a:solidFill>
                <a:latin typeface="Arial Narrow"/>
                <a:cs typeface="Arial Narrow"/>
              </a:rPr>
              <a:t>–</a:t>
            </a:r>
            <a:r>
              <a:rPr sz="1600" spc="-5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Brasil</a:t>
            </a:r>
            <a:r>
              <a:rPr sz="1600" spc="-5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e</a:t>
            </a:r>
            <a:r>
              <a:rPr sz="1600" spc="-5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Colômbia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98742" y="2005075"/>
            <a:ext cx="2110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1F4E79"/>
                </a:solidFill>
                <a:latin typeface="Microsoft Sans Serif"/>
                <a:cs typeface="Microsoft Sans Serif"/>
              </a:rPr>
              <a:t>DeFi</a:t>
            </a:r>
            <a:r>
              <a:rPr sz="1600" spc="-3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1F4E79"/>
                </a:solidFill>
                <a:latin typeface="Arial Narrow"/>
                <a:cs typeface="Arial Narrow"/>
              </a:rPr>
              <a:t>–</a:t>
            </a:r>
            <a:r>
              <a:rPr sz="1600" spc="20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Pool</a:t>
            </a:r>
            <a:r>
              <a:rPr sz="16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de</a:t>
            </a:r>
            <a:r>
              <a:rPr sz="1600" spc="-2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liquidez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98742" y="5620918"/>
            <a:ext cx="2292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1F4E79"/>
                </a:solidFill>
                <a:latin typeface="Microsoft Sans Serif"/>
                <a:cs typeface="Microsoft Sans Serif"/>
              </a:rPr>
              <a:t>DeFi</a:t>
            </a:r>
            <a:r>
              <a:rPr sz="16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1F4E79"/>
                </a:solidFill>
                <a:latin typeface="Arial Narrow"/>
                <a:cs typeface="Arial Narrow"/>
              </a:rPr>
              <a:t>–</a:t>
            </a:r>
            <a:r>
              <a:rPr sz="1600" spc="40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fundos</a:t>
            </a:r>
            <a:r>
              <a:rPr sz="1600" spc="-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para </a:t>
            </a:r>
            <a:r>
              <a:rPr sz="1600" spc="-40" dirty="0">
                <a:solidFill>
                  <a:srgbClr val="1F4E79"/>
                </a:solidFill>
                <a:latin typeface="Microsoft Sans Serif"/>
                <a:cs typeface="Microsoft Sans Serif"/>
              </a:rPr>
              <a:t>PMEs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98742" y="5194757"/>
            <a:ext cx="4703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Dinheiro</a:t>
            </a:r>
            <a:r>
              <a:rPr sz="1600" spc="6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programável</a:t>
            </a:r>
            <a:r>
              <a:rPr sz="1600" spc="13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1F4E79"/>
                </a:solidFill>
                <a:latin typeface="Arial Narrow"/>
                <a:cs typeface="Arial Narrow"/>
              </a:rPr>
              <a:t>–</a:t>
            </a:r>
            <a:r>
              <a:rPr sz="1600" spc="130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fundos</a:t>
            </a:r>
            <a:r>
              <a:rPr sz="1600" spc="9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para</a:t>
            </a:r>
            <a:r>
              <a:rPr sz="1600" spc="9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F4E79"/>
                </a:solidFill>
                <a:latin typeface="Microsoft Sans Serif"/>
                <a:cs typeface="Microsoft Sans Serif"/>
              </a:rPr>
              <a:t>atividade</a:t>
            </a:r>
            <a:r>
              <a:rPr sz="1600" spc="7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rural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19100"/>
            <a:ext cx="48113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95" dirty="0">
                <a:solidFill>
                  <a:srgbClr val="1F4E79"/>
                </a:solidFill>
                <a:latin typeface="Calibri Light"/>
                <a:cs typeface="Calibri Light"/>
              </a:rPr>
              <a:t>Tokenização de Ativos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81044" y="1763772"/>
            <a:ext cx="4178935" cy="4178300"/>
            <a:chOff x="3781044" y="1763772"/>
            <a:chExt cx="4178935" cy="4178300"/>
          </a:xfrm>
        </p:grpSpPr>
        <p:sp>
          <p:nvSpPr>
            <p:cNvPr id="4" name="object 4"/>
            <p:cNvSpPr/>
            <p:nvPr/>
          </p:nvSpPr>
          <p:spPr>
            <a:xfrm>
              <a:off x="3781044" y="1763772"/>
              <a:ext cx="4178935" cy="4178300"/>
            </a:xfrm>
            <a:custGeom>
              <a:avLst/>
              <a:gdLst/>
              <a:ahLst/>
              <a:cxnLst/>
              <a:rect l="l" t="t" r="r" b="b"/>
              <a:pathLst>
                <a:path w="4178934" h="4178300">
                  <a:moveTo>
                    <a:pt x="676224" y="2590800"/>
                  </a:moveTo>
                  <a:lnTo>
                    <a:pt x="417829" y="2590800"/>
                  </a:lnTo>
                  <a:lnTo>
                    <a:pt x="630808" y="2717800"/>
                  </a:lnTo>
                  <a:lnTo>
                    <a:pt x="417829" y="2844800"/>
                  </a:lnTo>
                  <a:lnTo>
                    <a:pt x="696467" y="2844800"/>
                  </a:lnTo>
                  <a:lnTo>
                    <a:pt x="696467" y="3098800"/>
                  </a:lnTo>
                  <a:lnTo>
                    <a:pt x="487552" y="3225800"/>
                  </a:lnTo>
                  <a:lnTo>
                    <a:pt x="758316" y="3225800"/>
                  </a:lnTo>
                  <a:lnTo>
                    <a:pt x="1671573" y="3797300"/>
                  </a:lnTo>
                  <a:lnTo>
                    <a:pt x="1671573" y="3911600"/>
                  </a:lnTo>
                  <a:lnTo>
                    <a:pt x="1673905" y="3924300"/>
                  </a:lnTo>
                  <a:lnTo>
                    <a:pt x="1680606" y="3937000"/>
                  </a:lnTo>
                  <a:lnTo>
                    <a:pt x="1691237" y="3949700"/>
                  </a:lnTo>
                  <a:lnTo>
                    <a:pt x="1705355" y="3962400"/>
                  </a:lnTo>
                  <a:lnTo>
                    <a:pt x="2053589" y="4178300"/>
                  </a:lnTo>
                  <a:lnTo>
                    <a:pt x="2125217" y="4178300"/>
                  </a:lnTo>
                  <a:lnTo>
                    <a:pt x="2432483" y="3987800"/>
                  </a:lnTo>
                  <a:lnTo>
                    <a:pt x="2019807" y="3987800"/>
                  </a:lnTo>
                  <a:lnTo>
                    <a:pt x="1810765" y="3860800"/>
                  </a:lnTo>
                  <a:lnTo>
                    <a:pt x="1810765" y="3632200"/>
                  </a:lnTo>
                  <a:lnTo>
                    <a:pt x="1671573" y="3632200"/>
                  </a:lnTo>
                  <a:lnTo>
                    <a:pt x="835786" y="3111500"/>
                  </a:lnTo>
                  <a:lnTo>
                    <a:pt x="835786" y="2717800"/>
                  </a:lnTo>
                  <a:lnTo>
                    <a:pt x="833455" y="2705100"/>
                  </a:lnTo>
                  <a:lnTo>
                    <a:pt x="826754" y="2692400"/>
                  </a:lnTo>
                  <a:lnTo>
                    <a:pt x="816123" y="2679700"/>
                  </a:lnTo>
                  <a:lnTo>
                    <a:pt x="802004" y="2667000"/>
                  </a:lnTo>
                  <a:lnTo>
                    <a:pt x="676224" y="2590800"/>
                  </a:lnTo>
                  <a:close/>
                </a:path>
                <a:path w="4178934" h="4178300">
                  <a:moveTo>
                    <a:pt x="2068118" y="3606800"/>
                  </a:moveTo>
                  <a:lnTo>
                    <a:pt x="1810765" y="3606800"/>
                  </a:lnTo>
                  <a:lnTo>
                    <a:pt x="2019807" y="3733800"/>
                  </a:lnTo>
                  <a:lnTo>
                    <a:pt x="2019807" y="3987800"/>
                  </a:lnTo>
                  <a:lnTo>
                    <a:pt x="2159000" y="3987800"/>
                  </a:lnTo>
                  <a:lnTo>
                    <a:pt x="2159000" y="3733800"/>
                  </a:lnTo>
                  <a:lnTo>
                    <a:pt x="2347137" y="3619500"/>
                  </a:lnTo>
                  <a:lnTo>
                    <a:pt x="2089403" y="3619500"/>
                  </a:lnTo>
                  <a:lnTo>
                    <a:pt x="2068118" y="3606800"/>
                  </a:lnTo>
                  <a:close/>
                </a:path>
                <a:path w="4178934" h="4178300">
                  <a:moveTo>
                    <a:pt x="2507233" y="3606800"/>
                  </a:moveTo>
                  <a:lnTo>
                    <a:pt x="2368041" y="3606800"/>
                  </a:lnTo>
                  <a:lnTo>
                    <a:pt x="2368041" y="3860800"/>
                  </a:lnTo>
                  <a:lnTo>
                    <a:pt x="2159000" y="3987800"/>
                  </a:lnTo>
                  <a:lnTo>
                    <a:pt x="2432483" y="3987800"/>
                  </a:lnTo>
                  <a:lnTo>
                    <a:pt x="2473452" y="3962400"/>
                  </a:lnTo>
                  <a:lnTo>
                    <a:pt x="2487570" y="3949700"/>
                  </a:lnTo>
                  <a:lnTo>
                    <a:pt x="2498201" y="3937000"/>
                  </a:lnTo>
                  <a:lnTo>
                    <a:pt x="2504902" y="3924300"/>
                  </a:lnTo>
                  <a:lnTo>
                    <a:pt x="2507233" y="3911600"/>
                  </a:lnTo>
                  <a:lnTo>
                    <a:pt x="2507233" y="3797300"/>
                  </a:lnTo>
                  <a:lnTo>
                    <a:pt x="2771063" y="3632200"/>
                  </a:lnTo>
                  <a:lnTo>
                    <a:pt x="2507233" y="3632200"/>
                  </a:lnTo>
                  <a:lnTo>
                    <a:pt x="2507233" y="3606800"/>
                  </a:lnTo>
                  <a:close/>
                </a:path>
                <a:path w="4178934" h="4178300">
                  <a:moveTo>
                    <a:pt x="2254847" y="1270000"/>
                  </a:moveTo>
                  <a:lnTo>
                    <a:pt x="1926411" y="1270000"/>
                  </a:lnTo>
                  <a:lnTo>
                    <a:pt x="1881141" y="1282700"/>
                  </a:lnTo>
                  <a:lnTo>
                    <a:pt x="1793777" y="1308100"/>
                  </a:lnTo>
                  <a:lnTo>
                    <a:pt x="1751813" y="1333500"/>
                  </a:lnTo>
                  <a:lnTo>
                    <a:pt x="1711080" y="1346200"/>
                  </a:lnTo>
                  <a:lnTo>
                    <a:pt x="1671643" y="1371600"/>
                  </a:lnTo>
                  <a:lnTo>
                    <a:pt x="1633565" y="1397000"/>
                  </a:lnTo>
                  <a:lnTo>
                    <a:pt x="1596912" y="1422400"/>
                  </a:lnTo>
                  <a:lnTo>
                    <a:pt x="1561747" y="1447800"/>
                  </a:lnTo>
                  <a:lnTo>
                    <a:pt x="1528135" y="1473200"/>
                  </a:lnTo>
                  <a:lnTo>
                    <a:pt x="1496141" y="1511300"/>
                  </a:lnTo>
                  <a:lnTo>
                    <a:pt x="1465829" y="1536700"/>
                  </a:lnTo>
                  <a:lnTo>
                    <a:pt x="1437263" y="1574800"/>
                  </a:lnTo>
                  <a:lnTo>
                    <a:pt x="1410508" y="1612900"/>
                  </a:lnTo>
                  <a:lnTo>
                    <a:pt x="1385629" y="1651000"/>
                  </a:lnTo>
                  <a:lnTo>
                    <a:pt x="1362689" y="1676400"/>
                  </a:lnTo>
                  <a:lnTo>
                    <a:pt x="1341753" y="1727200"/>
                  </a:lnTo>
                  <a:lnTo>
                    <a:pt x="1322885" y="1765300"/>
                  </a:lnTo>
                  <a:lnTo>
                    <a:pt x="1306151" y="1803400"/>
                  </a:lnTo>
                  <a:lnTo>
                    <a:pt x="1291614" y="1841500"/>
                  </a:lnTo>
                  <a:lnTo>
                    <a:pt x="1279338" y="1892300"/>
                  </a:lnTo>
                  <a:lnTo>
                    <a:pt x="1269389" y="1930400"/>
                  </a:lnTo>
                  <a:lnTo>
                    <a:pt x="1261831" y="1981200"/>
                  </a:lnTo>
                  <a:lnTo>
                    <a:pt x="1256727" y="2019300"/>
                  </a:lnTo>
                  <a:lnTo>
                    <a:pt x="1254143" y="2070100"/>
                  </a:lnTo>
                  <a:lnTo>
                    <a:pt x="1254143" y="2120900"/>
                  </a:lnTo>
                  <a:lnTo>
                    <a:pt x="1256791" y="2159000"/>
                  </a:lnTo>
                  <a:lnTo>
                    <a:pt x="1262247" y="2209800"/>
                  </a:lnTo>
                  <a:lnTo>
                    <a:pt x="1270393" y="2260600"/>
                  </a:lnTo>
                  <a:lnTo>
                    <a:pt x="1281151" y="2311400"/>
                  </a:lnTo>
                  <a:lnTo>
                    <a:pt x="1294442" y="2349500"/>
                  </a:lnTo>
                  <a:lnTo>
                    <a:pt x="1310188" y="2400300"/>
                  </a:lnTo>
                  <a:lnTo>
                    <a:pt x="1328311" y="2438400"/>
                  </a:lnTo>
                  <a:lnTo>
                    <a:pt x="1348732" y="2476500"/>
                  </a:lnTo>
                  <a:lnTo>
                    <a:pt x="1371372" y="2527300"/>
                  </a:lnTo>
                  <a:lnTo>
                    <a:pt x="1396153" y="2565400"/>
                  </a:lnTo>
                  <a:lnTo>
                    <a:pt x="1422997" y="2603500"/>
                  </a:lnTo>
                  <a:lnTo>
                    <a:pt x="1451825" y="2641600"/>
                  </a:lnTo>
                  <a:lnTo>
                    <a:pt x="1482558" y="2667000"/>
                  </a:lnTo>
                  <a:lnTo>
                    <a:pt x="1515119" y="2705100"/>
                  </a:lnTo>
                  <a:lnTo>
                    <a:pt x="1549429" y="2730500"/>
                  </a:lnTo>
                  <a:lnTo>
                    <a:pt x="1585409" y="2755900"/>
                  </a:lnTo>
                  <a:lnTo>
                    <a:pt x="1622980" y="2794000"/>
                  </a:lnTo>
                  <a:lnTo>
                    <a:pt x="1662065" y="2819400"/>
                  </a:lnTo>
                  <a:lnTo>
                    <a:pt x="1702585" y="2832100"/>
                  </a:lnTo>
                  <a:lnTo>
                    <a:pt x="1744461" y="2857500"/>
                  </a:lnTo>
                  <a:lnTo>
                    <a:pt x="1787615" y="2870200"/>
                  </a:lnTo>
                  <a:lnTo>
                    <a:pt x="1831968" y="2895600"/>
                  </a:lnTo>
                  <a:lnTo>
                    <a:pt x="1877443" y="2908300"/>
                  </a:lnTo>
                  <a:lnTo>
                    <a:pt x="1923960" y="2908300"/>
                  </a:lnTo>
                  <a:lnTo>
                    <a:pt x="2019807" y="2933700"/>
                  </a:lnTo>
                  <a:lnTo>
                    <a:pt x="2019807" y="3238500"/>
                  </a:lnTo>
                  <a:lnTo>
                    <a:pt x="1705355" y="3429000"/>
                  </a:lnTo>
                  <a:lnTo>
                    <a:pt x="1691237" y="3441700"/>
                  </a:lnTo>
                  <a:lnTo>
                    <a:pt x="1680606" y="3454400"/>
                  </a:lnTo>
                  <a:lnTo>
                    <a:pt x="1673905" y="3467100"/>
                  </a:lnTo>
                  <a:lnTo>
                    <a:pt x="1671573" y="3492500"/>
                  </a:lnTo>
                  <a:lnTo>
                    <a:pt x="1671573" y="3632200"/>
                  </a:lnTo>
                  <a:lnTo>
                    <a:pt x="1810765" y="3632200"/>
                  </a:lnTo>
                  <a:lnTo>
                    <a:pt x="1810765" y="3606800"/>
                  </a:lnTo>
                  <a:lnTo>
                    <a:pt x="2068118" y="3606800"/>
                  </a:lnTo>
                  <a:lnTo>
                    <a:pt x="1876552" y="3492500"/>
                  </a:lnTo>
                  <a:lnTo>
                    <a:pt x="2089403" y="3365500"/>
                  </a:lnTo>
                  <a:lnTo>
                    <a:pt x="2368634" y="3365500"/>
                  </a:lnTo>
                  <a:lnTo>
                    <a:pt x="2159000" y="3238500"/>
                  </a:lnTo>
                  <a:lnTo>
                    <a:pt x="2159000" y="2933700"/>
                  </a:lnTo>
                  <a:lnTo>
                    <a:pt x="2206152" y="2921000"/>
                  </a:lnTo>
                  <a:lnTo>
                    <a:pt x="2252396" y="2921000"/>
                  </a:lnTo>
                  <a:lnTo>
                    <a:pt x="2341899" y="2895600"/>
                  </a:lnTo>
                  <a:lnTo>
                    <a:pt x="2385030" y="2882900"/>
                  </a:lnTo>
                  <a:lnTo>
                    <a:pt x="2426994" y="2857500"/>
                  </a:lnTo>
                  <a:lnTo>
                    <a:pt x="2467727" y="2844800"/>
                  </a:lnTo>
                  <a:lnTo>
                    <a:pt x="2507164" y="2819400"/>
                  </a:lnTo>
                  <a:lnTo>
                    <a:pt x="2545242" y="2794000"/>
                  </a:lnTo>
                  <a:lnTo>
                    <a:pt x="2041715" y="2794000"/>
                  </a:lnTo>
                  <a:lnTo>
                    <a:pt x="1994890" y="2781300"/>
                  </a:lnTo>
                  <a:lnTo>
                    <a:pt x="1949031" y="2781300"/>
                  </a:lnTo>
                  <a:lnTo>
                    <a:pt x="1860629" y="2755900"/>
                  </a:lnTo>
                  <a:lnTo>
                    <a:pt x="1818292" y="2743200"/>
                  </a:lnTo>
                  <a:lnTo>
                    <a:pt x="1777337" y="2717800"/>
                  </a:lnTo>
                  <a:lnTo>
                    <a:pt x="1737867" y="2692400"/>
                  </a:lnTo>
                  <a:lnTo>
                    <a:pt x="1699987" y="2667000"/>
                  </a:lnTo>
                  <a:lnTo>
                    <a:pt x="1663798" y="2641600"/>
                  </a:lnTo>
                  <a:lnTo>
                    <a:pt x="1629406" y="2616200"/>
                  </a:lnTo>
                  <a:lnTo>
                    <a:pt x="1596913" y="2590800"/>
                  </a:lnTo>
                  <a:lnTo>
                    <a:pt x="1566425" y="2552700"/>
                  </a:lnTo>
                  <a:lnTo>
                    <a:pt x="1538043" y="2514600"/>
                  </a:lnTo>
                  <a:lnTo>
                    <a:pt x="1511872" y="2489200"/>
                  </a:lnTo>
                  <a:lnTo>
                    <a:pt x="1488016" y="2451100"/>
                  </a:lnTo>
                  <a:lnTo>
                    <a:pt x="1466578" y="2413000"/>
                  </a:lnTo>
                  <a:lnTo>
                    <a:pt x="1447663" y="2362200"/>
                  </a:lnTo>
                  <a:lnTo>
                    <a:pt x="1431372" y="2324100"/>
                  </a:lnTo>
                  <a:lnTo>
                    <a:pt x="1417812" y="2286000"/>
                  </a:lnTo>
                  <a:lnTo>
                    <a:pt x="1407084" y="2235200"/>
                  </a:lnTo>
                  <a:lnTo>
                    <a:pt x="1399293" y="2184400"/>
                  </a:lnTo>
                  <a:lnTo>
                    <a:pt x="1394542" y="2146300"/>
                  </a:lnTo>
                  <a:lnTo>
                    <a:pt x="1392935" y="2095500"/>
                  </a:lnTo>
                  <a:lnTo>
                    <a:pt x="1394542" y="2044700"/>
                  </a:lnTo>
                  <a:lnTo>
                    <a:pt x="1399293" y="2006600"/>
                  </a:lnTo>
                  <a:lnTo>
                    <a:pt x="1407084" y="1955800"/>
                  </a:lnTo>
                  <a:lnTo>
                    <a:pt x="1417812" y="1905000"/>
                  </a:lnTo>
                  <a:lnTo>
                    <a:pt x="1431372" y="1866900"/>
                  </a:lnTo>
                  <a:lnTo>
                    <a:pt x="1447663" y="1828800"/>
                  </a:lnTo>
                  <a:lnTo>
                    <a:pt x="1466578" y="1778000"/>
                  </a:lnTo>
                  <a:lnTo>
                    <a:pt x="1488016" y="1739900"/>
                  </a:lnTo>
                  <a:lnTo>
                    <a:pt x="1511872" y="1701800"/>
                  </a:lnTo>
                  <a:lnTo>
                    <a:pt x="1538043" y="1663700"/>
                  </a:lnTo>
                  <a:lnTo>
                    <a:pt x="1566425" y="1638300"/>
                  </a:lnTo>
                  <a:lnTo>
                    <a:pt x="1596913" y="1600200"/>
                  </a:lnTo>
                  <a:lnTo>
                    <a:pt x="1629406" y="1574800"/>
                  </a:lnTo>
                  <a:lnTo>
                    <a:pt x="1663798" y="1549400"/>
                  </a:lnTo>
                  <a:lnTo>
                    <a:pt x="1699987" y="1524000"/>
                  </a:lnTo>
                  <a:lnTo>
                    <a:pt x="1737868" y="1498600"/>
                  </a:lnTo>
                  <a:lnTo>
                    <a:pt x="1777337" y="1473200"/>
                  </a:lnTo>
                  <a:lnTo>
                    <a:pt x="1818292" y="1447800"/>
                  </a:lnTo>
                  <a:lnTo>
                    <a:pt x="1904243" y="1422400"/>
                  </a:lnTo>
                  <a:lnTo>
                    <a:pt x="1949031" y="1409700"/>
                  </a:lnTo>
                  <a:lnTo>
                    <a:pt x="1994890" y="1409700"/>
                  </a:lnTo>
                  <a:lnTo>
                    <a:pt x="2041715" y="1397000"/>
                  </a:lnTo>
                  <a:lnTo>
                    <a:pt x="2555827" y="1397000"/>
                  </a:lnTo>
                  <a:lnTo>
                    <a:pt x="2516742" y="1371600"/>
                  </a:lnTo>
                  <a:lnTo>
                    <a:pt x="2476222" y="1358900"/>
                  </a:lnTo>
                  <a:lnTo>
                    <a:pt x="2434346" y="1333500"/>
                  </a:lnTo>
                  <a:lnTo>
                    <a:pt x="2391192" y="1320800"/>
                  </a:lnTo>
                  <a:lnTo>
                    <a:pt x="2346839" y="1295400"/>
                  </a:lnTo>
                  <a:lnTo>
                    <a:pt x="2254847" y="1270000"/>
                  </a:lnTo>
                  <a:close/>
                </a:path>
                <a:path w="4178934" h="4178300">
                  <a:moveTo>
                    <a:pt x="2771063" y="558800"/>
                  </a:moveTo>
                  <a:lnTo>
                    <a:pt x="2507233" y="558800"/>
                  </a:lnTo>
                  <a:lnTo>
                    <a:pt x="3343021" y="1079500"/>
                  </a:lnTo>
                  <a:lnTo>
                    <a:pt x="3343021" y="1473200"/>
                  </a:lnTo>
                  <a:lnTo>
                    <a:pt x="3362684" y="1511300"/>
                  </a:lnTo>
                  <a:lnTo>
                    <a:pt x="3691254" y="1714500"/>
                  </a:lnTo>
                  <a:lnTo>
                    <a:pt x="3691254" y="2476500"/>
                  </a:lnTo>
                  <a:lnTo>
                    <a:pt x="3376803" y="2667000"/>
                  </a:lnTo>
                  <a:lnTo>
                    <a:pt x="3345352" y="2705100"/>
                  </a:lnTo>
                  <a:lnTo>
                    <a:pt x="3343021" y="2717800"/>
                  </a:lnTo>
                  <a:lnTo>
                    <a:pt x="3343021" y="3111500"/>
                  </a:lnTo>
                  <a:lnTo>
                    <a:pt x="2507233" y="3632200"/>
                  </a:lnTo>
                  <a:lnTo>
                    <a:pt x="2771063" y="3632200"/>
                  </a:lnTo>
                  <a:lnTo>
                    <a:pt x="3420490" y="3225800"/>
                  </a:lnTo>
                  <a:lnTo>
                    <a:pt x="3691254" y="3225800"/>
                  </a:lnTo>
                  <a:lnTo>
                    <a:pt x="3482339" y="3098800"/>
                  </a:lnTo>
                  <a:lnTo>
                    <a:pt x="3482339" y="2844800"/>
                  </a:lnTo>
                  <a:lnTo>
                    <a:pt x="3760978" y="2844800"/>
                  </a:lnTo>
                  <a:lnTo>
                    <a:pt x="3547999" y="2717800"/>
                  </a:lnTo>
                  <a:lnTo>
                    <a:pt x="3760978" y="2590800"/>
                  </a:lnTo>
                  <a:lnTo>
                    <a:pt x="4019245" y="2590800"/>
                  </a:lnTo>
                  <a:lnTo>
                    <a:pt x="3830574" y="2476500"/>
                  </a:lnTo>
                  <a:lnTo>
                    <a:pt x="3830574" y="1714500"/>
                  </a:lnTo>
                  <a:lnTo>
                    <a:pt x="4103099" y="1549400"/>
                  </a:lnTo>
                  <a:lnTo>
                    <a:pt x="3691254" y="1549400"/>
                  </a:lnTo>
                  <a:lnTo>
                    <a:pt x="3482339" y="1435100"/>
                  </a:lnTo>
                  <a:lnTo>
                    <a:pt x="3482339" y="1168400"/>
                  </a:lnTo>
                  <a:lnTo>
                    <a:pt x="3742666" y="1168400"/>
                  </a:lnTo>
                  <a:lnTo>
                    <a:pt x="3553205" y="1041400"/>
                  </a:lnTo>
                  <a:lnTo>
                    <a:pt x="3691720" y="965200"/>
                  </a:lnTo>
                  <a:lnTo>
                    <a:pt x="3420490" y="965200"/>
                  </a:lnTo>
                  <a:lnTo>
                    <a:pt x="2771063" y="558800"/>
                  </a:lnTo>
                  <a:close/>
                </a:path>
                <a:path w="4178934" h="4178300">
                  <a:moveTo>
                    <a:pt x="2368634" y="3365500"/>
                  </a:moveTo>
                  <a:lnTo>
                    <a:pt x="2089403" y="3365500"/>
                  </a:lnTo>
                  <a:lnTo>
                    <a:pt x="2302255" y="3492500"/>
                  </a:lnTo>
                  <a:lnTo>
                    <a:pt x="2089403" y="3619500"/>
                  </a:lnTo>
                  <a:lnTo>
                    <a:pt x="2347137" y="3619500"/>
                  </a:lnTo>
                  <a:lnTo>
                    <a:pt x="2368041" y="3606800"/>
                  </a:lnTo>
                  <a:lnTo>
                    <a:pt x="2507233" y="3606800"/>
                  </a:lnTo>
                  <a:lnTo>
                    <a:pt x="2507233" y="3492500"/>
                  </a:lnTo>
                  <a:lnTo>
                    <a:pt x="2504902" y="3467100"/>
                  </a:lnTo>
                  <a:lnTo>
                    <a:pt x="2498201" y="3454400"/>
                  </a:lnTo>
                  <a:lnTo>
                    <a:pt x="2487570" y="3441700"/>
                  </a:lnTo>
                  <a:lnTo>
                    <a:pt x="2473452" y="3429000"/>
                  </a:lnTo>
                  <a:lnTo>
                    <a:pt x="2368634" y="3365500"/>
                  </a:lnTo>
                  <a:close/>
                </a:path>
                <a:path w="4178934" h="4178300">
                  <a:moveTo>
                    <a:pt x="436344" y="774700"/>
                  </a:moveTo>
                  <a:lnTo>
                    <a:pt x="399442" y="774700"/>
                  </a:lnTo>
                  <a:lnTo>
                    <a:pt x="382015" y="787400"/>
                  </a:lnTo>
                  <a:lnTo>
                    <a:pt x="33781" y="990600"/>
                  </a:lnTo>
                  <a:lnTo>
                    <a:pt x="19663" y="1003300"/>
                  </a:lnTo>
                  <a:lnTo>
                    <a:pt x="9032" y="1016000"/>
                  </a:lnTo>
                  <a:lnTo>
                    <a:pt x="2331" y="1028700"/>
                  </a:lnTo>
                  <a:lnTo>
                    <a:pt x="0" y="1054100"/>
                  </a:lnTo>
                  <a:lnTo>
                    <a:pt x="0" y="1473200"/>
                  </a:lnTo>
                  <a:lnTo>
                    <a:pt x="19663" y="1511300"/>
                  </a:lnTo>
                  <a:lnTo>
                    <a:pt x="348233" y="1714500"/>
                  </a:lnTo>
                  <a:lnTo>
                    <a:pt x="348233" y="2476500"/>
                  </a:lnTo>
                  <a:lnTo>
                    <a:pt x="33781" y="2667000"/>
                  </a:lnTo>
                  <a:lnTo>
                    <a:pt x="2331" y="2705100"/>
                  </a:lnTo>
                  <a:lnTo>
                    <a:pt x="0" y="2717800"/>
                  </a:lnTo>
                  <a:lnTo>
                    <a:pt x="0" y="3136900"/>
                  </a:lnTo>
                  <a:lnTo>
                    <a:pt x="9032" y="3175000"/>
                  </a:lnTo>
                  <a:lnTo>
                    <a:pt x="382015" y="3403600"/>
                  </a:lnTo>
                  <a:lnTo>
                    <a:pt x="399442" y="3416300"/>
                  </a:lnTo>
                  <a:lnTo>
                    <a:pt x="436344" y="3416300"/>
                  </a:lnTo>
                  <a:lnTo>
                    <a:pt x="453770" y="3403600"/>
                  </a:lnTo>
                  <a:lnTo>
                    <a:pt x="758316" y="3225800"/>
                  </a:lnTo>
                  <a:lnTo>
                    <a:pt x="348233" y="3225800"/>
                  </a:lnTo>
                  <a:lnTo>
                    <a:pt x="139318" y="3098800"/>
                  </a:lnTo>
                  <a:lnTo>
                    <a:pt x="139318" y="2844800"/>
                  </a:lnTo>
                  <a:lnTo>
                    <a:pt x="417829" y="2844800"/>
                  </a:lnTo>
                  <a:lnTo>
                    <a:pt x="204977" y="2717800"/>
                  </a:lnTo>
                  <a:lnTo>
                    <a:pt x="417829" y="2590800"/>
                  </a:lnTo>
                  <a:lnTo>
                    <a:pt x="676224" y="2590800"/>
                  </a:lnTo>
                  <a:lnTo>
                    <a:pt x="487552" y="2476500"/>
                  </a:lnTo>
                  <a:lnTo>
                    <a:pt x="487552" y="1714500"/>
                  </a:lnTo>
                  <a:lnTo>
                    <a:pt x="760078" y="1549400"/>
                  </a:lnTo>
                  <a:lnTo>
                    <a:pt x="348233" y="1549400"/>
                  </a:lnTo>
                  <a:lnTo>
                    <a:pt x="139318" y="1435100"/>
                  </a:lnTo>
                  <a:lnTo>
                    <a:pt x="139318" y="1168400"/>
                  </a:lnTo>
                  <a:lnTo>
                    <a:pt x="395973" y="1168400"/>
                  </a:lnTo>
                  <a:lnTo>
                    <a:pt x="204977" y="1054100"/>
                  </a:lnTo>
                  <a:lnTo>
                    <a:pt x="417829" y="927100"/>
                  </a:lnTo>
                  <a:lnTo>
                    <a:pt x="693057" y="927100"/>
                  </a:lnTo>
                  <a:lnTo>
                    <a:pt x="453770" y="787400"/>
                  </a:lnTo>
                  <a:lnTo>
                    <a:pt x="436344" y="774700"/>
                  </a:lnTo>
                  <a:close/>
                </a:path>
                <a:path w="4178934" h="4178300">
                  <a:moveTo>
                    <a:pt x="4019245" y="2590800"/>
                  </a:moveTo>
                  <a:lnTo>
                    <a:pt x="3760978" y="2590800"/>
                  </a:lnTo>
                  <a:lnTo>
                    <a:pt x="3973829" y="2717800"/>
                  </a:lnTo>
                  <a:lnTo>
                    <a:pt x="3760978" y="2844800"/>
                  </a:lnTo>
                  <a:lnTo>
                    <a:pt x="4039488" y="2844800"/>
                  </a:lnTo>
                  <a:lnTo>
                    <a:pt x="4039488" y="3098800"/>
                  </a:lnTo>
                  <a:lnTo>
                    <a:pt x="3830574" y="3225800"/>
                  </a:lnTo>
                  <a:lnTo>
                    <a:pt x="3420490" y="3225800"/>
                  </a:lnTo>
                  <a:lnTo>
                    <a:pt x="3725036" y="3403600"/>
                  </a:lnTo>
                  <a:lnTo>
                    <a:pt x="3742463" y="3416300"/>
                  </a:lnTo>
                  <a:lnTo>
                    <a:pt x="3779365" y="3416300"/>
                  </a:lnTo>
                  <a:lnTo>
                    <a:pt x="3796791" y="3403600"/>
                  </a:lnTo>
                  <a:lnTo>
                    <a:pt x="4145026" y="3200400"/>
                  </a:lnTo>
                  <a:lnTo>
                    <a:pt x="4159144" y="3187700"/>
                  </a:lnTo>
                  <a:lnTo>
                    <a:pt x="4169775" y="3175000"/>
                  </a:lnTo>
                  <a:lnTo>
                    <a:pt x="4176476" y="3162300"/>
                  </a:lnTo>
                  <a:lnTo>
                    <a:pt x="4178807" y="3136900"/>
                  </a:lnTo>
                  <a:lnTo>
                    <a:pt x="4178807" y="2717800"/>
                  </a:lnTo>
                  <a:lnTo>
                    <a:pt x="4176476" y="2705100"/>
                  </a:lnTo>
                  <a:lnTo>
                    <a:pt x="4169775" y="2692400"/>
                  </a:lnTo>
                  <a:lnTo>
                    <a:pt x="4159144" y="2679700"/>
                  </a:lnTo>
                  <a:lnTo>
                    <a:pt x="4145026" y="2667000"/>
                  </a:lnTo>
                  <a:lnTo>
                    <a:pt x="4019245" y="2590800"/>
                  </a:lnTo>
                  <a:close/>
                </a:path>
                <a:path w="4178934" h="4178300">
                  <a:moveTo>
                    <a:pt x="696467" y="2844800"/>
                  </a:moveTo>
                  <a:lnTo>
                    <a:pt x="139318" y="2844800"/>
                  </a:lnTo>
                  <a:lnTo>
                    <a:pt x="348233" y="2971800"/>
                  </a:lnTo>
                  <a:lnTo>
                    <a:pt x="348233" y="3225800"/>
                  </a:lnTo>
                  <a:lnTo>
                    <a:pt x="487552" y="3225800"/>
                  </a:lnTo>
                  <a:lnTo>
                    <a:pt x="487552" y="2971800"/>
                  </a:lnTo>
                  <a:lnTo>
                    <a:pt x="696467" y="2844800"/>
                  </a:lnTo>
                  <a:close/>
                </a:path>
                <a:path w="4178934" h="4178300">
                  <a:moveTo>
                    <a:pt x="4039488" y="2844800"/>
                  </a:moveTo>
                  <a:lnTo>
                    <a:pt x="3482339" y="2844800"/>
                  </a:lnTo>
                  <a:lnTo>
                    <a:pt x="3691254" y="2971800"/>
                  </a:lnTo>
                  <a:lnTo>
                    <a:pt x="3691254" y="3225800"/>
                  </a:lnTo>
                  <a:lnTo>
                    <a:pt x="3830574" y="3225800"/>
                  </a:lnTo>
                  <a:lnTo>
                    <a:pt x="3830574" y="2971800"/>
                  </a:lnTo>
                  <a:lnTo>
                    <a:pt x="4039488" y="2844800"/>
                  </a:lnTo>
                  <a:close/>
                </a:path>
                <a:path w="4178934" h="4178300">
                  <a:moveTo>
                    <a:pt x="2555827" y="1397000"/>
                  </a:moveTo>
                  <a:lnTo>
                    <a:pt x="2137092" y="1397000"/>
                  </a:lnTo>
                  <a:lnTo>
                    <a:pt x="2183917" y="1409700"/>
                  </a:lnTo>
                  <a:lnTo>
                    <a:pt x="2229776" y="1409700"/>
                  </a:lnTo>
                  <a:lnTo>
                    <a:pt x="2274564" y="1422400"/>
                  </a:lnTo>
                  <a:lnTo>
                    <a:pt x="2360515" y="1447800"/>
                  </a:lnTo>
                  <a:lnTo>
                    <a:pt x="2401470" y="1473200"/>
                  </a:lnTo>
                  <a:lnTo>
                    <a:pt x="2440940" y="1498600"/>
                  </a:lnTo>
                  <a:lnTo>
                    <a:pt x="2478820" y="1524000"/>
                  </a:lnTo>
                  <a:lnTo>
                    <a:pt x="2515009" y="1549400"/>
                  </a:lnTo>
                  <a:lnTo>
                    <a:pt x="2549401" y="1574800"/>
                  </a:lnTo>
                  <a:lnTo>
                    <a:pt x="2581894" y="1600200"/>
                  </a:lnTo>
                  <a:lnTo>
                    <a:pt x="2612382" y="1638300"/>
                  </a:lnTo>
                  <a:lnTo>
                    <a:pt x="2640764" y="1663700"/>
                  </a:lnTo>
                  <a:lnTo>
                    <a:pt x="2666935" y="1701800"/>
                  </a:lnTo>
                  <a:lnTo>
                    <a:pt x="2690791" y="1739900"/>
                  </a:lnTo>
                  <a:lnTo>
                    <a:pt x="2712229" y="1778000"/>
                  </a:lnTo>
                  <a:lnTo>
                    <a:pt x="2731144" y="1828800"/>
                  </a:lnTo>
                  <a:lnTo>
                    <a:pt x="2747435" y="1866900"/>
                  </a:lnTo>
                  <a:lnTo>
                    <a:pt x="2760995" y="1905000"/>
                  </a:lnTo>
                  <a:lnTo>
                    <a:pt x="2771723" y="1955800"/>
                  </a:lnTo>
                  <a:lnTo>
                    <a:pt x="2779514" y="2006600"/>
                  </a:lnTo>
                  <a:lnTo>
                    <a:pt x="2784265" y="2044700"/>
                  </a:lnTo>
                  <a:lnTo>
                    <a:pt x="2785872" y="2095500"/>
                  </a:lnTo>
                  <a:lnTo>
                    <a:pt x="2784220" y="2146300"/>
                  </a:lnTo>
                  <a:lnTo>
                    <a:pt x="2779429" y="2184400"/>
                  </a:lnTo>
                  <a:lnTo>
                    <a:pt x="2771603" y="2235200"/>
                  </a:lnTo>
                  <a:lnTo>
                    <a:pt x="2760845" y="2286000"/>
                  </a:lnTo>
                  <a:lnTo>
                    <a:pt x="2747259" y="2324100"/>
                  </a:lnTo>
                  <a:lnTo>
                    <a:pt x="2730948" y="2362200"/>
                  </a:lnTo>
                  <a:lnTo>
                    <a:pt x="2712015" y="2413000"/>
                  </a:lnTo>
                  <a:lnTo>
                    <a:pt x="2690565" y="2451100"/>
                  </a:lnTo>
                  <a:lnTo>
                    <a:pt x="2666700" y="2489200"/>
                  </a:lnTo>
                  <a:lnTo>
                    <a:pt x="2640525" y="2514600"/>
                  </a:lnTo>
                  <a:lnTo>
                    <a:pt x="2612142" y="2552700"/>
                  </a:lnTo>
                  <a:lnTo>
                    <a:pt x="2581655" y="2590800"/>
                  </a:lnTo>
                  <a:lnTo>
                    <a:pt x="2549169" y="2616200"/>
                  </a:lnTo>
                  <a:lnTo>
                    <a:pt x="2514785" y="2641600"/>
                  </a:lnTo>
                  <a:lnTo>
                    <a:pt x="2478608" y="2667000"/>
                  </a:lnTo>
                  <a:lnTo>
                    <a:pt x="2440742" y="2692400"/>
                  </a:lnTo>
                  <a:lnTo>
                    <a:pt x="2401289" y="2717800"/>
                  </a:lnTo>
                  <a:lnTo>
                    <a:pt x="2360354" y="2730500"/>
                  </a:lnTo>
                  <a:lnTo>
                    <a:pt x="2318040" y="2755900"/>
                  </a:lnTo>
                  <a:lnTo>
                    <a:pt x="2229687" y="2781300"/>
                  </a:lnTo>
                  <a:lnTo>
                    <a:pt x="2183857" y="2781300"/>
                  </a:lnTo>
                  <a:lnTo>
                    <a:pt x="2137061" y="2794000"/>
                  </a:lnTo>
                  <a:lnTo>
                    <a:pt x="2545242" y="2794000"/>
                  </a:lnTo>
                  <a:lnTo>
                    <a:pt x="2581895" y="2768600"/>
                  </a:lnTo>
                  <a:lnTo>
                    <a:pt x="2617060" y="2743200"/>
                  </a:lnTo>
                  <a:lnTo>
                    <a:pt x="2650672" y="2717800"/>
                  </a:lnTo>
                  <a:lnTo>
                    <a:pt x="2682666" y="2679700"/>
                  </a:lnTo>
                  <a:lnTo>
                    <a:pt x="2712978" y="2654300"/>
                  </a:lnTo>
                  <a:lnTo>
                    <a:pt x="2741544" y="2616200"/>
                  </a:lnTo>
                  <a:lnTo>
                    <a:pt x="2768299" y="2578100"/>
                  </a:lnTo>
                  <a:lnTo>
                    <a:pt x="2793178" y="2540000"/>
                  </a:lnTo>
                  <a:lnTo>
                    <a:pt x="2816118" y="2501900"/>
                  </a:lnTo>
                  <a:lnTo>
                    <a:pt x="2837054" y="2463800"/>
                  </a:lnTo>
                  <a:lnTo>
                    <a:pt x="2855922" y="2425700"/>
                  </a:lnTo>
                  <a:lnTo>
                    <a:pt x="2872656" y="2387600"/>
                  </a:lnTo>
                  <a:lnTo>
                    <a:pt x="2887193" y="2349500"/>
                  </a:lnTo>
                  <a:lnTo>
                    <a:pt x="2899469" y="2298700"/>
                  </a:lnTo>
                  <a:lnTo>
                    <a:pt x="2909418" y="2260600"/>
                  </a:lnTo>
                  <a:lnTo>
                    <a:pt x="2916976" y="2209800"/>
                  </a:lnTo>
                  <a:lnTo>
                    <a:pt x="2922080" y="2171700"/>
                  </a:lnTo>
                  <a:lnTo>
                    <a:pt x="2924664" y="2120900"/>
                  </a:lnTo>
                  <a:lnTo>
                    <a:pt x="2924664" y="2070100"/>
                  </a:lnTo>
                  <a:lnTo>
                    <a:pt x="2922015" y="2019300"/>
                  </a:lnTo>
                  <a:lnTo>
                    <a:pt x="2916560" y="1981200"/>
                  </a:lnTo>
                  <a:lnTo>
                    <a:pt x="2908414" y="1930400"/>
                  </a:lnTo>
                  <a:lnTo>
                    <a:pt x="2897656" y="1879600"/>
                  </a:lnTo>
                  <a:lnTo>
                    <a:pt x="2884365" y="1841500"/>
                  </a:lnTo>
                  <a:lnTo>
                    <a:pt x="2868619" y="1790700"/>
                  </a:lnTo>
                  <a:lnTo>
                    <a:pt x="2850496" y="1752600"/>
                  </a:lnTo>
                  <a:lnTo>
                    <a:pt x="2830075" y="1714500"/>
                  </a:lnTo>
                  <a:lnTo>
                    <a:pt x="2807435" y="1663700"/>
                  </a:lnTo>
                  <a:lnTo>
                    <a:pt x="2782654" y="1625600"/>
                  </a:lnTo>
                  <a:lnTo>
                    <a:pt x="2755810" y="1587500"/>
                  </a:lnTo>
                  <a:lnTo>
                    <a:pt x="2726982" y="1549400"/>
                  </a:lnTo>
                  <a:lnTo>
                    <a:pt x="2696249" y="1524000"/>
                  </a:lnTo>
                  <a:lnTo>
                    <a:pt x="2663688" y="1485900"/>
                  </a:lnTo>
                  <a:lnTo>
                    <a:pt x="2629378" y="1460500"/>
                  </a:lnTo>
                  <a:lnTo>
                    <a:pt x="2593398" y="1422400"/>
                  </a:lnTo>
                  <a:lnTo>
                    <a:pt x="2555827" y="1397000"/>
                  </a:lnTo>
                  <a:close/>
                </a:path>
                <a:path w="4178934" h="4178300">
                  <a:moveTo>
                    <a:pt x="395973" y="1168400"/>
                  </a:moveTo>
                  <a:lnTo>
                    <a:pt x="139318" y="1168400"/>
                  </a:lnTo>
                  <a:lnTo>
                    <a:pt x="348233" y="1295400"/>
                  </a:lnTo>
                  <a:lnTo>
                    <a:pt x="348233" y="1549400"/>
                  </a:lnTo>
                  <a:lnTo>
                    <a:pt x="487552" y="1549400"/>
                  </a:lnTo>
                  <a:lnTo>
                    <a:pt x="487552" y="1295400"/>
                  </a:lnTo>
                  <a:lnTo>
                    <a:pt x="675576" y="1181100"/>
                  </a:lnTo>
                  <a:lnTo>
                    <a:pt x="417194" y="1181100"/>
                  </a:lnTo>
                  <a:lnTo>
                    <a:pt x="395973" y="1168400"/>
                  </a:lnTo>
                  <a:close/>
                </a:path>
                <a:path w="4178934" h="4178300">
                  <a:moveTo>
                    <a:pt x="835786" y="1168400"/>
                  </a:moveTo>
                  <a:lnTo>
                    <a:pt x="696467" y="1168400"/>
                  </a:lnTo>
                  <a:lnTo>
                    <a:pt x="696467" y="1435100"/>
                  </a:lnTo>
                  <a:lnTo>
                    <a:pt x="487552" y="1549400"/>
                  </a:lnTo>
                  <a:lnTo>
                    <a:pt x="760078" y="1549400"/>
                  </a:lnTo>
                  <a:lnTo>
                    <a:pt x="802004" y="1524000"/>
                  </a:lnTo>
                  <a:lnTo>
                    <a:pt x="816123" y="1511300"/>
                  </a:lnTo>
                  <a:lnTo>
                    <a:pt x="826754" y="1498600"/>
                  </a:lnTo>
                  <a:lnTo>
                    <a:pt x="833455" y="1485900"/>
                  </a:lnTo>
                  <a:lnTo>
                    <a:pt x="835786" y="1473200"/>
                  </a:lnTo>
                  <a:lnTo>
                    <a:pt x="835786" y="1168400"/>
                  </a:lnTo>
                  <a:close/>
                </a:path>
                <a:path w="4178934" h="4178300">
                  <a:moveTo>
                    <a:pt x="3742666" y="1168400"/>
                  </a:moveTo>
                  <a:lnTo>
                    <a:pt x="3482339" y="1168400"/>
                  </a:lnTo>
                  <a:lnTo>
                    <a:pt x="3691254" y="1295400"/>
                  </a:lnTo>
                  <a:lnTo>
                    <a:pt x="3691254" y="1549400"/>
                  </a:lnTo>
                  <a:lnTo>
                    <a:pt x="3830574" y="1549400"/>
                  </a:lnTo>
                  <a:lnTo>
                    <a:pt x="3830574" y="1295400"/>
                  </a:lnTo>
                  <a:lnTo>
                    <a:pt x="4018597" y="1181100"/>
                  </a:lnTo>
                  <a:lnTo>
                    <a:pt x="3761612" y="1181100"/>
                  </a:lnTo>
                  <a:lnTo>
                    <a:pt x="3742666" y="1168400"/>
                  </a:lnTo>
                  <a:close/>
                </a:path>
                <a:path w="4178934" h="4178300">
                  <a:moveTo>
                    <a:pt x="4178807" y="1168400"/>
                  </a:moveTo>
                  <a:lnTo>
                    <a:pt x="4039488" y="1168400"/>
                  </a:lnTo>
                  <a:lnTo>
                    <a:pt x="4039488" y="1435100"/>
                  </a:lnTo>
                  <a:lnTo>
                    <a:pt x="3830574" y="1549400"/>
                  </a:lnTo>
                  <a:lnTo>
                    <a:pt x="4103099" y="1549400"/>
                  </a:lnTo>
                  <a:lnTo>
                    <a:pt x="4145026" y="1524000"/>
                  </a:lnTo>
                  <a:lnTo>
                    <a:pt x="4159144" y="1511300"/>
                  </a:lnTo>
                  <a:lnTo>
                    <a:pt x="4169775" y="1498600"/>
                  </a:lnTo>
                  <a:lnTo>
                    <a:pt x="4176476" y="1485900"/>
                  </a:lnTo>
                  <a:lnTo>
                    <a:pt x="4178807" y="1473200"/>
                  </a:lnTo>
                  <a:lnTo>
                    <a:pt x="4178807" y="1168400"/>
                  </a:lnTo>
                  <a:close/>
                </a:path>
                <a:path w="4178934" h="4178300">
                  <a:moveTo>
                    <a:pt x="1810765" y="558800"/>
                  </a:moveTo>
                  <a:lnTo>
                    <a:pt x="1671573" y="558800"/>
                  </a:lnTo>
                  <a:lnTo>
                    <a:pt x="1671573" y="698500"/>
                  </a:lnTo>
                  <a:lnTo>
                    <a:pt x="1680606" y="736600"/>
                  </a:lnTo>
                  <a:lnTo>
                    <a:pt x="2019807" y="952500"/>
                  </a:lnTo>
                  <a:lnTo>
                    <a:pt x="2019807" y="1257300"/>
                  </a:lnTo>
                  <a:lnTo>
                    <a:pt x="1972655" y="1270000"/>
                  </a:lnTo>
                  <a:lnTo>
                    <a:pt x="2207366" y="1270000"/>
                  </a:lnTo>
                  <a:lnTo>
                    <a:pt x="2159000" y="1257300"/>
                  </a:lnTo>
                  <a:lnTo>
                    <a:pt x="2159000" y="952500"/>
                  </a:lnTo>
                  <a:lnTo>
                    <a:pt x="2431525" y="787400"/>
                  </a:lnTo>
                  <a:lnTo>
                    <a:pt x="2019807" y="787400"/>
                  </a:lnTo>
                  <a:lnTo>
                    <a:pt x="1810765" y="660400"/>
                  </a:lnTo>
                  <a:lnTo>
                    <a:pt x="1810765" y="558800"/>
                  </a:lnTo>
                  <a:close/>
                </a:path>
                <a:path w="4178934" h="4178300">
                  <a:moveTo>
                    <a:pt x="693057" y="927100"/>
                  </a:moveTo>
                  <a:lnTo>
                    <a:pt x="417829" y="927100"/>
                  </a:lnTo>
                  <a:lnTo>
                    <a:pt x="625601" y="1041400"/>
                  </a:lnTo>
                  <a:lnTo>
                    <a:pt x="417194" y="1181100"/>
                  </a:lnTo>
                  <a:lnTo>
                    <a:pt x="675576" y="1181100"/>
                  </a:lnTo>
                  <a:lnTo>
                    <a:pt x="696467" y="1168400"/>
                  </a:lnTo>
                  <a:lnTo>
                    <a:pt x="835786" y="1168400"/>
                  </a:lnTo>
                  <a:lnTo>
                    <a:pt x="835786" y="1079500"/>
                  </a:lnTo>
                  <a:lnTo>
                    <a:pt x="1019252" y="965200"/>
                  </a:lnTo>
                  <a:lnTo>
                    <a:pt x="758316" y="965200"/>
                  </a:lnTo>
                  <a:lnTo>
                    <a:pt x="693057" y="927100"/>
                  </a:lnTo>
                  <a:close/>
                </a:path>
                <a:path w="4178934" h="4178300">
                  <a:moveTo>
                    <a:pt x="4036202" y="927100"/>
                  </a:moveTo>
                  <a:lnTo>
                    <a:pt x="3760978" y="927100"/>
                  </a:lnTo>
                  <a:lnTo>
                    <a:pt x="3973829" y="1054100"/>
                  </a:lnTo>
                  <a:lnTo>
                    <a:pt x="3761612" y="1181100"/>
                  </a:lnTo>
                  <a:lnTo>
                    <a:pt x="4018597" y="1181100"/>
                  </a:lnTo>
                  <a:lnTo>
                    <a:pt x="4039488" y="1168400"/>
                  </a:lnTo>
                  <a:lnTo>
                    <a:pt x="4178807" y="1168400"/>
                  </a:lnTo>
                  <a:lnTo>
                    <a:pt x="4178807" y="1054100"/>
                  </a:lnTo>
                  <a:lnTo>
                    <a:pt x="4176476" y="1028700"/>
                  </a:lnTo>
                  <a:lnTo>
                    <a:pt x="4169775" y="1016000"/>
                  </a:lnTo>
                  <a:lnTo>
                    <a:pt x="4159144" y="1003300"/>
                  </a:lnTo>
                  <a:lnTo>
                    <a:pt x="4145026" y="990600"/>
                  </a:lnTo>
                  <a:lnTo>
                    <a:pt x="4036202" y="927100"/>
                  </a:lnTo>
                  <a:close/>
                </a:path>
                <a:path w="4178934" h="4178300">
                  <a:moveTo>
                    <a:pt x="2125217" y="12700"/>
                  </a:moveTo>
                  <a:lnTo>
                    <a:pt x="2053589" y="12700"/>
                  </a:lnTo>
                  <a:lnTo>
                    <a:pt x="1705355" y="228600"/>
                  </a:lnTo>
                  <a:lnTo>
                    <a:pt x="1691237" y="241300"/>
                  </a:lnTo>
                  <a:lnTo>
                    <a:pt x="1680606" y="254000"/>
                  </a:lnTo>
                  <a:lnTo>
                    <a:pt x="1673905" y="266700"/>
                  </a:lnTo>
                  <a:lnTo>
                    <a:pt x="1671573" y="279400"/>
                  </a:lnTo>
                  <a:lnTo>
                    <a:pt x="1671573" y="393700"/>
                  </a:lnTo>
                  <a:lnTo>
                    <a:pt x="758316" y="965200"/>
                  </a:lnTo>
                  <a:lnTo>
                    <a:pt x="1019252" y="965200"/>
                  </a:lnTo>
                  <a:lnTo>
                    <a:pt x="1671573" y="558800"/>
                  </a:lnTo>
                  <a:lnTo>
                    <a:pt x="1810765" y="558800"/>
                  </a:lnTo>
                  <a:lnTo>
                    <a:pt x="1810765" y="406400"/>
                  </a:lnTo>
                  <a:lnTo>
                    <a:pt x="2089403" y="406400"/>
                  </a:lnTo>
                  <a:lnTo>
                    <a:pt x="1876552" y="279400"/>
                  </a:lnTo>
                  <a:lnTo>
                    <a:pt x="2089403" y="152400"/>
                  </a:lnTo>
                  <a:lnTo>
                    <a:pt x="2350545" y="152400"/>
                  </a:lnTo>
                  <a:lnTo>
                    <a:pt x="2125217" y="12700"/>
                  </a:lnTo>
                  <a:close/>
                </a:path>
                <a:path w="4178934" h="4178300">
                  <a:moveTo>
                    <a:pt x="3779365" y="774700"/>
                  </a:moveTo>
                  <a:lnTo>
                    <a:pt x="3742463" y="774700"/>
                  </a:lnTo>
                  <a:lnTo>
                    <a:pt x="3725036" y="787400"/>
                  </a:lnTo>
                  <a:lnTo>
                    <a:pt x="3420490" y="965200"/>
                  </a:lnTo>
                  <a:lnTo>
                    <a:pt x="3691720" y="965200"/>
                  </a:lnTo>
                  <a:lnTo>
                    <a:pt x="3760978" y="927100"/>
                  </a:lnTo>
                  <a:lnTo>
                    <a:pt x="4036202" y="927100"/>
                  </a:lnTo>
                  <a:lnTo>
                    <a:pt x="3796791" y="787400"/>
                  </a:lnTo>
                  <a:lnTo>
                    <a:pt x="3779365" y="774700"/>
                  </a:lnTo>
                  <a:close/>
                </a:path>
                <a:path w="4178934" h="4178300">
                  <a:moveTo>
                    <a:pt x="2368041" y="406400"/>
                  </a:moveTo>
                  <a:lnTo>
                    <a:pt x="1810765" y="406400"/>
                  </a:lnTo>
                  <a:lnTo>
                    <a:pt x="2019807" y="533400"/>
                  </a:lnTo>
                  <a:lnTo>
                    <a:pt x="2019807" y="787400"/>
                  </a:lnTo>
                  <a:lnTo>
                    <a:pt x="2159000" y="787400"/>
                  </a:lnTo>
                  <a:lnTo>
                    <a:pt x="2159000" y="533400"/>
                  </a:lnTo>
                  <a:lnTo>
                    <a:pt x="2368041" y="406400"/>
                  </a:lnTo>
                  <a:close/>
                </a:path>
                <a:path w="4178934" h="4178300">
                  <a:moveTo>
                    <a:pt x="2350545" y="152400"/>
                  </a:moveTo>
                  <a:lnTo>
                    <a:pt x="2089403" y="152400"/>
                  </a:lnTo>
                  <a:lnTo>
                    <a:pt x="2302255" y="279400"/>
                  </a:lnTo>
                  <a:lnTo>
                    <a:pt x="2089403" y="406400"/>
                  </a:lnTo>
                  <a:lnTo>
                    <a:pt x="2368041" y="406400"/>
                  </a:lnTo>
                  <a:lnTo>
                    <a:pt x="2368041" y="660400"/>
                  </a:lnTo>
                  <a:lnTo>
                    <a:pt x="2159000" y="787400"/>
                  </a:lnTo>
                  <a:lnTo>
                    <a:pt x="2431525" y="787400"/>
                  </a:lnTo>
                  <a:lnTo>
                    <a:pt x="2473452" y="762000"/>
                  </a:lnTo>
                  <a:lnTo>
                    <a:pt x="2504902" y="723900"/>
                  </a:lnTo>
                  <a:lnTo>
                    <a:pt x="2507233" y="698500"/>
                  </a:lnTo>
                  <a:lnTo>
                    <a:pt x="2507233" y="558800"/>
                  </a:lnTo>
                  <a:lnTo>
                    <a:pt x="2771063" y="558800"/>
                  </a:lnTo>
                  <a:lnTo>
                    <a:pt x="2507233" y="393700"/>
                  </a:lnTo>
                  <a:lnTo>
                    <a:pt x="2507233" y="279400"/>
                  </a:lnTo>
                  <a:lnTo>
                    <a:pt x="2504902" y="266700"/>
                  </a:lnTo>
                  <a:lnTo>
                    <a:pt x="2498201" y="254000"/>
                  </a:lnTo>
                  <a:lnTo>
                    <a:pt x="2487570" y="241300"/>
                  </a:lnTo>
                  <a:lnTo>
                    <a:pt x="2473452" y="228600"/>
                  </a:lnTo>
                  <a:lnTo>
                    <a:pt x="2350545" y="152400"/>
                  </a:lnTo>
                  <a:close/>
                </a:path>
                <a:path w="4178934" h="4178300">
                  <a:moveTo>
                    <a:pt x="2089403" y="0"/>
                  </a:moveTo>
                  <a:lnTo>
                    <a:pt x="2070961" y="12700"/>
                  </a:lnTo>
                  <a:lnTo>
                    <a:pt x="2107846" y="12700"/>
                  </a:lnTo>
                  <a:lnTo>
                    <a:pt x="2089403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1976" y="3101339"/>
              <a:ext cx="1475231" cy="147523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063865" y="2489453"/>
            <a:ext cx="25355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Oportunidade</a:t>
            </a:r>
            <a:r>
              <a:rPr sz="1800" b="1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2E5496"/>
                </a:solidFill>
                <a:latin typeface="Calibri"/>
                <a:cs typeface="Calibri"/>
              </a:rPr>
              <a:t>de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novos</a:t>
            </a:r>
            <a:r>
              <a:rPr sz="1800" b="1" spc="-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modelos</a:t>
            </a:r>
            <a:r>
              <a:rPr sz="1800" b="1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negócio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49861" y="6559702"/>
            <a:ext cx="264160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0"/>
              </a:lnSpc>
            </a:pPr>
            <a:r>
              <a:rPr sz="1800" spc="-165" baseline="-18518" dirty="0">
                <a:solidFill>
                  <a:srgbClr val="1F4E79"/>
                </a:solidFill>
                <a:latin typeface="Calibri"/>
                <a:cs typeface="Calibri"/>
              </a:rPr>
              <a:t>22</a:t>
            </a:r>
            <a:r>
              <a:rPr sz="1100" spc="-110" dirty="0">
                <a:solidFill>
                  <a:srgbClr val="1F4E79"/>
                </a:solidFill>
                <a:latin typeface="Calibri"/>
                <a:cs typeface="Calibri"/>
              </a:rPr>
              <a:t>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7490" y="1075435"/>
            <a:ext cx="2130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E5496"/>
                </a:solidFill>
                <a:latin typeface="Calibri"/>
                <a:cs typeface="Calibri"/>
              </a:rPr>
              <a:t>Marketplace</a:t>
            </a:r>
            <a:r>
              <a:rPr sz="1800" b="1" i="1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1800" b="1" spc="-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ativos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(mercado</a:t>
            </a:r>
            <a:r>
              <a:rPr sz="1800" b="1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secundário)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6177" y="2527808"/>
            <a:ext cx="1492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Liquidação</a:t>
            </a:r>
            <a:r>
              <a:rPr sz="1800" b="1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2E5496"/>
                </a:solidFill>
                <a:latin typeface="Calibri"/>
                <a:cs typeface="Calibri"/>
              </a:rPr>
              <a:t>DVP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DREX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3596" y="4595621"/>
            <a:ext cx="2145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734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Fracionamento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(Ampliação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do</a:t>
            </a:r>
            <a:r>
              <a:rPr sz="1800" b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acesso)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55921" y="6002528"/>
            <a:ext cx="28117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Interoperabilidade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(Protocolo</a:t>
            </a:r>
            <a:r>
              <a:rPr sz="1800" b="1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Hyperledger</a:t>
            </a:r>
            <a:r>
              <a:rPr sz="1800" b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Besu)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98281" y="4361764"/>
            <a:ext cx="186372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49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Eficiência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(Redução</a:t>
            </a:r>
            <a:r>
              <a:rPr sz="1800" b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na</a:t>
            </a:r>
            <a:r>
              <a:rPr sz="1800" b="1" spc="-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cadeia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intermediários)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>
            <a:extLst>
              <a:ext uri="{FF2B5EF4-FFF2-40B4-BE49-F238E27FC236}">
                <a16:creationId xmlns:a16="http://schemas.microsoft.com/office/drawing/2014/main" id="{C9F67894-5247-4D66-94EB-F7210BA9AAB9}"/>
              </a:ext>
            </a:extLst>
          </p:cNvPr>
          <p:cNvSpPr/>
          <p:nvPr/>
        </p:nvSpPr>
        <p:spPr>
          <a:xfrm>
            <a:off x="514620" y="1287578"/>
            <a:ext cx="1636271" cy="484672"/>
          </a:xfrm>
          <a:prstGeom prst="rect">
            <a:avLst/>
          </a:prstGeom>
          <a:solidFill>
            <a:srgbClr val="C0E1F8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>
                <a:solidFill>
                  <a:srgbClr val="0F3D5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Primeiras fintechs no Brasil</a:t>
            </a:r>
            <a:endParaRPr lang="pt-BR" sz="120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442641F3-9E46-491F-B169-3640017E26D5}"/>
              </a:ext>
            </a:extLst>
          </p:cNvPr>
          <p:cNvSpPr/>
          <p:nvPr/>
        </p:nvSpPr>
        <p:spPr>
          <a:xfrm>
            <a:off x="-9524" y="2562750"/>
            <a:ext cx="12192000" cy="1944216"/>
          </a:xfrm>
          <a:prstGeom prst="rect">
            <a:avLst/>
          </a:prstGeom>
          <a:solidFill>
            <a:srgbClr val="0F3D56">
              <a:alpha val="25098"/>
            </a:srgbClr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F1B934B-0E5C-4DE3-9672-E4C1623711A7}"/>
              </a:ext>
            </a:extLst>
          </p:cNvPr>
          <p:cNvCxnSpPr/>
          <p:nvPr/>
        </p:nvCxnSpPr>
        <p:spPr>
          <a:xfrm>
            <a:off x="0" y="3500040"/>
            <a:ext cx="12192000" cy="0"/>
          </a:xfrm>
          <a:prstGeom prst="line">
            <a:avLst/>
          </a:prstGeom>
          <a:ln w="19050" cap="flat" algn="ctr">
            <a:solidFill>
              <a:srgbClr val="464646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extLst>
              <a:ext uri="{FF2B5EF4-FFF2-40B4-BE49-F238E27FC236}">
                <a16:creationId xmlns:a16="http://schemas.microsoft.com/office/drawing/2014/main" id="{C9F67894-5247-4D66-94EB-F7210BA9AAB9}"/>
              </a:ext>
            </a:extLst>
          </p:cNvPr>
          <p:cNvSpPr/>
          <p:nvPr/>
        </p:nvSpPr>
        <p:spPr>
          <a:xfrm>
            <a:off x="497385" y="1776750"/>
            <a:ext cx="1644714" cy="934514"/>
          </a:xfrm>
          <a:prstGeom prst="rect">
            <a:avLst/>
          </a:prstGeom>
          <a:solidFill>
            <a:srgbClr val="EEEEEE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Adaptação às regras existentes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Corban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OAV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Securitização</a:t>
            </a:r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B016BA13-D285-4B67-B9E4-AA1BF6499E14}"/>
              </a:ext>
            </a:extLst>
          </p:cNvPr>
          <p:cNvCxnSpPr/>
          <p:nvPr/>
        </p:nvCxnSpPr>
        <p:spPr>
          <a:xfrm flipH="1">
            <a:off x="479356" y="1286430"/>
            <a:ext cx="18029" cy="2153336"/>
          </a:xfrm>
          <a:prstGeom prst="line">
            <a:avLst/>
          </a:prstGeom>
          <a:ln w="28575" cap="flat" algn="ctr">
            <a:solidFill>
              <a:srgbClr val="0F3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 75">
            <a:extLst>
              <a:ext uri="{FF2B5EF4-FFF2-40B4-BE49-F238E27FC236}">
                <a16:creationId xmlns:a16="http://schemas.microsoft.com/office/drawing/2014/main" id="{6DAAA0D5-C43E-41A8-A78E-8FD6651B400D}"/>
              </a:ext>
            </a:extLst>
          </p:cNvPr>
          <p:cNvSpPr/>
          <p:nvPr/>
        </p:nvSpPr>
        <p:spPr>
          <a:xfrm>
            <a:off x="470070" y="3355769"/>
            <a:ext cx="869850" cy="288007"/>
          </a:xfrm>
          <a:prstGeom prst="rect">
            <a:avLst/>
          </a:prstGeom>
          <a:solidFill>
            <a:srgbClr val="0F3D56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>
                <a:latin typeface="+mj-lt"/>
              </a:rPr>
              <a:t>2011/12</a:t>
            </a: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A2BB382F-AB71-4D69-BA3E-CDB17A3B054D}"/>
              </a:ext>
            </a:extLst>
          </p:cNvPr>
          <p:cNvSpPr txBox="1"/>
          <p:nvPr/>
        </p:nvSpPr>
        <p:spPr>
          <a:xfrm>
            <a:off x="497385" y="165373"/>
            <a:ext cx="2789360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</a:pPr>
            <a:r>
              <a:rPr lang="pt-BR" sz="4000"/>
              <a:t>Histórico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B3D22CE-7BA1-41B4-9560-74295055F795}"/>
              </a:ext>
            </a:extLst>
          </p:cNvPr>
          <p:cNvSpPr txBox="1"/>
          <p:nvPr/>
        </p:nvSpPr>
        <p:spPr>
          <a:xfrm>
            <a:off x="514620" y="703294"/>
            <a:ext cx="961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accent1"/>
                </a:solidFill>
              </a:rPr>
              <a:t>Evolução regulatória “resumida”</a:t>
            </a:r>
            <a:endParaRPr lang="pt-BR" i="1">
              <a:solidFill>
                <a:schemeClr val="accent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9A57FD06-73FD-4D0D-B6F6-4DA8BC441547}"/>
              </a:ext>
            </a:extLst>
          </p:cNvPr>
          <p:cNvSpPr/>
          <p:nvPr/>
        </p:nvSpPr>
        <p:spPr>
          <a:xfrm>
            <a:off x="1868951" y="3911934"/>
            <a:ext cx="1786121" cy="630554"/>
          </a:xfrm>
          <a:prstGeom prst="rect">
            <a:avLst/>
          </a:prstGeom>
          <a:solidFill>
            <a:srgbClr val="C0E1F8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>
                <a:solidFill>
                  <a:srgbClr val="0F3D5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Regulamentação meios de pagamento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9A57FD06-73FD-4D0D-B6F6-4DA8BC441547}"/>
              </a:ext>
            </a:extLst>
          </p:cNvPr>
          <p:cNvSpPr/>
          <p:nvPr/>
        </p:nvSpPr>
        <p:spPr>
          <a:xfrm>
            <a:off x="1885411" y="4551633"/>
            <a:ext cx="1769661" cy="706547"/>
          </a:xfrm>
          <a:prstGeom prst="rect">
            <a:avLst/>
          </a:prstGeom>
          <a:solidFill>
            <a:srgbClr val="EEEEEE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Lei 12.865 e Circulares 3.682 e 3.683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IP</a:t>
            </a:r>
          </a:p>
        </p:txBody>
      </p: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9A3899C7-DDEE-41D0-ABEF-4B62767D51F2}"/>
              </a:ext>
            </a:extLst>
          </p:cNvPr>
          <p:cNvCxnSpPr/>
          <p:nvPr/>
        </p:nvCxnSpPr>
        <p:spPr>
          <a:xfrm flipH="1">
            <a:off x="1864652" y="3534858"/>
            <a:ext cx="4300" cy="3149661"/>
          </a:xfrm>
          <a:prstGeom prst="line">
            <a:avLst/>
          </a:prstGeom>
          <a:ln w="28575" cap="flat" algn="ctr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77">
            <a:extLst>
              <a:ext uri="{FF2B5EF4-FFF2-40B4-BE49-F238E27FC236}">
                <a16:creationId xmlns:a16="http://schemas.microsoft.com/office/drawing/2014/main" id="{1E3F4712-8B85-4AC2-A2DB-2B76ADADFD25}"/>
              </a:ext>
            </a:extLst>
          </p:cNvPr>
          <p:cNvSpPr/>
          <p:nvPr/>
        </p:nvSpPr>
        <p:spPr>
          <a:xfrm>
            <a:off x="3189179" y="3368891"/>
            <a:ext cx="716728" cy="288007"/>
          </a:xfrm>
          <a:prstGeom prst="rect">
            <a:avLst/>
          </a:prstGeom>
          <a:solidFill>
            <a:srgbClr val="BCA135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latin typeface="+mj-lt"/>
              </a:rPr>
              <a:t>2016</a:t>
            </a: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12A19948-79C7-4544-A0C2-32D81BF7CD56}"/>
              </a:ext>
            </a:extLst>
          </p:cNvPr>
          <p:cNvSpPr/>
          <p:nvPr/>
        </p:nvSpPr>
        <p:spPr>
          <a:xfrm>
            <a:off x="5902122" y="3376933"/>
            <a:ext cx="687009" cy="288007"/>
          </a:xfrm>
          <a:prstGeom prst="rect">
            <a:avLst/>
          </a:prstGeom>
          <a:solidFill>
            <a:srgbClr val="1E96BC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latin typeface="+mj-lt"/>
              </a:rPr>
              <a:t>2018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04C292FA-57A6-4861-BA75-E124CA77965E}"/>
              </a:ext>
            </a:extLst>
          </p:cNvPr>
          <p:cNvSpPr/>
          <p:nvPr/>
        </p:nvSpPr>
        <p:spPr>
          <a:xfrm>
            <a:off x="1862017" y="3356036"/>
            <a:ext cx="712361" cy="288007"/>
          </a:xfrm>
          <a:prstGeom prst="rect">
            <a:avLst/>
          </a:prstGeom>
          <a:solidFill>
            <a:srgbClr val="1E96BC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latin typeface="+mj-lt"/>
              </a:rPr>
              <a:t>2013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08A374FB-4C57-4146-975D-DF233F7C769F}"/>
              </a:ext>
            </a:extLst>
          </p:cNvPr>
          <p:cNvSpPr/>
          <p:nvPr/>
        </p:nvSpPr>
        <p:spPr>
          <a:xfrm>
            <a:off x="8667310" y="3364671"/>
            <a:ext cx="672231" cy="288007"/>
          </a:xfrm>
          <a:prstGeom prst="rect">
            <a:avLst/>
          </a:prstGeom>
          <a:solidFill>
            <a:srgbClr val="0F3D56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latin typeface="+mj-lt"/>
              </a:rPr>
              <a:t>2020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08A374FB-4C57-4146-975D-DF233F7C769F}"/>
              </a:ext>
            </a:extLst>
          </p:cNvPr>
          <p:cNvSpPr/>
          <p:nvPr/>
        </p:nvSpPr>
        <p:spPr>
          <a:xfrm>
            <a:off x="10016458" y="3352565"/>
            <a:ext cx="720981" cy="288007"/>
          </a:xfrm>
          <a:prstGeom prst="rect">
            <a:avLst/>
          </a:prstGeom>
          <a:solidFill>
            <a:srgbClr val="1E96BC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latin typeface="+mj-lt"/>
              </a:rPr>
              <a:t>2021</a:t>
            </a: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9A57FD06-73FD-4D0D-B6F6-4DA8BC441547}"/>
              </a:ext>
            </a:extLst>
          </p:cNvPr>
          <p:cNvSpPr/>
          <p:nvPr/>
        </p:nvSpPr>
        <p:spPr>
          <a:xfrm>
            <a:off x="1886705" y="5977972"/>
            <a:ext cx="1769661" cy="706547"/>
          </a:xfrm>
          <a:prstGeom prst="rect">
            <a:avLst/>
          </a:prstGeom>
          <a:solidFill>
            <a:srgbClr val="EEEEEE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Lei 12.810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Registradora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Depositário Central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Ônus e Gravames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C9F67894-5247-4D66-94EB-F7210BA9AAB9}"/>
              </a:ext>
            </a:extLst>
          </p:cNvPr>
          <p:cNvSpPr/>
          <p:nvPr/>
        </p:nvSpPr>
        <p:spPr>
          <a:xfrm>
            <a:off x="3224273" y="1318214"/>
            <a:ext cx="2053018" cy="484672"/>
          </a:xfrm>
          <a:prstGeom prst="rect">
            <a:avLst/>
          </a:prstGeom>
          <a:solidFill>
            <a:srgbClr val="C0E1F8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>
                <a:solidFill>
                  <a:srgbClr val="0F3D5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Agenda BC+</a:t>
            </a:r>
            <a:endParaRPr lang="pt-BR" sz="120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08A374FB-4C57-4146-975D-DF233F7C769F}"/>
              </a:ext>
            </a:extLst>
          </p:cNvPr>
          <p:cNvSpPr/>
          <p:nvPr/>
        </p:nvSpPr>
        <p:spPr>
          <a:xfrm>
            <a:off x="4534050" y="3376934"/>
            <a:ext cx="672231" cy="288007"/>
          </a:xfrm>
          <a:prstGeom prst="rect">
            <a:avLst/>
          </a:prstGeom>
          <a:solidFill>
            <a:srgbClr val="0F3D56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latin typeface="+mj-lt"/>
              </a:rPr>
              <a:t>2017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B016BA13-D285-4B67-B9E4-AA1BF6499E14}"/>
              </a:ext>
            </a:extLst>
          </p:cNvPr>
          <p:cNvCxnSpPr/>
          <p:nvPr/>
        </p:nvCxnSpPr>
        <p:spPr>
          <a:xfrm flipH="1">
            <a:off x="3200298" y="1302737"/>
            <a:ext cx="18029" cy="2153336"/>
          </a:xfrm>
          <a:prstGeom prst="line">
            <a:avLst/>
          </a:prstGeom>
          <a:ln w="28575" cap="flat" algn="ctr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2" name="Retângulo 71">
            <a:extLst>
              <a:ext uri="{FF2B5EF4-FFF2-40B4-BE49-F238E27FC236}">
                <a16:creationId xmlns:a16="http://schemas.microsoft.com/office/drawing/2014/main" id="{9A57FD06-73FD-4D0D-B6F6-4DA8BC441547}"/>
              </a:ext>
            </a:extLst>
          </p:cNvPr>
          <p:cNvSpPr/>
          <p:nvPr/>
        </p:nvSpPr>
        <p:spPr>
          <a:xfrm>
            <a:off x="4541494" y="4435981"/>
            <a:ext cx="2049806" cy="1890391"/>
          </a:xfrm>
          <a:prstGeom prst="rect">
            <a:avLst/>
          </a:prstGeom>
          <a:solidFill>
            <a:srgbClr val="EEEEEE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4.553</a:t>
            </a:r>
            <a:endParaRPr lang="pt-BR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Segmentação do SFN</a:t>
            </a:r>
          </a:p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Lei 13.506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Novo Marco Legal Punitivo</a:t>
            </a:r>
          </a:p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Circular 3.765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Liquidação Centralizada</a:t>
            </a:r>
          </a:p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4.598 e Lei 13.097</a:t>
            </a:r>
            <a:endParaRPr lang="pt-BR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Letra Imobiliária Garantida</a:t>
            </a:r>
          </a:p>
          <a:p>
            <a:r>
              <a:rPr lang="pt-BR" sz="110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4.549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Limitação Crédito Rotativo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9A57FD06-73FD-4D0D-B6F6-4DA8BC441547}"/>
              </a:ext>
            </a:extLst>
          </p:cNvPr>
          <p:cNvSpPr/>
          <p:nvPr/>
        </p:nvSpPr>
        <p:spPr>
          <a:xfrm>
            <a:off x="1886031" y="5330875"/>
            <a:ext cx="1786121" cy="630554"/>
          </a:xfrm>
          <a:prstGeom prst="rect">
            <a:avLst/>
          </a:prstGeom>
          <a:solidFill>
            <a:srgbClr val="C0E1F8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>
                <a:solidFill>
                  <a:srgbClr val="0F3D5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Aprimoramento do marco legal das IMFs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C9F67894-5247-4D66-94EB-F7210BA9AAB9}"/>
              </a:ext>
            </a:extLst>
          </p:cNvPr>
          <p:cNvSpPr/>
          <p:nvPr/>
        </p:nvSpPr>
        <p:spPr>
          <a:xfrm>
            <a:off x="4541494" y="3927759"/>
            <a:ext cx="2049806" cy="484672"/>
          </a:xfrm>
          <a:prstGeom prst="rect">
            <a:avLst/>
          </a:prstGeom>
          <a:solidFill>
            <a:srgbClr val="C0E1F8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>
                <a:solidFill>
                  <a:srgbClr val="0F3D5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Agenda BC+ (cont.)</a:t>
            </a:r>
            <a:endParaRPr lang="pt-BR" sz="120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B016BA13-D285-4B67-B9E4-AA1BF6499E14}"/>
              </a:ext>
            </a:extLst>
          </p:cNvPr>
          <p:cNvCxnSpPr/>
          <p:nvPr/>
        </p:nvCxnSpPr>
        <p:spPr>
          <a:xfrm flipH="1">
            <a:off x="4534050" y="3410009"/>
            <a:ext cx="9016" cy="2916363"/>
          </a:xfrm>
          <a:prstGeom prst="line">
            <a:avLst/>
          </a:prstGeom>
          <a:ln w="28575" cap="flat" algn="ctr">
            <a:solidFill>
              <a:srgbClr val="0F3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tângulo 80">
            <a:extLst>
              <a:ext uri="{FF2B5EF4-FFF2-40B4-BE49-F238E27FC236}">
                <a16:creationId xmlns:a16="http://schemas.microsoft.com/office/drawing/2014/main" id="{C9F67894-5247-4D66-94EB-F7210BA9AAB9}"/>
              </a:ext>
            </a:extLst>
          </p:cNvPr>
          <p:cNvSpPr/>
          <p:nvPr/>
        </p:nvSpPr>
        <p:spPr>
          <a:xfrm>
            <a:off x="5914413" y="472220"/>
            <a:ext cx="2049806" cy="484672"/>
          </a:xfrm>
          <a:prstGeom prst="rect">
            <a:avLst/>
          </a:prstGeom>
          <a:solidFill>
            <a:srgbClr val="C0E1F8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>
                <a:solidFill>
                  <a:srgbClr val="0F3D5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Agenda BC+ (cont.)</a:t>
            </a:r>
            <a:endParaRPr lang="pt-BR" sz="120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9A57FD06-73FD-4D0D-B6F6-4DA8BC441547}"/>
              </a:ext>
            </a:extLst>
          </p:cNvPr>
          <p:cNvSpPr/>
          <p:nvPr/>
        </p:nvSpPr>
        <p:spPr>
          <a:xfrm>
            <a:off x="5933017" y="976699"/>
            <a:ext cx="2049806" cy="2251968"/>
          </a:xfrm>
          <a:prstGeom prst="rect">
            <a:avLst/>
          </a:prstGeom>
          <a:solidFill>
            <a:srgbClr val="EEEEEE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4.656</a:t>
            </a:r>
            <a:endParaRPr lang="pt-BR" sz="110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Fintechs de crédito</a:t>
            </a:r>
          </a:p>
          <a:p>
            <a:r>
              <a:rPr lang="pt-BR" sz="110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4.658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Segurança cibernética</a:t>
            </a:r>
          </a:p>
          <a:p>
            <a:r>
              <a:rPr lang="pt-BR" sz="110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Circular 3.887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Limite intercâmbio débito</a:t>
            </a:r>
          </a:p>
          <a:p>
            <a:r>
              <a:rPr lang="pt-BR" sz="110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4.649</a:t>
            </a:r>
            <a:endParaRPr lang="pt-BR" sz="110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Débito automático</a:t>
            </a:r>
          </a:p>
          <a:p>
            <a:r>
              <a:rPr lang="pt-BR" sz="110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4.655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Limite encargos no cartão</a:t>
            </a:r>
          </a:p>
          <a:p>
            <a:r>
              <a:rPr lang="pt-BR" sz="110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Lei 13.755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Duplicata Escritural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9A57FD06-73FD-4D0D-B6F6-4DA8BC441547}"/>
              </a:ext>
            </a:extLst>
          </p:cNvPr>
          <p:cNvSpPr/>
          <p:nvPr/>
        </p:nvSpPr>
        <p:spPr>
          <a:xfrm>
            <a:off x="3227485" y="1814384"/>
            <a:ext cx="2049806" cy="1357448"/>
          </a:xfrm>
          <a:prstGeom prst="rect">
            <a:avLst/>
          </a:prstGeom>
          <a:solidFill>
            <a:srgbClr val="EEEEEE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4.480</a:t>
            </a:r>
            <a:endParaRPr lang="pt-BR" sz="110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Conta por meio eletrônico</a:t>
            </a:r>
          </a:p>
          <a:p>
            <a:r>
              <a:rPr lang="pt-BR" sz="110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4.474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Digitalização documentos</a:t>
            </a:r>
          </a:p>
          <a:p>
            <a:r>
              <a:rPr lang="pt-BR" sz="110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MP 764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Diferenciação preços em razão do pagamento</a:t>
            </a:r>
          </a:p>
        </p:txBody>
      </p: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9A3899C7-DDEE-41D0-ABEF-4B62767D51F2}"/>
              </a:ext>
            </a:extLst>
          </p:cNvPr>
          <p:cNvCxnSpPr/>
          <p:nvPr/>
        </p:nvCxnSpPr>
        <p:spPr>
          <a:xfrm flipH="1">
            <a:off x="5914413" y="472220"/>
            <a:ext cx="18604" cy="3155016"/>
          </a:xfrm>
          <a:prstGeom prst="line">
            <a:avLst/>
          </a:prstGeom>
          <a:ln w="28575" cap="flat" algn="ctr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tângulo 85">
            <a:extLst>
              <a:ext uri="{FF2B5EF4-FFF2-40B4-BE49-F238E27FC236}">
                <a16:creationId xmlns:a16="http://schemas.microsoft.com/office/drawing/2014/main" id="{9A57FD06-73FD-4D0D-B6F6-4DA8BC441547}"/>
              </a:ext>
            </a:extLst>
          </p:cNvPr>
          <p:cNvSpPr/>
          <p:nvPr/>
        </p:nvSpPr>
        <p:spPr>
          <a:xfrm>
            <a:off x="10016458" y="4348633"/>
            <a:ext cx="2049806" cy="2381771"/>
          </a:xfrm>
          <a:prstGeom prst="rect">
            <a:avLst/>
          </a:prstGeom>
          <a:solidFill>
            <a:srgbClr val="EEEEEE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BCB 80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Revisão regras IP</a:t>
            </a:r>
          </a:p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4.935</a:t>
            </a:r>
            <a:endParaRPr lang="pt-BR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Corban</a:t>
            </a: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Digital</a:t>
            </a:r>
            <a:endParaRPr lang="pt-BR" sz="1100" dirty="0">
              <a:solidFill>
                <a:srgbClr val="1496B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Projeto Lei 5.387</a:t>
            </a:r>
            <a:endParaRPr lang="pt-BR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Novo Marco Legal Cambial</a:t>
            </a:r>
          </a:p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ECP 78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Regras Prudenciais </a:t>
            </a:r>
            <a:r>
              <a:rPr lang="pt-BR" sz="11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IPs</a:t>
            </a:r>
            <a:endParaRPr lang="pt-BR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ECP 79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IP em Câmbio e </a:t>
            </a:r>
            <a:r>
              <a:rPr lang="pt-BR" sz="11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eFX</a:t>
            </a:r>
            <a:endParaRPr lang="pt-BR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Diretrizes DREX</a:t>
            </a:r>
            <a:endParaRPr lang="pt-BR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Moeda Digital do Bacen</a:t>
            </a:r>
          </a:p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Projeto Lei 3.825 e outros</a:t>
            </a:r>
            <a:endParaRPr lang="pt-BR" sz="1100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Regulamentação Cripto</a:t>
            </a: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9A57FD06-73FD-4D0D-B6F6-4DA8BC441547}"/>
              </a:ext>
            </a:extLst>
          </p:cNvPr>
          <p:cNvSpPr/>
          <p:nvPr/>
        </p:nvSpPr>
        <p:spPr>
          <a:xfrm>
            <a:off x="7289735" y="4288818"/>
            <a:ext cx="2049806" cy="2494754"/>
          </a:xfrm>
          <a:prstGeom prst="rect">
            <a:avLst/>
          </a:prstGeom>
          <a:solidFill>
            <a:srgbClr val="EEEEEE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4.754</a:t>
            </a:r>
            <a:endParaRPr lang="pt-BR" sz="110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 Equity</a:t>
            </a:r>
          </a:p>
          <a:p>
            <a:r>
              <a:rPr lang="pt-BR" sz="110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Lei Complementar 166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Cadastro Positivo</a:t>
            </a:r>
          </a:p>
          <a:p>
            <a:r>
              <a:rPr lang="pt-BR" sz="110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Decreto Presidencial 10.029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Simplificação Participação Estrangeira SFN</a:t>
            </a:r>
          </a:p>
          <a:p>
            <a:r>
              <a:rPr lang="pt-BR" sz="110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4.598 e Lei 13.097</a:t>
            </a:r>
            <a:endParaRPr lang="pt-BR" sz="110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Letra Imobiliária Garantida</a:t>
            </a:r>
          </a:p>
          <a:p>
            <a:r>
              <a:rPr lang="pt-BR" sz="110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Projeto LC 281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Projeto para Nova Lei Resolução Bancária</a:t>
            </a:r>
          </a:p>
          <a:p>
            <a:r>
              <a:rPr lang="pt-BR" sz="110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Circular 4.014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Criação DECEM</a:t>
            </a: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08A374FB-4C57-4146-975D-DF233F7C769F}"/>
              </a:ext>
            </a:extLst>
          </p:cNvPr>
          <p:cNvSpPr/>
          <p:nvPr/>
        </p:nvSpPr>
        <p:spPr>
          <a:xfrm>
            <a:off x="7257442" y="3355769"/>
            <a:ext cx="677183" cy="288007"/>
          </a:xfrm>
          <a:prstGeom prst="rect">
            <a:avLst/>
          </a:prstGeom>
          <a:solidFill>
            <a:srgbClr val="BCA135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latin typeface="+mj-lt"/>
              </a:rPr>
              <a:t>2019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C9F67894-5247-4D66-94EB-F7210BA9AAB9}"/>
              </a:ext>
            </a:extLst>
          </p:cNvPr>
          <p:cNvSpPr/>
          <p:nvPr/>
        </p:nvSpPr>
        <p:spPr>
          <a:xfrm>
            <a:off x="7306290" y="3791571"/>
            <a:ext cx="2017538" cy="484672"/>
          </a:xfrm>
          <a:prstGeom prst="rect">
            <a:avLst/>
          </a:prstGeom>
          <a:solidFill>
            <a:srgbClr val="C0E1F8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>
                <a:solidFill>
                  <a:srgbClr val="0F3D5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Agenda BC#</a:t>
            </a:r>
            <a:endParaRPr lang="pt-BR" sz="120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C9F67894-5247-4D66-94EB-F7210BA9AAB9}"/>
              </a:ext>
            </a:extLst>
          </p:cNvPr>
          <p:cNvSpPr/>
          <p:nvPr/>
        </p:nvSpPr>
        <p:spPr>
          <a:xfrm>
            <a:off x="10016456" y="3841797"/>
            <a:ext cx="2049487" cy="484672"/>
          </a:xfrm>
          <a:prstGeom prst="rect">
            <a:avLst/>
          </a:prstGeom>
          <a:solidFill>
            <a:srgbClr val="C0E1F8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>
                <a:solidFill>
                  <a:srgbClr val="0F3D5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Agenda BC# (cont.)</a:t>
            </a:r>
            <a:endParaRPr lang="pt-BR" sz="120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9A3899C7-DDEE-41D0-ABEF-4B62767D51F2}"/>
              </a:ext>
            </a:extLst>
          </p:cNvPr>
          <p:cNvCxnSpPr/>
          <p:nvPr/>
        </p:nvCxnSpPr>
        <p:spPr>
          <a:xfrm flipH="1">
            <a:off x="10000745" y="3615004"/>
            <a:ext cx="31426" cy="3105665"/>
          </a:xfrm>
          <a:prstGeom prst="line">
            <a:avLst/>
          </a:prstGeom>
          <a:ln w="28575" cap="flat" algn="ctr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B016BA13-D285-4B67-B9E4-AA1BF6499E14}"/>
              </a:ext>
            </a:extLst>
          </p:cNvPr>
          <p:cNvCxnSpPr/>
          <p:nvPr/>
        </p:nvCxnSpPr>
        <p:spPr>
          <a:xfrm flipH="1">
            <a:off x="8675592" y="175002"/>
            <a:ext cx="6637" cy="3303054"/>
          </a:xfrm>
          <a:prstGeom prst="line">
            <a:avLst/>
          </a:prstGeom>
          <a:ln w="28575" cap="flat" algn="ctr">
            <a:solidFill>
              <a:srgbClr val="0F3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tângulo 93">
            <a:extLst>
              <a:ext uri="{FF2B5EF4-FFF2-40B4-BE49-F238E27FC236}">
                <a16:creationId xmlns:a16="http://schemas.microsoft.com/office/drawing/2014/main" id="{C9F67894-5247-4D66-94EB-F7210BA9AAB9}"/>
              </a:ext>
            </a:extLst>
          </p:cNvPr>
          <p:cNvSpPr/>
          <p:nvPr/>
        </p:nvSpPr>
        <p:spPr>
          <a:xfrm>
            <a:off x="8692890" y="175002"/>
            <a:ext cx="2017538" cy="484672"/>
          </a:xfrm>
          <a:prstGeom prst="rect">
            <a:avLst/>
          </a:prstGeom>
          <a:solidFill>
            <a:srgbClr val="C0E1F8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>
                <a:solidFill>
                  <a:srgbClr val="0F3D5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Agenda BC# (cont.)</a:t>
            </a:r>
            <a:endParaRPr lang="pt-BR" sz="120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9A57FD06-73FD-4D0D-B6F6-4DA8BC441547}"/>
              </a:ext>
            </a:extLst>
          </p:cNvPr>
          <p:cNvSpPr/>
          <p:nvPr/>
        </p:nvSpPr>
        <p:spPr>
          <a:xfrm>
            <a:off x="8704351" y="689546"/>
            <a:ext cx="2028151" cy="2552178"/>
          </a:xfrm>
          <a:prstGeom prst="rect">
            <a:avLst/>
          </a:prstGeom>
          <a:solidFill>
            <a:srgbClr val="EEEEEE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Lei 13.986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Digitalização Títulos Crédito</a:t>
            </a:r>
          </a:p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4.734 </a:t>
            </a:r>
            <a:endParaRPr lang="pt-BR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Registro Recebíveis de Cartão</a:t>
            </a:r>
            <a:endParaRPr lang="pt-BR" sz="1100" dirty="0">
              <a:solidFill>
                <a:srgbClr val="1496B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Lei 14.031</a:t>
            </a:r>
            <a:endParaRPr lang="pt-BR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Proteção Recebíveis Cartão</a:t>
            </a:r>
          </a:p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BCB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PIX</a:t>
            </a:r>
          </a:p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Conjunta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Open Finance</a:t>
            </a:r>
          </a:p>
          <a:p>
            <a:r>
              <a:rPr lang="pt-BR" sz="1100" dirty="0">
                <a:solidFill>
                  <a:srgbClr val="1496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 4.865</a:t>
            </a:r>
            <a:endParaRPr lang="pt-BR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Sandbox</a:t>
            </a:r>
            <a:r>
              <a:rPr lang="pt-BR" sz="1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Regulatório</a:t>
            </a:r>
          </a:p>
        </p:txBody>
      </p: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B016BA13-D285-4B67-B9E4-AA1BF6499E14}"/>
              </a:ext>
            </a:extLst>
          </p:cNvPr>
          <p:cNvCxnSpPr/>
          <p:nvPr/>
        </p:nvCxnSpPr>
        <p:spPr>
          <a:xfrm flipH="1">
            <a:off x="7257442" y="3627236"/>
            <a:ext cx="31030" cy="3166966"/>
          </a:xfrm>
          <a:prstGeom prst="line">
            <a:avLst/>
          </a:prstGeom>
          <a:ln w="28575" cap="flat" algn="ctr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16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EFAE99-2748-43A0-AD02-70114566BDC0}"/>
              </a:ext>
            </a:extLst>
          </p:cNvPr>
          <p:cNvSpPr txBox="1"/>
          <p:nvPr/>
        </p:nvSpPr>
        <p:spPr>
          <a:xfrm>
            <a:off x="278459" y="2537113"/>
            <a:ext cx="5583936" cy="46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pt-BR" altLang="pt-BR">
                <a:solidFill>
                  <a:srgbClr val="1496BB"/>
                </a:solidFill>
                <a:latin typeface="+mj-lt"/>
              </a:rPr>
              <a:t>OBRIGADO!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7368" y="3212976"/>
            <a:ext cx="36998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Bruno Balduccini</a:t>
            </a:r>
          </a:p>
          <a:p>
            <a:r>
              <a:rPr lang="pt-BR" sz="1200" dirty="0">
                <a:solidFill>
                  <a:srgbClr val="00B0F0"/>
                </a:solidFill>
              </a:rPr>
              <a:t>bbalduccini@pn.com.br</a:t>
            </a:r>
          </a:p>
        </p:txBody>
      </p:sp>
    </p:spTree>
    <p:extLst>
      <p:ext uri="{BB962C8B-B14F-4D97-AF65-F5344CB8AC3E}">
        <p14:creationId xmlns:p14="http://schemas.microsoft.com/office/powerpoint/2010/main" val="406301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3860"/>
            <a:ext cx="741425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1F4E79"/>
                </a:solidFill>
                <a:latin typeface="Calibri"/>
                <a:cs typeface="Calibri"/>
              </a:rPr>
              <a:t>Concentração SFN em queda (1)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37794"/>
            <a:ext cx="11991340" cy="1209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A</a:t>
            </a:r>
            <a:r>
              <a:rPr sz="2000" b="0" spc="-3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concentração</a:t>
            </a:r>
            <a:r>
              <a:rPr sz="2000" b="0" spc="-6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no</a:t>
            </a:r>
            <a:r>
              <a:rPr sz="2000" b="0" spc="-3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SFN</a:t>
            </a:r>
            <a:r>
              <a:rPr sz="2000" b="0" spc="-3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reduziu</a:t>
            </a:r>
            <a:r>
              <a:rPr sz="2000" b="0" spc="-5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de</a:t>
            </a:r>
            <a:r>
              <a:rPr sz="2000" b="0" spc="-2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forma</a:t>
            </a:r>
            <a:r>
              <a:rPr sz="2000" b="0" spc="-2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significativa</a:t>
            </a:r>
            <a:r>
              <a:rPr sz="2000" b="0" spc="-5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nos</a:t>
            </a:r>
            <a:r>
              <a:rPr sz="2000" b="0" spc="-2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últimos</a:t>
            </a:r>
            <a:r>
              <a:rPr sz="2000" b="0" spc="-3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anos,</a:t>
            </a:r>
            <a:r>
              <a:rPr sz="2000" b="0" spc="-4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consequência</a:t>
            </a:r>
            <a:r>
              <a:rPr sz="2000" b="0" spc="-5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de</a:t>
            </a:r>
            <a:r>
              <a:rPr sz="2000" b="0" spc="-2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uma</a:t>
            </a:r>
            <a:r>
              <a:rPr sz="2000" b="0" spc="-2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regulação</a:t>
            </a:r>
            <a:r>
              <a:rPr sz="2000" b="0" spc="-5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pró</a:t>
            </a:r>
            <a:r>
              <a:rPr sz="2000" b="0" spc="-3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inovação,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competição</a:t>
            </a:r>
            <a:r>
              <a:rPr sz="2000" b="0" spc="-8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e</a:t>
            </a:r>
            <a:r>
              <a:rPr sz="2000" b="0" spc="-3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eficiência</a:t>
            </a:r>
            <a:endParaRPr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1F4E79"/>
                </a:solidFill>
                <a:latin typeface="Arial"/>
                <a:cs typeface="Arial"/>
              </a:rPr>
              <a:t>IHH</a:t>
            </a:r>
            <a:r>
              <a:rPr sz="1600" b="1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4E79"/>
                </a:solidFill>
                <a:latin typeface="Arial"/>
                <a:cs typeface="Arial"/>
              </a:rPr>
              <a:t>- </a:t>
            </a:r>
            <a:r>
              <a:rPr sz="1600" b="1" spc="-20" dirty="0">
                <a:solidFill>
                  <a:srgbClr val="1F4E79"/>
                </a:solidFill>
                <a:latin typeface="Arial"/>
                <a:cs typeface="Arial"/>
              </a:rPr>
              <a:t>Equivalente-</a:t>
            </a:r>
            <a:r>
              <a:rPr sz="1600" b="1" dirty="0">
                <a:solidFill>
                  <a:srgbClr val="1F4E79"/>
                </a:solidFill>
                <a:latin typeface="Arial"/>
                <a:cs typeface="Arial"/>
              </a:rPr>
              <a:t>número</a:t>
            </a:r>
            <a:r>
              <a:rPr sz="1600" b="1" spc="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4E79"/>
                </a:solidFill>
                <a:latin typeface="Arial"/>
                <a:cs typeface="Arial"/>
              </a:rPr>
              <a:t>de</a:t>
            </a:r>
            <a:r>
              <a:rPr sz="1600" b="1" spc="-10" dirty="0">
                <a:solidFill>
                  <a:srgbClr val="1F4E79"/>
                </a:solidFill>
                <a:latin typeface="Arial"/>
                <a:cs typeface="Arial"/>
              </a:rPr>
              <a:t> instituições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1688" y="2072639"/>
            <a:ext cx="10727182" cy="3428620"/>
            <a:chOff x="551688" y="2072639"/>
            <a:chExt cx="10727182" cy="3428620"/>
          </a:xfrm>
        </p:grpSpPr>
        <p:sp>
          <p:nvSpPr>
            <p:cNvPr id="5" name="object 5"/>
            <p:cNvSpPr/>
            <p:nvPr/>
          </p:nvSpPr>
          <p:spPr>
            <a:xfrm>
              <a:off x="551688" y="2072639"/>
              <a:ext cx="0" cy="3389629"/>
            </a:xfrm>
            <a:custGeom>
              <a:avLst/>
              <a:gdLst/>
              <a:ahLst/>
              <a:cxnLst/>
              <a:rect l="l" t="t" r="r" b="b"/>
              <a:pathLst>
                <a:path h="3389629">
                  <a:moveTo>
                    <a:pt x="0" y="338937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2450" y="5461254"/>
              <a:ext cx="10726420" cy="40005"/>
            </a:xfrm>
            <a:custGeom>
              <a:avLst/>
              <a:gdLst/>
              <a:ahLst/>
              <a:cxnLst/>
              <a:rect l="l" t="t" r="r" b="b"/>
              <a:pathLst>
                <a:path w="10726420" h="40004">
                  <a:moveTo>
                    <a:pt x="0" y="0"/>
                  </a:moveTo>
                  <a:lnTo>
                    <a:pt x="10725912" y="0"/>
                  </a:lnTo>
                </a:path>
                <a:path w="10726420" h="40004">
                  <a:moveTo>
                    <a:pt x="0" y="0"/>
                  </a:moveTo>
                  <a:lnTo>
                    <a:pt x="0" y="39624"/>
                  </a:lnTo>
                </a:path>
                <a:path w="10726420" h="40004">
                  <a:moveTo>
                    <a:pt x="1531620" y="0"/>
                  </a:moveTo>
                  <a:lnTo>
                    <a:pt x="1531620" y="39624"/>
                  </a:lnTo>
                </a:path>
                <a:path w="10726420" h="40004">
                  <a:moveTo>
                    <a:pt x="3064764" y="0"/>
                  </a:moveTo>
                  <a:lnTo>
                    <a:pt x="3064764" y="39624"/>
                  </a:lnTo>
                </a:path>
                <a:path w="10726420" h="40004">
                  <a:moveTo>
                    <a:pt x="4596384" y="0"/>
                  </a:moveTo>
                  <a:lnTo>
                    <a:pt x="4596384" y="39624"/>
                  </a:lnTo>
                </a:path>
                <a:path w="10726420" h="40004">
                  <a:moveTo>
                    <a:pt x="6128004" y="0"/>
                  </a:moveTo>
                  <a:lnTo>
                    <a:pt x="6128004" y="39624"/>
                  </a:lnTo>
                </a:path>
                <a:path w="10726420" h="40004">
                  <a:moveTo>
                    <a:pt x="7661148" y="0"/>
                  </a:moveTo>
                  <a:lnTo>
                    <a:pt x="7661148" y="39624"/>
                  </a:lnTo>
                </a:path>
                <a:path w="10726420" h="40004">
                  <a:moveTo>
                    <a:pt x="9192768" y="0"/>
                  </a:moveTo>
                  <a:lnTo>
                    <a:pt x="9192768" y="39624"/>
                  </a:lnTo>
                </a:path>
                <a:path w="10726420" h="40004">
                  <a:moveTo>
                    <a:pt x="10725912" y="0"/>
                  </a:moveTo>
                  <a:lnTo>
                    <a:pt x="10725912" y="39624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2450" y="3284981"/>
              <a:ext cx="10726420" cy="1190625"/>
            </a:xfrm>
            <a:custGeom>
              <a:avLst/>
              <a:gdLst/>
              <a:ahLst/>
              <a:cxnLst/>
              <a:rect l="l" t="t" r="r" b="b"/>
              <a:pathLst>
                <a:path w="10726420" h="1190625">
                  <a:moveTo>
                    <a:pt x="0" y="1018031"/>
                  </a:moveTo>
                  <a:lnTo>
                    <a:pt x="1531620" y="1190243"/>
                  </a:lnTo>
                  <a:lnTo>
                    <a:pt x="3064764" y="1152143"/>
                  </a:lnTo>
                  <a:lnTo>
                    <a:pt x="4596384" y="877823"/>
                  </a:lnTo>
                  <a:lnTo>
                    <a:pt x="6128004" y="539495"/>
                  </a:lnTo>
                  <a:lnTo>
                    <a:pt x="7661148" y="277367"/>
                  </a:lnTo>
                  <a:lnTo>
                    <a:pt x="9192768" y="102107"/>
                  </a:lnTo>
                  <a:lnTo>
                    <a:pt x="10725912" y="0"/>
                  </a:lnTo>
                </a:path>
              </a:pathLst>
            </a:custGeom>
            <a:ln w="317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2450" y="3099053"/>
              <a:ext cx="10726420" cy="2094230"/>
            </a:xfrm>
            <a:custGeom>
              <a:avLst/>
              <a:gdLst/>
              <a:ahLst/>
              <a:cxnLst/>
              <a:rect l="l" t="t" r="r" b="b"/>
              <a:pathLst>
                <a:path w="10726420" h="2094229">
                  <a:moveTo>
                    <a:pt x="0" y="1938528"/>
                  </a:moveTo>
                  <a:lnTo>
                    <a:pt x="1531620" y="2093976"/>
                  </a:lnTo>
                  <a:lnTo>
                    <a:pt x="3064764" y="1766316"/>
                  </a:lnTo>
                  <a:lnTo>
                    <a:pt x="4596384" y="1395984"/>
                  </a:lnTo>
                  <a:lnTo>
                    <a:pt x="6128004" y="1278636"/>
                  </a:lnTo>
                  <a:lnTo>
                    <a:pt x="7661148" y="630936"/>
                  </a:lnTo>
                  <a:lnTo>
                    <a:pt x="9192768" y="277368"/>
                  </a:lnTo>
                  <a:lnTo>
                    <a:pt x="10725912" y="0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2450" y="2489453"/>
              <a:ext cx="10726420" cy="1445260"/>
            </a:xfrm>
            <a:custGeom>
              <a:avLst/>
              <a:gdLst/>
              <a:ahLst/>
              <a:cxnLst/>
              <a:rect l="l" t="t" r="r" b="b"/>
              <a:pathLst>
                <a:path w="10726420" h="1445260">
                  <a:moveTo>
                    <a:pt x="0" y="1179576"/>
                  </a:moveTo>
                  <a:lnTo>
                    <a:pt x="1531620" y="1444752"/>
                  </a:lnTo>
                  <a:lnTo>
                    <a:pt x="3064764" y="1432560"/>
                  </a:lnTo>
                  <a:lnTo>
                    <a:pt x="4596384" y="1179576"/>
                  </a:lnTo>
                  <a:lnTo>
                    <a:pt x="6128004" y="1086612"/>
                  </a:lnTo>
                  <a:lnTo>
                    <a:pt x="7661148" y="603504"/>
                  </a:lnTo>
                  <a:lnTo>
                    <a:pt x="9192768" y="274320"/>
                  </a:lnTo>
                  <a:lnTo>
                    <a:pt x="10725912" y="0"/>
                  </a:lnTo>
                </a:path>
              </a:pathLst>
            </a:custGeom>
            <a:ln w="3175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9254" y="4193870"/>
            <a:ext cx="2381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1F4E79"/>
                </a:solidFill>
                <a:latin typeface="Arial"/>
                <a:cs typeface="Arial"/>
              </a:rPr>
              <a:t>8,1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21738" y="4367021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1F4E79"/>
                </a:solidFill>
                <a:latin typeface="Arial"/>
                <a:cs typeface="Arial"/>
              </a:rPr>
              <a:t>7,7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53992" y="4417898"/>
            <a:ext cx="2381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1F4E79"/>
                </a:solidFill>
                <a:latin typeface="Arial"/>
                <a:cs typeface="Arial"/>
              </a:rPr>
              <a:t>7,8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6502" y="4054602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1F4E79"/>
                </a:solidFill>
                <a:latin typeface="Arial"/>
                <a:cs typeface="Arial"/>
              </a:rPr>
              <a:t>8,3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32844" y="2839465"/>
            <a:ext cx="323215" cy="5461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10,2</a:t>
            </a:r>
            <a:endParaRPr sz="12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  <a:spcBef>
                <a:spcPts val="610"/>
              </a:spcBef>
            </a:pPr>
            <a:r>
              <a:rPr sz="1200" b="1" spc="-25" dirty="0">
                <a:solidFill>
                  <a:srgbClr val="1F4E79"/>
                </a:solidFill>
                <a:latin typeface="Arial"/>
                <a:cs typeface="Arial"/>
              </a:rPr>
              <a:t>9,9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9254" y="4928742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6,8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21738" y="5185917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6,5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53992" y="4883277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7,1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86502" y="4387342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7,7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19138" y="4269994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7,9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51646" y="3452876"/>
            <a:ext cx="23812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1F4E79"/>
                </a:solidFill>
                <a:latin typeface="Arial"/>
                <a:cs typeface="Arial"/>
              </a:rPr>
              <a:t>9,4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9,1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18675" y="3118485"/>
            <a:ext cx="320675" cy="48387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z="1200" b="1" spc="-25" dirty="0">
                <a:solidFill>
                  <a:srgbClr val="1F4E79"/>
                </a:solidFill>
                <a:latin typeface="Arial"/>
                <a:cs typeface="Arial"/>
              </a:rPr>
              <a:t>9,7</a:t>
            </a:r>
            <a:endParaRPr sz="1200">
              <a:latin typeface="Arial"/>
              <a:cs typeface="Arial"/>
            </a:endParaRPr>
          </a:p>
          <a:p>
            <a:pPr marL="95250">
              <a:lnSpc>
                <a:spcPct val="100000"/>
              </a:lnSpc>
              <a:spcBef>
                <a:spcPts val="365"/>
              </a:spcBef>
            </a:pP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9,7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1687" y="2763011"/>
            <a:ext cx="9264650" cy="1195070"/>
          </a:xfrm>
          <a:custGeom>
            <a:avLst/>
            <a:gdLst/>
            <a:ahLst/>
            <a:cxnLst/>
            <a:rect l="l" t="t" r="r" b="b"/>
            <a:pathLst>
              <a:path w="9264650" h="1195070">
                <a:moveTo>
                  <a:pt x="0" y="905256"/>
                </a:moveTo>
                <a:lnTo>
                  <a:pt x="13716" y="819912"/>
                </a:lnTo>
                <a:lnTo>
                  <a:pt x="70104" y="819912"/>
                </a:lnTo>
              </a:path>
              <a:path w="9264650" h="1195070">
                <a:moveTo>
                  <a:pt x="3064764" y="1158239"/>
                </a:moveTo>
                <a:lnTo>
                  <a:pt x="3076956" y="1194815"/>
                </a:lnTo>
                <a:lnTo>
                  <a:pt x="3134867" y="1194815"/>
                </a:lnTo>
              </a:path>
              <a:path w="9264650" h="1195070">
                <a:moveTo>
                  <a:pt x="4597908" y="905256"/>
                </a:moveTo>
                <a:lnTo>
                  <a:pt x="4610100" y="1002792"/>
                </a:lnTo>
                <a:lnTo>
                  <a:pt x="4666488" y="1002792"/>
                </a:lnTo>
              </a:path>
              <a:path w="9264650" h="1195070">
                <a:moveTo>
                  <a:pt x="9194292" y="0"/>
                </a:moveTo>
                <a:lnTo>
                  <a:pt x="9206484" y="89915"/>
                </a:lnTo>
                <a:lnTo>
                  <a:pt x="9264396" y="8991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6887" y="3474846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538235"/>
                </a:solidFill>
                <a:latin typeface="Arial"/>
                <a:cs typeface="Arial"/>
              </a:rPr>
              <a:t>9,2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79066" y="3826002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538235"/>
                </a:solidFill>
                <a:latin typeface="Arial"/>
                <a:cs typeface="Arial"/>
              </a:rPr>
              <a:t>8,7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11702" y="3849751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538235"/>
                </a:solidFill>
                <a:latin typeface="Arial"/>
                <a:cs typeface="Arial"/>
              </a:rPr>
              <a:t>8,7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44210" y="3657092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538235"/>
                </a:solidFill>
                <a:latin typeface="Arial"/>
                <a:cs typeface="Arial"/>
              </a:rPr>
              <a:t>9,2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76719" y="3402076"/>
            <a:ext cx="280670" cy="52324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b="1" spc="-25" dirty="0">
                <a:solidFill>
                  <a:srgbClr val="538235"/>
                </a:solidFill>
                <a:latin typeface="Arial"/>
                <a:cs typeface="Arial"/>
              </a:rPr>
              <a:t>9,3</a:t>
            </a:r>
            <a:endParaRPr sz="12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  <a:spcBef>
                <a:spcPts val="520"/>
              </a:spcBef>
            </a:pPr>
            <a:r>
              <a:rPr sz="1200" b="1" spc="-25" dirty="0">
                <a:solidFill>
                  <a:srgbClr val="1F4E79"/>
                </a:solidFill>
                <a:latin typeface="Arial"/>
                <a:cs typeface="Arial"/>
              </a:rPr>
              <a:t>8,9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08593" y="2983738"/>
            <a:ext cx="323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538235"/>
                </a:solidFill>
                <a:latin typeface="Arial"/>
                <a:cs typeface="Arial"/>
              </a:rPr>
              <a:t>10,2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41230" y="2743580"/>
            <a:ext cx="323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538235"/>
                </a:solidFill>
                <a:latin typeface="Arial"/>
                <a:cs typeface="Arial"/>
              </a:rPr>
              <a:t>10,8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72468" y="2379929"/>
            <a:ext cx="3162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538235"/>
                </a:solidFill>
                <a:latin typeface="Arial"/>
                <a:cs typeface="Arial"/>
              </a:rPr>
              <a:t>11,3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9460" y="536371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F4E79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9460" y="479856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F4E79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9460" y="423341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F4E79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9460" y="3668395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F4E79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9052" y="310268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1F4E79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9052" y="253784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1F4E79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9052" y="197281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1F4E79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8170" y="551454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1F4E79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30654" y="551454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1F4E79"/>
                </a:solidFill>
                <a:latin typeface="Arial"/>
                <a:cs typeface="Arial"/>
              </a:rPr>
              <a:t>2016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63290" y="551454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1F4E79"/>
                </a:solidFill>
                <a:latin typeface="Arial"/>
                <a:cs typeface="Arial"/>
              </a:rPr>
              <a:t>2017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95417" y="551454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1F4E79"/>
                </a:solidFill>
                <a:latin typeface="Arial"/>
                <a:cs typeface="Arial"/>
              </a:rPr>
              <a:t>2018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28054" y="551454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1F4E79"/>
                </a:solidFill>
                <a:latin typeface="Arial"/>
                <a:cs typeface="Arial"/>
              </a:rPr>
              <a:t>2019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60563" y="551454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1F4E79"/>
                </a:solidFill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93071" y="551454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1F4E79"/>
                </a:solidFill>
                <a:latin typeface="Arial"/>
                <a:cs typeface="Arial"/>
              </a:rPr>
              <a:t>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125327" y="5514543"/>
            <a:ext cx="307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1F4E79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227326" y="604951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317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548432" y="5883046"/>
            <a:ext cx="76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F4E79"/>
                </a:solidFill>
                <a:latin typeface="Arial"/>
                <a:cs typeface="Arial"/>
              </a:rPr>
              <a:t>Crédito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583173" y="604951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904788" y="5883046"/>
            <a:ext cx="92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Depósito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105138" y="604951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1750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426499" y="5883046"/>
            <a:ext cx="53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38235"/>
                </a:solidFill>
                <a:latin typeface="Arial"/>
                <a:cs typeface="Arial"/>
              </a:rPr>
              <a:t>Ativo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328917" y="1923033"/>
            <a:ext cx="2698115" cy="2915920"/>
            <a:chOff x="6328917" y="1923033"/>
            <a:chExt cx="2698115" cy="2915920"/>
          </a:xfrm>
        </p:grpSpPr>
        <p:sp>
          <p:nvSpPr>
            <p:cNvPr id="53" name="object 53"/>
            <p:cNvSpPr/>
            <p:nvPr/>
          </p:nvSpPr>
          <p:spPr>
            <a:xfrm>
              <a:off x="6335267" y="1929383"/>
              <a:ext cx="241300" cy="623570"/>
            </a:xfrm>
            <a:custGeom>
              <a:avLst/>
              <a:gdLst/>
              <a:ahLst/>
              <a:cxnLst/>
              <a:rect l="l" t="t" r="r" b="b"/>
              <a:pathLst>
                <a:path w="241300" h="623569">
                  <a:moveTo>
                    <a:pt x="120396" y="0"/>
                  </a:moveTo>
                  <a:lnTo>
                    <a:pt x="0" y="120395"/>
                  </a:lnTo>
                  <a:lnTo>
                    <a:pt x="60198" y="120395"/>
                  </a:lnTo>
                  <a:lnTo>
                    <a:pt x="60198" y="623315"/>
                  </a:lnTo>
                  <a:lnTo>
                    <a:pt x="180593" y="623315"/>
                  </a:lnTo>
                  <a:lnTo>
                    <a:pt x="180593" y="120395"/>
                  </a:lnTo>
                  <a:lnTo>
                    <a:pt x="240791" y="120395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35267" y="1929383"/>
              <a:ext cx="241300" cy="623570"/>
            </a:xfrm>
            <a:custGeom>
              <a:avLst/>
              <a:gdLst/>
              <a:ahLst/>
              <a:cxnLst/>
              <a:rect l="l" t="t" r="r" b="b"/>
              <a:pathLst>
                <a:path w="241300" h="623569">
                  <a:moveTo>
                    <a:pt x="0" y="120395"/>
                  </a:moveTo>
                  <a:lnTo>
                    <a:pt x="120396" y="0"/>
                  </a:lnTo>
                  <a:lnTo>
                    <a:pt x="240791" y="120395"/>
                  </a:lnTo>
                  <a:lnTo>
                    <a:pt x="180593" y="120395"/>
                  </a:lnTo>
                  <a:lnTo>
                    <a:pt x="180593" y="623315"/>
                  </a:lnTo>
                  <a:lnTo>
                    <a:pt x="60198" y="623315"/>
                  </a:lnTo>
                  <a:lnTo>
                    <a:pt x="60198" y="120395"/>
                  </a:lnTo>
                  <a:lnTo>
                    <a:pt x="0" y="1203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81288" y="4262627"/>
              <a:ext cx="239395" cy="570230"/>
            </a:xfrm>
            <a:custGeom>
              <a:avLst/>
              <a:gdLst/>
              <a:ahLst/>
              <a:cxnLst/>
              <a:rect l="l" t="t" r="r" b="b"/>
              <a:pathLst>
                <a:path w="239395" h="570229">
                  <a:moveTo>
                    <a:pt x="179450" y="0"/>
                  </a:moveTo>
                  <a:lnTo>
                    <a:pt x="59816" y="0"/>
                  </a:lnTo>
                  <a:lnTo>
                    <a:pt x="59816" y="450342"/>
                  </a:lnTo>
                  <a:lnTo>
                    <a:pt x="0" y="450342"/>
                  </a:lnTo>
                  <a:lnTo>
                    <a:pt x="119633" y="569976"/>
                  </a:lnTo>
                  <a:lnTo>
                    <a:pt x="239267" y="450342"/>
                  </a:lnTo>
                  <a:lnTo>
                    <a:pt x="179450" y="450342"/>
                  </a:lnTo>
                  <a:lnTo>
                    <a:pt x="179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781288" y="4262627"/>
              <a:ext cx="239395" cy="570230"/>
            </a:xfrm>
            <a:custGeom>
              <a:avLst/>
              <a:gdLst/>
              <a:ahLst/>
              <a:cxnLst/>
              <a:rect l="l" t="t" r="r" b="b"/>
              <a:pathLst>
                <a:path w="239395" h="570229">
                  <a:moveTo>
                    <a:pt x="0" y="450342"/>
                  </a:moveTo>
                  <a:lnTo>
                    <a:pt x="59816" y="450342"/>
                  </a:lnTo>
                  <a:lnTo>
                    <a:pt x="59816" y="0"/>
                  </a:lnTo>
                  <a:lnTo>
                    <a:pt x="179450" y="0"/>
                  </a:lnTo>
                  <a:lnTo>
                    <a:pt x="179450" y="450342"/>
                  </a:lnTo>
                  <a:lnTo>
                    <a:pt x="239267" y="450342"/>
                  </a:lnTo>
                  <a:lnTo>
                    <a:pt x="119633" y="569976"/>
                  </a:lnTo>
                  <a:lnTo>
                    <a:pt x="0" y="45034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870954" y="1997202"/>
            <a:ext cx="1274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Redução</a:t>
            </a:r>
            <a:r>
              <a:rPr sz="1800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Calibri"/>
                <a:cs typeface="Calibri"/>
              </a:rPr>
              <a:t>de </a:t>
            </a:r>
            <a:r>
              <a:rPr sz="1800" spc="-20" dirty="0">
                <a:solidFill>
                  <a:srgbClr val="1F4E79"/>
                </a:solidFill>
                <a:latin typeface="Calibri"/>
                <a:cs typeface="Calibri"/>
              </a:rPr>
              <a:t>concentração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xfrm>
            <a:off x="11824461" y="6601764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5</a:t>
            </a:fld>
            <a:endParaRPr spc="-25" dirty="0"/>
          </a:p>
        </p:txBody>
      </p:sp>
      <p:sp>
        <p:nvSpPr>
          <p:cNvPr id="58" name="object 58"/>
          <p:cNvSpPr txBox="1"/>
          <p:nvPr/>
        </p:nvSpPr>
        <p:spPr>
          <a:xfrm>
            <a:off x="9271507" y="4264532"/>
            <a:ext cx="1275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Aumento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concentração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4419" y="2046477"/>
            <a:ext cx="11170285" cy="3227705"/>
            <a:chOff x="804419" y="2046477"/>
            <a:chExt cx="11170285" cy="3227705"/>
          </a:xfrm>
        </p:grpSpPr>
        <p:sp>
          <p:nvSpPr>
            <p:cNvPr id="3" name="object 3"/>
            <p:cNvSpPr/>
            <p:nvPr/>
          </p:nvSpPr>
          <p:spPr>
            <a:xfrm>
              <a:off x="810452" y="2655877"/>
              <a:ext cx="11158220" cy="2612390"/>
            </a:xfrm>
            <a:custGeom>
              <a:avLst/>
              <a:gdLst/>
              <a:ahLst/>
              <a:cxnLst/>
              <a:rect l="l" t="t" r="r" b="b"/>
              <a:pathLst>
                <a:path w="11158220" h="2612390">
                  <a:moveTo>
                    <a:pt x="0" y="2612008"/>
                  </a:moveTo>
                  <a:lnTo>
                    <a:pt x="11157898" y="2612008"/>
                  </a:lnTo>
                </a:path>
                <a:path w="11158220" h="2612390">
                  <a:moveTo>
                    <a:pt x="0" y="2090039"/>
                  </a:moveTo>
                  <a:lnTo>
                    <a:pt x="11157898" y="2090039"/>
                  </a:lnTo>
                </a:path>
                <a:path w="11158220" h="2612390">
                  <a:moveTo>
                    <a:pt x="0" y="1568007"/>
                  </a:moveTo>
                  <a:lnTo>
                    <a:pt x="11157898" y="1568007"/>
                  </a:lnTo>
                </a:path>
                <a:path w="11158220" h="2612390">
                  <a:moveTo>
                    <a:pt x="0" y="1045976"/>
                  </a:moveTo>
                  <a:lnTo>
                    <a:pt x="11157898" y="1045976"/>
                  </a:lnTo>
                </a:path>
                <a:path w="11158220" h="2612390">
                  <a:moveTo>
                    <a:pt x="0" y="522031"/>
                  </a:moveTo>
                  <a:lnTo>
                    <a:pt x="11157898" y="522031"/>
                  </a:lnTo>
                </a:path>
                <a:path w="11158220" h="2612390">
                  <a:moveTo>
                    <a:pt x="0" y="0"/>
                  </a:moveTo>
                  <a:lnTo>
                    <a:pt x="11157898" y="0"/>
                  </a:lnTo>
                </a:path>
              </a:pathLst>
            </a:custGeom>
            <a:ln w="1282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8814" y="2574608"/>
              <a:ext cx="11081385" cy="2533650"/>
            </a:xfrm>
            <a:custGeom>
              <a:avLst/>
              <a:gdLst/>
              <a:ahLst/>
              <a:cxnLst/>
              <a:rect l="l" t="t" r="r" b="b"/>
              <a:pathLst>
                <a:path w="11081385" h="2533650">
                  <a:moveTo>
                    <a:pt x="0" y="659710"/>
                  </a:moveTo>
                  <a:lnTo>
                    <a:pt x="232366" y="609993"/>
                  </a:lnTo>
                  <a:lnTo>
                    <a:pt x="462541" y="688393"/>
                  </a:lnTo>
                  <a:lnTo>
                    <a:pt x="692716" y="369055"/>
                  </a:lnTo>
                  <a:lnTo>
                    <a:pt x="925082" y="933155"/>
                  </a:lnTo>
                  <a:lnTo>
                    <a:pt x="1155348" y="845194"/>
                  </a:lnTo>
                  <a:lnTo>
                    <a:pt x="1385523" y="870053"/>
                  </a:lnTo>
                  <a:lnTo>
                    <a:pt x="1617890" y="923594"/>
                  </a:lnTo>
                  <a:lnTo>
                    <a:pt x="1848064" y="453192"/>
                  </a:lnTo>
                  <a:lnTo>
                    <a:pt x="2078239" y="564100"/>
                  </a:lnTo>
                  <a:lnTo>
                    <a:pt x="2308414" y="1162620"/>
                  </a:lnTo>
                  <a:lnTo>
                    <a:pt x="2540780" y="1084220"/>
                  </a:lnTo>
                  <a:lnTo>
                    <a:pt x="2770955" y="399650"/>
                  </a:lnTo>
                  <a:lnTo>
                    <a:pt x="3001130" y="349933"/>
                  </a:lnTo>
                  <a:lnTo>
                    <a:pt x="3233497" y="361406"/>
                  </a:lnTo>
                  <a:lnTo>
                    <a:pt x="3463671" y="548802"/>
                  </a:lnTo>
                  <a:lnTo>
                    <a:pt x="3693846" y="478051"/>
                  </a:lnTo>
                  <a:lnTo>
                    <a:pt x="3926213" y="449368"/>
                  </a:lnTo>
                  <a:lnTo>
                    <a:pt x="4156387" y="541153"/>
                  </a:lnTo>
                  <a:lnTo>
                    <a:pt x="4386562" y="562188"/>
                  </a:lnTo>
                  <a:lnTo>
                    <a:pt x="4618929" y="627203"/>
                  </a:lnTo>
                  <a:lnTo>
                    <a:pt x="4849103" y="606168"/>
                  </a:lnTo>
                  <a:lnTo>
                    <a:pt x="5079278" y="342284"/>
                  </a:lnTo>
                  <a:lnTo>
                    <a:pt x="5309453" y="342284"/>
                  </a:lnTo>
                  <a:lnTo>
                    <a:pt x="5541819" y="447455"/>
                  </a:lnTo>
                  <a:lnTo>
                    <a:pt x="5771811" y="390089"/>
                  </a:lnTo>
                  <a:lnTo>
                    <a:pt x="6002169" y="434070"/>
                  </a:lnTo>
                  <a:lnTo>
                    <a:pt x="6234535" y="242850"/>
                  </a:lnTo>
                  <a:lnTo>
                    <a:pt x="6464710" y="107083"/>
                  </a:lnTo>
                  <a:lnTo>
                    <a:pt x="6694885" y="0"/>
                  </a:lnTo>
                  <a:lnTo>
                    <a:pt x="6927252" y="61190"/>
                  </a:lnTo>
                  <a:lnTo>
                    <a:pt x="7157426" y="634852"/>
                  </a:lnTo>
                  <a:lnTo>
                    <a:pt x="7387418" y="891087"/>
                  </a:lnTo>
                  <a:lnTo>
                    <a:pt x="7617775" y="1038327"/>
                  </a:lnTo>
                  <a:lnTo>
                    <a:pt x="7850142" y="1197040"/>
                  </a:lnTo>
                  <a:lnTo>
                    <a:pt x="8080317" y="1306035"/>
                  </a:lnTo>
                  <a:lnTo>
                    <a:pt x="8310491" y="1483870"/>
                  </a:lnTo>
                  <a:lnTo>
                    <a:pt x="8542676" y="1703774"/>
                  </a:lnTo>
                  <a:lnTo>
                    <a:pt x="8773033" y="1594778"/>
                  </a:lnTo>
                  <a:lnTo>
                    <a:pt x="9003025" y="1589042"/>
                  </a:lnTo>
                  <a:lnTo>
                    <a:pt x="9235574" y="1753491"/>
                  </a:lnTo>
                  <a:lnTo>
                    <a:pt x="9465749" y="1948536"/>
                  </a:lnTo>
                  <a:lnTo>
                    <a:pt x="9695741" y="2044147"/>
                  </a:lnTo>
                  <a:lnTo>
                    <a:pt x="9928290" y="2105337"/>
                  </a:lnTo>
                  <a:lnTo>
                    <a:pt x="10158282" y="2367245"/>
                  </a:lnTo>
                  <a:lnTo>
                    <a:pt x="10388457" y="2338562"/>
                  </a:lnTo>
                  <a:lnTo>
                    <a:pt x="10618814" y="2390192"/>
                  </a:lnTo>
                  <a:lnTo>
                    <a:pt x="10850998" y="2288845"/>
                  </a:lnTo>
                  <a:lnTo>
                    <a:pt x="11081356" y="2533607"/>
                  </a:lnTo>
                </a:path>
              </a:pathLst>
            </a:custGeom>
            <a:ln w="64203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0452" y="2133845"/>
              <a:ext cx="11158220" cy="0"/>
            </a:xfrm>
            <a:custGeom>
              <a:avLst/>
              <a:gdLst/>
              <a:ahLst/>
              <a:cxnLst/>
              <a:rect l="l" t="t" r="r" b="b"/>
              <a:pathLst>
                <a:path w="11158220">
                  <a:moveTo>
                    <a:pt x="0" y="0"/>
                  </a:moveTo>
                  <a:lnTo>
                    <a:pt x="11157898" y="0"/>
                  </a:lnTo>
                </a:path>
              </a:pathLst>
            </a:custGeom>
            <a:ln w="119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69680" y="2052827"/>
              <a:ext cx="241300" cy="623570"/>
            </a:xfrm>
            <a:custGeom>
              <a:avLst/>
              <a:gdLst/>
              <a:ahLst/>
              <a:cxnLst/>
              <a:rect l="l" t="t" r="r" b="b"/>
              <a:pathLst>
                <a:path w="241300" h="623569">
                  <a:moveTo>
                    <a:pt x="120396" y="0"/>
                  </a:moveTo>
                  <a:lnTo>
                    <a:pt x="0" y="120396"/>
                  </a:lnTo>
                  <a:lnTo>
                    <a:pt x="60198" y="120396"/>
                  </a:lnTo>
                  <a:lnTo>
                    <a:pt x="60198" y="623316"/>
                  </a:lnTo>
                  <a:lnTo>
                    <a:pt x="180594" y="623316"/>
                  </a:lnTo>
                  <a:lnTo>
                    <a:pt x="180594" y="120396"/>
                  </a:lnTo>
                  <a:lnTo>
                    <a:pt x="240792" y="120396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69680" y="2052827"/>
              <a:ext cx="241300" cy="623570"/>
            </a:xfrm>
            <a:custGeom>
              <a:avLst/>
              <a:gdLst/>
              <a:ahLst/>
              <a:cxnLst/>
              <a:rect l="l" t="t" r="r" b="b"/>
              <a:pathLst>
                <a:path w="241300" h="623569">
                  <a:moveTo>
                    <a:pt x="0" y="120396"/>
                  </a:moveTo>
                  <a:lnTo>
                    <a:pt x="120396" y="0"/>
                  </a:lnTo>
                  <a:lnTo>
                    <a:pt x="240792" y="120396"/>
                  </a:lnTo>
                  <a:lnTo>
                    <a:pt x="180594" y="120396"/>
                  </a:lnTo>
                  <a:lnTo>
                    <a:pt x="180594" y="623316"/>
                  </a:lnTo>
                  <a:lnTo>
                    <a:pt x="60198" y="623316"/>
                  </a:lnTo>
                  <a:lnTo>
                    <a:pt x="60198" y="120396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0452" y="5791829"/>
            <a:ext cx="11158220" cy="0"/>
          </a:xfrm>
          <a:custGeom>
            <a:avLst/>
            <a:gdLst/>
            <a:ahLst/>
            <a:cxnLst/>
            <a:rect l="l" t="t" r="r" b="b"/>
            <a:pathLst>
              <a:path w="11158220">
                <a:moveTo>
                  <a:pt x="0" y="0"/>
                </a:moveTo>
                <a:lnTo>
                  <a:pt x="11157898" y="0"/>
                </a:lnTo>
              </a:path>
            </a:pathLst>
          </a:custGeom>
          <a:ln w="11951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8658" y="5658453"/>
            <a:ext cx="456565" cy="2273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0" spc="70" dirty="0">
                <a:solidFill>
                  <a:srgbClr val="1F3863"/>
                </a:solidFill>
                <a:latin typeface="Calibri Light"/>
                <a:cs typeface="Calibri Light"/>
              </a:rPr>
              <a:t>1.000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658" y="5135656"/>
            <a:ext cx="456565" cy="2273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0" spc="70" dirty="0">
                <a:solidFill>
                  <a:srgbClr val="1F3863"/>
                </a:solidFill>
                <a:latin typeface="Calibri Light"/>
                <a:cs typeface="Calibri Light"/>
              </a:rPr>
              <a:t>1.200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560" y="4612525"/>
            <a:ext cx="45720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0" spc="75" dirty="0">
                <a:solidFill>
                  <a:srgbClr val="1F3863"/>
                </a:solidFill>
                <a:latin typeface="Calibri Light"/>
                <a:cs typeface="Calibri Light"/>
              </a:rPr>
              <a:t>1.400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560" y="3044517"/>
            <a:ext cx="457200" cy="1273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0" spc="75" dirty="0">
                <a:solidFill>
                  <a:srgbClr val="1F3863"/>
                </a:solidFill>
                <a:latin typeface="Calibri Light"/>
                <a:cs typeface="Calibri Light"/>
              </a:rPr>
              <a:t>2.000</a:t>
            </a:r>
            <a:endParaRPr sz="1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3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300" b="0" spc="70" dirty="0">
                <a:solidFill>
                  <a:srgbClr val="1F3863"/>
                </a:solidFill>
                <a:latin typeface="Calibri Light"/>
                <a:cs typeface="Calibri Light"/>
              </a:rPr>
              <a:t>1.800</a:t>
            </a:r>
            <a:endParaRPr sz="1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3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300" b="0" spc="70" dirty="0">
                <a:solidFill>
                  <a:srgbClr val="1F3863"/>
                </a:solidFill>
                <a:latin typeface="Calibri Light"/>
                <a:cs typeface="Calibri Light"/>
              </a:rPr>
              <a:t>1.600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658" y="2522390"/>
            <a:ext cx="456565" cy="2273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0" spc="70" dirty="0">
                <a:solidFill>
                  <a:srgbClr val="1F3863"/>
                </a:solidFill>
                <a:latin typeface="Calibri Light"/>
                <a:cs typeface="Calibri Light"/>
              </a:rPr>
              <a:t>2.200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658" y="1999561"/>
            <a:ext cx="456565" cy="2273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0" spc="70" dirty="0">
                <a:solidFill>
                  <a:srgbClr val="1F3863"/>
                </a:solidFill>
                <a:latin typeface="Calibri Light"/>
                <a:cs typeface="Calibri Light"/>
              </a:rPr>
              <a:t>2.400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8907" y="5870232"/>
            <a:ext cx="189865" cy="4483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95" dirty="0">
                <a:solidFill>
                  <a:srgbClr val="1F3863"/>
                </a:solidFill>
                <a:latin typeface="Calibri"/>
                <a:cs typeface="Calibri"/>
              </a:rPr>
              <a:t>mar-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11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6683" y="5869678"/>
            <a:ext cx="189865" cy="358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65" dirty="0">
                <a:solidFill>
                  <a:srgbClr val="1F3863"/>
                </a:solidFill>
                <a:latin typeface="Calibri"/>
                <a:cs typeface="Calibri"/>
              </a:rPr>
              <a:t>jul-</a:t>
            </a:r>
            <a:r>
              <a:rPr sz="1300" spc="-60" dirty="0">
                <a:solidFill>
                  <a:srgbClr val="1F3863"/>
                </a:solidFill>
                <a:latin typeface="Calibri"/>
                <a:cs typeface="Calibri"/>
              </a:rPr>
              <a:t>11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4460" y="5869678"/>
            <a:ext cx="805815" cy="448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9845">
              <a:lnSpc>
                <a:spcPts val="1330"/>
              </a:lnSpc>
            </a:pPr>
            <a:r>
              <a:rPr sz="1300" spc="-90" dirty="0">
                <a:solidFill>
                  <a:srgbClr val="1F3863"/>
                </a:solidFill>
                <a:latin typeface="Calibri"/>
                <a:cs typeface="Calibri"/>
              </a:rPr>
              <a:t>nov-</a:t>
            </a:r>
            <a:r>
              <a:rPr sz="1300" spc="-50" dirty="0">
                <a:solidFill>
                  <a:srgbClr val="1F3863"/>
                </a:solidFill>
                <a:latin typeface="Calibri"/>
                <a:cs typeface="Calibri"/>
              </a:rPr>
              <a:t>11</a:t>
            </a:r>
            <a:endParaRPr sz="1300">
              <a:latin typeface="Calibri"/>
              <a:cs typeface="Calibri"/>
            </a:endParaRPr>
          </a:p>
          <a:p>
            <a:pPr marL="102870" marR="5080" indent="-90805">
              <a:lnSpc>
                <a:spcPct val="155400"/>
              </a:lnSpc>
            </a:pPr>
            <a:r>
              <a:rPr sz="1300" spc="-95" dirty="0">
                <a:solidFill>
                  <a:srgbClr val="1F3863"/>
                </a:solidFill>
                <a:latin typeface="Calibri"/>
                <a:cs typeface="Calibri"/>
              </a:rPr>
              <a:t>mar-12</a:t>
            </a:r>
            <a:r>
              <a:rPr sz="1300" spc="-65" dirty="0">
                <a:solidFill>
                  <a:srgbClr val="1F3863"/>
                </a:solidFill>
                <a:latin typeface="Calibri"/>
                <a:cs typeface="Calibri"/>
              </a:rPr>
              <a:t> jul-</a:t>
            </a:r>
            <a:r>
              <a:rPr sz="1300" spc="-100" dirty="0">
                <a:solidFill>
                  <a:srgbClr val="1F3863"/>
                </a:solidFill>
                <a:latin typeface="Calibri"/>
                <a:cs typeface="Calibri"/>
              </a:rPr>
              <a:t>12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07862" y="5870297"/>
            <a:ext cx="189865" cy="4305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90" dirty="0">
                <a:solidFill>
                  <a:srgbClr val="1F3863"/>
                </a:solidFill>
                <a:latin typeface="Calibri"/>
                <a:cs typeface="Calibri"/>
              </a:rPr>
              <a:t>nov-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12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15163" y="5869678"/>
            <a:ext cx="806450" cy="448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5"/>
              </a:lnSpc>
            </a:pPr>
            <a:r>
              <a:rPr sz="1300" spc="-90" dirty="0">
                <a:solidFill>
                  <a:srgbClr val="1F3863"/>
                </a:solidFill>
                <a:latin typeface="Calibri"/>
                <a:cs typeface="Calibri"/>
              </a:rPr>
              <a:t>mar-</a:t>
            </a:r>
            <a:r>
              <a:rPr sz="1300" spc="-60" dirty="0">
                <a:solidFill>
                  <a:srgbClr val="1F3863"/>
                </a:solidFill>
                <a:latin typeface="Calibri"/>
                <a:cs typeface="Calibri"/>
              </a:rPr>
              <a:t>13</a:t>
            </a:r>
            <a:endParaRPr sz="1300">
              <a:latin typeface="Calibri"/>
              <a:cs typeface="Calibri"/>
            </a:endParaRPr>
          </a:p>
          <a:p>
            <a:pPr marL="29845" marR="5080" indent="73025">
              <a:lnSpc>
                <a:spcPct val="155300"/>
              </a:lnSpc>
              <a:spcBef>
                <a:spcPts val="5"/>
              </a:spcBef>
            </a:pPr>
            <a:r>
              <a:rPr sz="1300" spc="-65" dirty="0">
                <a:solidFill>
                  <a:srgbClr val="1F3863"/>
                </a:solidFill>
                <a:latin typeface="Calibri"/>
                <a:cs typeface="Calibri"/>
              </a:rPr>
              <a:t>jul-</a:t>
            </a:r>
            <a:r>
              <a:rPr sz="1300" spc="-100" dirty="0">
                <a:solidFill>
                  <a:srgbClr val="1F3863"/>
                </a:solidFill>
                <a:latin typeface="Calibri"/>
                <a:cs typeface="Calibri"/>
              </a:rPr>
              <a:t>13</a:t>
            </a:r>
            <a:r>
              <a:rPr sz="1300" spc="-90" dirty="0">
                <a:solidFill>
                  <a:srgbClr val="1F3863"/>
                </a:solidFill>
                <a:latin typeface="Calibri"/>
                <a:cs typeface="Calibri"/>
              </a:rPr>
              <a:t> nov-</a:t>
            </a:r>
            <a:r>
              <a:rPr sz="1300" spc="-95" dirty="0">
                <a:solidFill>
                  <a:srgbClr val="1F3863"/>
                </a:solidFill>
                <a:latin typeface="Calibri"/>
                <a:cs typeface="Calibri"/>
              </a:rPr>
              <a:t>13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39296" y="5870232"/>
            <a:ext cx="189865" cy="4483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95" dirty="0">
                <a:solidFill>
                  <a:srgbClr val="1F3863"/>
                </a:solidFill>
                <a:latin typeface="Calibri"/>
                <a:cs typeface="Calibri"/>
              </a:rPr>
              <a:t>mar-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14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47109" y="5869678"/>
            <a:ext cx="189865" cy="358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65" dirty="0">
                <a:solidFill>
                  <a:srgbClr val="1F3863"/>
                </a:solidFill>
                <a:latin typeface="Calibri"/>
                <a:cs typeface="Calibri"/>
              </a:rPr>
              <a:t>jul-</a:t>
            </a:r>
            <a:r>
              <a:rPr sz="1300" spc="-60" dirty="0">
                <a:solidFill>
                  <a:srgbClr val="1F3863"/>
                </a:solidFill>
                <a:latin typeface="Calibri"/>
                <a:cs typeface="Calibri"/>
              </a:rPr>
              <a:t>14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54922" y="5870232"/>
            <a:ext cx="497840" cy="4483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9845">
              <a:lnSpc>
                <a:spcPts val="1330"/>
              </a:lnSpc>
            </a:pPr>
            <a:r>
              <a:rPr sz="1300" spc="-90" dirty="0">
                <a:solidFill>
                  <a:srgbClr val="1F3863"/>
                </a:solidFill>
                <a:latin typeface="Calibri"/>
                <a:cs typeface="Calibri"/>
              </a:rPr>
              <a:t>nov-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14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300" spc="-95" dirty="0">
                <a:solidFill>
                  <a:srgbClr val="1F3863"/>
                </a:solidFill>
                <a:latin typeface="Calibri"/>
                <a:cs typeface="Calibri"/>
              </a:rPr>
              <a:t>mar-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15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70036" y="5869222"/>
            <a:ext cx="190500" cy="358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5"/>
              </a:lnSpc>
            </a:pPr>
            <a:r>
              <a:rPr sz="1300" spc="-65" dirty="0">
                <a:solidFill>
                  <a:srgbClr val="1F3863"/>
                </a:solidFill>
                <a:latin typeface="Calibri"/>
                <a:cs typeface="Calibri"/>
              </a:rPr>
              <a:t>jul-</a:t>
            </a:r>
            <a:r>
              <a:rPr sz="1300" spc="-60" dirty="0">
                <a:solidFill>
                  <a:srgbClr val="1F3863"/>
                </a:solidFill>
                <a:latin typeface="Calibri"/>
                <a:cs typeface="Calibri"/>
              </a:rPr>
              <a:t>15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78726" y="5870297"/>
            <a:ext cx="189865" cy="4305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90" dirty="0">
                <a:solidFill>
                  <a:srgbClr val="1F3863"/>
                </a:solidFill>
                <a:latin typeface="Calibri"/>
                <a:cs typeface="Calibri"/>
              </a:rPr>
              <a:t>nov-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15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86356" y="5869678"/>
            <a:ext cx="497840" cy="448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95" dirty="0">
                <a:solidFill>
                  <a:srgbClr val="1F3863"/>
                </a:solidFill>
                <a:latin typeface="Calibri"/>
                <a:cs typeface="Calibri"/>
              </a:rPr>
              <a:t>mar-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16</a:t>
            </a:r>
            <a:endParaRPr sz="1300">
              <a:latin typeface="Calibri"/>
              <a:cs typeface="Calibri"/>
            </a:endParaRPr>
          </a:p>
          <a:p>
            <a:pPr marL="102870">
              <a:lnSpc>
                <a:spcPct val="100000"/>
              </a:lnSpc>
              <a:spcBef>
                <a:spcPts val="860"/>
              </a:spcBef>
            </a:pPr>
            <a:r>
              <a:rPr sz="1300" spc="-65" dirty="0">
                <a:solidFill>
                  <a:srgbClr val="1F3863"/>
                </a:solidFill>
                <a:latin typeface="Calibri"/>
                <a:cs typeface="Calibri"/>
              </a:rPr>
              <a:t>jul-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16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01982" y="5870297"/>
            <a:ext cx="189865" cy="4305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90" dirty="0">
                <a:solidFill>
                  <a:srgbClr val="1F3863"/>
                </a:solidFill>
                <a:latin typeface="Calibri"/>
                <a:cs typeface="Calibri"/>
              </a:rPr>
              <a:t>nov-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16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09795" y="5870232"/>
            <a:ext cx="189865" cy="4483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95" dirty="0">
                <a:solidFill>
                  <a:srgbClr val="1F3863"/>
                </a:solidFill>
                <a:latin typeface="Calibri"/>
                <a:cs typeface="Calibri"/>
              </a:rPr>
              <a:t>mar-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17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17608" y="5869678"/>
            <a:ext cx="497840" cy="431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5725">
              <a:lnSpc>
                <a:spcPts val="1330"/>
              </a:lnSpc>
            </a:pPr>
            <a:r>
              <a:rPr sz="1300" spc="-65" dirty="0">
                <a:solidFill>
                  <a:srgbClr val="1F3863"/>
                </a:solidFill>
                <a:latin typeface="Calibri"/>
                <a:cs typeface="Calibri"/>
              </a:rPr>
              <a:t>jul-</a:t>
            </a:r>
            <a:r>
              <a:rPr sz="1300" spc="-60" dirty="0">
                <a:solidFill>
                  <a:srgbClr val="1F3863"/>
                </a:solidFill>
                <a:latin typeface="Calibri"/>
                <a:cs typeface="Calibri"/>
              </a:rPr>
              <a:t>17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300" spc="-90" dirty="0">
                <a:solidFill>
                  <a:srgbClr val="1F3863"/>
                </a:solidFill>
                <a:latin typeface="Calibri"/>
                <a:cs typeface="Calibri"/>
              </a:rPr>
              <a:t>nov-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17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33599" y="5870232"/>
            <a:ext cx="189865" cy="4483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95" dirty="0">
                <a:solidFill>
                  <a:srgbClr val="1F3863"/>
                </a:solidFill>
                <a:latin typeface="Calibri"/>
                <a:cs typeface="Calibri"/>
              </a:rPr>
              <a:t>mar-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18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41229" y="5869678"/>
            <a:ext cx="189865" cy="358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65" dirty="0">
                <a:solidFill>
                  <a:srgbClr val="1F3863"/>
                </a:solidFill>
                <a:latin typeface="Calibri"/>
                <a:cs typeface="Calibri"/>
              </a:rPr>
              <a:t>jul-</a:t>
            </a:r>
            <a:r>
              <a:rPr sz="1300" spc="-60" dirty="0">
                <a:solidFill>
                  <a:srgbClr val="1F3863"/>
                </a:solidFill>
                <a:latin typeface="Calibri"/>
                <a:cs typeface="Calibri"/>
              </a:rPr>
              <a:t>18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49042" y="5870232"/>
            <a:ext cx="497840" cy="4483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9845">
              <a:lnSpc>
                <a:spcPts val="1330"/>
              </a:lnSpc>
            </a:pPr>
            <a:r>
              <a:rPr sz="1300" spc="-90" dirty="0">
                <a:solidFill>
                  <a:srgbClr val="1F3863"/>
                </a:solidFill>
                <a:latin typeface="Calibri"/>
                <a:cs typeface="Calibri"/>
              </a:rPr>
              <a:t>nov-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18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300" spc="-95" dirty="0">
                <a:solidFill>
                  <a:srgbClr val="1F3863"/>
                </a:solidFill>
                <a:latin typeface="Calibri"/>
                <a:cs typeface="Calibri"/>
              </a:rPr>
              <a:t>mar-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19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64668" y="5869678"/>
            <a:ext cx="189865" cy="358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65" dirty="0">
                <a:solidFill>
                  <a:srgbClr val="1F3863"/>
                </a:solidFill>
                <a:latin typeface="Calibri"/>
                <a:cs typeface="Calibri"/>
              </a:rPr>
              <a:t>jul-</a:t>
            </a:r>
            <a:r>
              <a:rPr sz="1300" spc="-60" dirty="0">
                <a:solidFill>
                  <a:srgbClr val="1F3863"/>
                </a:solidFill>
                <a:latin typeface="Calibri"/>
                <a:cs typeface="Calibri"/>
              </a:rPr>
              <a:t>19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72481" y="5870297"/>
            <a:ext cx="189865" cy="4305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90" dirty="0">
                <a:solidFill>
                  <a:srgbClr val="1F3863"/>
                </a:solidFill>
                <a:latin typeface="Calibri"/>
                <a:cs typeface="Calibri"/>
              </a:rPr>
              <a:t>nov-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19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80111" y="5869678"/>
            <a:ext cx="805815" cy="448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95" dirty="0">
                <a:solidFill>
                  <a:srgbClr val="1F3863"/>
                </a:solidFill>
                <a:latin typeface="Calibri"/>
                <a:cs typeface="Calibri"/>
              </a:rPr>
              <a:t>mar-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20</a:t>
            </a:r>
            <a:endParaRPr sz="1300">
              <a:latin typeface="Calibri"/>
              <a:cs typeface="Calibri"/>
            </a:endParaRPr>
          </a:p>
          <a:p>
            <a:pPr marL="29845" marR="5080" indent="73025">
              <a:lnSpc>
                <a:spcPct val="155300"/>
              </a:lnSpc>
              <a:spcBef>
                <a:spcPts val="5"/>
              </a:spcBef>
            </a:pPr>
            <a:r>
              <a:rPr sz="1300" spc="-65" dirty="0">
                <a:solidFill>
                  <a:srgbClr val="1F3863"/>
                </a:solidFill>
                <a:latin typeface="Calibri"/>
                <a:cs typeface="Calibri"/>
              </a:rPr>
              <a:t>jul-</a:t>
            </a:r>
            <a:r>
              <a:rPr sz="1300" spc="-100" dirty="0">
                <a:solidFill>
                  <a:srgbClr val="1F3863"/>
                </a:solidFill>
                <a:latin typeface="Calibri"/>
                <a:cs typeface="Calibri"/>
              </a:rPr>
              <a:t>20</a:t>
            </a:r>
            <a:r>
              <a:rPr sz="1300" spc="-90" dirty="0">
                <a:solidFill>
                  <a:srgbClr val="1F3863"/>
                </a:solidFill>
                <a:latin typeface="Calibri"/>
                <a:cs typeface="Calibri"/>
              </a:rPr>
              <a:t> nov-</a:t>
            </a:r>
            <a:r>
              <a:rPr sz="1300" spc="-95" dirty="0">
                <a:solidFill>
                  <a:srgbClr val="1F3863"/>
                </a:solidFill>
                <a:latin typeface="Calibri"/>
                <a:cs typeface="Calibri"/>
              </a:rPr>
              <a:t>20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03915" y="5870232"/>
            <a:ext cx="189865" cy="4483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95" dirty="0">
                <a:solidFill>
                  <a:srgbClr val="1F3863"/>
                </a:solidFill>
                <a:latin typeface="Calibri"/>
                <a:cs typeface="Calibri"/>
              </a:rPr>
              <a:t>mar-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21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311728" y="5869678"/>
            <a:ext cx="805815" cy="448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2870">
              <a:lnSpc>
                <a:spcPts val="1330"/>
              </a:lnSpc>
            </a:pPr>
            <a:r>
              <a:rPr sz="1300" spc="-65" dirty="0">
                <a:solidFill>
                  <a:srgbClr val="1F3863"/>
                </a:solidFill>
                <a:latin typeface="Calibri"/>
                <a:cs typeface="Calibri"/>
              </a:rPr>
              <a:t>jul-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21</a:t>
            </a:r>
            <a:endParaRPr sz="1300">
              <a:latin typeface="Calibri"/>
              <a:cs typeface="Calibri"/>
            </a:endParaRPr>
          </a:p>
          <a:p>
            <a:pPr marL="12700" marR="5080" indent="17145">
              <a:lnSpc>
                <a:spcPct val="155400"/>
              </a:lnSpc>
            </a:pPr>
            <a:r>
              <a:rPr sz="1300" spc="-90" dirty="0">
                <a:solidFill>
                  <a:srgbClr val="1F3863"/>
                </a:solidFill>
                <a:latin typeface="Calibri"/>
                <a:cs typeface="Calibri"/>
              </a:rPr>
              <a:t>nov-</a:t>
            </a:r>
            <a:r>
              <a:rPr sz="1300" spc="-95" dirty="0">
                <a:solidFill>
                  <a:srgbClr val="1F3863"/>
                </a:solidFill>
                <a:latin typeface="Calibri"/>
                <a:cs typeface="Calibri"/>
              </a:rPr>
              <a:t>21</a:t>
            </a:r>
            <a:r>
              <a:rPr sz="1300" spc="50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spc="-95" dirty="0">
                <a:solidFill>
                  <a:srgbClr val="1F3863"/>
                </a:solidFill>
                <a:latin typeface="Calibri"/>
                <a:cs typeface="Calibri"/>
              </a:rPr>
              <a:t>mar-</a:t>
            </a:r>
            <a:r>
              <a:rPr sz="1300" spc="-100" dirty="0">
                <a:solidFill>
                  <a:srgbClr val="1F3863"/>
                </a:solidFill>
                <a:latin typeface="Calibri"/>
                <a:cs typeface="Calibri"/>
              </a:rPr>
              <a:t>22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234984" y="5869678"/>
            <a:ext cx="189865" cy="358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65" dirty="0">
                <a:solidFill>
                  <a:srgbClr val="1F3863"/>
                </a:solidFill>
                <a:latin typeface="Calibri"/>
                <a:cs typeface="Calibri"/>
              </a:rPr>
              <a:t>jul-</a:t>
            </a:r>
            <a:r>
              <a:rPr sz="1300" spc="-60" dirty="0">
                <a:solidFill>
                  <a:srgbClr val="1F3863"/>
                </a:solidFill>
                <a:latin typeface="Calibri"/>
                <a:cs typeface="Calibri"/>
              </a:rPr>
              <a:t>22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543345" y="5870297"/>
            <a:ext cx="189865" cy="4305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90" dirty="0">
                <a:solidFill>
                  <a:srgbClr val="1F3863"/>
                </a:solidFill>
                <a:latin typeface="Calibri"/>
                <a:cs typeface="Calibri"/>
              </a:rPr>
              <a:t>nov-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22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850975" y="5870232"/>
            <a:ext cx="189865" cy="4483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95" dirty="0">
                <a:solidFill>
                  <a:srgbClr val="1F3863"/>
                </a:solidFill>
                <a:latin typeface="Calibri"/>
                <a:cs typeface="Calibri"/>
              </a:rPr>
              <a:t>mar-</a:t>
            </a:r>
            <a:r>
              <a:rPr sz="1300" spc="-55" dirty="0">
                <a:solidFill>
                  <a:srgbClr val="1F3863"/>
                </a:solidFill>
                <a:latin typeface="Calibri"/>
                <a:cs typeface="Calibri"/>
              </a:rPr>
              <a:t>23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78739" y="-3860"/>
            <a:ext cx="1188593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1F4E79"/>
                </a:solidFill>
                <a:latin typeface="Calibri"/>
                <a:cs typeface="Calibri"/>
              </a:rPr>
              <a:t>Concentração SFN em queda (2) – cartão de crédito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8013" y="637108"/>
            <a:ext cx="12031345" cy="1261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Ações</a:t>
            </a:r>
            <a:r>
              <a:rPr sz="2000" b="0" spc="-5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de</a:t>
            </a:r>
            <a:r>
              <a:rPr sz="2000" b="0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regulação</a:t>
            </a:r>
            <a:r>
              <a:rPr sz="2000" b="0" spc="-6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do</a:t>
            </a:r>
            <a:r>
              <a:rPr sz="2000" b="0" spc="-4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BCB</a:t>
            </a:r>
            <a:r>
              <a:rPr sz="2000" b="0" spc="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impuseram</a:t>
            </a:r>
            <a:r>
              <a:rPr sz="2000" b="0" spc="-5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um</a:t>
            </a:r>
            <a:r>
              <a:rPr sz="2000" b="0" spc="-3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expressiva</a:t>
            </a:r>
            <a:r>
              <a:rPr sz="2000" b="0" spc="-7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queda</a:t>
            </a:r>
            <a:r>
              <a:rPr sz="2000" b="0" spc="-4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da</a:t>
            </a:r>
            <a:r>
              <a:rPr sz="2000" b="0" spc="-4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concentração</a:t>
            </a:r>
            <a:r>
              <a:rPr sz="2000" b="0" spc="-6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no</a:t>
            </a:r>
            <a:r>
              <a:rPr sz="2000" b="0" spc="-4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segmento</a:t>
            </a:r>
            <a:r>
              <a:rPr sz="2000" b="0" spc="-4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de</a:t>
            </a:r>
            <a:r>
              <a:rPr sz="2000" b="0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emissores</a:t>
            </a:r>
            <a:r>
              <a:rPr sz="2000" b="0" spc="-6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de</a:t>
            </a:r>
            <a:r>
              <a:rPr sz="2000" b="0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cartão</a:t>
            </a:r>
            <a:r>
              <a:rPr sz="2000" b="0" spc="-6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1F4E79"/>
                </a:solidFill>
                <a:latin typeface="Calibri Light"/>
                <a:cs typeface="Calibri Light"/>
              </a:rPr>
              <a:t>de</a:t>
            </a:r>
            <a:endParaRPr sz="2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crédito</a:t>
            </a:r>
            <a:r>
              <a:rPr sz="2000" b="0" spc="-6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nos</a:t>
            </a:r>
            <a:r>
              <a:rPr sz="2000" b="0" spc="-3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últimos</a:t>
            </a:r>
            <a:r>
              <a:rPr sz="2000" b="0" spc="-3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anos,</a:t>
            </a:r>
            <a:r>
              <a:rPr sz="2000" b="0" spc="-4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o</a:t>
            </a:r>
            <a:r>
              <a:rPr sz="2000" b="0" spc="-2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que</a:t>
            </a:r>
            <a:r>
              <a:rPr sz="2000" b="0" spc="-4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trouxe</a:t>
            </a:r>
            <a:r>
              <a:rPr sz="2000" b="0" spc="-4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benefícios</a:t>
            </a:r>
            <a:r>
              <a:rPr sz="2000" b="0" spc="-5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para</a:t>
            </a:r>
            <a:r>
              <a:rPr sz="2000" b="0" spc="-5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os</a:t>
            </a:r>
            <a:r>
              <a:rPr sz="2000" b="0" spc="-1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consumidores</a:t>
            </a:r>
            <a:r>
              <a:rPr sz="2000" b="0" spc="-4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e,</a:t>
            </a:r>
            <a:r>
              <a:rPr sz="2000" b="0" spc="-3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principalmente</a:t>
            </a:r>
            <a:r>
              <a:rPr sz="2000" b="0" spc="-4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o</a:t>
            </a:r>
            <a:r>
              <a:rPr sz="2000" b="0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comércio</a:t>
            </a:r>
            <a:endParaRPr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Calibri Light"/>
              <a:cs typeface="Calibri Light"/>
            </a:endParaRPr>
          </a:p>
          <a:p>
            <a:pPr marL="53975">
              <a:lnSpc>
                <a:spcPct val="100000"/>
              </a:lnSpc>
            </a:pP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IHH</a:t>
            </a:r>
            <a:r>
              <a:rPr sz="18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-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Emissores</a:t>
            </a:r>
            <a:r>
              <a:rPr sz="18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cartões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crédito (em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valor</a:t>
            </a:r>
            <a:r>
              <a:rPr sz="18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transações</a:t>
            </a:r>
            <a:r>
              <a:rPr sz="18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no</a:t>
            </a:r>
            <a:r>
              <a:rPr sz="18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trimestre)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04984" y="2120595"/>
            <a:ext cx="1274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Aumento</a:t>
            </a:r>
            <a:r>
              <a:rPr sz="1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concentração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28406" y="4750434"/>
            <a:ext cx="1275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Redução</a:t>
            </a:r>
            <a:r>
              <a:rPr sz="1800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concentração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833106" y="4742434"/>
            <a:ext cx="250825" cy="581660"/>
            <a:chOff x="7833106" y="4742434"/>
            <a:chExt cx="250825" cy="581660"/>
          </a:xfrm>
        </p:grpSpPr>
        <p:sp>
          <p:nvSpPr>
            <p:cNvPr id="45" name="object 45"/>
            <p:cNvSpPr/>
            <p:nvPr/>
          </p:nvSpPr>
          <p:spPr>
            <a:xfrm>
              <a:off x="7839456" y="4748784"/>
              <a:ext cx="238125" cy="568960"/>
            </a:xfrm>
            <a:custGeom>
              <a:avLst/>
              <a:gdLst/>
              <a:ahLst/>
              <a:cxnLst/>
              <a:rect l="l" t="t" r="r" b="b"/>
              <a:pathLst>
                <a:path w="238125" h="568960">
                  <a:moveTo>
                    <a:pt x="178308" y="0"/>
                  </a:moveTo>
                  <a:lnTo>
                    <a:pt x="59436" y="0"/>
                  </a:lnTo>
                  <a:lnTo>
                    <a:pt x="59436" y="449580"/>
                  </a:lnTo>
                  <a:lnTo>
                    <a:pt x="0" y="449580"/>
                  </a:lnTo>
                  <a:lnTo>
                    <a:pt x="118872" y="568452"/>
                  </a:lnTo>
                  <a:lnTo>
                    <a:pt x="237744" y="449580"/>
                  </a:lnTo>
                  <a:lnTo>
                    <a:pt x="178308" y="449580"/>
                  </a:lnTo>
                  <a:lnTo>
                    <a:pt x="178308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39456" y="4748784"/>
              <a:ext cx="238125" cy="568960"/>
            </a:xfrm>
            <a:custGeom>
              <a:avLst/>
              <a:gdLst/>
              <a:ahLst/>
              <a:cxnLst/>
              <a:rect l="l" t="t" r="r" b="b"/>
              <a:pathLst>
                <a:path w="238125" h="568960">
                  <a:moveTo>
                    <a:pt x="0" y="449580"/>
                  </a:moveTo>
                  <a:lnTo>
                    <a:pt x="59436" y="449580"/>
                  </a:lnTo>
                  <a:lnTo>
                    <a:pt x="59436" y="0"/>
                  </a:lnTo>
                  <a:lnTo>
                    <a:pt x="178308" y="0"/>
                  </a:lnTo>
                  <a:lnTo>
                    <a:pt x="178308" y="449580"/>
                  </a:lnTo>
                  <a:lnTo>
                    <a:pt x="237744" y="449580"/>
                  </a:lnTo>
                  <a:lnTo>
                    <a:pt x="118872" y="568452"/>
                  </a:lnTo>
                  <a:lnTo>
                    <a:pt x="0" y="449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xfrm>
            <a:off x="11824461" y="6601764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3860"/>
            <a:ext cx="579437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1F4E79"/>
                </a:solidFill>
                <a:latin typeface="Calibri"/>
                <a:cs typeface="Calibri"/>
              </a:rPr>
              <a:t>SFN cada vez mais digital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57783" y="1824037"/>
          <a:ext cx="11494130" cy="3724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0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1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98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98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40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11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1404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2989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2989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1404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116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1404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462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36%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T w="19050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38%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T w="9525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5"/>
                        </a:lnSpc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2%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5%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1397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9%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8064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14%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21%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28%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38%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69%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79%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40%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00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38%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00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38%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00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35%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00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34%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00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29%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2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64%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A4A4A4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61%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93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25%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63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4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58%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4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113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56%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1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53%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91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51%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3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45%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9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43%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08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06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36%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00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14%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35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12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87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16%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3810" marB="0"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95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17%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98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b="0" spc="-2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5%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3175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9900" y="1711578"/>
            <a:ext cx="360680" cy="3923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b="0" spc="-20" dirty="0">
                <a:solidFill>
                  <a:srgbClr val="001F5F"/>
                </a:solidFill>
                <a:latin typeface="Calibri Light"/>
                <a:cs typeface="Calibri Light"/>
              </a:rPr>
              <a:t>100%</a:t>
            </a:r>
            <a:endParaRPr sz="1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1200" b="0" spc="-25" dirty="0">
                <a:solidFill>
                  <a:srgbClr val="001F5F"/>
                </a:solidFill>
                <a:latin typeface="Calibri Light"/>
                <a:cs typeface="Calibri Light"/>
              </a:rPr>
              <a:t>90%</a:t>
            </a:r>
            <a:endParaRPr sz="1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1200" b="0" spc="-25" dirty="0">
                <a:solidFill>
                  <a:srgbClr val="001F5F"/>
                </a:solidFill>
                <a:latin typeface="Calibri Light"/>
                <a:cs typeface="Calibri Light"/>
              </a:rPr>
              <a:t>80%</a:t>
            </a:r>
            <a:endParaRPr sz="1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200" b="0" spc="-25" dirty="0">
                <a:solidFill>
                  <a:srgbClr val="001F5F"/>
                </a:solidFill>
                <a:latin typeface="Calibri Light"/>
                <a:cs typeface="Calibri Light"/>
              </a:rPr>
              <a:t>70%</a:t>
            </a:r>
            <a:endParaRPr sz="1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1200" b="0" spc="-25" dirty="0">
                <a:solidFill>
                  <a:srgbClr val="001F5F"/>
                </a:solidFill>
                <a:latin typeface="Calibri Light"/>
                <a:cs typeface="Calibri Light"/>
              </a:rPr>
              <a:t>60%</a:t>
            </a:r>
            <a:endParaRPr sz="1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1200" b="0" spc="-25" dirty="0">
                <a:solidFill>
                  <a:srgbClr val="001F5F"/>
                </a:solidFill>
                <a:latin typeface="Calibri Light"/>
                <a:cs typeface="Calibri Light"/>
              </a:rPr>
              <a:t>50%</a:t>
            </a:r>
            <a:endParaRPr sz="1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1200" b="0" spc="-25" dirty="0">
                <a:solidFill>
                  <a:srgbClr val="001F5F"/>
                </a:solidFill>
                <a:latin typeface="Calibri Light"/>
                <a:cs typeface="Calibri Light"/>
              </a:rPr>
              <a:t>40%</a:t>
            </a:r>
            <a:endParaRPr sz="1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1200" b="0" spc="-25" dirty="0">
                <a:solidFill>
                  <a:srgbClr val="001F5F"/>
                </a:solidFill>
                <a:latin typeface="Calibri Light"/>
                <a:cs typeface="Calibri Light"/>
              </a:rPr>
              <a:t>30%</a:t>
            </a:r>
            <a:endParaRPr sz="1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1200" b="0" spc="-25" dirty="0">
                <a:solidFill>
                  <a:srgbClr val="001F5F"/>
                </a:solidFill>
                <a:latin typeface="Calibri Light"/>
                <a:cs typeface="Calibri Light"/>
              </a:rPr>
              <a:t>20%</a:t>
            </a:r>
            <a:endParaRPr sz="1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1200" b="0" spc="-25" dirty="0">
                <a:solidFill>
                  <a:srgbClr val="001F5F"/>
                </a:solidFill>
                <a:latin typeface="Calibri Light"/>
                <a:cs typeface="Calibri Light"/>
              </a:rPr>
              <a:t>10%</a:t>
            </a:r>
            <a:endParaRPr sz="1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1200" b="0" spc="-25" dirty="0">
                <a:solidFill>
                  <a:srgbClr val="001F5F"/>
                </a:solidFill>
                <a:latin typeface="Calibri Light"/>
                <a:cs typeface="Calibri Light"/>
              </a:rPr>
              <a:t>0%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1382" y="5602020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0" dirty="0">
                <a:solidFill>
                  <a:srgbClr val="001F5F"/>
                </a:solidFill>
                <a:latin typeface="Calibri Light"/>
                <a:cs typeface="Calibri Light"/>
              </a:rPr>
              <a:t>2012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6185" y="5602020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0" dirty="0">
                <a:solidFill>
                  <a:srgbClr val="001F5F"/>
                </a:solidFill>
                <a:latin typeface="Calibri Light"/>
                <a:cs typeface="Calibri Light"/>
              </a:rPr>
              <a:t>2013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1981" y="5602020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0" dirty="0">
                <a:solidFill>
                  <a:srgbClr val="001F5F"/>
                </a:solidFill>
                <a:latin typeface="Calibri Light"/>
                <a:cs typeface="Calibri Light"/>
              </a:rPr>
              <a:t>2018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57484" y="5602020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0" dirty="0">
                <a:solidFill>
                  <a:srgbClr val="001F5F"/>
                </a:solidFill>
                <a:latin typeface="Calibri Light"/>
                <a:cs typeface="Calibri Light"/>
              </a:rPr>
              <a:t>2021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02694" y="5602020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20" dirty="0">
                <a:solidFill>
                  <a:srgbClr val="001F5F"/>
                </a:solidFill>
                <a:latin typeface="Calibri Light"/>
                <a:cs typeface="Calibri Light"/>
              </a:rPr>
              <a:t>2022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68523" y="5963411"/>
            <a:ext cx="140335" cy="139065"/>
          </a:xfrm>
          <a:custGeom>
            <a:avLst/>
            <a:gdLst/>
            <a:ahLst/>
            <a:cxnLst/>
            <a:rect l="l" t="t" r="r" b="b"/>
            <a:pathLst>
              <a:path w="140335" h="139064">
                <a:moveTo>
                  <a:pt x="140207" y="0"/>
                </a:moveTo>
                <a:lnTo>
                  <a:pt x="0" y="0"/>
                </a:lnTo>
                <a:lnTo>
                  <a:pt x="0" y="138683"/>
                </a:lnTo>
                <a:lnTo>
                  <a:pt x="140207" y="138683"/>
                </a:lnTo>
                <a:lnTo>
                  <a:pt x="14020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61310" y="5556574"/>
            <a:ext cx="1880235" cy="6146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455"/>
              </a:spcBef>
              <a:tabLst>
                <a:tab pos="1237615" algn="l"/>
              </a:tabLst>
            </a:pPr>
            <a:r>
              <a:rPr sz="900" b="0" spc="-20" dirty="0">
                <a:solidFill>
                  <a:srgbClr val="001F5F"/>
                </a:solidFill>
                <a:latin typeface="Calibri Light"/>
                <a:cs typeface="Calibri Light"/>
              </a:rPr>
              <a:t>2014</a:t>
            </a:r>
            <a:r>
              <a:rPr sz="900" b="0" dirty="0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sz="900" b="0" spc="-20" dirty="0">
                <a:solidFill>
                  <a:srgbClr val="001F5F"/>
                </a:solidFill>
                <a:latin typeface="Calibri Light"/>
                <a:cs typeface="Calibri Light"/>
              </a:rPr>
              <a:t>2015</a:t>
            </a:r>
            <a:endParaRPr sz="9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Canais</a:t>
            </a:r>
            <a:r>
              <a:rPr sz="2000" b="0" spc="-10" dirty="0">
                <a:solidFill>
                  <a:srgbClr val="001F5F"/>
                </a:solidFill>
                <a:latin typeface="Calibri Light"/>
                <a:cs typeface="Calibri Light"/>
              </a:rPr>
              <a:t> Presenciais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20640" y="5963411"/>
            <a:ext cx="140335" cy="139065"/>
          </a:xfrm>
          <a:custGeom>
            <a:avLst/>
            <a:gdLst/>
            <a:ahLst/>
            <a:cxnLst/>
            <a:rect l="l" t="t" r="r" b="b"/>
            <a:pathLst>
              <a:path w="140335" h="139064">
                <a:moveTo>
                  <a:pt x="140208" y="0"/>
                </a:moveTo>
                <a:lnTo>
                  <a:pt x="0" y="0"/>
                </a:lnTo>
                <a:lnTo>
                  <a:pt x="0" y="138683"/>
                </a:lnTo>
                <a:lnTo>
                  <a:pt x="140208" y="138683"/>
                </a:lnTo>
                <a:lnTo>
                  <a:pt x="14020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31689" y="5556574"/>
            <a:ext cx="1906905" cy="6146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1057275" algn="l"/>
              </a:tabLst>
            </a:pPr>
            <a:r>
              <a:rPr sz="900" b="0" spc="-20" dirty="0">
                <a:solidFill>
                  <a:srgbClr val="001F5F"/>
                </a:solidFill>
                <a:latin typeface="Calibri Light"/>
                <a:cs typeface="Calibri Light"/>
              </a:rPr>
              <a:t>2016</a:t>
            </a:r>
            <a:r>
              <a:rPr sz="900" b="0" dirty="0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sz="900" b="0" spc="-20" dirty="0">
                <a:solidFill>
                  <a:srgbClr val="001F5F"/>
                </a:solidFill>
                <a:latin typeface="Calibri Light"/>
                <a:cs typeface="Calibri Light"/>
              </a:rPr>
              <a:t>2017</a:t>
            </a:r>
            <a:endParaRPr sz="900">
              <a:latin typeface="Calibri Light"/>
              <a:cs typeface="Calibri Light"/>
            </a:endParaRPr>
          </a:p>
          <a:p>
            <a:pPr marL="194310">
              <a:lnSpc>
                <a:spcPct val="100000"/>
              </a:lnSpc>
              <a:spcBef>
                <a:spcPts val="800"/>
              </a:spcBef>
            </a:pP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Internet </a:t>
            </a:r>
            <a:r>
              <a:rPr sz="2000" b="0" spc="-10" dirty="0">
                <a:solidFill>
                  <a:srgbClr val="001F5F"/>
                </a:solidFill>
                <a:latin typeface="Calibri Light"/>
                <a:cs typeface="Calibri Light"/>
              </a:rPr>
              <a:t>Banking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14259" y="5963411"/>
            <a:ext cx="140335" cy="139065"/>
          </a:xfrm>
          <a:custGeom>
            <a:avLst/>
            <a:gdLst/>
            <a:ahLst/>
            <a:cxnLst/>
            <a:rect l="l" t="t" r="r" b="b"/>
            <a:pathLst>
              <a:path w="140334" h="139064">
                <a:moveTo>
                  <a:pt x="140207" y="0"/>
                </a:moveTo>
                <a:lnTo>
                  <a:pt x="0" y="0"/>
                </a:lnTo>
                <a:lnTo>
                  <a:pt x="0" y="138683"/>
                </a:lnTo>
                <a:lnTo>
                  <a:pt x="140207" y="138683"/>
                </a:lnTo>
                <a:lnTo>
                  <a:pt x="14020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07300" y="5556574"/>
            <a:ext cx="2014220" cy="6146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672465">
              <a:lnSpc>
                <a:spcPct val="100000"/>
              </a:lnSpc>
              <a:spcBef>
                <a:spcPts val="455"/>
              </a:spcBef>
              <a:tabLst>
                <a:tab pos="1717675" algn="l"/>
              </a:tabLst>
            </a:pPr>
            <a:r>
              <a:rPr sz="900" b="0" spc="-20" dirty="0">
                <a:solidFill>
                  <a:srgbClr val="001F5F"/>
                </a:solidFill>
                <a:latin typeface="Calibri Light"/>
                <a:cs typeface="Calibri Light"/>
              </a:rPr>
              <a:t>2019</a:t>
            </a:r>
            <a:r>
              <a:rPr sz="900" b="0" dirty="0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sz="900" b="0" spc="-20" dirty="0">
                <a:solidFill>
                  <a:srgbClr val="001F5F"/>
                </a:solidFill>
                <a:latin typeface="Calibri Light"/>
                <a:cs typeface="Calibri Light"/>
              </a:rPr>
              <a:t>2020</a:t>
            </a:r>
            <a:endParaRPr sz="9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Telefones</a:t>
            </a:r>
            <a:r>
              <a:rPr sz="2000" b="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1F5F"/>
                </a:solidFill>
                <a:latin typeface="Calibri Light"/>
                <a:cs typeface="Calibri Light"/>
              </a:rPr>
              <a:t>Celulares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676400"/>
            <a:ext cx="12192000" cy="4624070"/>
          </a:xfrm>
          <a:custGeom>
            <a:avLst/>
            <a:gdLst/>
            <a:ahLst/>
            <a:cxnLst/>
            <a:rect l="l" t="t" r="r" b="b"/>
            <a:pathLst>
              <a:path w="12192000" h="4624070">
                <a:moveTo>
                  <a:pt x="0" y="4623816"/>
                </a:moveTo>
                <a:lnTo>
                  <a:pt x="12192000" y="4623816"/>
                </a:lnTo>
                <a:lnTo>
                  <a:pt x="12192000" y="0"/>
                </a:lnTo>
                <a:lnTo>
                  <a:pt x="0" y="0"/>
                </a:lnTo>
                <a:lnTo>
                  <a:pt x="0" y="4623816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739" y="631316"/>
            <a:ext cx="11747500" cy="1083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A</a:t>
            </a:r>
            <a:r>
              <a:rPr sz="2000" b="0" spc="-4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população</a:t>
            </a:r>
            <a:r>
              <a:rPr sz="2000" b="0" spc="-6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brasileira</a:t>
            </a:r>
            <a:r>
              <a:rPr sz="2000" b="0" spc="-7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tem</a:t>
            </a:r>
            <a:r>
              <a:rPr sz="2000" b="0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preferência</a:t>
            </a:r>
            <a:r>
              <a:rPr sz="2000" b="0" spc="-5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pelo</a:t>
            </a:r>
            <a:r>
              <a:rPr sz="2000" b="0" spc="-5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uso</a:t>
            </a:r>
            <a:r>
              <a:rPr sz="2000" b="0" spc="-4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dos</a:t>
            </a:r>
            <a:r>
              <a:rPr sz="2000" b="0" spc="-3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canais</a:t>
            </a:r>
            <a:r>
              <a:rPr sz="2000" b="0" spc="-5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digitais</a:t>
            </a:r>
            <a:r>
              <a:rPr sz="2000" b="0" spc="-5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e</a:t>
            </a:r>
            <a:r>
              <a:rPr sz="2000" b="0" spc="-2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as</a:t>
            </a:r>
            <a:r>
              <a:rPr sz="2000" b="0" spc="-3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instituições</a:t>
            </a:r>
            <a:r>
              <a:rPr sz="2000" b="0" spc="-6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financeiras</a:t>
            </a:r>
            <a:r>
              <a:rPr sz="2000" b="0" spc="-5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têm</a:t>
            </a:r>
            <a:r>
              <a:rPr sz="2000" b="0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respondido</a:t>
            </a:r>
            <a:r>
              <a:rPr sz="2000" b="0" spc="-6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1F4E79"/>
                </a:solidFill>
                <a:latin typeface="Calibri Light"/>
                <a:cs typeface="Calibri Light"/>
              </a:rPr>
              <a:t>com 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investimento</a:t>
            </a:r>
            <a:r>
              <a:rPr sz="2000" b="0" spc="-4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e</a:t>
            </a:r>
            <a:r>
              <a:rPr sz="2000" b="0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ampliação</a:t>
            </a:r>
            <a:r>
              <a:rPr sz="2000" b="0" spc="-6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desses</a:t>
            </a:r>
            <a:r>
              <a:rPr sz="2000" b="0" spc="-4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canais.</a:t>
            </a:r>
            <a:r>
              <a:rPr sz="2000" b="0" spc="-5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As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ações</a:t>
            </a:r>
            <a:r>
              <a:rPr sz="2000" b="0" spc="-4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do</a:t>
            </a:r>
            <a:r>
              <a:rPr sz="2000" b="0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BCB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têm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 contribuído</a:t>
            </a:r>
            <a:r>
              <a:rPr sz="2000" b="0" spc="-6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para</a:t>
            </a:r>
            <a:r>
              <a:rPr sz="2000" b="0" spc="-5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isso</a:t>
            </a:r>
            <a:r>
              <a:rPr sz="2000" b="0" spc="-3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de</a:t>
            </a:r>
            <a:r>
              <a:rPr sz="2000" b="0" spc="-2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4E79"/>
                </a:solidFill>
                <a:latin typeface="Calibri Light"/>
                <a:cs typeface="Calibri Light"/>
              </a:rPr>
              <a:t>forma</a:t>
            </a:r>
            <a:r>
              <a:rPr sz="2000" b="0" spc="-2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1F4E79"/>
                </a:solidFill>
                <a:latin typeface="Calibri Light"/>
                <a:cs typeface="Calibri Light"/>
              </a:rPr>
              <a:t>decisiva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800" b="0" dirty="0">
                <a:solidFill>
                  <a:srgbClr val="1F4E79"/>
                </a:solidFill>
                <a:latin typeface="Calibri Light"/>
                <a:cs typeface="Calibri Light"/>
              </a:rPr>
              <a:t>Canais</a:t>
            </a:r>
            <a:r>
              <a:rPr sz="1800" b="0" spc="-1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1F4E79"/>
                </a:solidFill>
                <a:latin typeface="Calibri Light"/>
                <a:cs typeface="Calibri Light"/>
              </a:rPr>
              <a:t>de</a:t>
            </a:r>
            <a:r>
              <a:rPr sz="1800" b="0" spc="-1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1F4E79"/>
                </a:solidFill>
                <a:latin typeface="Calibri Light"/>
                <a:cs typeface="Calibri Light"/>
              </a:rPr>
              <a:t>Acesso</a:t>
            </a:r>
            <a:r>
              <a:rPr sz="1800" b="0" spc="-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1F4E79"/>
                </a:solidFill>
                <a:latin typeface="Calibri Light"/>
                <a:cs typeface="Calibri Light"/>
              </a:rPr>
              <a:t>a</a:t>
            </a:r>
            <a:r>
              <a:rPr sz="1800" b="0" spc="-1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1F4E79"/>
                </a:solidFill>
                <a:latin typeface="Calibri Light"/>
                <a:cs typeface="Calibri Light"/>
              </a:rPr>
              <a:t>Serviços –</a:t>
            </a:r>
            <a:r>
              <a:rPr sz="1800" b="0" spc="-1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1F4E79"/>
                </a:solidFill>
                <a:latin typeface="Calibri Light"/>
                <a:cs typeface="Calibri Light"/>
              </a:rPr>
              <a:t>Part.</a:t>
            </a:r>
            <a:r>
              <a:rPr sz="1800" b="0" spc="-1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1800" b="0" spc="-50" dirty="0">
                <a:solidFill>
                  <a:srgbClr val="1F4E79"/>
                </a:solidFill>
                <a:latin typeface="Calibri Light"/>
                <a:cs typeface="Calibri Light"/>
              </a:rPr>
              <a:t>%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824461" y="6601764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B1FFF04-93A9-43B4-9DA6-61D029F256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/>
              <a:t>2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2CEFAE99-2748-43A0-AD02-70114566BDC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48399" y="2991394"/>
            <a:ext cx="5943601" cy="1841289"/>
          </a:xfrm>
        </p:spPr>
        <p:txBody>
          <a:bodyPr/>
          <a:lstStyle/>
          <a:p>
            <a:r>
              <a:rPr lang="pt-BR" altLang="pt-BR" dirty="0"/>
              <a:t>Arranjos de Pagamento </a:t>
            </a:r>
          </a:p>
        </p:txBody>
      </p:sp>
    </p:spTree>
    <p:extLst>
      <p:ext uri="{BB962C8B-B14F-4D97-AF65-F5344CB8AC3E}">
        <p14:creationId xmlns:p14="http://schemas.microsoft.com/office/powerpoint/2010/main" val="6895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de seta reta 27"/>
          <p:cNvCxnSpPr>
            <a:stCxn id="246" idx="2"/>
            <a:endCxn id="25621" idx="0"/>
          </p:cNvCxnSpPr>
          <p:nvPr/>
        </p:nvCxnSpPr>
        <p:spPr>
          <a:xfrm>
            <a:off x="11075085" y="3835400"/>
            <a:ext cx="11113" cy="1800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5" name="Grupo 21"/>
          <p:cNvGrpSpPr>
            <a:grpSpLocks/>
          </p:cNvGrpSpPr>
          <p:nvPr/>
        </p:nvGrpSpPr>
        <p:grpSpPr bwMode="auto">
          <a:xfrm>
            <a:off x="4838506" y="1799092"/>
            <a:ext cx="1082675" cy="1225550"/>
            <a:chOff x="2130425" y="1906588"/>
            <a:chExt cx="1082675" cy="1225550"/>
          </a:xfrm>
        </p:grpSpPr>
        <p:sp>
          <p:nvSpPr>
            <p:cNvPr id="25646" name="Retângulo de cantos arredondados 66"/>
            <p:cNvSpPr>
              <a:spLocks noChangeArrowheads="1"/>
            </p:cNvSpPr>
            <p:nvPr/>
          </p:nvSpPr>
          <p:spPr bwMode="auto">
            <a:xfrm>
              <a:off x="2130425" y="1906588"/>
              <a:ext cx="1082675" cy="1225550"/>
            </a:xfrm>
            <a:prstGeom prst="roundRect">
              <a:avLst>
                <a:gd name="adj" fmla="val 23449"/>
              </a:avLst>
            </a:prstGeom>
            <a:noFill/>
            <a:ln w="9525">
              <a:solidFill>
                <a:srgbClr val="1496BB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945" tIns="41473" rIns="82945" bIns="41473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pic>
          <p:nvPicPr>
            <p:cNvPr id="25647" name="Imagem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013" y="2813050"/>
              <a:ext cx="825500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8" name="Picture 8" descr="Resultado de imagem para nu bank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450" y="2420938"/>
              <a:ext cx="7239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9" name="Imagem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088" y="2055813"/>
              <a:ext cx="34448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0" name="Imagem 7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888" y="2058988"/>
              <a:ext cx="3222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6" name="Grupo 19"/>
          <p:cNvGrpSpPr>
            <a:grpSpLocks/>
          </p:cNvGrpSpPr>
          <p:nvPr/>
        </p:nvGrpSpPr>
        <p:grpSpPr bwMode="auto">
          <a:xfrm>
            <a:off x="10764814" y="1897063"/>
            <a:ext cx="866775" cy="1223962"/>
            <a:chOff x="8112125" y="1897063"/>
            <a:chExt cx="866775" cy="1223962"/>
          </a:xfrm>
        </p:grpSpPr>
        <p:sp>
          <p:nvSpPr>
            <p:cNvPr id="25642" name="Retângulo de cantos arredondados 62"/>
            <p:cNvSpPr>
              <a:spLocks noChangeArrowheads="1"/>
            </p:cNvSpPr>
            <p:nvPr/>
          </p:nvSpPr>
          <p:spPr bwMode="auto">
            <a:xfrm>
              <a:off x="8112125" y="1897063"/>
              <a:ext cx="866775" cy="1223962"/>
            </a:xfrm>
            <a:prstGeom prst="roundRect">
              <a:avLst>
                <a:gd name="adj" fmla="val 23449"/>
              </a:avLst>
            </a:prstGeom>
            <a:noFill/>
            <a:ln w="9525">
              <a:solidFill>
                <a:srgbClr val="1496BB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945" tIns="41473" rIns="82945" bIns="41473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pic>
          <p:nvPicPr>
            <p:cNvPr id="25643" name="Imagem 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150" y="2438400"/>
              <a:ext cx="4699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4" name="Imagem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91" b="28635"/>
            <a:stretch>
              <a:fillRect/>
            </a:stretch>
          </p:blipFill>
          <p:spPr bwMode="auto">
            <a:xfrm>
              <a:off x="8232775" y="2789238"/>
              <a:ext cx="6858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5" name="Picture 17" descr="https://www.userede.com.br/Paginas/LandingOrientador/Img/logo_red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103" y="2070016"/>
              <a:ext cx="765140" cy="27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6" name="Retângulo 225"/>
          <p:cNvSpPr/>
          <p:nvPr/>
        </p:nvSpPr>
        <p:spPr bwMode="auto">
          <a:xfrm>
            <a:off x="6885673" y="5805488"/>
            <a:ext cx="24241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/>
          </a:p>
        </p:txBody>
      </p:sp>
      <p:sp>
        <p:nvSpPr>
          <p:cNvPr id="227" name="Retângulo 226"/>
          <p:cNvSpPr/>
          <p:nvPr/>
        </p:nvSpPr>
        <p:spPr bwMode="auto">
          <a:xfrm>
            <a:off x="4906060" y="3259138"/>
            <a:ext cx="6745288" cy="2947987"/>
          </a:xfrm>
          <a:prstGeom prst="rect">
            <a:avLst/>
          </a:prstGeom>
          <a:noFill/>
          <a:ln>
            <a:solidFill>
              <a:srgbClr val="1496B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8" name="Conector reto 227"/>
          <p:cNvCxnSpPr/>
          <p:nvPr/>
        </p:nvCxnSpPr>
        <p:spPr bwMode="auto">
          <a:xfrm>
            <a:off x="5415648" y="3781425"/>
            <a:ext cx="15875" cy="1811338"/>
          </a:xfrm>
          <a:prstGeom prst="line">
            <a:avLst/>
          </a:prstGeom>
          <a:ln>
            <a:solidFill>
              <a:srgbClr val="1496BB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9" name="CaixaDeTexto 13"/>
          <p:cNvSpPr txBox="1">
            <a:spLocks noChangeArrowheads="1"/>
          </p:cNvSpPr>
          <p:nvPr/>
        </p:nvSpPr>
        <p:spPr bwMode="auto">
          <a:xfrm>
            <a:off x="7444473" y="5440363"/>
            <a:ext cx="1709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000" dirty="0">
                <a:latin typeface="+mn-lt"/>
              </a:rPr>
              <a:t>Serviço de Pagamento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000" dirty="0">
                <a:latin typeface="+mn-lt"/>
              </a:rPr>
              <a:t>(compra ou transferência)</a:t>
            </a:r>
          </a:p>
        </p:txBody>
      </p:sp>
      <p:pic>
        <p:nvPicPr>
          <p:cNvPr id="25611" name="Imagem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10" y="5672138"/>
            <a:ext cx="3317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" name="TextBox 94"/>
          <p:cNvSpPr txBox="1">
            <a:spLocks noChangeArrowheads="1"/>
          </p:cNvSpPr>
          <p:nvPr/>
        </p:nvSpPr>
        <p:spPr bwMode="auto">
          <a:xfrm>
            <a:off x="5101323" y="5903913"/>
            <a:ext cx="6492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000" b="1" dirty="0">
                <a:latin typeface="+mn-lt"/>
                <a:cs typeface="Arial" panose="020B0604020202020204" pitchFamily="34" charset="0"/>
              </a:rPr>
              <a:t>Pagador</a:t>
            </a:r>
            <a:endParaRPr lang="en-US" altLang="pt-BR" sz="10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5613" name="Group 59399"/>
          <p:cNvGrpSpPr>
            <a:grpSpLocks/>
          </p:cNvGrpSpPr>
          <p:nvPr/>
        </p:nvGrpSpPr>
        <p:grpSpPr bwMode="auto">
          <a:xfrm>
            <a:off x="5145773" y="3375025"/>
            <a:ext cx="600075" cy="458788"/>
            <a:chOff x="2176590" y="3278505"/>
            <a:chExt cx="1206626" cy="966912"/>
          </a:xfrm>
        </p:grpSpPr>
        <p:sp>
          <p:nvSpPr>
            <p:cNvPr id="255" name="Rectangle 59398"/>
            <p:cNvSpPr/>
            <p:nvPr/>
          </p:nvSpPr>
          <p:spPr>
            <a:xfrm>
              <a:off x="2348965" y="3278505"/>
              <a:ext cx="785265" cy="602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00" dirty="0" err="1">
                <a:solidFill>
                  <a:srgbClr val="1496BB"/>
                </a:solidFill>
              </a:endParaRPr>
            </a:p>
          </p:txBody>
        </p:sp>
        <p:grpSp>
          <p:nvGrpSpPr>
            <p:cNvPr id="25639" name="Group 59393"/>
            <p:cNvGrpSpPr>
              <a:grpSpLocks/>
            </p:cNvGrpSpPr>
            <p:nvPr/>
          </p:nvGrpSpPr>
          <p:grpSpPr bwMode="auto">
            <a:xfrm>
              <a:off x="2176590" y="3306073"/>
              <a:ext cx="1206626" cy="939344"/>
              <a:chOff x="1103129" y="3845459"/>
              <a:chExt cx="1206626" cy="939344"/>
            </a:xfrm>
          </p:grpSpPr>
          <p:grpSp>
            <p:nvGrpSpPr>
              <p:cNvPr id="257" name="Group 227"/>
              <p:cNvGrpSpPr/>
              <p:nvPr/>
            </p:nvGrpSpPr>
            <p:grpSpPr>
              <a:xfrm>
                <a:off x="1420730" y="3845459"/>
                <a:ext cx="483646" cy="430094"/>
                <a:chOff x="2906854" y="1700630"/>
                <a:chExt cx="722313" cy="782638"/>
              </a:xfrm>
              <a:solidFill>
                <a:schemeClr val="tx1"/>
              </a:solidFill>
            </p:grpSpPr>
            <p:grpSp>
              <p:nvGrpSpPr>
                <p:cNvPr id="259" name="Group 229"/>
                <p:cNvGrpSpPr/>
                <p:nvPr/>
              </p:nvGrpSpPr>
              <p:grpSpPr>
                <a:xfrm>
                  <a:off x="2906854" y="2365793"/>
                  <a:ext cx="722313" cy="117475"/>
                  <a:chOff x="2754454" y="2213393"/>
                  <a:chExt cx="722313" cy="117475"/>
                </a:xfrm>
                <a:grpFill/>
              </p:grpSpPr>
              <p:sp>
                <p:nvSpPr>
                  <p:cNvPr id="265" name="Freeform 109"/>
                  <p:cNvSpPr>
                    <a:spLocks/>
                  </p:cNvSpPr>
                  <p:nvPr/>
                </p:nvSpPr>
                <p:spPr bwMode="auto">
                  <a:xfrm>
                    <a:off x="2797317" y="2213393"/>
                    <a:ext cx="633413" cy="46038"/>
                  </a:xfrm>
                  <a:custGeom>
                    <a:avLst/>
                    <a:gdLst>
                      <a:gd name="T0" fmla="*/ 0 w 263"/>
                      <a:gd name="T1" fmla="*/ 9 h 19"/>
                      <a:gd name="T2" fmla="*/ 0 w 263"/>
                      <a:gd name="T3" fmla="*/ 10 h 19"/>
                      <a:gd name="T4" fmla="*/ 10 w 263"/>
                      <a:gd name="T5" fmla="*/ 19 h 19"/>
                      <a:gd name="T6" fmla="*/ 254 w 263"/>
                      <a:gd name="T7" fmla="*/ 19 h 19"/>
                      <a:gd name="T8" fmla="*/ 263 w 263"/>
                      <a:gd name="T9" fmla="*/ 10 h 19"/>
                      <a:gd name="T10" fmla="*/ 263 w 263"/>
                      <a:gd name="T11" fmla="*/ 9 h 19"/>
                      <a:gd name="T12" fmla="*/ 254 w 263"/>
                      <a:gd name="T13" fmla="*/ 0 h 19"/>
                      <a:gd name="T14" fmla="*/ 10 w 263"/>
                      <a:gd name="T15" fmla="*/ 0 h 19"/>
                      <a:gd name="T16" fmla="*/ 0 w 263"/>
                      <a:gd name="T17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3" h="19">
                        <a:moveTo>
                          <a:pt x="0" y="9"/>
                        </a:move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5"/>
                          <a:pt x="5" y="19"/>
                          <a:pt x="10" y="19"/>
                        </a:cubicBezTo>
                        <a:cubicBezTo>
                          <a:pt x="254" y="19"/>
                          <a:pt x="254" y="19"/>
                          <a:pt x="254" y="19"/>
                        </a:cubicBezTo>
                        <a:cubicBezTo>
                          <a:pt x="259" y="19"/>
                          <a:pt x="263" y="15"/>
                          <a:pt x="263" y="10"/>
                        </a:cubicBezTo>
                        <a:cubicBezTo>
                          <a:pt x="263" y="9"/>
                          <a:pt x="263" y="9"/>
                          <a:pt x="263" y="9"/>
                        </a:cubicBezTo>
                        <a:cubicBezTo>
                          <a:pt x="263" y="4"/>
                          <a:pt x="259" y="0"/>
                          <a:pt x="254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5" y="0"/>
                          <a:pt x="0" y="4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1496B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E" sz="1000">
                      <a:latin typeface="+mn-lt"/>
                    </a:endParaRPr>
                  </a:p>
                </p:txBody>
              </p:sp>
              <p:sp>
                <p:nvSpPr>
                  <p:cNvPr id="266" name="Freeform 110"/>
                  <p:cNvSpPr>
                    <a:spLocks/>
                  </p:cNvSpPr>
                  <p:nvPr/>
                </p:nvSpPr>
                <p:spPr bwMode="auto">
                  <a:xfrm>
                    <a:off x="2754454" y="2278480"/>
                    <a:ext cx="722313" cy="52388"/>
                  </a:xfrm>
                  <a:custGeom>
                    <a:avLst/>
                    <a:gdLst>
                      <a:gd name="T0" fmla="*/ 290 w 300"/>
                      <a:gd name="T1" fmla="*/ 0 h 22"/>
                      <a:gd name="T2" fmla="*/ 9 w 300"/>
                      <a:gd name="T3" fmla="*/ 0 h 22"/>
                      <a:gd name="T4" fmla="*/ 0 w 300"/>
                      <a:gd name="T5" fmla="*/ 9 h 22"/>
                      <a:gd name="T6" fmla="*/ 0 w 300"/>
                      <a:gd name="T7" fmla="*/ 13 h 22"/>
                      <a:gd name="T8" fmla="*/ 9 w 300"/>
                      <a:gd name="T9" fmla="*/ 22 h 22"/>
                      <a:gd name="T10" fmla="*/ 290 w 300"/>
                      <a:gd name="T11" fmla="*/ 22 h 22"/>
                      <a:gd name="T12" fmla="*/ 300 w 300"/>
                      <a:gd name="T13" fmla="*/ 13 h 22"/>
                      <a:gd name="T14" fmla="*/ 300 w 300"/>
                      <a:gd name="T15" fmla="*/ 9 h 22"/>
                      <a:gd name="T16" fmla="*/ 290 w 300"/>
                      <a:gd name="T17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0" h="22">
                        <a:moveTo>
                          <a:pt x="290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8"/>
                          <a:pt x="4" y="22"/>
                          <a:pt x="9" y="22"/>
                        </a:cubicBezTo>
                        <a:cubicBezTo>
                          <a:pt x="290" y="22"/>
                          <a:pt x="290" y="22"/>
                          <a:pt x="290" y="22"/>
                        </a:cubicBezTo>
                        <a:cubicBezTo>
                          <a:pt x="295" y="22"/>
                          <a:pt x="300" y="18"/>
                          <a:pt x="300" y="13"/>
                        </a:cubicBezTo>
                        <a:cubicBezTo>
                          <a:pt x="300" y="9"/>
                          <a:pt x="300" y="9"/>
                          <a:pt x="300" y="9"/>
                        </a:cubicBezTo>
                        <a:cubicBezTo>
                          <a:pt x="300" y="4"/>
                          <a:pt x="295" y="0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rgbClr val="1496B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E" sz="1000">
                      <a:latin typeface="+mn-lt"/>
                    </a:endParaRPr>
                  </a:p>
                </p:txBody>
              </p:sp>
            </p:grpSp>
            <p:sp>
              <p:nvSpPr>
                <p:cNvPr id="260" name="Freeform 111"/>
                <p:cNvSpPr>
                  <a:spLocks/>
                </p:cNvSpPr>
                <p:nvPr/>
              </p:nvSpPr>
              <p:spPr bwMode="auto">
                <a:xfrm>
                  <a:off x="2981467" y="1997493"/>
                  <a:ext cx="153988" cy="341313"/>
                </a:xfrm>
                <a:custGeom>
                  <a:avLst/>
                  <a:gdLst>
                    <a:gd name="T0" fmla="*/ 9 w 64"/>
                    <a:gd name="T1" fmla="*/ 125 h 142"/>
                    <a:gd name="T2" fmla="*/ 0 w 64"/>
                    <a:gd name="T3" fmla="*/ 134 h 142"/>
                    <a:gd name="T4" fmla="*/ 9 w 64"/>
                    <a:gd name="T5" fmla="*/ 142 h 142"/>
                    <a:gd name="T6" fmla="*/ 55 w 64"/>
                    <a:gd name="T7" fmla="*/ 142 h 142"/>
                    <a:gd name="T8" fmla="*/ 64 w 64"/>
                    <a:gd name="T9" fmla="*/ 134 h 142"/>
                    <a:gd name="T10" fmla="*/ 55 w 64"/>
                    <a:gd name="T11" fmla="*/ 125 h 142"/>
                    <a:gd name="T12" fmla="*/ 51 w 64"/>
                    <a:gd name="T13" fmla="*/ 125 h 142"/>
                    <a:gd name="T14" fmla="*/ 51 w 64"/>
                    <a:gd name="T15" fmla="*/ 17 h 142"/>
                    <a:gd name="T16" fmla="*/ 55 w 64"/>
                    <a:gd name="T17" fmla="*/ 17 h 142"/>
                    <a:gd name="T18" fmla="*/ 64 w 64"/>
                    <a:gd name="T19" fmla="*/ 8 h 142"/>
                    <a:gd name="T20" fmla="*/ 55 w 64"/>
                    <a:gd name="T21" fmla="*/ 0 h 142"/>
                    <a:gd name="T22" fmla="*/ 9 w 64"/>
                    <a:gd name="T23" fmla="*/ 0 h 142"/>
                    <a:gd name="T24" fmla="*/ 0 w 64"/>
                    <a:gd name="T25" fmla="*/ 8 h 142"/>
                    <a:gd name="T26" fmla="*/ 9 w 64"/>
                    <a:gd name="T27" fmla="*/ 17 h 142"/>
                    <a:gd name="T28" fmla="*/ 13 w 64"/>
                    <a:gd name="T29" fmla="*/ 17 h 142"/>
                    <a:gd name="T30" fmla="*/ 13 w 64"/>
                    <a:gd name="T31" fmla="*/ 125 h 142"/>
                    <a:gd name="T32" fmla="*/ 9 w 64"/>
                    <a:gd name="T33" fmla="*/ 125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142">
                      <a:moveTo>
                        <a:pt x="9" y="125"/>
                      </a:moveTo>
                      <a:cubicBezTo>
                        <a:pt x="4" y="125"/>
                        <a:pt x="0" y="129"/>
                        <a:pt x="0" y="134"/>
                      </a:cubicBezTo>
                      <a:cubicBezTo>
                        <a:pt x="0" y="138"/>
                        <a:pt x="4" y="142"/>
                        <a:pt x="9" y="142"/>
                      </a:cubicBezTo>
                      <a:cubicBezTo>
                        <a:pt x="55" y="142"/>
                        <a:pt x="55" y="142"/>
                        <a:pt x="55" y="142"/>
                      </a:cubicBezTo>
                      <a:cubicBezTo>
                        <a:pt x="60" y="142"/>
                        <a:pt x="64" y="138"/>
                        <a:pt x="64" y="134"/>
                      </a:cubicBezTo>
                      <a:cubicBezTo>
                        <a:pt x="64" y="129"/>
                        <a:pt x="60" y="125"/>
                        <a:pt x="55" y="125"/>
                      </a:cubicBezTo>
                      <a:cubicBezTo>
                        <a:pt x="51" y="125"/>
                        <a:pt x="51" y="125"/>
                        <a:pt x="51" y="125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60" y="17"/>
                        <a:pt x="64" y="13"/>
                        <a:pt x="64" y="8"/>
                      </a:cubicBezTo>
                      <a:cubicBezTo>
                        <a:pt x="64" y="4"/>
                        <a:pt x="60" y="0"/>
                        <a:pt x="55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25"/>
                        <a:pt x="13" y="125"/>
                        <a:pt x="13" y="125"/>
                      </a:cubicBezTo>
                      <a:lnTo>
                        <a:pt x="9" y="125"/>
                      </a:lnTo>
                      <a:close/>
                    </a:path>
                  </a:pathLst>
                </a:custGeom>
                <a:solidFill>
                  <a:srgbClr val="1496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1000" dirty="0">
                    <a:latin typeface="+mn-lt"/>
                  </a:endParaRPr>
                </a:p>
              </p:txBody>
            </p:sp>
            <p:sp>
              <p:nvSpPr>
                <p:cNvPr id="261" name="Freeform 112"/>
                <p:cNvSpPr>
                  <a:spLocks/>
                </p:cNvSpPr>
                <p:nvPr/>
              </p:nvSpPr>
              <p:spPr bwMode="auto">
                <a:xfrm>
                  <a:off x="3191015" y="1997493"/>
                  <a:ext cx="153987" cy="341312"/>
                </a:xfrm>
                <a:custGeom>
                  <a:avLst/>
                  <a:gdLst>
                    <a:gd name="T0" fmla="*/ 55 w 64"/>
                    <a:gd name="T1" fmla="*/ 17 h 142"/>
                    <a:gd name="T2" fmla="*/ 64 w 64"/>
                    <a:gd name="T3" fmla="*/ 8 h 142"/>
                    <a:gd name="T4" fmla="*/ 55 w 64"/>
                    <a:gd name="T5" fmla="*/ 0 h 142"/>
                    <a:gd name="T6" fmla="*/ 9 w 64"/>
                    <a:gd name="T7" fmla="*/ 0 h 142"/>
                    <a:gd name="T8" fmla="*/ 0 w 64"/>
                    <a:gd name="T9" fmla="*/ 8 h 142"/>
                    <a:gd name="T10" fmla="*/ 9 w 64"/>
                    <a:gd name="T11" fmla="*/ 17 h 142"/>
                    <a:gd name="T12" fmla="*/ 13 w 64"/>
                    <a:gd name="T13" fmla="*/ 17 h 142"/>
                    <a:gd name="T14" fmla="*/ 13 w 64"/>
                    <a:gd name="T15" fmla="*/ 125 h 142"/>
                    <a:gd name="T16" fmla="*/ 9 w 64"/>
                    <a:gd name="T17" fmla="*/ 125 h 142"/>
                    <a:gd name="T18" fmla="*/ 0 w 64"/>
                    <a:gd name="T19" fmla="*/ 134 h 142"/>
                    <a:gd name="T20" fmla="*/ 9 w 64"/>
                    <a:gd name="T21" fmla="*/ 142 h 142"/>
                    <a:gd name="T22" fmla="*/ 55 w 64"/>
                    <a:gd name="T23" fmla="*/ 142 h 142"/>
                    <a:gd name="T24" fmla="*/ 64 w 64"/>
                    <a:gd name="T25" fmla="*/ 134 h 142"/>
                    <a:gd name="T26" fmla="*/ 55 w 64"/>
                    <a:gd name="T27" fmla="*/ 125 h 142"/>
                    <a:gd name="T28" fmla="*/ 51 w 64"/>
                    <a:gd name="T29" fmla="*/ 125 h 142"/>
                    <a:gd name="T30" fmla="*/ 51 w 64"/>
                    <a:gd name="T31" fmla="*/ 17 h 142"/>
                    <a:gd name="T32" fmla="*/ 55 w 64"/>
                    <a:gd name="T33" fmla="*/ 17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142">
                      <a:moveTo>
                        <a:pt x="55" y="17"/>
                      </a:moveTo>
                      <a:cubicBezTo>
                        <a:pt x="60" y="17"/>
                        <a:pt x="64" y="13"/>
                        <a:pt x="64" y="8"/>
                      </a:cubicBezTo>
                      <a:cubicBezTo>
                        <a:pt x="64" y="4"/>
                        <a:pt x="60" y="0"/>
                        <a:pt x="55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25"/>
                        <a:pt x="13" y="125"/>
                        <a:pt x="13" y="125"/>
                      </a:cubicBezTo>
                      <a:cubicBezTo>
                        <a:pt x="9" y="125"/>
                        <a:pt x="9" y="125"/>
                        <a:pt x="9" y="125"/>
                      </a:cubicBezTo>
                      <a:cubicBezTo>
                        <a:pt x="4" y="125"/>
                        <a:pt x="0" y="129"/>
                        <a:pt x="0" y="134"/>
                      </a:cubicBezTo>
                      <a:cubicBezTo>
                        <a:pt x="0" y="138"/>
                        <a:pt x="4" y="142"/>
                        <a:pt x="9" y="142"/>
                      </a:cubicBezTo>
                      <a:cubicBezTo>
                        <a:pt x="55" y="142"/>
                        <a:pt x="55" y="142"/>
                        <a:pt x="55" y="142"/>
                      </a:cubicBezTo>
                      <a:cubicBezTo>
                        <a:pt x="60" y="142"/>
                        <a:pt x="64" y="138"/>
                        <a:pt x="64" y="134"/>
                      </a:cubicBezTo>
                      <a:cubicBezTo>
                        <a:pt x="64" y="129"/>
                        <a:pt x="60" y="125"/>
                        <a:pt x="55" y="125"/>
                      </a:cubicBezTo>
                      <a:cubicBezTo>
                        <a:pt x="51" y="125"/>
                        <a:pt x="51" y="125"/>
                        <a:pt x="51" y="125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lnTo>
                        <a:pt x="55" y="17"/>
                      </a:lnTo>
                      <a:close/>
                    </a:path>
                  </a:pathLst>
                </a:custGeom>
                <a:solidFill>
                  <a:srgbClr val="1496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1000">
                    <a:latin typeface="+mn-lt"/>
                  </a:endParaRPr>
                </a:p>
              </p:txBody>
            </p:sp>
            <p:sp>
              <p:nvSpPr>
                <p:cNvPr id="262" name="Freeform 113"/>
                <p:cNvSpPr>
                  <a:spLocks/>
                </p:cNvSpPr>
                <p:nvPr/>
              </p:nvSpPr>
              <p:spPr bwMode="auto">
                <a:xfrm>
                  <a:off x="3400567" y="1997493"/>
                  <a:ext cx="153988" cy="341313"/>
                </a:xfrm>
                <a:custGeom>
                  <a:avLst/>
                  <a:gdLst>
                    <a:gd name="T0" fmla="*/ 55 w 64"/>
                    <a:gd name="T1" fmla="*/ 17 h 142"/>
                    <a:gd name="T2" fmla="*/ 64 w 64"/>
                    <a:gd name="T3" fmla="*/ 8 h 142"/>
                    <a:gd name="T4" fmla="*/ 55 w 64"/>
                    <a:gd name="T5" fmla="*/ 0 h 142"/>
                    <a:gd name="T6" fmla="*/ 9 w 64"/>
                    <a:gd name="T7" fmla="*/ 0 h 142"/>
                    <a:gd name="T8" fmla="*/ 0 w 64"/>
                    <a:gd name="T9" fmla="*/ 8 h 142"/>
                    <a:gd name="T10" fmla="*/ 9 w 64"/>
                    <a:gd name="T11" fmla="*/ 17 h 142"/>
                    <a:gd name="T12" fmla="*/ 12 w 64"/>
                    <a:gd name="T13" fmla="*/ 17 h 142"/>
                    <a:gd name="T14" fmla="*/ 12 w 64"/>
                    <a:gd name="T15" fmla="*/ 125 h 142"/>
                    <a:gd name="T16" fmla="*/ 9 w 64"/>
                    <a:gd name="T17" fmla="*/ 125 h 142"/>
                    <a:gd name="T18" fmla="*/ 0 w 64"/>
                    <a:gd name="T19" fmla="*/ 134 h 142"/>
                    <a:gd name="T20" fmla="*/ 9 w 64"/>
                    <a:gd name="T21" fmla="*/ 142 h 142"/>
                    <a:gd name="T22" fmla="*/ 55 w 64"/>
                    <a:gd name="T23" fmla="*/ 142 h 142"/>
                    <a:gd name="T24" fmla="*/ 64 w 64"/>
                    <a:gd name="T25" fmla="*/ 134 h 142"/>
                    <a:gd name="T26" fmla="*/ 55 w 64"/>
                    <a:gd name="T27" fmla="*/ 125 h 142"/>
                    <a:gd name="T28" fmla="*/ 51 w 64"/>
                    <a:gd name="T29" fmla="*/ 125 h 142"/>
                    <a:gd name="T30" fmla="*/ 51 w 64"/>
                    <a:gd name="T31" fmla="*/ 17 h 142"/>
                    <a:gd name="T32" fmla="*/ 55 w 64"/>
                    <a:gd name="T33" fmla="*/ 17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142">
                      <a:moveTo>
                        <a:pt x="55" y="17"/>
                      </a:moveTo>
                      <a:cubicBezTo>
                        <a:pt x="60" y="17"/>
                        <a:pt x="64" y="13"/>
                        <a:pt x="64" y="8"/>
                      </a:cubicBezTo>
                      <a:cubicBezTo>
                        <a:pt x="64" y="4"/>
                        <a:pt x="60" y="0"/>
                        <a:pt x="55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9" y="125"/>
                        <a:pt x="9" y="125"/>
                        <a:pt x="9" y="125"/>
                      </a:cubicBezTo>
                      <a:cubicBezTo>
                        <a:pt x="4" y="125"/>
                        <a:pt x="0" y="129"/>
                        <a:pt x="0" y="134"/>
                      </a:cubicBezTo>
                      <a:cubicBezTo>
                        <a:pt x="0" y="138"/>
                        <a:pt x="4" y="142"/>
                        <a:pt x="9" y="142"/>
                      </a:cubicBezTo>
                      <a:cubicBezTo>
                        <a:pt x="55" y="142"/>
                        <a:pt x="55" y="142"/>
                        <a:pt x="55" y="142"/>
                      </a:cubicBezTo>
                      <a:cubicBezTo>
                        <a:pt x="60" y="142"/>
                        <a:pt x="64" y="138"/>
                        <a:pt x="64" y="134"/>
                      </a:cubicBezTo>
                      <a:cubicBezTo>
                        <a:pt x="64" y="129"/>
                        <a:pt x="60" y="125"/>
                        <a:pt x="55" y="125"/>
                      </a:cubicBezTo>
                      <a:cubicBezTo>
                        <a:pt x="51" y="125"/>
                        <a:pt x="51" y="125"/>
                        <a:pt x="51" y="125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lnTo>
                        <a:pt x="55" y="17"/>
                      </a:lnTo>
                      <a:close/>
                    </a:path>
                  </a:pathLst>
                </a:custGeom>
                <a:solidFill>
                  <a:srgbClr val="1496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1000">
                    <a:latin typeface="+mn-lt"/>
                  </a:endParaRPr>
                </a:p>
              </p:txBody>
            </p:sp>
            <p:sp>
              <p:nvSpPr>
                <p:cNvPr id="263" name="Freeform 114"/>
                <p:cNvSpPr>
                  <a:spLocks/>
                </p:cNvSpPr>
                <p:nvPr/>
              </p:nvSpPr>
              <p:spPr bwMode="auto">
                <a:xfrm>
                  <a:off x="2906854" y="1700630"/>
                  <a:ext cx="722313" cy="279400"/>
                </a:xfrm>
                <a:custGeom>
                  <a:avLst/>
                  <a:gdLst>
                    <a:gd name="T0" fmla="*/ 6 w 300"/>
                    <a:gd name="T1" fmla="*/ 111 h 116"/>
                    <a:gd name="T2" fmla="*/ 19 w 300"/>
                    <a:gd name="T3" fmla="*/ 113 h 116"/>
                    <a:gd name="T4" fmla="*/ 142 w 300"/>
                    <a:gd name="T5" fmla="*/ 29 h 116"/>
                    <a:gd name="T6" fmla="*/ 157 w 300"/>
                    <a:gd name="T7" fmla="*/ 29 h 116"/>
                    <a:gd name="T8" fmla="*/ 281 w 300"/>
                    <a:gd name="T9" fmla="*/ 113 h 116"/>
                    <a:gd name="T10" fmla="*/ 294 w 300"/>
                    <a:gd name="T11" fmla="*/ 111 h 116"/>
                    <a:gd name="T12" fmla="*/ 297 w 300"/>
                    <a:gd name="T13" fmla="*/ 108 h 116"/>
                    <a:gd name="T14" fmla="*/ 295 w 300"/>
                    <a:gd name="T15" fmla="*/ 96 h 116"/>
                    <a:gd name="T16" fmla="*/ 158 w 300"/>
                    <a:gd name="T17" fmla="*/ 3 h 116"/>
                    <a:gd name="T18" fmla="*/ 142 w 300"/>
                    <a:gd name="T19" fmla="*/ 3 h 116"/>
                    <a:gd name="T20" fmla="*/ 5 w 300"/>
                    <a:gd name="T21" fmla="*/ 96 h 116"/>
                    <a:gd name="T22" fmla="*/ 3 w 300"/>
                    <a:gd name="T23" fmla="*/ 108 h 116"/>
                    <a:gd name="T24" fmla="*/ 6 w 300"/>
                    <a:gd name="T25" fmla="*/ 111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0" h="116">
                      <a:moveTo>
                        <a:pt x="6" y="111"/>
                      </a:moveTo>
                      <a:cubicBezTo>
                        <a:pt x="9" y="115"/>
                        <a:pt x="15" y="116"/>
                        <a:pt x="19" y="113"/>
                      </a:cubicBezTo>
                      <a:cubicBezTo>
                        <a:pt x="142" y="29"/>
                        <a:pt x="142" y="29"/>
                        <a:pt x="142" y="29"/>
                      </a:cubicBezTo>
                      <a:cubicBezTo>
                        <a:pt x="147" y="26"/>
                        <a:pt x="153" y="26"/>
                        <a:pt x="157" y="29"/>
                      </a:cubicBezTo>
                      <a:cubicBezTo>
                        <a:pt x="281" y="113"/>
                        <a:pt x="281" y="113"/>
                        <a:pt x="281" y="113"/>
                      </a:cubicBezTo>
                      <a:cubicBezTo>
                        <a:pt x="285" y="116"/>
                        <a:pt x="291" y="115"/>
                        <a:pt x="294" y="111"/>
                      </a:cubicBezTo>
                      <a:cubicBezTo>
                        <a:pt x="297" y="108"/>
                        <a:pt x="297" y="108"/>
                        <a:pt x="297" y="108"/>
                      </a:cubicBezTo>
                      <a:cubicBezTo>
                        <a:pt x="300" y="104"/>
                        <a:pt x="299" y="98"/>
                        <a:pt x="295" y="96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4" y="0"/>
                        <a:pt x="146" y="0"/>
                        <a:pt x="142" y="3"/>
                      </a:cubicBezTo>
                      <a:cubicBezTo>
                        <a:pt x="5" y="96"/>
                        <a:pt x="5" y="96"/>
                        <a:pt x="5" y="96"/>
                      </a:cubicBezTo>
                      <a:cubicBezTo>
                        <a:pt x="1" y="98"/>
                        <a:pt x="0" y="104"/>
                        <a:pt x="3" y="108"/>
                      </a:cubicBezTo>
                      <a:lnTo>
                        <a:pt x="6" y="111"/>
                      </a:lnTo>
                      <a:close/>
                    </a:path>
                  </a:pathLst>
                </a:custGeom>
                <a:solidFill>
                  <a:srgbClr val="1496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1000">
                    <a:latin typeface="+mn-lt"/>
                  </a:endParaRPr>
                </a:p>
              </p:txBody>
            </p:sp>
            <p:sp>
              <p:nvSpPr>
                <p:cNvPr id="264" name="Freeform 115"/>
                <p:cNvSpPr>
                  <a:spLocks/>
                </p:cNvSpPr>
                <p:nvPr/>
              </p:nvSpPr>
              <p:spPr bwMode="auto">
                <a:xfrm>
                  <a:off x="3064017" y="1821280"/>
                  <a:ext cx="407988" cy="144463"/>
                </a:xfrm>
                <a:custGeom>
                  <a:avLst/>
                  <a:gdLst>
                    <a:gd name="T0" fmla="*/ 164 w 170"/>
                    <a:gd name="T1" fmla="*/ 50 h 60"/>
                    <a:gd name="T2" fmla="*/ 93 w 170"/>
                    <a:gd name="T3" fmla="*/ 2 h 60"/>
                    <a:gd name="T4" fmla="*/ 85 w 170"/>
                    <a:gd name="T5" fmla="*/ 0 h 60"/>
                    <a:gd name="T6" fmla="*/ 77 w 170"/>
                    <a:gd name="T7" fmla="*/ 2 h 60"/>
                    <a:gd name="T8" fmla="*/ 7 w 170"/>
                    <a:gd name="T9" fmla="*/ 50 h 60"/>
                    <a:gd name="T10" fmla="*/ 8 w 170"/>
                    <a:gd name="T11" fmla="*/ 60 h 60"/>
                    <a:gd name="T12" fmla="*/ 162 w 170"/>
                    <a:gd name="T13" fmla="*/ 60 h 60"/>
                    <a:gd name="T14" fmla="*/ 164 w 170"/>
                    <a:gd name="T15" fmla="*/ 5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0" h="60">
                      <a:moveTo>
                        <a:pt x="164" y="50"/>
                      </a:moveTo>
                      <a:cubicBezTo>
                        <a:pt x="157" y="45"/>
                        <a:pt x="93" y="2"/>
                        <a:pt x="93" y="2"/>
                      </a:cubicBezTo>
                      <a:cubicBezTo>
                        <a:pt x="91" y="1"/>
                        <a:pt x="88" y="0"/>
                        <a:pt x="85" y="0"/>
                      </a:cubicBezTo>
                      <a:cubicBezTo>
                        <a:pt x="82" y="0"/>
                        <a:pt x="79" y="1"/>
                        <a:pt x="77" y="2"/>
                      </a:cubicBezTo>
                      <a:cubicBezTo>
                        <a:pt x="77" y="2"/>
                        <a:pt x="13" y="45"/>
                        <a:pt x="7" y="50"/>
                      </a:cubicBezTo>
                      <a:cubicBezTo>
                        <a:pt x="0" y="55"/>
                        <a:pt x="2" y="60"/>
                        <a:pt x="8" y="60"/>
                      </a:cubicBezTo>
                      <a:cubicBezTo>
                        <a:pt x="162" y="60"/>
                        <a:pt x="162" y="60"/>
                        <a:pt x="162" y="60"/>
                      </a:cubicBezTo>
                      <a:cubicBezTo>
                        <a:pt x="169" y="60"/>
                        <a:pt x="170" y="55"/>
                        <a:pt x="164" y="50"/>
                      </a:cubicBezTo>
                      <a:close/>
                    </a:path>
                  </a:pathLst>
                </a:custGeom>
                <a:solidFill>
                  <a:srgbClr val="1496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1000">
                    <a:latin typeface="+mn-lt"/>
                  </a:endParaRPr>
                </a:p>
              </p:txBody>
            </p:sp>
          </p:grpSp>
          <p:sp>
            <p:nvSpPr>
              <p:cNvPr id="258" name="TextBox 228"/>
              <p:cNvSpPr txBox="1">
                <a:spLocks noChangeArrowheads="1"/>
              </p:cNvSpPr>
              <p:nvPr/>
            </p:nvSpPr>
            <p:spPr bwMode="auto">
              <a:xfrm>
                <a:off x="1103129" y="4262871"/>
                <a:ext cx="1206626" cy="521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pt-BR" sz="1000" b="1" dirty="0">
                    <a:solidFill>
                      <a:srgbClr val="1496BB"/>
                    </a:solidFill>
                    <a:latin typeface="+mn-lt"/>
                    <a:cs typeface="Arial" panose="020B0604020202020204" pitchFamily="34" charset="0"/>
                  </a:rPr>
                  <a:t>Emissor</a:t>
                </a:r>
              </a:p>
            </p:txBody>
          </p:sp>
        </p:grpSp>
      </p:grpSp>
      <p:grpSp>
        <p:nvGrpSpPr>
          <p:cNvPr id="25614" name="Group 59399"/>
          <p:cNvGrpSpPr>
            <a:grpSpLocks/>
          </p:cNvGrpSpPr>
          <p:nvPr/>
        </p:nvGrpSpPr>
        <p:grpSpPr bwMode="auto">
          <a:xfrm>
            <a:off x="10628998" y="3375025"/>
            <a:ext cx="893762" cy="460375"/>
            <a:chOff x="1855694" y="3276275"/>
            <a:chExt cx="1798949" cy="969800"/>
          </a:xfrm>
        </p:grpSpPr>
        <p:sp>
          <p:nvSpPr>
            <p:cNvPr id="243" name="Rectangle 59398"/>
            <p:cNvSpPr/>
            <p:nvPr/>
          </p:nvSpPr>
          <p:spPr>
            <a:xfrm>
              <a:off x="2347769" y="3276275"/>
              <a:ext cx="789236" cy="605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00" dirty="0" err="1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5635" name="Group 59393"/>
            <p:cNvGrpSpPr>
              <a:grpSpLocks/>
            </p:cNvGrpSpPr>
            <p:nvPr/>
          </p:nvGrpSpPr>
          <p:grpSpPr bwMode="auto">
            <a:xfrm>
              <a:off x="1855694" y="3306072"/>
              <a:ext cx="1798949" cy="940003"/>
              <a:chOff x="782233" y="3845458"/>
              <a:chExt cx="1798949" cy="940003"/>
            </a:xfrm>
          </p:grpSpPr>
          <p:grpSp>
            <p:nvGrpSpPr>
              <p:cNvPr id="245" name="Group 227"/>
              <p:cNvGrpSpPr/>
              <p:nvPr/>
            </p:nvGrpSpPr>
            <p:grpSpPr>
              <a:xfrm>
                <a:off x="1420728" y="3845458"/>
                <a:ext cx="483647" cy="430096"/>
                <a:chOff x="2906854" y="1700627"/>
                <a:chExt cx="722315" cy="782641"/>
              </a:xfrm>
              <a:solidFill>
                <a:schemeClr val="tx1"/>
              </a:solidFill>
            </p:grpSpPr>
            <p:grpSp>
              <p:nvGrpSpPr>
                <p:cNvPr id="247" name="Group 229"/>
                <p:cNvGrpSpPr/>
                <p:nvPr/>
              </p:nvGrpSpPr>
              <p:grpSpPr>
                <a:xfrm>
                  <a:off x="2906854" y="2365793"/>
                  <a:ext cx="722313" cy="117475"/>
                  <a:chOff x="2754454" y="2213393"/>
                  <a:chExt cx="722313" cy="117475"/>
                </a:xfrm>
                <a:grpFill/>
              </p:grpSpPr>
              <p:sp>
                <p:nvSpPr>
                  <p:cNvPr id="253" name="Freeform 109"/>
                  <p:cNvSpPr>
                    <a:spLocks/>
                  </p:cNvSpPr>
                  <p:nvPr/>
                </p:nvSpPr>
                <p:spPr bwMode="auto">
                  <a:xfrm>
                    <a:off x="2797317" y="2213393"/>
                    <a:ext cx="633413" cy="46038"/>
                  </a:xfrm>
                  <a:custGeom>
                    <a:avLst/>
                    <a:gdLst>
                      <a:gd name="T0" fmla="*/ 0 w 263"/>
                      <a:gd name="T1" fmla="*/ 9 h 19"/>
                      <a:gd name="T2" fmla="*/ 0 w 263"/>
                      <a:gd name="T3" fmla="*/ 10 h 19"/>
                      <a:gd name="T4" fmla="*/ 10 w 263"/>
                      <a:gd name="T5" fmla="*/ 19 h 19"/>
                      <a:gd name="T6" fmla="*/ 254 w 263"/>
                      <a:gd name="T7" fmla="*/ 19 h 19"/>
                      <a:gd name="T8" fmla="*/ 263 w 263"/>
                      <a:gd name="T9" fmla="*/ 10 h 19"/>
                      <a:gd name="T10" fmla="*/ 263 w 263"/>
                      <a:gd name="T11" fmla="*/ 9 h 19"/>
                      <a:gd name="T12" fmla="*/ 254 w 263"/>
                      <a:gd name="T13" fmla="*/ 0 h 19"/>
                      <a:gd name="T14" fmla="*/ 10 w 263"/>
                      <a:gd name="T15" fmla="*/ 0 h 19"/>
                      <a:gd name="T16" fmla="*/ 0 w 263"/>
                      <a:gd name="T17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3" h="19">
                        <a:moveTo>
                          <a:pt x="0" y="9"/>
                        </a:move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5"/>
                          <a:pt x="5" y="19"/>
                          <a:pt x="10" y="19"/>
                        </a:cubicBezTo>
                        <a:cubicBezTo>
                          <a:pt x="254" y="19"/>
                          <a:pt x="254" y="19"/>
                          <a:pt x="254" y="19"/>
                        </a:cubicBezTo>
                        <a:cubicBezTo>
                          <a:pt x="259" y="19"/>
                          <a:pt x="263" y="15"/>
                          <a:pt x="263" y="10"/>
                        </a:cubicBezTo>
                        <a:cubicBezTo>
                          <a:pt x="263" y="9"/>
                          <a:pt x="263" y="9"/>
                          <a:pt x="263" y="9"/>
                        </a:cubicBezTo>
                        <a:cubicBezTo>
                          <a:pt x="263" y="4"/>
                          <a:pt x="259" y="0"/>
                          <a:pt x="254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5" y="0"/>
                          <a:pt x="0" y="4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1496B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E" sz="1000">
                      <a:latin typeface="+mn-lt"/>
                    </a:endParaRPr>
                  </a:p>
                </p:txBody>
              </p:sp>
              <p:sp>
                <p:nvSpPr>
                  <p:cNvPr id="254" name="Freeform 110"/>
                  <p:cNvSpPr>
                    <a:spLocks/>
                  </p:cNvSpPr>
                  <p:nvPr/>
                </p:nvSpPr>
                <p:spPr bwMode="auto">
                  <a:xfrm>
                    <a:off x="2754454" y="2278480"/>
                    <a:ext cx="722313" cy="52388"/>
                  </a:xfrm>
                  <a:custGeom>
                    <a:avLst/>
                    <a:gdLst>
                      <a:gd name="T0" fmla="*/ 290 w 300"/>
                      <a:gd name="T1" fmla="*/ 0 h 22"/>
                      <a:gd name="T2" fmla="*/ 9 w 300"/>
                      <a:gd name="T3" fmla="*/ 0 h 22"/>
                      <a:gd name="T4" fmla="*/ 0 w 300"/>
                      <a:gd name="T5" fmla="*/ 9 h 22"/>
                      <a:gd name="T6" fmla="*/ 0 w 300"/>
                      <a:gd name="T7" fmla="*/ 13 h 22"/>
                      <a:gd name="T8" fmla="*/ 9 w 300"/>
                      <a:gd name="T9" fmla="*/ 22 h 22"/>
                      <a:gd name="T10" fmla="*/ 290 w 300"/>
                      <a:gd name="T11" fmla="*/ 22 h 22"/>
                      <a:gd name="T12" fmla="*/ 300 w 300"/>
                      <a:gd name="T13" fmla="*/ 13 h 22"/>
                      <a:gd name="T14" fmla="*/ 300 w 300"/>
                      <a:gd name="T15" fmla="*/ 9 h 22"/>
                      <a:gd name="T16" fmla="*/ 290 w 300"/>
                      <a:gd name="T17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0" h="22">
                        <a:moveTo>
                          <a:pt x="290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8"/>
                          <a:pt x="4" y="22"/>
                          <a:pt x="9" y="22"/>
                        </a:cubicBezTo>
                        <a:cubicBezTo>
                          <a:pt x="290" y="22"/>
                          <a:pt x="290" y="22"/>
                          <a:pt x="290" y="22"/>
                        </a:cubicBezTo>
                        <a:cubicBezTo>
                          <a:pt x="295" y="22"/>
                          <a:pt x="300" y="18"/>
                          <a:pt x="300" y="13"/>
                        </a:cubicBezTo>
                        <a:cubicBezTo>
                          <a:pt x="300" y="9"/>
                          <a:pt x="300" y="9"/>
                          <a:pt x="300" y="9"/>
                        </a:cubicBezTo>
                        <a:cubicBezTo>
                          <a:pt x="300" y="4"/>
                          <a:pt x="295" y="0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rgbClr val="1496B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IE" sz="1000">
                      <a:latin typeface="+mn-lt"/>
                    </a:endParaRPr>
                  </a:p>
                </p:txBody>
              </p:sp>
            </p:grpSp>
            <p:sp>
              <p:nvSpPr>
                <p:cNvPr id="248" name="Freeform 111"/>
                <p:cNvSpPr>
                  <a:spLocks/>
                </p:cNvSpPr>
                <p:nvPr/>
              </p:nvSpPr>
              <p:spPr bwMode="auto">
                <a:xfrm>
                  <a:off x="2981467" y="1997493"/>
                  <a:ext cx="153988" cy="341313"/>
                </a:xfrm>
                <a:custGeom>
                  <a:avLst/>
                  <a:gdLst>
                    <a:gd name="T0" fmla="*/ 9 w 64"/>
                    <a:gd name="T1" fmla="*/ 125 h 142"/>
                    <a:gd name="T2" fmla="*/ 0 w 64"/>
                    <a:gd name="T3" fmla="*/ 134 h 142"/>
                    <a:gd name="T4" fmla="*/ 9 w 64"/>
                    <a:gd name="T5" fmla="*/ 142 h 142"/>
                    <a:gd name="T6" fmla="*/ 55 w 64"/>
                    <a:gd name="T7" fmla="*/ 142 h 142"/>
                    <a:gd name="T8" fmla="*/ 64 w 64"/>
                    <a:gd name="T9" fmla="*/ 134 h 142"/>
                    <a:gd name="T10" fmla="*/ 55 w 64"/>
                    <a:gd name="T11" fmla="*/ 125 h 142"/>
                    <a:gd name="T12" fmla="*/ 51 w 64"/>
                    <a:gd name="T13" fmla="*/ 125 h 142"/>
                    <a:gd name="T14" fmla="*/ 51 w 64"/>
                    <a:gd name="T15" fmla="*/ 17 h 142"/>
                    <a:gd name="T16" fmla="*/ 55 w 64"/>
                    <a:gd name="T17" fmla="*/ 17 h 142"/>
                    <a:gd name="T18" fmla="*/ 64 w 64"/>
                    <a:gd name="T19" fmla="*/ 8 h 142"/>
                    <a:gd name="T20" fmla="*/ 55 w 64"/>
                    <a:gd name="T21" fmla="*/ 0 h 142"/>
                    <a:gd name="T22" fmla="*/ 9 w 64"/>
                    <a:gd name="T23" fmla="*/ 0 h 142"/>
                    <a:gd name="T24" fmla="*/ 0 w 64"/>
                    <a:gd name="T25" fmla="*/ 8 h 142"/>
                    <a:gd name="T26" fmla="*/ 9 w 64"/>
                    <a:gd name="T27" fmla="*/ 17 h 142"/>
                    <a:gd name="T28" fmla="*/ 13 w 64"/>
                    <a:gd name="T29" fmla="*/ 17 h 142"/>
                    <a:gd name="T30" fmla="*/ 13 w 64"/>
                    <a:gd name="T31" fmla="*/ 125 h 142"/>
                    <a:gd name="T32" fmla="*/ 9 w 64"/>
                    <a:gd name="T33" fmla="*/ 125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142">
                      <a:moveTo>
                        <a:pt x="9" y="125"/>
                      </a:moveTo>
                      <a:cubicBezTo>
                        <a:pt x="4" y="125"/>
                        <a:pt x="0" y="129"/>
                        <a:pt x="0" y="134"/>
                      </a:cubicBezTo>
                      <a:cubicBezTo>
                        <a:pt x="0" y="138"/>
                        <a:pt x="4" y="142"/>
                        <a:pt x="9" y="142"/>
                      </a:cubicBezTo>
                      <a:cubicBezTo>
                        <a:pt x="55" y="142"/>
                        <a:pt x="55" y="142"/>
                        <a:pt x="55" y="142"/>
                      </a:cubicBezTo>
                      <a:cubicBezTo>
                        <a:pt x="60" y="142"/>
                        <a:pt x="64" y="138"/>
                        <a:pt x="64" y="134"/>
                      </a:cubicBezTo>
                      <a:cubicBezTo>
                        <a:pt x="64" y="129"/>
                        <a:pt x="60" y="125"/>
                        <a:pt x="55" y="125"/>
                      </a:cubicBezTo>
                      <a:cubicBezTo>
                        <a:pt x="51" y="125"/>
                        <a:pt x="51" y="125"/>
                        <a:pt x="51" y="125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60" y="17"/>
                        <a:pt x="64" y="13"/>
                        <a:pt x="64" y="8"/>
                      </a:cubicBezTo>
                      <a:cubicBezTo>
                        <a:pt x="64" y="4"/>
                        <a:pt x="60" y="0"/>
                        <a:pt x="55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25"/>
                        <a:pt x="13" y="125"/>
                        <a:pt x="13" y="125"/>
                      </a:cubicBezTo>
                      <a:lnTo>
                        <a:pt x="9" y="125"/>
                      </a:lnTo>
                      <a:close/>
                    </a:path>
                  </a:pathLst>
                </a:custGeom>
                <a:solidFill>
                  <a:srgbClr val="1496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1000" dirty="0">
                    <a:latin typeface="+mn-lt"/>
                  </a:endParaRPr>
                </a:p>
              </p:txBody>
            </p:sp>
            <p:sp>
              <p:nvSpPr>
                <p:cNvPr id="249" name="Freeform 112"/>
                <p:cNvSpPr>
                  <a:spLocks/>
                </p:cNvSpPr>
                <p:nvPr/>
              </p:nvSpPr>
              <p:spPr bwMode="auto">
                <a:xfrm>
                  <a:off x="3191017" y="1997493"/>
                  <a:ext cx="153988" cy="341313"/>
                </a:xfrm>
                <a:custGeom>
                  <a:avLst/>
                  <a:gdLst>
                    <a:gd name="T0" fmla="*/ 55 w 64"/>
                    <a:gd name="T1" fmla="*/ 17 h 142"/>
                    <a:gd name="T2" fmla="*/ 64 w 64"/>
                    <a:gd name="T3" fmla="*/ 8 h 142"/>
                    <a:gd name="T4" fmla="*/ 55 w 64"/>
                    <a:gd name="T5" fmla="*/ 0 h 142"/>
                    <a:gd name="T6" fmla="*/ 9 w 64"/>
                    <a:gd name="T7" fmla="*/ 0 h 142"/>
                    <a:gd name="T8" fmla="*/ 0 w 64"/>
                    <a:gd name="T9" fmla="*/ 8 h 142"/>
                    <a:gd name="T10" fmla="*/ 9 w 64"/>
                    <a:gd name="T11" fmla="*/ 17 h 142"/>
                    <a:gd name="T12" fmla="*/ 13 w 64"/>
                    <a:gd name="T13" fmla="*/ 17 h 142"/>
                    <a:gd name="T14" fmla="*/ 13 w 64"/>
                    <a:gd name="T15" fmla="*/ 125 h 142"/>
                    <a:gd name="T16" fmla="*/ 9 w 64"/>
                    <a:gd name="T17" fmla="*/ 125 h 142"/>
                    <a:gd name="T18" fmla="*/ 0 w 64"/>
                    <a:gd name="T19" fmla="*/ 134 h 142"/>
                    <a:gd name="T20" fmla="*/ 9 w 64"/>
                    <a:gd name="T21" fmla="*/ 142 h 142"/>
                    <a:gd name="T22" fmla="*/ 55 w 64"/>
                    <a:gd name="T23" fmla="*/ 142 h 142"/>
                    <a:gd name="T24" fmla="*/ 64 w 64"/>
                    <a:gd name="T25" fmla="*/ 134 h 142"/>
                    <a:gd name="T26" fmla="*/ 55 w 64"/>
                    <a:gd name="T27" fmla="*/ 125 h 142"/>
                    <a:gd name="T28" fmla="*/ 51 w 64"/>
                    <a:gd name="T29" fmla="*/ 125 h 142"/>
                    <a:gd name="T30" fmla="*/ 51 w 64"/>
                    <a:gd name="T31" fmla="*/ 17 h 142"/>
                    <a:gd name="T32" fmla="*/ 55 w 64"/>
                    <a:gd name="T33" fmla="*/ 17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142">
                      <a:moveTo>
                        <a:pt x="55" y="17"/>
                      </a:moveTo>
                      <a:cubicBezTo>
                        <a:pt x="60" y="17"/>
                        <a:pt x="64" y="13"/>
                        <a:pt x="64" y="8"/>
                      </a:cubicBezTo>
                      <a:cubicBezTo>
                        <a:pt x="64" y="4"/>
                        <a:pt x="60" y="0"/>
                        <a:pt x="55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25"/>
                        <a:pt x="13" y="125"/>
                        <a:pt x="13" y="125"/>
                      </a:cubicBezTo>
                      <a:cubicBezTo>
                        <a:pt x="9" y="125"/>
                        <a:pt x="9" y="125"/>
                        <a:pt x="9" y="125"/>
                      </a:cubicBezTo>
                      <a:cubicBezTo>
                        <a:pt x="4" y="125"/>
                        <a:pt x="0" y="129"/>
                        <a:pt x="0" y="134"/>
                      </a:cubicBezTo>
                      <a:cubicBezTo>
                        <a:pt x="0" y="138"/>
                        <a:pt x="4" y="142"/>
                        <a:pt x="9" y="142"/>
                      </a:cubicBezTo>
                      <a:cubicBezTo>
                        <a:pt x="55" y="142"/>
                        <a:pt x="55" y="142"/>
                        <a:pt x="55" y="142"/>
                      </a:cubicBezTo>
                      <a:cubicBezTo>
                        <a:pt x="60" y="142"/>
                        <a:pt x="64" y="138"/>
                        <a:pt x="64" y="134"/>
                      </a:cubicBezTo>
                      <a:cubicBezTo>
                        <a:pt x="64" y="129"/>
                        <a:pt x="60" y="125"/>
                        <a:pt x="55" y="125"/>
                      </a:cubicBezTo>
                      <a:cubicBezTo>
                        <a:pt x="51" y="125"/>
                        <a:pt x="51" y="125"/>
                        <a:pt x="51" y="125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lnTo>
                        <a:pt x="55" y="17"/>
                      </a:lnTo>
                      <a:close/>
                    </a:path>
                  </a:pathLst>
                </a:custGeom>
                <a:solidFill>
                  <a:srgbClr val="1496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1000">
                    <a:latin typeface="+mn-lt"/>
                  </a:endParaRPr>
                </a:p>
              </p:txBody>
            </p:sp>
            <p:sp>
              <p:nvSpPr>
                <p:cNvPr id="250" name="Freeform 113"/>
                <p:cNvSpPr>
                  <a:spLocks/>
                </p:cNvSpPr>
                <p:nvPr/>
              </p:nvSpPr>
              <p:spPr bwMode="auto">
                <a:xfrm>
                  <a:off x="3400567" y="1997493"/>
                  <a:ext cx="153988" cy="341313"/>
                </a:xfrm>
                <a:custGeom>
                  <a:avLst/>
                  <a:gdLst>
                    <a:gd name="T0" fmla="*/ 55 w 64"/>
                    <a:gd name="T1" fmla="*/ 17 h 142"/>
                    <a:gd name="T2" fmla="*/ 64 w 64"/>
                    <a:gd name="T3" fmla="*/ 8 h 142"/>
                    <a:gd name="T4" fmla="*/ 55 w 64"/>
                    <a:gd name="T5" fmla="*/ 0 h 142"/>
                    <a:gd name="T6" fmla="*/ 9 w 64"/>
                    <a:gd name="T7" fmla="*/ 0 h 142"/>
                    <a:gd name="T8" fmla="*/ 0 w 64"/>
                    <a:gd name="T9" fmla="*/ 8 h 142"/>
                    <a:gd name="T10" fmla="*/ 9 w 64"/>
                    <a:gd name="T11" fmla="*/ 17 h 142"/>
                    <a:gd name="T12" fmla="*/ 12 w 64"/>
                    <a:gd name="T13" fmla="*/ 17 h 142"/>
                    <a:gd name="T14" fmla="*/ 12 w 64"/>
                    <a:gd name="T15" fmla="*/ 125 h 142"/>
                    <a:gd name="T16" fmla="*/ 9 w 64"/>
                    <a:gd name="T17" fmla="*/ 125 h 142"/>
                    <a:gd name="T18" fmla="*/ 0 w 64"/>
                    <a:gd name="T19" fmla="*/ 134 h 142"/>
                    <a:gd name="T20" fmla="*/ 9 w 64"/>
                    <a:gd name="T21" fmla="*/ 142 h 142"/>
                    <a:gd name="T22" fmla="*/ 55 w 64"/>
                    <a:gd name="T23" fmla="*/ 142 h 142"/>
                    <a:gd name="T24" fmla="*/ 64 w 64"/>
                    <a:gd name="T25" fmla="*/ 134 h 142"/>
                    <a:gd name="T26" fmla="*/ 55 w 64"/>
                    <a:gd name="T27" fmla="*/ 125 h 142"/>
                    <a:gd name="T28" fmla="*/ 51 w 64"/>
                    <a:gd name="T29" fmla="*/ 125 h 142"/>
                    <a:gd name="T30" fmla="*/ 51 w 64"/>
                    <a:gd name="T31" fmla="*/ 17 h 142"/>
                    <a:gd name="T32" fmla="*/ 55 w 64"/>
                    <a:gd name="T33" fmla="*/ 17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142">
                      <a:moveTo>
                        <a:pt x="55" y="17"/>
                      </a:moveTo>
                      <a:cubicBezTo>
                        <a:pt x="60" y="17"/>
                        <a:pt x="64" y="13"/>
                        <a:pt x="64" y="8"/>
                      </a:cubicBezTo>
                      <a:cubicBezTo>
                        <a:pt x="64" y="4"/>
                        <a:pt x="60" y="0"/>
                        <a:pt x="55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9" y="125"/>
                        <a:pt x="9" y="125"/>
                        <a:pt x="9" y="125"/>
                      </a:cubicBezTo>
                      <a:cubicBezTo>
                        <a:pt x="4" y="125"/>
                        <a:pt x="0" y="129"/>
                        <a:pt x="0" y="134"/>
                      </a:cubicBezTo>
                      <a:cubicBezTo>
                        <a:pt x="0" y="138"/>
                        <a:pt x="4" y="142"/>
                        <a:pt x="9" y="142"/>
                      </a:cubicBezTo>
                      <a:cubicBezTo>
                        <a:pt x="55" y="142"/>
                        <a:pt x="55" y="142"/>
                        <a:pt x="55" y="142"/>
                      </a:cubicBezTo>
                      <a:cubicBezTo>
                        <a:pt x="60" y="142"/>
                        <a:pt x="64" y="138"/>
                        <a:pt x="64" y="134"/>
                      </a:cubicBezTo>
                      <a:cubicBezTo>
                        <a:pt x="64" y="129"/>
                        <a:pt x="60" y="125"/>
                        <a:pt x="55" y="125"/>
                      </a:cubicBezTo>
                      <a:cubicBezTo>
                        <a:pt x="51" y="125"/>
                        <a:pt x="51" y="125"/>
                        <a:pt x="51" y="125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lnTo>
                        <a:pt x="55" y="17"/>
                      </a:lnTo>
                      <a:close/>
                    </a:path>
                  </a:pathLst>
                </a:custGeom>
                <a:solidFill>
                  <a:srgbClr val="1496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1000">
                    <a:latin typeface="+mn-lt"/>
                  </a:endParaRPr>
                </a:p>
              </p:txBody>
            </p:sp>
            <p:sp>
              <p:nvSpPr>
                <p:cNvPr id="251" name="Freeform 114"/>
                <p:cNvSpPr>
                  <a:spLocks/>
                </p:cNvSpPr>
                <p:nvPr/>
              </p:nvSpPr>
              <p:spPr bwMode="auto">
                <a:xfrm>
                  <a:off x="2906856" y="1700627"/>
                  <a:ext cx="722313" cy="279400"/>
                </a:xfrm>
                <a:custGeom>
                  <a:avLst/>
                  <a:gdLst>
                    <a:gd name="T0" fmla="*/ 6 w 300"/>
                    <a:gd name="T1" fmla="*/ 111 h 116"/>
                    <a:gd name="T2" fmla="*/ 19 w 300"/>
                    <a:gd name="T3" fmla="*/ 113 h 116"/>
                    <a:gd name="T4" fmla="*/ 142 w 300"/>
                    <a:gd name="T5" fmla="*/ 29 h 116"/>
                    <a:gd name="T6" fmla="*/ 157 w 300"/>
                    <a:gd name="T7" fmla="*/ 29 h 116"/>
                    <a:gd name="T8" fmla="*/ 281 w 300"/>
                    <a:gd name="T9" fmla="*/ 113 h 116"/>
                    <a:gd name="T10" fmla="*/ 294 w 300"/>
                    <a:gd name="T11" fmla="*/ 111 h 116"/>
                    <a:gd name="T12" fmla="*/ 297 w 300"/>
                    <a:gd name="T13" fmla="*/ 108 h 116"/>
                    <a:gd name="T14" fmla="*/ 295 w 300"/>
                    <a:gd name="T15" fmla="*/ 96 h 116"/>
                    <a:gd name="T16" fmla="*/ 158 w 300"/>
                    <a:gd name="T17" fmla="*/ 3 h 116"/>
                    <a:gd name="T18" fmla="*/ 142 w 300"/>
                    <a:gd name="T19" fmla="*/ 3 h 116"/>
                    <a:gd name="T20" fmla="*/ 5 w 300"/>
                    <a:gd name="T21" fmla="*/ 96 h 116"/>
                    <a:gd name="T22" fmla="*/ 3 w 300"/>
                    <a:gd name="T23" fmla="*/ 108 h 116"/>
                    <a:gd name="T24" fmla="*/ 6 w 300"/>
                    <a:gd name="T25" fmla="*/ 111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0" h="116">
                      <a:moveTo>
                        <a:pt x="6" y="111"/>
                      </a:moveTo>
                      <a:cubicBezTo>
                        <a:pt x="9" y="115"/>
                        <a:pt x="15" y="116"/>
                        <a:pt x="19" y="113"/>
                      </a:cubicBezTo>
                      <a:cubicBezTo>
                        <a:pt x="142" y="29"/>
                        <a:pt x="142" y="29"/>
                        <a:pt x="142" y="29"/>
                      </a:cubicBezTo>
                      <a:cubicBezTo>
                        <a:pt x="147" y="26"/>
                        <a:pt x="153" y="26"/>
                        <a:pt x="157" y="29"/>
                      </a:cubicBezTo>
                      <a:cubicBezTo>
                        <a:pt x="281" y="113"/>
                        <a:pt x="281" y="113"/>
                        <a:pt x="281" y="113"/>
                      </a:cubicBezTo>
                      <a:cubicBezTo>
                        <a:pt x="285" y="116"/>
                        <a:pt x="291" y="115"/>
                        <a:pt x="294" y="111"/>
                      </a:cubicBezTo>
                      <a:cubicBezTo>
                        <a:pt x="297" y="108"/>
                        <a:pt x="297" y="108"/>
                        <a:pt x="297" y="108"/>
                      </a:cubicBezTo>
                      <a:cubicBezTo>
                        <a:pt x="300" y="104"/>
                        <a:pt x="299" y="98"/>
                        <a:pt x="295" y="96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4" y="0"/>
                        <a:pt x="146" y="0"/>
                        <a:pt x="142" y="3"/>
                      </a:cubicBezTo>
                      <a:cubicBezTo>
                        <a:pt x="5" y="96"/>
                        <a:pt x="5" y="96"/>
                        <a:pt x="5" y="96"/>
                      </a:cubicBezTo>
                      <a:cubicBezTo>
                        <a:pt x="1" y="98"/>
                        <a:pt x="0" y="104"/>
                        <a:pt x="3" y="108"/>
                      </a:cubicBezTo>
                      <a:lnTo>
                        <a:pt x="6" y="111"/>
                      </a:lnTo>
                      <a:close/>
                    </a:path>
                  </a:pathLst>
                </a:custGeom>
                <a:solidFill>
                  <a:srgbClr val="1496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1000">
                    <a:latin typeface="+mn-lt"/>
                  </a:endParaRPr>
                </a:p>
              </p:txBody>
            </p:sp>
            <p:sp>
              <p:nvSpPr>
                <p:cNvPr id="252" name="Freeform 115"/>
                <p:cNvSpPr>
                  <a:spLocks/>
                </p:cNvSpPr>
                <p:nvPr/>
              </p:nvSpPr>
              <p:spPr bwMode="auto">
                <a:xfrm>
                  <a:off x="3064017" y="1821280"/>
                  <a:ext cx="407988" cy="144463"/>
                </a:xfrm>
                <a:custGeom>
                  <a:avLst/>
                  <a:gdLst>
                    <a:gd name="T0" fmla="*/ 164 w 170"/>
                    <a:gd name="T1" fmla="*/ 50 h 60"/>
                    <a:gd name="T2" fmla="*/ 93 w 170"/>
                    <a:gd name="T3" fmla="*/ 2 h 60"/>
                    <a:gd name="T4" fmla="*/ 85 w 170"/>
                    <a:gd name="T5" fmla="*/ 0 h 60"/>
                    <a:gd name="T6" fmla="*/ 77 w 170"/>
                    <a:gd name="T7" fmla="*/ 2 h 60"/>
                    <a:gd name="T8" fmla="*/ 7 w 170"/>
                    <a:gd name="T9" fmla="*/ 50 h 60"/>
                    <a:gd name="T10" fmla="*/ 8 w 170"/>
                    <a:gd name="T11" fmla="*/ 60 h 60"/>
                    <a:gd name="T12" fmla="*/ 162 w 170"/>
                    <a:gd name="T13" fmla="*/ 60 h 60"/>
                    <a:gd name="T14" fmla="*/ 164 w 170"/>
                    <a:gd name="T15" fmla="*/ 5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0" h="60">
                      <a:moveTo>
                        <a:pt x="164" y="50"/>
                      </a:moveTo>
                      <a:cubicBezTo>
                        <a:pt x="157" y="45"/>
                        <a:pt x="93" y="2"/>
                        <a:pt x="93" y="2"/>
                      </a:cubicBezTo>
                      <a:cubicBezTo>
                        <a:pt x="91" y="1"/>
                        <a:pt x="88" y="0"/>
                        <a:pt x="85" y="0"/>
                      </a:cubicBezTo>
                      <a:cubicBezTo>
                        <a:pt x="82" y="0"/>
                        <a:pt x="79" y="1"/>
                        <a:pt x="77" y="2"/>
                      </a:cubicBezTo>
                      <a:cubicBezTo>
                        <a:pt x="77" y="2"/>
                        <a:pt x="13" y="45"/>
                        <a:pt x="7" y="50"/>
                      </a:cubicBezTo>
                      <a:cubicBezTo>
                        <a:pt x="0" y="55"/>
                        <a:pt x="2" y="60"/>
                        <a:pt x="8" y="60"/>
                      </a:cubicBezTo>
                      <a:cubicBezTo>
                        <a:pt x="162" y="60"/>
                        <a:pt x="162" y="60"/>
                        <a:pt x="162" y="60"/>
                      </a:cubicBezTo>
                      <a:cubicBezTo>
                        <a:pt x="169" y="60"/>
                        <a:pt x="170" y="55"/>
                        <a:pt x="164" y="50"/>
                      </a:cubicBezTo>
                      <a:close/>
                    </a:path>
                  </a:pathLst>
                </a:custGeom>
                <a:solidFill>
                  <a:srgbClr val="1496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1000">
                    <a:latin typeface="+mn-lt"/>
                  </a:endParaRPr>
                </a:p>
              </p:txBody>
            </p:sp>
          </p:grpSp>
          <p:sp>
            <p:nvSpPr>
              <p:cNvPr id="246" name="TextBox 228"/>
              <p:cNvSpPr txBox="1">
                <a:spLocks noChangeArrowheads="1"/>
              </p:cNvSpPr>
              <p:nvPr/>
            </p:nvSpPr>
            <p:spPr bwMode="auto">
              <a:xfrm>
                <a:off x="782233" y="4267121"/>
                <a:ext cx="1798949" cy="518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pt-BR" altLang="pt-BR" sz="1000" b="1" dirty="0">
                    <a:solidFill>
                      <a:srgbClr val="1496BB"/>
                    </a:solidFill>
                    <a:latin typeface="+mn-lt"/>
                    <a:cs typeface="Arial" panose="020B0604020202020204" pitchFamily="34" charset="0"/>
                  </a:rPr>
                  <a:t>Credenciador</a:t>
                </a:r>
              </a:p>
            </p:txBody>
          </p:sp>
        </p:grpSp>
      </p:grpSp>
      <p:cxnSp>
        <p:nvCxnSpPr>
          <p:cNvPr id="234" name="Conector de seta reta 233"/>
          <p:cNvCxnSpPr/>
          <p:nvPr/>
        </p:nvCxnSpPr>
        <p:spPr bwMode="auto">
          <a:xfrm flipV="1">
            <a:off x="5883960" y="5918200"/>
            <a:ext cx="483235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de seta reta 235"/>
          <p:cNvCxnSpPr/>
          <p:nvPr/>
        </p:nvCxnSpPr>
        <p:spPr bwMode="auto">
          <a:xfrm flipV="1">
            <a:off x="5883960" y="3662363"/>
            <a:ext cx="4695825" cy="1587"/>
          </a:xfrm>
          <a:prstGeom prst="straightConnector1">
            <a:avLst/>
          </a:prstGeom>
          <a:ln w="25400">
            <a:solidFill>
              <a:srgbClr val="1496BB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92"/>
          <p:cNvSpPr txBox="1">
            <a:spLocks noChangeArrowheads="1"/>
          </p:cNvSpPr>
          <p:nvPr/>
        </p:nvSpPr>
        <p:spPr bwMode="auto">
          <a:xfrm>
            <a:off x="7287310" y="3008313"/>
            <a:ext cx="1697038" cy="507831"/>
          </a:xfrm>
          <a:prstGeom prst="rect">
            <a:avLst/>
          </a:prstGeom>
          <a:solidFill>
            <a:srgbClr val="1496BB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900" b="1" u="sng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INSTITUIDOR DO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900" b="1" u="sng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ARRANJO DE PAGAMENTO</a:t>
            </a:r>
            <a:endParaRPr lang="en-US" altLang="pt-BR" sz="900" b="1" u="sng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8" name="TextBox 92"/>
          <p:cNvSpPr txBox="1">
            <a:spLocks noChangeArrowheads="1"/>
          </p:cNvSpPr>
          <p:nvPr/>
        </p:nvSpPr>
        <p:spPr bwMode="auto">
          <a:xfrm>
            <a:off x="5037823" y="4543425"/>
            <a:ext cx="846137" cy="400050"/>
          </a:xfrm>
          <a:prstGeom prst="rect">
            <a:avLst/>
          </a:prstGeom>
          <a:ln>
            <a:solidFill>
              <a:srgbClr val="1496B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000" b="1" dirty="0">
                <a:solidFill>
                  <a:srgbClr val="1496BB"/>
                </a:solidFill>
                <a:latin typeface="+mn-lt"/>
                <a:cs typeface="Arial" panose="020B0604020202020204" pitchFamily="34" charset="0"/>
              </a:rPr>
              <a:t>Conta de Pagamento</a:t>
            </a:r>
            <a:endParaRPr lang="en-US" altLang="pt-BR" sz="1000" b="1" dirty="0">
              <a:solidFill>
                <a:srgbClr val="1496B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9" name="TextBox 92"/>
          <p:cNvSpPr txBox="1">
            <a:spLocks noChangeArrowheads="1"/>
          </p:cNvSpPr>
          <p:nvPr/>
        </p:nvSpPr>
        <p:spPr bwMode="auto">
          <a:xfrm>
            <a:off x="10652810" y="4541838"/>
            <a:ext cx="846138" cy="400050"/>
          </a:xfrm>
          <a:prstGeom prst="rect">
            <a:avLst/>
          </a:prstGeom>
          <a:ln>
            <a:solidFill>
              <a:srgbClr val="1496B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FontTx/>
              <a:buNone/>
              <a:defRPr sz="1000" b="1">
                <a:solidFill>
                  <a:srgbClr val="1496BB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dirty="0"/>
              <a:t>Instituição Domicílio</a:t>
            </a:r>
            <a:endParaRPr lang="en-US" altLang="pt-BR" dirty="0"/>
          </a:p>
        </p:txBody>
      </p:sp>
      <p:sp>
        <p:nvSpPr>
          <p:cNvPr id="240" name="CaixaDeTexto 13"/>
          <p:cNvSpPr txBox="1">
            <a:spLocks noChangeArrowheads="1"/>
          </p:cNvSpPr>
          <p:nvPr/>
        </p:nvSpPr>
        <p:spPr bwMode="auto">
          <a:xfrm>
            <a:off x="7806423" y="3716338"/>
            <a:ext cx="833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200" b="1" dirty="0">
                <a:latin typeface="+mn-lt"/>
              </a:rPr>
              <a:t>$$</a:t>
            </a:r>
          </a:p>
        </p:txBody>
      </p:sp>
      <p:pic>
        <p:nvPicPr>
          <p:cNvPr id="25621" name="Imagem 60" descr="Imagem relacionad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735" y="5635625"/>
            <a:ext cx="2889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TextBox 94"/>
          <p:cNvSpPr txBox="1">
            <a:spLocks noChangeArrowheads="1"/>
          </p:cNvSpPr>
          <p:nvPr/>
        </p:nvSpPr>
        <p:spPr bwMode="auto">
          <a:xfrm>
            <a:off x="10706785" y="5903913"/>
            <a:ext cx="785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000" b="1" dirty="0">
                <a:latin typeface="+mn-lt"/>
                <a:cs typeface="Arial" panose="020B0604020202020204" pitchFamily="34" charset="0"/>
              </a:rPr>
              <a:t>Recebedor</a:t>
            </a:r>
            <a:endParaRPr lang="en-US" altLang="pt-BR" sz="10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5623" name="Grupo 16"/>
          <p:cNvGrpSpPr>
            <a:grpSpLocks/>
          </p:cNvGrpSpPr>
          <p:nvPr/>
        </p:nvGrpSpPr>
        <p:grpSpPr bwMode="auto">
          <a:xfrm>
            <a:off x="6988860" y="2133600"/>
            <a:ext cx="2293938" cy="557213"/>
            <a:chOff x="4389642" y="2182019"/>
            <a:chExt cx="2294406" cy="558699"/>
          </a:xfrm>
        </p:grpSpPr>
        <p:pic>
          <p:nvPicPr>
            <p:cNvPr id="25629" name="Imagem 6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280" y="2226611"/>
              <a:ext cx="433388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0" name="Retângulo de cantos arredondados 59"/>
            <p:cNvSpPr>
              <a:spLocks noChangeArrowheads="1"/>
            </p:cNvSpPr>
            <p:nvPr/>
          </p:nvSpPr>
          <p:spPr bwMode="auto">
            <a:xfrm>
              <a:off x="4389642" y="2182019"/>
              <a:ext cx="2294406" cy="558699"/>
            </a:xfrm>
            <a:prstGeom prst="roundRect">
              <a:avLst>
                <a:gd name="adj" fmla="val 23449"/>
              </a:avLst>
            </a:prstGeom>
            <a:noFill/>
            <a:ln w="9525">
              <a:solidFill>
                <a:srgbClr val="1496BB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945" tIns="41473" rIns="82945" bIns="41473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pic>
          <p:nvPicPr>
            <p:cNvPr id="25631" name="Imagem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390" y="2259112"/>
              <a:ext cx="685886" cy="41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2" name="Imagem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226" y="2404677"/>
              <a:ext cx="471482" cy="15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3" name="Imagem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954" y="2279731"/>
              <a:ext cx="376359" cy="376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9" name="Conector reto 18"/>
          <p:cNvCxnSpPr>
            <a:cxnSpLocks/>
            <a:stCxn id="25630" idx="2"/>
            <a:endCxn id="237" idx="0"/>
          </p:cNvCxnSpPr>
          <p:nvPr/>
        </p:nvCxnSpPr>
        <p:spPr>
          <a:xfrm>
            <a:off x="8135829" y="2690813"/>
            <a:ext cx="0" cy="317500"/>
          </a:xfrm>
          <a:prstGeom prst="line">
            <a:avLst/>
          </a:prstGeom>
          <a:ln>
            <a:solidFill>
              <a:srgbClr val="1496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25" name="Conector angulado 23"/>
          <p:cNvCxnSpPr>
            <a:cxnSpLocks noChangeShapeType="1"/>
            <a:endCxn id="25646" idx="2"/>
          </p:cNvCxnSpPr>
          <p:nvPr/>
        </p:nvCxnSpPr>
        <p:spPr bwMode="auto">
          <a:xfrm flipV="1">
            <a:off x="4917958" y="3024642"/>
            <a:ext cx="461886" cy="234496"/>
          </a:xfrm>
          <a:prstGeom prst="bentConnector2">
            <a:avLst/>
          </a:prstGeom>
          <a:noFill/>
          <a:ln w="9525">
            <a:solidFill>
              <a:srgbClr val="1496BB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6" name="Conector angulado 25"/>
          <p:cNvCxnSpPr>
            <a:cxnSpLocks noChangeShapeType="1"/>
            <a:endCxn id="25642" idx="2"/>
          </p:cNvCxnSpPr>
          <p:nvPr/>
        </p:nvCxnSpPr>
        <p:spPr bwMode="auto">
          <a:xfrm rot="10800000">
            <a:off x="11198203" y="3121026"/>
            <a:ext cx="471647" cy="138113"/>
          </a:xfrm>
          <a:prstGeom prst="bentConnector2">
            <a:avLst/>
          </a:prstGeom>
          <a:noFill/>
          <a:ln w="9525">
            <a:solidFill>
              <a:srgbClr val="1496BB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" name="CaixaDeTexto 13"/>
          <p:cNvSpPr txBox="1">
            <a:spLocks noChangeArrowheads="1"/>
          </p:cNvSpPr>
          <p:nvPr/>
        </p:nvSpPr>
        <p:spPr bwMode="auto">
          <a:xfrm>
            <a:off x="5182285" y="4043363"/>
            <a:ext cx="8334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200" b="1" dirty="0">
                <a:latin typeface="+mn-lt"/>
              </a:rPr>
              <a:t>$$</a:t>
            </a:r>
          </a:p>
        </p:txBody>
      </p:sp>
      <p:sp>
        <p:nvSpPr>
          <p:cNvPr id="268" name="CaixaDeTexto 13"/>
          <p:cNvSpPr txBox="1">
            <a:spLocks noChangeArrowheads="1"/>
          </p:cNvSpPr>
          <p:nvPr/>
        </p:nvSpPr>
        <p:spPr bwMode="auto">
          <a:xfrm>
            <a:off x="10398810" y="4024313"/>
            <a:ext cx="833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200" b="1" dirty="0">
                <a:latin typeface="+mn-lt"/>
              </a:rPr>
              <a:t>$$</a:t>
            </a:r>
          </a:p>
        </p:txBody>
      </p:sp>
      <p:sp>
        <p:nvSpPr>
          <p:cNvPr id="71" name="CaixaDeTexto 86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4838506" y="512763"/>
            <a:ext cx="6612596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651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1496BB"/>
              </a:buClr>
              <a:buFont typeface="Arial" panose="020B0604020202020204" pitchFamily="34" charset="0"/>
              <a:buNone/>
            </a:pPr>
            <a:r>
              <a:rPr lang="pt-BR" altLang="pt-BR" sz="16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“conjunto de </a:t>
            </a:r>
            <a:r>
              <a:rPr lang="pt-BR" altLang="pt-BR" sz="1600" i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regras e procedimentos</a:t>
            </a:r>
            <a:r>
              <a:rPr lang="pt-BR" altLang="pt-BR" sz="16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que disciplina a prestação de determinado </a:t>
            </a:r>
            <a:r>
              <a:rPr lang="pt-BR" altLang="pt-BR" sz="1600" i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serviço de pagamento</a:t>
            </a:r>
            <a:r>
              <a:rPr lang="pt-BR" altLang="pt-BR" sz="16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ao público aceito por </a:t>
            </a:r>
            <a:r>
              <a:rPr lang="pt-BR" altLang="pt-BR" sz="1600" i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mais de um </a:t>
            </a:r>
            <a:r>
              <a:rPr lang="pt-BR" altLang="pt-BR" sz="16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recebedor, mediante acesso direto </a:t>
            </a:r>
            <a:r>
              <a:rPr lang="pt-BR" altLang="pt-BR" sz="1600" i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pelos usuários finais </a:t>
            </a:r>
            <a:r>
              <a:rPr lang="pt-BR" altLang="pt-BR" sz="16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pagadores e recebedores” (art. 6º, I, da Lei 12.865/13)</a:t>
            </a:r>
          </a:p>
        </p:txBody>
      </p:sp>
      <p:sp>
        <p:nvSpPr>
          <p:cNvPr id="72" name="Título 1"/>
          <p:cNvSpPr txBox="1">
            <a:spLocks noGrp="1"/>
          </p:cNvSpPr>
          <p:nvPr>
            <p:ph type="title"/>
          </p:nvPr>
        </p:nvSpPr>
        <p:spPr>
          <a:xfrm>
            <a:off x="589490" y="2212180"/>
            <a:ext cx="3276098" cy="21897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altLang="pt-BR" sz="32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DEFINIÇÃO</a:t>
            </a:r>
          </a:p>
        </p:txBody>
      </p:sp>
    </p:spTree>
    <p:extLst>
      <p:ext uri="{BB962C8B-B14F-4D97-AF65-F5344CB8AC3E}">
        <p14:creationId xmlns:p14="http://schemas.microsoft.com/office/powerpoint/2010/main" val="36503278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NA-novo">
  <a:themeElements>
    <a:clrScheme name="Personalizada 30">
      <a:dk1>
        <a:srgbClr val="464646"/>
      </a:dk1>
      <a:lt1>
        <a:srgbClr val="FFFFFF"/>
      </a:lt1>
      <a:dk2>
        <a:srgbClr val="464646"/>
      </a:dk2>
      <a:lt2>
        <a:srgbClr val="E0E0E0"/>
      </a:lt2>
      <a:accent1>
        <a:srgbClr val="1496BB"/>
      </a:accent1>
      <a:accent2>
        <a:srgbClr val="C02F1D"/>
      </a:accent2>
      <a:accent3>
        <a:srgbClr val="A3B86C"/>
      </a:accent3>
      <a:accent4>
        <a:srgbClr val="EBC944"/>
      </a:accent4>
      <a:accent5>
        <a:srgbClr val="0D3D56"/>
      </a:accent5>
      <a:accent6>
        <a:srgbClr val="F26D21"/>
      </a:accent6>
      <a:hlink>
        <a:srgbClr val="00B0F0"/>
      </a:hlink>
      <a:folHlink>
        <a:srgbClr val="3C6478"/>
      </a:folHlink>
    </a:clrScheme>
    <a:fontScheme name="Fonte PNA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 P A R _ S P ! 3 8 5 1 0 3 5 3 . 5 < / d o c u m e n t i d >  
     < s e n d e r i d > B R N < / s e n d e r i d >  
     < s e n d e r e m a i l > B B A L D U C C I N I @ P N . C O M . B R < / s e n d e r e m a i l >  
     < l a s t m o d i f i e d > 2 0 2 3 - 1 0 - 1 8 T 2 0 : 4 3 : 0 5 . 0 0 0 0 0 0 0 - 0 3 : 0 0 < / l a s t m o d i f i e d >  
     < d a t a b a s e > P A R _ S P < / d a t a b a s e >  
 < / p r o p e r t i e s > 
</file>

<file path=customXml/itemProps1.xml><?xml version="1.0" encoding="utf-8"?>
<ds:datastoreItem xmlns:ds="http://schemas.openxmlformats.org/officeDocument/2006/customXml" ds:itemID="{EF7F2FCD-4AF9-FF49-9307-DF34F123BF51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PNA-novo</Template>
  <TotalTime>258</TotalTime>
  <Words>4512</Words>
  <Application>Microsoft Macintosh PowerPoint</Application>
  <PresentationFormat>Widescreen</PresentationFormat>
  <Paragraphs>1044</Paragraphs>
  <Slides>40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52" baseType="lpstr">
      <vt:lpstr>Arial</vt:lpstr>
      <vt:lpstr>Arial</vt:lpstr>
      <vt:lpstr>Arial Narrow</vt:lpstr>
      <vt:lpstr>Calibri</vt:lpstr>
      <vt:lpstr>Calibri Light</vt:lpstr>
      <vt:lpstr>Courier New</vt:lpstr>
      <vt:lpstr>Microsoft Sans Serif</vt:lpstr>
      <vt:lpstr>Tahoma</vt:lpstr>
      <vt:lpstr>Times New Roman</vt:lpstr>
      <vt:lpstr>Verdana</vt:lpstr>
      <vt:lpstr>Wingdings</vt:lpstr>
      <vt:lpstr>PNA-novo</vt:lpstr>
      <vt:lpstr>Apresentação do PowerPoint</vt:lpstr>
      <vt:lpstr>Apresentação do PowerPoint</vt:lpstr>
      <vt:lpstr>Apresentação do PowerPoint</vt:lpstr>
      <vt:lpstr>Apresentação do PowerPoint</vt:lpstr>
      <vt:lpstr>Concentração SFN em queda (1)</vt:lpstr>
      <vt:lpstr>Concentração SFN em queda (2) – cartão de crédito</vt:lpstr>
      <vt:lpstr>SFN cada vez mais digital</vt:lpstr>
      <vt:lpstr>Apresentação do PowerPoint</vt:lpstr>
      <vt:lpstr>DEFINIÇÃO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AUTORIZAÇÃO  FUNCIONAMENTO  </vt:lpstr>
      <vt:lpstr>Apresentação do PowerPoint</vt:lpstr>
      <vt:lpstr>INICIADOR DE TRANSAÇÃO DE PAGAMENTO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OPEN FINANCE Participação   </vt:lpstr>
      <vt:lpstr>Apresentação do PowerPoint</vt:lpstr>
      <vt:lpstr>Open Finance em números Open Finance promove inclusão financeira e digital</vt:lpstr>
      <vt:lpstr>Apresentação do PowerPoint</vt:lpstr>
      <vt:lpstr>PAGAMENTOS INSTANTÂNEO BANCO CENTRAL DO BRASIL   </vt:lpstr>
      <vt:lpstr>Ecossistema de pagamentos instantâneos</vt:lpstr>
      <vt:lpstr>PAGAMENTOS INSTANTÂNEOS  </vt:lpstr>
      <vt:lpstr>O Pix ganha espaço e se populariza Pagamentos digitais aumentam a inclusão financeira e a formalização da atividade</vt:lpstr>
      <vt:lpstr>PAGAMENTOS INSTANTÂNEOS  </vt:lpstr>
      <vt:lpstr>Apresentação do PowerPoint</vt:lpstr>
      <vt:lpstr>DREX (Real Digital) em desenvolvimento</vt:lpstr>
      <vt:lpstr>LIFT Challenge DREX (Real Digital)</vt:lpstr>
      <vt:lpstr>Tokenização de Ativos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Ruy Pereira Camilo Junior</cp:lastModifiedBy>
  <cp:revision>15</cp:revision>
  <cp:lastPrinted>2021-08-05T08:52:40Z</cp:lastPrinted>
  <dcterms:created xsi:type="dcterms:W3CDTF">2021-08-05T08:52:40Z</dcterms:created>
  <dcterms:modified xsi:type="dcterms:W3CDTF">2023-10-19T08:16:31Z</dcterms:modified>
</cp:coreProperties>
</file>