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sldIdLst>
    <p:sldId id="256" r:id="rId2"/>
    <p:sldId id="257" r:id="rId3"/>
    <p:sldId id="259" r:id="rId4"/>
    <p:sldId id="260" r:id="rId5"/>
    <p:sldId id="274" r:id="rId6"/>
    <p:sldId id="261" r:id="rId7"/>
    <p:sldId id="273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6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461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923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3187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975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2850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323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563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194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26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192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33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48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829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2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957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463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686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inep.gov.br/web/guest/superior-condicoesdeensino" TargetMode="External"/><Relationship Id="rId2" Type="http://schemas.openxmlformats.org/officeDocument/2006/relationships/hyperlink" Target="http://portal.inep.gov.br/web/guest/enad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Diretrizes Curriculares Nacionais – Ensino de Graduação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Disciplina: Docência no Ensino Superior: Fundamentos Teórico- Metodológicos</a:t>
            </a:r>
          </a:p>
          <a:p>
            <a:r>
              <a:rPr lang="pt-BR" dirty="0"/>
              <a:t>DEDIC/FFCLRP/USP</a:t>
            </a:r>
          </a:p>
          <a:p>
            <a:r>
              <a:rPr lang="pt-BR" dirty="0"/>
              <a:t>Profa. Dra. Noeli Prestes Padilha Rivas </a:t>
            </a:r>
          </a:p>
        </p:txBody>
      </p:sp>
    </p:spTree>
    <p:extLst>
      <p:ext uri="{BB962C8B-B14F-4D97-AF65-F5344CB8AC3E}">
        <p14:creationId xmlns:p14="http://schemas.microsoft.com/office/powerpoint/2010/main" val="2972900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365760"/>
            <a:ext cx="8911687" cy="1539240"/>
          </a:xfrm>
        </p:spPr>
        <p:txBody>
          <a:bodyPr>
            <a:normAutofit fontScale="90000"/>
          </a:bodyPr>
          <a:lstStyle/>
          <a:p>
            <a:r>
              <a:rPr lang="pt-BR" dirty="0"/>
              <a:t> Diretrizes Curriculares Nacionais para  o Ensino de Graduação – Estágios e Atividades Complementares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1" y="2133600"/>
            <a:ext cx="9428618" cy="4354286"/>
          </a:xfrm>
        </p:spPr>
        <p:txBody>
          <a:bodyPr>
            <a:noAutofit/>
          </a:bodyPr>
          <a:lstStyle/>
          <a:p>
            <a:r>
              <a:rPr lang="pt-BR" sz="2800" dirty="0"/>
              <a:t> </a:t>
            </a:r>
            <a:r>
              <a:rPr lang="pt-BR" sz="2400" dirty="0"/>
              <a:t>As Diretrizes Curriculares devem contemplar orientações para as </a:t>
            </a:r>
            <a:r>
              <a:rPr lang="pt-BR" sz="2400" b="1" dirty="0">
                <a:solidFill>
                  <a:srgbClr val="FF0000"/>
                </a:solidFill>
              </a:rPr>
              <a:t>atividades de estágio, monografia, e demais atividades que integrem o saber acadêmico à prática profissional, </a:t>
            </a:r>
            <a:r>
              <a:rPr lang="pt-BR" sz="2400" dirty="0"/>
              <a:t>incentivando o reconhecimento de habilidades e competências adquiridas fora do ambiente escolar. </a:t>
            </a:r>
          </a:p>
          <a:p>
            <a:r>
              <a:rPr lang="pt-BR" sz="2400" dirty="0"/>
              <a:t>Desta forma estaria assegurada uma formação de acordo com as especificidades de cada curso, preservando, contudo, o </a:t>
            </a:r>
            <a:r>
              <a:rPr lang="pt-BR" sz="2400" b="1" dirty="0">
                <a:solidFill>
                  <a:srgbClr val="FF0000"/>
                </a:solidFill>
              </a:rPr>
              <a:t>princípio de flexibilização e adaptação às demandas da sociedade.</a:t>
            </a:r>
          </a:p>
        </p:txBody>
      </p:sp>
    </p:spTree>
    <p:extLst>
      <p:ext uri="{BB962C8B-B14F-4D97-AF65-F5344CB8AC3E}">
        <p14:creationId xmlns:p14="http://schemas.microsoft.com/office/powerpoint/2010/main" val="1943094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365760"/>
            <a:ext cx="8911687" cy="1539240"/>
          </a:xfrm>
        </p:spPr>
        <p:txBody>
          <a:bodyPr>
            <a:normAutofit fontScale="90000"/>
          </a:bodyPr>
          <a:lstStyle/>
          <a:p>
            <a:r>
              <a:rPr lang="pt-BR" dirty="0"/>
              <a:t> Diretrizes Curriculares Nacionais para  o Ensino de Graduação – Avaliação Institucional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1" y="2133600"/>
            <a:ext cx="9428618" cy="4354286"/>
          </a:xfrm>
        </p:spPr>
        <p:txBody>
          <a:bodyPr>
            <a:noAutofit/>
          </a:bodyPr>
          <a:lstStyle/>
          <a:p>
            <a:r>
              <a:rPr lang="pt-BR" sz="2800" dirty="0"/>
              <a:t> </a:t>
            </a:r>
            <a:r>
              <a:rPr lang="pt-BR" sz="2400" dirty="0"/>
              <a:t>As Diretrizes Curriculares devem contribuir para a </a:t>
            </a:r>
            <a:r>
              <a:rPr lang="pt-BR" sz="2400" b="1" dirty="0">
                <a:solidFill>
                  <a:srgbClr val="FF0000"/>
                </a:solidFill>
              </a:rPr>
              <a:t>inovação e a qualidade do projeto pedagógico</a:t>
            </a:r>
            <a:r>
              <a:rPr lang="pt-BR" sz="2400" dirty="0"/>
              <a:t> do ensino de graduação. </a:t>
            </a:r>
          </a:p>
          <a:p>
            <a:r>
              <a:rPr lang="pt-BR" sz="2400" dirty="0"/>
              <a:t>Desta forma, deverão ser consideradas pela </a:t>
            </a:r>
            <a:r>
              <a:rPr lang="pt-BR" sz="2400" dirty="0" err="1"/>
              <a:t>SESu</a:t>
            </a:r>
            <a:r>
              <a:rPr lang="pt-BR" sz="2400" dirty="0"/>
              <a:t>/MEC nos processos de </a:t>
            </a:r>
            <a:r>
              <a:rPr lang="pt-BR" sz="2400" b="1" dirty="0">
                <a:solidFill>
                  <a:srgbClr val="FF0000"/>
                </a:solidFill>
              </a:rPr>
              <a:t>credenciamento de instituições, de autorização e reconhecimento de cursos</a:t>
            </a:r>
            <a:r>
              <a:rPr lang="pt-BR" sz="2400" dirty="0"/>
              <a:t>, bem como nas suas renovações, a partir dos parâmetros dos indicadores de qualidade.</a:t>
            </a:r>
          </a:p>
          <a:p>
            <a:r>
              <a:rPr lang="pt-BR" sz="2400" b="1" dirty="0">
                <a:solidFill>
                  <a:srgbClr val="FF0000"/>
                </a:solidFill>
              </a:rPr>
              <a:t>Conexão com SINAES</a:t>
            </a:r>
          </a:p>
        </p:txBody>
      </p:sp>
    </p:spTree>
    <p:extLst>
      <p:ext uri="{BB962C8B-B14F-4D97-AF65-F5344CB8AC3E}">
        <p14:creationId xmlns:p14="http://schemas.microsoft.com/office/powerpoint/2010/main" val="534138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365760"/>
            <a:ext cx="8911687" cy="153924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 Diretrizes Curriculares Nacionais para  o Ensino de Graduação – Avaliação Institucional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1" y="2133600"/>
            <a:ext cx="9428618" cy="4354286"/>
          </a:xfrm>
        </p:spPr>
        <p:txBody>
          <a:bodyPr>
            <a:noAutofit/>
          </a:bodyPr>
          <a:lstStyle/>
          <a:p>
            <a:r>
              <a:rPr lang="pt-BR" sz="2400" dirty="0"/>
              <a:t>Criado pela Lei n° 10.861, de 14 de abril de 2004, o </a:t>
            </a:r>
            <a:r>
              <a:rPr lang="pt-BR" sz="2400" b="1" dirty="0">
                <a:solidFill>
                  <a:srgbClr val="FF0000"/>
                </a:solidFill>
              </a:rPr>
              <a:t>Sistema Nacional de Avaliação da Educação Superior (</a:t>
            </a:r>
            <a:r>
              <a:rPr lang="pt-BR" sz="2400" b="1" dirty="0" err="1">
                <a:solidFill>
                  <a:srgbClr val="FF0000"/>
                </a:solidFill>
              </a:rPr>
              <a:t>Sinaes</a:t>
            </a:r>
            <a:r>
              <a:rPr lang="pt-BR" sz="2400" b="1" dirty="0">
                <a:solidFill>
                  <a:srgbClr val="FF0000"/>
                </a:solidFill>
              </a:rPr>
              <a:t>).</a:t>
            </a:r>
          </a:p>
          <a:p>
            <a:r>
              <a:rPr lang="pt-BR" sz="2400" dirty="0"/>
              <a:t>É formado por três componentes principais: </a:t>
            </a:r>
            <a:r>
              <a:rPr lang="pt-BR" sz="2400" b="1" dirty="0">
                <a:solidFill>
                  <a:srgbClr val="FF0000"/>
                </a:solidFill>
              </a:rPr>
              <a:t>avaliação das instituições, dos cursos e desempenho dos estudantes. </a:t>
            </a:r>
          </a:p>
          <a:p>
            <a:r>
              <a:rPr lang="pt-BR" sz="2400" dirty="0"/>
              <a:t>O </a:t>
            </a:r>
            <a:r>
              <a:rPr lang="pt-BR" sz="2400" dirty="0" err="1"/>
              <a:t>Sinaes</a:t>
            </a:r>
            <a:r>
              <a:rPr lang="pt-BR" sz="2400" dirty="0"/>
              <a:t> avalia </a:t>
            </a:r>
            <a:r>
              <a:rPr lang="pt-BR" sz="2400" b="1" dirty="0">
                <a:solidFill>
                  <a:srgbClr val="FF0000"/>
                </a:solidFill>
              </a:rPr>
              <a:t>todos os aspectos </a:t>
            </a:r>
            <a:r>
              <a:rPr lang="pt-BR" sz="2400" dirty="0"/>
              <a:t>que giram em torno desses três eixos: o ensino, a pesquisa, a extensão, a responsabilidade social, o desempenho dos alunos, a gestão da instituição, o corpo docente, as instalações e vários outros aspectos.</a:t>
            </a:r>
          </a:p>
          <a:p>
            <a:endParaRPr lang="pt-B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147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365760"/>
            <a:ext cx="8911687" cy="153924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 Diretrizes Curriculares Nacionais para  o Ensino de Graduação – Avaliação Institucional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92925" y="2072640"/>
            <a:ext cx="9424904" cy="4415246"/>
          </a:xfrm>
        </p:spPr>
        <p:txBody>
          <a:bodyPr>
            <a:noAutofit/>
          </a:bodyPr>
          <a:lstStyle/>
          <a:p>
            <a:r>
              <a:rPr lang="pt-BR" sz="2400" dirty="0"/>
              <a:t>Ele possui uma série de instrumentos complementares: </a:t>
            </a:r>
            <a:r>
              <a:rPr lang="pt-BR" sz="2400" dirty="0" err="1"/>
              <a:t>auto-avaliação</a:t>
            </a:r>
            <a:r>
              <a:rPr lang="pt-BR" sz="2400" dirty="0"/>
              <a:t>, avaliação externa, </a:t>
            </a:r>
            <a:r>
              <a:rPr lang="pt-BR" sz="2400" b="1" dirty="0" err="1">
                <a:solidFill>
                  <a:srgbClr val="FF0000"/>
                </a:solidFill>
                <a:hlinkClick r:id="rId2"/>
              </a:rPr>
              <a:t>Enade</a:t>
            </a:r>
            <a:r>
              <a:rPr lang="pt-BR" sz="2400" b="1" dirty="0">
                <a:solidFill>
                  <a:srgbClr val="FF0000"/>
                </a:solidFill>
              </a:rPr>
              <a:t>, </a:t>
            </a:r>
            <a:r>
              <a:rPr lang="pt-BR" sz="2400" b="1" dirty="0">
                <a:solidFill>
                  <a:srgbClr val="FF0000"/>
                </a:solidFill>
                <a:hlinkClick r:id="rId3"/>
              </a:rPr>
              <a:t>Avaliação dos cursos de graduação </a:t>
            </a:r>
            <a:r>
              <a:rPr lang="pt-BR" sz="2400" dirty="0"/>
              <a:t>e instrumentos de informação (censo e cadastro). </a:t>
            </a:r>
          </a:p>
          <a:p>
            <a:r>
              <a:rPr lang="pt-BR" sz="2400" dirty="0"/>
              <a:t>Os resultados das avaliações possibilitam traçar um </a:t>
            </a:r>
            <a:r>
              <a:rPr lang="pt-BR" sz="2400" b="1" dirty="0">
                <a:solidFill>
                  <a:srgbClr val="FF0000"/>
                </a:solidFill>
              </a:rPr>
              <a:t>panorama da qualidade dos c</a:t>
            </a:r>
            <a:r>
              <a:rPr lang="pt-BR" sz="2400" dirty="0"/>
              <a:t>ursos e instituições de educação superior no País. </a:t>
            </a:r>
          </a:p>
          <a:p>
            <a:r>
              <a:rPr lang="pt-BR" sz="2400" dirty="0"/>
              <a:t>Os processos avaliativos são coordenados e supervisionados pela </a:t>
            </a:r>
            <a:r>
              <a:rPr lang="pt-BR" dirty="0"/>
              <a:t>Comissão Nacional de Avaliação da Educação Superior – CONAES </a:t>
            </a:r>
          </a:p>
          <a:p>
            <a:r>
              <a:rPr lang="pt-BR" sz="2400" dirty="0"/>
              <a:t>A operacionalização é de responsabilidade do Inep.</a:t>
            </a:r>
          </a:p>
          <a:p>
            <a:endParaRPr lang="pt-B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317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365760"/>
            <a:ext cx="8911687" cy="1539240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 Projeto Pedagógico de Curso de Graduação – PPC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92925" y="2072639"/>
            <a:ext cx="9424904" cy="4641669"/>
          </a:xfrm>
        </p:spPr>
        <p:txBody>
          <a:bodyPr>
            <a:noAutofit/>
          </a:bodyPr>
          <a:lstStyle/>
          <a:p>
            <a:r>
              <a:rPr lang="pt-BR" b="1" dirty="0">
                <a:solidFill>
                  <a:schemeClr val="tx1"/>
                </a:solidFill>
              </a:rPr>
              <a:t>SUMÁRIO</a:t>
            </a:r>
          </a:p>
          <a:p>
            <a:r>
              <a:rPr lang="pt-BR" b="1" dirty="0">
                <a:solidFill>
                  <a:schemeClr val="tx1"/>
                </a:solidFill>
              </a:rPr>
              <a:t>Dados institucionais</a:t>
            </a:r>
          </a:p>
          <a:p>
            <a:r>
              <a:rPr lang="pt-BR" b="1" dirty="0">
                <a:solidFill>
                  <a:schemeClr val="tx1"/>
                </a:solidFill>
              </a:rPr>
              <a:t>Criação </a:t>
            </a:r>
          </a:p>
          <a:p>
            <a:r>
              <a:rPr lang="pt-BR" b="1" dirty="0">
                <a:solidFill>
                  <a:schemeClr val="tx1"/>
                </a:solidFill>
              </a:rPr>
              <a:t>Endereço </a:t>
            </a:r>
          </a:p>
          <a:p>
            <a:r>
              <a:rPr lang="pt-BR" b="1" dirty="0">
                <a:solidFill>
                  <a:schemeClr val="tx1"/>
                </a:solidFill>
              </a:rPr>
              <a:t>Direção </a:t>
            </a:r>
          </a:p>
          <a:p>
            <a:r>
              <a:rPr lang="pt-BR" b="1" dirty="0">
                <a:solidFill>
                  <a:schemeClr val="tx1"/>
                </a:solidFill>
              </a:rPr>
              <a:t>Colegiados</a:t>
            </a:r>
          </a:p>
          <a:p>
            <a:r>
              <a:rPr lang="pt-BR" b="1" dirty="0">
                <a:solidFill>
                  <a:schemeClr val="tx1"/>
                </a:solidFill>
              </a:rPr>
              <a:t>Processo de construção do Projeto Político Pedagógico</a:t>
            </a:r>
          </a:p>
          <a:p>
            <a:r>
              <a:rPr lang="pt-BR" b="1" dirty="0">
                <a:solidFill>
                  <a:schemeClr val="tx1"/>
                </a:solidFill>
              </a:rPr>
              <a:t>Concepção e objetivos gerais do curso </a:t>
            </a:r>
          </a:p>
          <a:p>
            <a:r>
              <a:rPr lang="pt-BR" b="1" dirty="0">
                <a:solidFill>
                  <a:schemeClr val="tx1"/>
                </a:solidFill>
              </a:rPr>
              <a:t>Contextualização institucional, política, geográfica e social e vocação do curso</a:t>
            </a:r>
          </a:p>
          <a:p>
            <a:r>
              <a:rPr lang="pt-BR" b="1" dirty="0">
                <a:solidFill>
                  <a:schemeClr val="tx1"/>
                </a:solidFill>
              </a:rPr>
              <a:t>Condições objetivas de oferta </a:t>
            </a:r>
          </a:p>
          <a:p>
            <a:r>
              <a:rPr lang="pt-BR" b="1" dirty="0">
                <a:solidFill>
                  <a:schemeClr val="tx1"/>
                </a:solidFill>
              </a:rPr>
              <a:t> Perfil do Egresso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4968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365760"/>
            <a:ext cx="8911687" cy="1539240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 Projeto Pedagógico de Curso de Graduação – PPC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92925" y="2072640"/>
            <a:ext cx="9424904" cy="4415246"/>
          </a:xfrm>
        </p:spPr>
        <p:txBody>
          <a:bodyPr>
            <a:noAutofit/>
          </a:bodyPr>
          <a:lstStyle/>
          <a:p>
            <a:r>
              <a:rPr lang="pt-BR" sz="2000" b="1" dirty="0"/>
              <a:t>Organização Curricular</a:t>
            </a:r>
          </a:p>
          <a:p>
            <a:r>
              <a:rPr lang="pt-BR" sz="2000" b="1" dirty="0"/>
              <a:t>Duração do curso e período de funcionamento</a:t>
            </a:r>
          </a:p>
          <a:p>
            <a:r>
              <a:rPr lang="pt-BR" sz="2000" b="1" dirty="0"/>
              <a:t>Regime Didático</a:t>
            </a:r>
          </a:p>
          <a:p>
            <a:r>
              <a:rPr lang="pt-BR" sz="2000" b="1" dirty="0"/>
              <a:t>Dinâmica Curricular</a:t>
            </a:r>
          </a:p>
          <a:p>
            <a:r>
              <a:rPr lang="pt-BR" sz="2000" b="1" dirty="0"/>
              <a:t>Eixo de Formação Fundamental </a:t>
            </a:r>
          </a:p>
          <a:p>
            <a:r>
              <a:rPr lang="pt-BR" sz="2000" b="1" dirty="0"/>
              <a:t>Eixo de Formação Profissional</a:t>
            </a:r>
          </a:p>
          <a:p>
            <a:r>
              <a:rPr lang="pt-BR" sz="2000" b="1" dirty="0"/>
              <a:t> Matriz curricular</a:t>
            </a:r>
          </a:p>
          <a:p>
            <a:r>
              <a:rPr lang="pt-BR" sz="2000" b="1" dirty="0"/>
              <a:t>Disciplinas Obrigatórias</a:t>
            </a:r>
          </a:p>
          <a:p>
            <a:r>
              <a:rPr lang="pt-BR" sz="2000" b="1" dirty="0"/>
              <a:t>Disciplinas Optativas Eletivas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1698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365760"/>
            <a:ext cx="8911687" cy="1539240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 Projeto Pedagógico de Curso de Graduação – PPC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92925" y="2072640"/>
            <a:ext cx="9424904" cy="4415246"/>
          </a:xfrm>
        </p:spPr>
        <p:txBody>
          <a:bodyPr>
            <a:noAutofit/>
          </a:bodyPr>
          <a:lstStyle/>
          <a:p>
            <a:r>
              <a:rPr lang="pt-BR" sz="2400" b="1" dirty="0"/>
              <a:t>Políticas institucionais de ensino, pesquisa e extensão</a:t>
            </a:r>
          </a:p>
          <a:p>
            <a:r>
              <a:rPr lang="pt-BR" sz="2400" b="1" dirty="0"/>
              <a:t>Ensino: Métodos de ensino-aprendizagem;  Avaliação do ensino-aprendizagem</a:t>
            </a:r>
          </a:p>
          <a:p>
            <a:r>
              <a:rPr lang="pt-BR" sz="2400" b="1" dirty="0"/>
              <a:t>Pesquisa</a:t>
            </a:r>
          </a:p>
          <a:p>
            <a:r>
              <a:rPr lang="pt-BR" sz="2400" b="1" dirty="0"/>
              <a:t>Extensão </a:t>
            </a:r>
          </a:p>
          <a:p>
            <a:r>
              <a:rPr lang="pt-BR" sz="2400" b="1" dirty="0"/>
              <a:t>Laboratório</a:t>
            </a:r>
          </a:p>
          <a:p>
            <a:r>
              <a:rPr lang="pt-BR" sz="2400" b="1" dirty="0"/>
              <a:t>Trabalho de Conclusão de Curso Estágio</a:t>
            </a:r>
          </a:p>
          <a:p>
            <a:r>
              <a:rPr lang="pt-BR" sz="2400" b="1" dirty="0"/>
              <a:t>Estágio Curricular Obrigatório </a:t>
            </a:r>
          </a:p>
          <a:p>
            <a:r>
              <a:rPr lang="pt-BR" sz="2400" b="1" dirty="0"/>
              <a:t>Atividades Complementares de Graduação </a:t>
            </a:r>
          </a:p>
        </p:txBody>
      </p:sp>
    </p:spTree>
    <p:extLst>
      <p:ext uri="{BB962C8B-B14F-4D97-AF65-F5344CB8AC3E}">
        <p14:creationId xmlns:p14="http://schemas.microsoft.com/office/powerpoint/2010/main" val="7427298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365760"/>
            <a:ext cx="8911687" cy="1539240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 Projeto Pedagógico de Curso de Graduação – PPC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92925" y="2072640"/>
            <a:ext cx="9424904" cy="4415246"/>
          </a:xfrm>
        </p:spPr>
        <p:txBody>
          <a:bodyPr>
            <a:noAutofit/>
          </a:bodyPr>
          <a:lstStyle/>
          <a:p>
            <a:r>
              <a:rPr lang="pt-BR" sz="2400" b="1" dirty="0"/>
              <a:t>Intercâmbio e atividades internacionais e nacionais </a:t>
            </a:r>
          </a:p>
          <a:p>
            <a:r>
              <a:rPr lang="pt-BR" sz="2400" b="1" dirty="0"/>
              <a:t>Apoio Socioeconômico </a:t>
            </a:r>
          </a:p>
          <a:p>
            <a:r>
              <a:rPr lang="pt-BR" sz="2400" b="1" dirty="0"/>
              <a:t>Apoio Psicossocial</a:t>
            </a:r>
          </a:p>
          <a:p>
            <a:r>
              <a:rPr lang="pt-BR" sz="2400" b="1" dirty="0"/>
              <a:t>Estrutura</a:t>
            </a:r>
          </a:p>
          <a:p>
            <a:r>
              <a:rPr lang="pt-BR" sz="2400" b="1" dirty="0"/>
              <a:t>Infraestrutura da Unidade</a:t>
            </a:r>
          </a:p>
          <a:p>
            <a:r>
              <a:rPr lang="pt-BR" sz="2400" b="1" dirty="0"/>
              <a:t>Biblioteca </a:t>
            </a:r>
          </a:p>
          <a:p>
            <a:r>
              <a:rPr lang="pt-BR" sz="2400" b="1" dirty="0"/>
              <a:t>Acompanhamento, avaliação e revisão do Projeto Político Pedagógico</a:t>
            </a:r>
            <a:endParaRPr lang="pt-B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530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357052"/>
            <a:ext cx="8911687" cy="153924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 Diretrizes Curriculares Nacionais para  o Ensino de Graduação – Avaliação Institucional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92925" y="2072640"/>
            <a:ext cx="9424904" cy="4415246"/>
          </a:xfrm>
        </p:spPr>
        <p:txBody>
          <a:bodyPr>
            <a:noAutofit/>
          </a:bodyPr>
          <a:lstStyle/>
          <a:p>
            <a:r>
              <a:rPr lang="pt-BR" sz="2000" b="1" dirty="0">
                <a:solidFill>
                  <a:srgbClr val="FF0000"/>
                </a:solidFill>
              </a:rPr>
              <a:t>A Avaliação Institucional, interna e externa, considera 10 dimensões</a:t>
            </a:r>
            <a:r>
              <a:rPr lang="pt-BR" sz="2000" b="1" dirty="0"/>
              <a:t>:</a:t>
            </a:r>
            <a:br>
              <a:rPr lang="pt-BR" sz="2000" b="1" dirty="0"/>
            </a:br>
            <a:r>
              <a:rPr lang="pt-BR" sz="2000" dirty="0"/>
              <a:t>1.Missão e PDI</a:t>
            </a:r>
            <a:br>
              <a:rPr lang="pt-BR" sz="2000" dirty="0"/>
            </a:br>
            <a:r>
              <a:rPr lang="pt-BR" sz="2000" dirty="0"/>
              <a:t>2. Política para o ensino, a pesquisa, a pós-graduação e a extensão</a:t>
            </a:r>
            <a:br>
              <a:rPr lang="pt-BR" sz="2000" dirty="0"/>
            </a:br>
            <a:r>
              <a:rPr lang="pt-BR" sz="2000" dirty="0"/>
              <a:t>3. Responsabilidade social da IES</a:t>
            </a:r>
            <a:br>
              <a:rPr lang="pt-BR" sz="2000" dirty="0"/>
            </a:br>
            <a:r>
              <a:rPr lang="pt-BR" sz="2000" dirty="0"/>
              <a:t>4. Comunicação com a sociedade</a:t>
            </a:r>
            <a:br>
              <a:rPr lang="pt-BR" sz="2000" dirty="0"/>
            </a:br>
            <a:r>
              <a:rPr lang="pt-BR" sz="2000" dirty="0"/>
              <a:t>5. As políticas de pessoal, as carreiras do corpo docente e técnico-administrativo</a:t>
            </a:r>
            <a:br>
              <a:rPr lang="pt-BR" sz="2000" dirty="0"/>
            </a:br>
            <a:r>
              <a:rPr lang="pt-BR" sz="2000" dirty="0"/>
              <a:t>6. Organização de gestão da IES</a:t>
            </a:r>
            <a:br>
              <a:rPr lang="pt-BR" sz="2000" dirty="0"/>
            </a:br>
            <a:r>
              <a:rPr lang="pt-BR" sz="2000" dirty="0"/>
              <a:t>7. Infraestrutura física</a:t>
            </a:r>
            <a:br>
              <a:rPr lang="pt-BR" sz="2000" dirty="0"/>
            </a:br>
            <a:r>
              <a:rPr lang="pt-BR" sz="2000" dirty="0"/>
              <a:t>8. Planejamento de avaliação</a:t>
            </a:r>
            <a:br>
              <a:rPr lang="pt-BR" sz="2000" dirty="0"/>
            </a:br>
            <a:r>
              <a:rPr lang="pt-BR" sz="2000" dirty="0"/>
              <a:t>9. Políticas de atendimento aos estudantes</a:t>
            </a:r>
            <a:br>
              <a:rPr lang="pt-BR" sz="2000" dirty="0"/>
            </a:br>
            <a:r>
              <a:rPr lang="pt-BR" sz="2000" dirty="0"/>
              <a:t>10. Sustentabilidade financeira</a:t>
            </a:r>
            <a:br>
              <a:rPr lang="pt-BR" sz="2000" dirty="0"/>
            </a:br>
            <a:r>
              <a:rPr lang="pt-BR" sz="2000" dirty="0"/>
              <a:t> </a:t>
            </a:r>
          </a:p>
          <a:p>
            <a:endParaRPr lang="pt-B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769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 Diretrizes Curriculares Nacionais para  o Ensino de Graduação – Orientação Geral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54286"/>
          </a:xfrm>
        </p:spPr>
        <p:txBody>
          <a:bodyPr>
            <a:normAutofit/>
          </a:bodyPr>
          <a:lstStyle/>
          <a:p>
            <a:r>
              <a:rPr lang="pt-BR" sz="2400" dirty="0"/>
              <a:t>As Diretrizes Curriculares têm por objetivo </a:t>
            </a:r>
            <a:r>
              <a:rPr lang="pt-BR" sz="2400" b="1" dirty="0">
                <a:solidFill>
                  <a:srgbClr val="FF0000"/>
                </a:solidFill>
              </a:rPr>
              <a:t>servir de referência para as IES na organização de seus programas de formação</a:t>
            </a:r>
            <a:r>
              <a:rPr lang="pt-BR" sz="2400" dirty="0"/>
              <a:t>, permitindo uma flexibilidade na construção dos currículos plenos e privilegiando a indicação de áreas do conhecimento a serem consideradas, ao invés de estabelecer disciplinas e cargas horárias definidas. </a:t>
            </a:r>
          </a:p>
          <a:p>
            <a:r>
              <a:rPr lang="pt-BR" sz="2400" dirty="0"/>
              <a:t>As Diretrizes Curriculares devem contemplar ainda a </a:t>
            </a:r>
            <a:r>
              <a:rPr lang="pt-BR" sz="2400" dirty="0">
                <a:solidFill>
                  <a:srgbClr val="FF0000"/>
                </a:solidFill>
              </a:rPr>
              <a:t>denominação de diferentes formações e habilitações para cada área do conhecimento</a:t>
            </a:r>
            <a:r>
              <a:rPr lang="pt-BR" sz="2400" dirty="0"/>
              <a:t>, explicitando os objetivos e demandas existentes na sociedade. </a:t>
            </a:r>
          </a:p>
        </p:txBody>
      </p:sp>
    </p:spTree>
    <p:extLst>
      <p:ext uri="{BB962C8B-B14F-4D97-AF65-F5344CB8AC3E}">
        <p14:creationId xmlns:p14="http://schemas.microsoft.com/office/powerpoint/2010/main" val="853741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 Diretrizes Curriculares Nacionais para  o Ensino de Graduação – Perfil Profissional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54286"/>
          </a:xfrm>
        </p:spPr>
        <p:txBody>
          <a:bodyPr>
            <a:normAutofit fontScale="92500"/>
          </a:bodyPr>
          <a:lstStyle/>
          <a:p>
            <a:r>
              <a:rPr lang="pt-BR" sz="2400" dirty="0"/>
              <a:t>As Diretrizes Curriculares, devem possibilitar às IES </a:t>
            </a:r>
            <a:r>
              <a:rPr lang="pt-BR" sz="2400" b="1" dirty="0">
                <a:solidFill>
                  <a:srgbClr val="FF0000"/>
                </a:solidFill>
              </a:rPr>
              <a:t>definir diferentes perfis profissionais para cada área de conhecimento, </a:t>
            </a:r>
            <a:r>
              <a:rPr lang="pt-BR" sz="2400" dirty="0"/>
              <a:t>garantindo uma flexibilidade de cursos e carreiras e promovendo a integração do ensino de graduação com a pós-graduação.</a:t>
            </a:r>
          </a:p>
          <a:p>
            <a:r>
              <a:rPr lang="pt-BR" sz="2400" dirty="0"/>
              <a:t>As IES devem contemplar no perfil de seus formandos as </a:t>
            </a:r>
            <a:r>
              <a:rPr lang="pt-BR" sz="2400" b="1" dirty="0">
                <a:solidFill>
                  <a:srgbClr val="FF0000"/>
                </a:solidFill>
              </a:rPr>
              <a:t>competências intelectuais </a:t>
            </a:r>
            <a:r>
              <a:rPr lang="pt-BR" sz="2400" dirty="0"/>
              <a:t>que reflitam a heterogeneidade das demandas sociais em relação a profissionais de alto nível, consoante à inovação presente no inciso II do artigo 43 da LDB, que define como papel da educação superior o de “formar diplomados nas diferentes áreas de conhecimento, aptos para a inserção em setores profissionais”. </a:t>
            </a:r>
          </a:p>
        </p:txBody>
      </p:sp>
    </p:spTree>
    <p:extLst>
      <p:ext uri="{BB962C8B-B14F-4D97-AF65-F5344CB8AC3E}">
        <p14:creationId xmlns:p14="http://schemas.microsoft.com/office/powerpoint/2010/main" val="2882903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365760"/>
            <a:ext cx="8911687" cy="1539240"/>
          </a:xfrm>
        </p:spPr>
        <p:txBody>
          <a:bodyPr>
            <a:normAutofit fontScale="90000"/>
          </a:bodyPr>
          <a:lstStyle/>
          <a:p>
            <a:r>
              <a:rPr lang="pt-BR" dirty="0"/>
              <a:t> Diretrizes Curriculares Nacionais para  o Ensino de Graduação – Competências e Habilidades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54286"/>
          </a:xfrm>
        </p:spPr>
        <p:txBody>
          <a:bodyPr>
            <a:normAutofit/>
          </a:bodyPr>
          <a:lstStyle/>
          <a:p>
            <a:r>
              <a:rPr lang="pt-BR" sz="2400" dirty="0"/>
              <a:t>As Diretrizes Curriculares devem conferir uma </a:t>
            </a:r>
            <a:r>
              <a:rPr lang="pt-BR" sz="2400" b="1" dirty="0">
                <a:solidFill>
                  <a:srgbClr val="FF0000"/>
                </a:solidFill>
              </a:rPr>
              <a:t>maior autonomia</a:t>
            </a:r>
            <a:r>
              <a:rPr lang="pt-BR" sz="2400" dirty="0"/>
              <a:t> às IES na definição dos currículos de seus cursos.</a:t>
            </a:r>
          </a:p>
          <a:p>
            <a:r>
              <a:rPr lang="pt-BR" sz="2400" dirty="0"/>
              <a:t>Desta forma, ao invés do atual sistema de currículos mínimos, onde são detalhadas as disciplinas que devem compor cada curso, deve-se propor </a:t>
            </a:r>
            <a:r>
              <a:rPr lang="pt-BR" sz="2400" b="1" dirty="0">
                <a:solidFill>
                  <a:srgbClr val="FF0000"/>
                </a:solidFill>
              </a:rPr>
              <a:t>linhas gerais capazes de definir quais as competências e habilidades que se deseja desenvolver nos mesmos.</a:t>
            </a:r>
            <a:r>
              <a:rPr lang="pt-B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50838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365760"/>
            <a:ext cx="8911687" cy="1539240"/>
          </a:xfrm>
        </p:spPr>
        <p:txBody>
          <a:bodyPr>
            <a:normAutofit fontScale="90000"/>
          </a:bodyPr>
          <a:lstStyle/>
          <a:p>
            <a:r>
              <a:rPr lang="pt-BR" dirty="0"/>
              <a:t> Diretrizes Curriculares Nacionais para  o Ensino de Graduação – Competências e Habilidades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54286"/>
          </a:xfrm>
        </p:spPr>
        <p:txBody>
          <a:bodyPr>
            <a:normAutofit/>
          </a:bodyPr>
          <a:lstStyle/>
          <a:p>
            <a:r>
              <a:rPr lang="pt-BR" sz="2800" dirty="0"/>
              <a:t>Espera-se, assim, a organização de um modelo capaz de adaptar-se às dinâmicas condições de perfil profissional exigido pela sociedade, onde a </a:t>
            </a:r>
            <a:r>
              <a:rPr lang="pt-BR" sz="2800" b="1" dirty="0">
                <a:solidFill>
                  <a:srgbClr val="FF0000"/>
                </a:solidFill>
              </a:rPr>
              <a:t>graduação passa a ter um papel de formação inicial no processo contínuo de educação permanente </a:t>
            </a:r>
            <a:r>
              <a:rPr lang="pt-BR" sz="2800" dirty="0"/>
              <a:t>que é inerente ao mundo do trabalho. </a:t>
            </a:r>
          </a:p>
        </p:txBody>
      </p:sp>
    </p:spTree>
    <p:extLst>
      <p:ext uri="{BB962C8B-B14F-4D97-AF65-F5344CB8AC3E}">
        <p14:creationId xmlns:p14="http://schemas.microsoft.com/office/powerpoint/2010/main" val="790910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365760"/>
            <a:ext cx="8911687" cy="1539240"/>
          </a:xfrm>
        </p:spPr>
        <p:txBody>
          <a:bodyPr>
            <a:normAutofit fontScale="90000"/>
          </a:bodyPr>
          <a:lstStyle/>
          <a:p>
            <a:r>
              <a:rPr lang="pt-BR" dirty="0"/>
              <a:t> Diretrizes Curriculares Nacionais para  o Ensino de Graduação – Conteúdos Curriculares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54286"/>
          </a:xfrm>
        </p:spPr>
        <p:txBody>
          <a:bodyPr>
            <a:normAutofit lnSpcReduction="10000"/>
          </a:bodyPr>
          <a:lstStyle/>
          <a:p>
            <a:r>
              <a:rPr lang="pt-BR" sz="2400" dirty="0"/>
              <a:t>As Diretrizes Curriculares serão uma referência para as IES definirem seus currículos plenos, em termos de </a:t>
            </a:r>
            <a:r>
              <a:rPr lang="pt-BR" sz="2400" b="1" dirty="0">
                <a:solidFill>
                  <a:srgbClr val="FF0000"/>
                </a:solidFill>
              </a:rPr>
              <a:t>conteúdos básicos e conteúdos profissionais essenciais </a:t>
            </a:r>
            <a:r>
              <a:rPr lang="pt-BR" sz="2400" dirty="0"/>
              <a:t>para o desenvolvimento de competências e habilidades requeridas para os egressos da área/curso. </a:t>
            </a:r>
          </a:p>
          <a:p>
            <a:r>
              <a:rPr lang="pt-BR" sz="2400" dirty="0"/>
              <a:t>Conteúdos devem ser definidos nas Diretrizes Curriculares a partir das </a:t>
            </a:r>
            <a:r>
              <a:rPr lang="pt-BR" sz="2400" b="1" dirty="0">
                <a:solidFill>
                  <a:srgbClr val="FF0000"/>
                </a:solidFill>
              </a:rPr>
              <a:t>necessidades de formação de recursos humanos de cada área de conhecimento</a:t>
            </a:r>
            <a:r>
              <a:rPr lang="pt-BR" sz="2400" dirty="0"/>
              <a:t>, de acordo com a especificidade de cada IES, e justificando-se a importância de tais conteúdos em relação aos objetivos definidos na formação de diplomados em cada área. </a:t>
            </a:r>
          </a:p>
        </p:txBody>
      </p:sp>
    </p:spTree>
    <p:extLst>
      <p:ext uri="{BB962C8B-B14F-4D97-AF65-F5344CB8AC3E}">
        <p14:creationId xmlns:p14="http://schemas.microsoft.com/office/powerpoint/2010/main" val="1728798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365760"/>
            <a:ext cx="8911687" cy="1539240"/>
          </a:xfrm>
        </p:spPr>
        <p:txBody>
          <a:bodyPr>
            <a:normAutofit fontScale="90000"/>
          </a:bodyPr>
          <a:lstStyle/>
          <a:p>
            <a:r>
              <a:rPr lang="pt-BR" dirty="0"/>
              <a:t> Diretrizes Curriculares Nacionais para  o Ensino de Graduação – Conteúdos Curriculares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54286"/>
          </a:xfrm>
        </p:spPr>
        <p:txBody>
          <a:bodyPr>
            <a:normAutofit/>
          </a:bodyPr>
          <a:lstStyle/>
          <a:p>
            <a:r>
              <a:rPr lang="pt-BR" sz="2400" dirty="0"/>
              <a:t>A presença de conteúdos essenciais garante uma uniformidade básica para os cursos oferecidos, porém, as Diretrizes Curriculares devem garantir que </a:t>
            </a:r>
            <a:r>
              <a:rPr lang="pt-BR" sz="2400" b="1" dirty="0">
                <a:solidFill>
                  <a:srgbClr val="FF0000"/>
                </a:solidFill>
              </a:rPr>
              <a:t>as IES tenham liberdade para definir livremente pelo menos metade da carga horária mínima necessária para a obtenção do diploma, </a:t>
            </a:r>
            <a:r>
              <a:rPr lang="pt-BR" sz="2400" dirty="0"/>
              <a:t>de acordo com suas especificidades de oferta de cursos. </a:t>
            </a:r>
          </a:p>
        </p:txBody>
      </p:sp>
    </p:spTree>
    <p:extLst>
      <p:ext uri="{BB962C8B-B14F-4D97-AF65-F5344CB8AC3E}">
        <p14:creationId xmlns:p14="http://schemas.microsoft.com/office/powerpoint/2010/main" val="2874016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365760"/>
            <a:ext cx="8911687" cy="1539240"/>
          </a:xfrm>
        </p:spPr>
        <p:txBody>
          <a:bodyPr>
            <a:normAutofit fontScale="90000"/>
          </a:bodyPr>
          <a:lstStyle/>
          <a:p>
            <a:r>
              <a:rPr lang="pt-BR" dirty="0"/>
              <a:t> Diretrizes Curriculares Nacionais para  o Ensino de Graduação – Duração dos Cursos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54286"/>
          </a:xfrm>
        </p:spPr>
        <p:txBody>
          <a:bodyPr>
            <a:noAutofit/>
          </a:bodyPr>
          <a:lstStyle/>
          <a:p>
            <a:r>
              <a:rPr lang="pt-BR" sz="2800" dirty="0"/>
              <a:t> Deve ser estabelecida uma </a:t>
            </a:r>
            <a:r>
              <a:rPr lang="pt-BR" sz="2800" b="1" dirty="0">
                <a:solidFill>
                  <a:srgbClr val="FF0000"/>
                </a:solidFill>
              </a:rPr>
              <a:t>duração mínima para qualquer curso de graduação, obrigatória para todas as IES, </a:t>
            </a:r>
            <a:r>
              <a:rPr lang="pt-BR" sz="2800" dirty="0"/>
              <a:t>a partir do qual cada IES terá autonomia para fixar a duração total de seus cursos. </a:t>
            </a:r>
          </a:p>
          <a:p>
            <a:r>
              <a:rPr lang="pt-BR" sz="2800" dirty="0"/>
              <a:t>A questão do </a:t>
            </a:r>
            <a:r>
              <a:rPr lang="pt-BR" sz="2800" b="1" dirty="0">
                <a:solidFill>
                  <a:srgbClr val="FF0000"/>
                </a:solidFill>
              </a:rPr>
              <a:t>tempo máximo para a integralização do curso </a:t>
            </a:r>
            <a:r>
              <a:rPr lang="pt-BR" sz="2800" dirty="0"/>
              <a:t>deve ser pensada em termos de percentuais, através de um acréscimo de até 50% sobre a duração do mesmo em cada IES. </a:t>
            </a:r>
          </a:p>
        </p:txBody>
      </p:sp>
    </p:spTree>
    <p:extLst>
      <p:ext uri="{BB962C8B-B14F-4D97-AF65-F5344CB8AC3E}">
        <p14:creationId xmlns:p14="http://schemas.microsoft.com/office/powerpoint/2010/main" val="425148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365760"/>
            <a:ext cx="8911687" cy="1539240"/>
          </a:xfrm>
        </p:spPr>
        <p:txBody>
          <a:bodyPr>
            <a:normAutofit fontScale="90000"/>
          </a:bodyPr>
          <a:lstStyle/>
          <a:p>
            <a:r>
              <a:rPr lang="pt-BR" dirty="0"/>
              <a:t> Diretrizes Curriculares Nacionais para  o Ensino de Graduação – Estruturação Modular dos Cursos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1" y="2133600"/>
            <a:ext cx="9428618" cy="4354286"/>
          </a:xfrm>
        </p:spPr>
        <p:txBody>
          <a:bodyPr>
            <a:noAutofit/>
          </a:bodyPr>
          <a:lstStyle/>
          <a:p>
            <a:r>
              <a:rPr lang="pt-BR" sz="2800" dirty="0"/>
              <a:t> As Diretrizes Curriculares devem servir também para a </a:t>
            </a:r>
            <a:r>
              <a:rPr lang="pt-BR" sz="2800" b="1" dirty="0">
                <a:solidFill>
                  <a:srgbClr val="FF0000"/>
                </a:solidFill>
              </a:rPr>
              <a:t>otimização da estruturação modular dos cursos</a:t>
            </a:r>
            <a:r>
              <a:rPr lang="pt-BR" sz="2800" dirty="0"/>
              <a:t>, com vistas a permitir um melhor aproveitamento dos conteúdos ministrados e flexibilizando, para o aluno, a frequência ao curso. </a:t>
            </a:r>
          </a:p>
          <a:p>
            <a:r>
              <a:rPr lang="pt-BR" sz="2800" dirty="0"/>
              <a:t>Possibilitam ampliar a </a:t>
            </a:r>
            <a:r>
              <a:rPr lang="pt-BR" sz="2800" b="1" dirty="0">
                <a:solidFill>
                  <a:srgbClr val="FF0000"/>
                </a:solidFill>
              </a:rPr>
              <a:t>diversidade da organização de cursos, </a:t>
            </a:r>
            <a:r>
              <a:rPr lang="pt-BR" sz="2800" dirty="0"/>
              <a:t>podendo as IES definir uma integração mais flexível entre os cursos de graduação. </a:t>
            </a:r>
          </a:p>
        </p:txBody>
      </p:sp>
    </p:spTree>
    <p:extLst>
      <p:ext uri="{BB962C8B-B14F-4D97-AF65-F5344CB8AC3E}">
        <p14:creationId xmlns:p14="http://schemas.microsoft.com/office/powerpoint/2010/main" val="2410679728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94</TotalTime>
  <Words>1227</Words>
  <Application>Microsoft Office PowerPoint</Application>
  <PresentationFormat>Widescreen</PresentationFormat>
  <Paragraphs>83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Cacho</vt:lpstr>
      <vt:lpstr>Diretrizes Curriculares Nacionais – Ensino de Graduação</vt:lpstr>
      <vt:lpstr> Diretrizes Curriculares Nacionais para  o Ensino de Graduação – Orientação Geral</vt:lpstr>
      <vt:lpstr> Diretrizes Curriculares Nacionais para  o Ensino de Graduação – Perfil Profissional</vt:lpstr>
      <vt:lpstr> Diretrizes Curriculares Nacionais para  o Ensino de Graduação – Competências e Habilidades</vt:lpstr>
      <vt:lpstr> Diretrizes Curriculares Nacionais para  o Ensino de Graduação – Competências e Habilidades</vt:lpstr>
      <vt:lpstr> Diretrizes Curriculares Nacionais para  o Ensino de Graduação – Conteúdos Curriculares</vt:lpstr>
      <vt:lpstr> Diretrizes Curriculares Nacionais para  o Ensino de Graduação – Conteúdos Curriculares</vt:lpstr>
      <vt:lpstr> Diretrizes Curriculares Nacionais para  o Ensino de Graduação – Duração dos Cursos</vt:lpstr>
      <vt:lpstr> Diretrizes Curriculares Nacionais para  o Ensino de Graduação – Estruturação Modular dos Cursos</vt:lpstr>
      <vt:lpstr> Diretrizes Curriculares Nacionais para  o Ensino de Graduação – Estágios e Atividades Complementares</vt:lpstr>
      <vt:lpstr> Diretrizes Curriculares Nacionais para  o Ensino de Graduação – Avaliação Institucional</vt:lpstr>
      <vt:lpstr> Diretrizes Curriculares Nacionais para  o Ensino de Graduação – Avaliação Institucional</vt:lpstr>
      <vt:lpstr> Diretrizes Curriculares Nacionais para  o Ensino de Graduação – Avaliação Institucional</vt:lpstr>
      <vt:lpstr> Projeto Pedagógico de Curso de Graduação – PPC</vt:lpstr>
      <vt:lpstr> Projeto Pedagógico de Curso de Graduação – PPC</vt:lpstr>
      <vt:lpstr> Projeto Pedagógico de Curso de Graduação – PPC</vt:lpstr>
      <vt:lpstr> Projeto Pedagógico de Curso de Graduação – PPC</vt:lpstr>
      <vt:lpstr> Diretrizes Curriculares Nacionais para  o Ensino de Graduação – Avaliação Institucional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Diretrizes Curriculares Nacionais – Ensino de Graduação</dc:title>
  <dc:creator>Noeli Rivas</dc:creator>
  <cp:lastModifiedBy>Noeli Rivas</cp:lastModifiedBy>
  <cp:revision>7</cp:revision>
  <dcterms:created xsi:type="dcterms:W3CDTF">2017-05-31T12:59:30Z</dcterms:created>
  <dcterms:modified xsi:type="dcterms:W3CDTF">2017-05-31T14:34:12Z</dcterms:modified>
</cp:coreProperties>
</file>