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1" r:id="rId5"/>
    <p:sldId id="262" r:id="rId6"/>
    <p:sldId id="258" r:id="rId7"/>
    <p:sldId id="259"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7"/>
    <p:restoredTop sz="94648"/>
  </p:normalViewPr>
  <p:slideViewPr>
    <p:cSldViewPr snapToGrid="0" snapToObjects="1">
      <p:cViewPr varScale="1">
        <p:scale>
          <a:sx n="98" d="100"/>
          <a:sy n="98" d="100"/>
        </p:scale>
        <p:origin x="208"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79E9B-B3E8-C547-92F4-9DA54C7152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EFAFA2-AF18-F545-89A4-4F7938F2A6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1B3E28-21C8-5A48-BA36-12DA5A1504C5}"/>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5" name="Footer Placeholder 4">
            <a:extLst>
              <a:ext uri="{FF2B5EF4-FFF2-40B4-BE49-F238E27FC236}">
                <a16:creationId xmlns:a16="http://schemas.microsoft.com/office/drawing/2014/main" id="{6BB0B0B4-2DEB-0844-8FCF-640A3719B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4D088D-3174-7348-91B1-02DB0B083918}"/>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1094041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F3AD7-0927-8C43-96C6-1BF6E74FAB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C56D19-6985-6141-A5FC-31FB58B09B5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C11EDD-6F53-F44B-9093-8B80767CCDAC}"/>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5" name="Footer Placeholder 4">
            <a:extLst>
              <a:ext uri="{FF2B5EF4-FFF2-40B4-BE49-F238E27FC236}">
                <a16:creationId xmlns:a16="http://schemas.microsoft.com/office/drawing/2014/main" id="{22B3CE30-0AB7-7044-AF10-D4B4A97D64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027C5-7154-2A4E-AD60-FCB2583804BE}"/>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49920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8415EB-BE55-FB44-82CD-F31E5D775D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2097EA-0E85-E141-B4FD-215D6E63EF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1C584-9826-B64E-B739-8ED563426B9A}"/>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5" name="Footer Placeholder 4">
            <a:extLst>
              <a:ext uri="{FF2B5EF4-FFF2-40B4-BE49-F238E27FC236}">
                <a16:creationId xmlns:a16="http://schemas.microsoft.com/office/drawing/2014/main" id="{FD891803-1D59-D94F-AA78-FC4AF931B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DDED6-C783-A84E-9220-64FDB17506B1}"/>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342301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AD80-B0E2-6F4D-8A26-986D21AB5A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042318-24BC-9B4E-A7AF-0DB39490F0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194F08-2DCD-B04C-97BA-C6505B06FC66}"/>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5" name="Footer Placeholder 4">
            <a:extLst>
              <a:ext uri="{FF2B5EF4-FFF2-40B4-BE49-F238E27FC236}">
                <a16:creationId xmlns:a16="http://schemas.microsoft.com/office/drawing/2014/main" id="{21C24D13-9DB6-244E-B487-4C5D03C3A8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47A37-1065-5643-99A5-875B200A7E73}"/>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3905163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2FF0-D181-0743-AD5D-43E0D05A36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3950C8-F281-C147-9F08-BCAD0327D2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7C7FCD2-E8F9-164E-B69C-EDB2E90A95D8}"/>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5" name="Footer Placeholder 4">
            <a:extLst>
              <a:ext uri="{FF2B5EF4-FFF2-40B4-BE49-F238E27FC236}">
                <a16:creationId xmlns:a16="http://schemas.microsoft.com/office/drawing/2014/main" id="{6F2D4667-C626-9A40-A27C-C4D5FAEB35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25DDEB-AD28-EA4C-A4F2-307DA44FAA22}"/>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321506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4D94-2E32-754C-A162-31BF76A1B3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FD0383-F6AE-0E46-B9E5-306043E8F69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CEE6AF-9A85-5E49-B7DC-F40C5C328A9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771FCB-1F24-B744-8162-03CDAAC33B4E}"/>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6" name="Footer Placeholder 5">
            <a:extLst>
              <a:ext uri="{FF2B5EF4-FFF2-40B4-BE49-F238E27FC236}">
                <a16:creationId xmlns:a16="http://schemas.microsoft.com/office/drawing/2014/main" id="{4B08D0B8-E5BA-E34B-ACEE-7DC87F0825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66F456-E31E-B148-9625-50D32D69E104}"/>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158978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074C2-0E95-BE47-8A70-679C7D4449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BBC8D8-B052-5842-BC9C-680A580611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41F0452-3020-6B40-93F2-E577390548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F0C4FD-49B8-6244-803E-D8B7998A10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2CD4C1-2ECE-E44A-B8FF-BB837EDBEF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1CD36-3432-F94D-98FE-412BE1983519}"/>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8" name="Footer Placeholder 7">
            <a:extLst>
              <a:ext uri="{FF2B5EF4-FFF2-40B4-BE49-F238E27FC236}">
                <a16:creationId xmlns:a16="http://schemas.microsoft.com/office/drawing/2014/main" id="{7DED1EBB-FBEA-9F4E-A674-3BE2F145D7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280050-52B7-6043-B1A6-82E4904DB9DF}"/>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423436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DE589-F9DF-4A44-A981-415B174C29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69A1C0-A9B6-F042-BA89-05771D3CADF2}"/>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4" name="Footer Placeholder 3">
            <a:extLst>
              <a:ext uri="{FF2B5EF4-FFF2-40B4-BE49-F238E27FC236}">
                <a16:creationId xmlns:a16="http://schemas.microsoft.com/office/drawing/2014/main" id="{9606EBAB-F71C-D14A-AE21-2062FFF0CD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FF97E8-6EF7-EB4B-9F5F-1AA638238710}"/>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214967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D5E51F-E802-1F43-8F9A-345180AC0F37}"/>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3" name="Footer Placeholder 2">
            <a:extLst>
              <a:ext uri="{FF2B5EF4-FFF2-40B4-BE49-F238E27FC236}">
                <a16:creationId xmlns:a16="http://schemas.microsoft.com/office/drawing/2014/main" id="{CEB66E0C-2BF0-9C46-A8AE-ED35C65026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AFCBFA-AC39-3647-8088-2DBE3E080371}"/>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2042594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F88D-93F4-7B49-BA5E-433EB35599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491399-CC75-F042-A720-C0726C3950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DB3238-EF8C-5B4E-A9E8-CE1B429105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53FA12-1CA1-454C-92BD-85E504FEB3CF}"/>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6" name="Footer Placeholder 5">
            <a:extLst>
              <a:ext uri="{FF2B5EF4-FFF2-40B4-BE49-F238E27FC236}">
                <a16:creationId xmlns:a16="http://schemas.microsoft.com/office/drawing/2014/main" id="{4966B9C6-F530-CD4F-9B91-7A51DB4478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016305-18CD-1042-A85F-819BF8792A08}"/>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1291912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46AC-1D9A-274A-9CCB-3F8B13EB8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E7D053-B729-BF4B-A17A-A2559AAC92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064BBB-F49A-F84E-88EF-7149FBEC3B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5DE45A-41B7-2549-ADE5-D696561F2A76}"/>
              </a:ext>
            </a:extLst>
          </p:cNvPr>
          <p:cNvSpPr>
            <a:spLocks noGrp="1"/>
          </p:cNvSpPr>
          <p:nvPr>
            <p:ph type="dt" sz="half" idx="10"/>
          </p:nvPr>
        </p:nvSpPr>
        <p:spPr/>
        <p:txBody>
          <a:bodyPr/>
          <a:lstStyle/>
          <a:p>
            <a:fld id="{93609288-5867-654F-8C4F-0834443CD8C5}" type="datetimeFigureOut">
              <a:rPr lang="en-US" smtClean="0"/>
              <a:t>5/8/18</a:t>
            </a:fld>
            <a:endParaRPr lang="en-US"/>
          </a:p>
        </p:txBody>
      </p:sp>
      <p:sp>
        <p:nvSpPr>
          <p:cNvPr id="6" name="Footer Placeholder 5">
            <a:extLst>
              <a:ext uri="{FF2B5EF4-FFF2-40B4-BE49-F238E27FC236}">
                <a16:creationId xmlns:a16="http://schemas.microsoft.com/office/drawing/2014/main" id="{E8F22078-3416-3749-9636-3471ADDA36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AC2ED0-1273-024B-8846-19D98695FBB3}"/>
              </a:ext>
            </a:extLst>
          </p:cNvPr>
          <p:cNvSpPr>
            <a:spLocks noGrp="1"/>
          </p:cNvSpPr>
          <p:nvPr>
            <p:ph type="sldNum" sz="quarter" idx="12"/>
          </p:nvPr>
        </p:nvSpPr>
        <p:spPr/>
        <p:txBody>
          <a:bodyPr/>
          <a:lstStyle/>
          <a:p>
            <a:fld id="{FFF8AEB0-5653-A04F-8200-A41D3453C823}" type="slidenum">
              <a:rPr lang="en-US" smtClean="0"/>
              <a:t>‹#›</a:t>
            </a:fld>
            <a:endParaRPr lang="en-US"/>
          </a:p>
        </p:txBody>
      </p:sp>
    </p:spTree>
    <p:extLst>
      <p:ext uri="{BB962C8B-B14F-4D97-AF65-F5344CB8AC3E}">
        <p14:creationId xmlns:p14="http://schemas.microsoft.com/office/powerpoint/2010/main" val="2379302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6EEDF9-9738-5042-AA84-91B1377BAA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14A663F-5C5C-524D-9B70-5231C5EAFC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587252-40B1-414E-91ED-0BDAE5168F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09288-5867-654F-8C4F-0834443CD8C5}" type="datetimeFigureOut">
              <a:rPr lang="en-US" smtClean="0"/>
              <a:t>5/8/18</a:t>
            </a:fld>
            <a:endParaRPr lang="en-US"/>
          </a:p>
        </p:txBody>
      </p:sp>
      <p:sp>
        <p:nvSpPr>
          <p:cNvPr id="5" name="Footer Placeholder 4">
            <a:extLst>
              <a:ext uri="{FF2B5EF4-FFF2-40B4-BE49-F238E27FC236}">
                <a16:creationId xmlns:a16="http://schemas.microsoft.com/office/drawing/2014/main" id="{F44CFD9D-76FA-3F4A-A4B8-BB40BE2075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CEED2D-69A1-A149-83FD-FFDA77E787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AEB0-5653-A04F-8200-A41D3453C823}" type="slidenum">
              <a:rPr lang="en-US" smtClean="0"/>
              <a:t>‹#›</a:t>
            </a:fld>
            <a:endParaRPr lang="en-US"/>
          </a:p>
        </p:txBody>
      </p:sp>
    </p:spTree>
    <p:extLst>
      <p:ext uri="{BB962C8B-B14F-4D97-AF65-F5344CB8AC3E}">
        <p14:creationId xmlns:p14="http://schemas.microsoft.com/office/powerpoint/2010/main" val="146886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6F91E-E4E7-3342-90FE-EE37E9BD2AB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CAA1C90-6348-724B-833F-E323FDA7E25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9468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577EDB-4A25-E54B-9746-C51304A62BE4}"/>
              </a:ext>
            </a:extLst>
          </p:cNvPr>
          <p:cNvSpPr>
            <a:spLocks noGrp="1"/>
          </p:cNvSpPr>
          <p:nvPr>
            <p:ph idx="1"/>
          </p:nvPr>
        </p:nvSpPr>
        <p:spPr>
          <a:xfrm>
            <a:off x="838200" y="705394"/>
            <a:ext cx="10515600" cy="5471569"/>
          </a:xfrm>
        </p:spPr>
        <p:txBody>
          <a:bodyPr>
            <a:normAutofit/>
          </a:bodyPr>
          <a:lstStyle/>
          <a:p>
            <a:pPr fontAlgn="base"/>
            <a:r>
              <a:rPr lang="pt-BR" b="1" dirty="0"/>
              <a:t>(ANPEC 2006) </a:t>
            </a:r>
            <a:r>
              <a:rPr lang="pt-BR" dirty="0"/>
              <a:t>Avalie as proposições abaixo:</a:t>
            </a:r>
            <a:endParaRPr lang="en-US" dirty="0"/>
          </a:p>
          <a:p>
            <a:pPr fontAlgn="base"/>
            <a:r>
              <a:rPr lang="pt-BR" dirty="0"/>
              <a:t>(0) Entende-se por “superávit fiscal primário” a diferença entre receitas e gastos governamentais, excetuadas as despesas com pagamento de juros.</a:t>
            </a:r>
            <a:r>
              <a:rPr lang="pt-BR" b="1" dirty="0"/>
              <a:t> (V)</a:t>
            </a:r>
            <a:endParaRPr lang="en-US" dirty="0"/>
          </a:p>
          <a:p>
            <a:pPr fontAlgn="base"/>
            <a:r>
              <a:rPr lang="pt-BR" dirty="0"/>
              <a:t>(1) Déficit primário no orçamento público faz crescerem o déficit público total e os gastos com pagamento de juros. </a:t>
            </a:r>
            <a:r>
              <a:rPr lang="pt-BR" b="1" dirty="0"/>
              <a:t>(V)</a:t>
            </a:r>
            <a:endParaRPr lang="en-US" dirty="0"/>
          </a:p>
          <a:p>
            <a:pPr fontAlgn="base"/>
            <a:r>
              <a:rPr lang="pt-BR" dirty="0"/>
              <a:t> (3) Em uma economia sem crescimento real, o endividamento é a única forma de se pagar por programas governamentais.</a:t>
            </a:r>
            <a:r>
              <a:rPr lang="pt-BR" b="1" dirty="0"/>
              <a:t> (</a:t>
            </a:r>
            <a:r>
              <a:rPr lang="pt-BR" b="1" dirty="0" err="1"/>
              <a:t>F</a:t>
            </a:r>
            <a:r>
              <a:rPr lang="pt-BR" b="1" dirty="0"/>
              <a:t>)</a:t>
            </a:r>
            <a:endParaRPr lang="en-US" dirty="0"/>
          </a:p>
          <a:p>
            <a:pPr fontAlgn="base"/>
            <a:r>
              <a:rPr lang="pt-BR" dirty="0"/>
              <a:t>(4) Segundo a teoria da paridade do poder de compra da taxa de câmbio, os movimentos verificados na taxa de câmbio entre duas moedas refletem primordialmente as diferenças no comportamento dos preços dos países que as emitiram.</a:t>
            </a:r>
            <a:r>
              <a:rPr lang="pt-BR" b="1" dirty="0"/>
              <a:t> (V)</a:t>
            </a:r>
            <a:endParaRPr lang="en-US" dirty="0"/>
          </a:p>
        </p:txBody>
      </p:sp>
    </p:spTree>
    <p:extLst>
      <p:ext uri="{BB962C8B-B14F-4D97-AF65-F5344CB8AC3E}">
        <p14:creationId xmlns:p14="http://schemas.microsoft.com/office/powerpoint/2010/main" val="3980426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26968-DA43-B044-9DB0-D7E05AA8E294}"/>
              </a:ext>
            </a:extLst>
          </p:cNvPr>
          <p:cNvSpPr>
            <a:spLocks noGrp="1"/>
          </p:cNvSpPr>
          <p:nvPr>
            <p:ph idx="1"/>
          </p:nvPr>
        </p:nvSpPr>
        <p:spPr>
          <a:xfrm>
            <a:off x="838200" y="404949"/>
            <a:ext cx="10515600" cy="5772014"/>
          </a:xfrm>
        </p:spPr>
        <p:txBody>
          <a:bodyPr>
            <a:normAutofit fontScale="92500" lnSpcReduction="10000"/>
          </a:bodyPr>
          <a:lstStyle/>
          <a:p>
            <a:pPr marL="0" indent="0">
              <a:buNone/>
            </a:pPr>
            <a:r>
              <a:rPr lang="pt-BR" dirty="0"/>
              <a:t>Com relação à evolução do déficit público e da dívida pública no Brasil a partir da década de 80 do século passado, assinale a opção correta.</a:t>
            </a:r>
            <a:endParaRPr lang="en-US" dirty="0"/>
          </a:p>
          <a:p>
            <a:pPr marL="0" indent="0">
              <a:buNone/>
            </a:pPr>
            <a:r>
              <a:rPr lang="pt-BR" dirty="0"/>
              <a:t> </a:t>
            </a:r>
            <a:endParaRPr lang="en-US" dirty="0"/>
          </a:p>
          <a:p>
            <a:pPr marL="0" lvl="0" indent="0">
              <a:buNone/>
            </a:pPr>
            <a:r>
              <a:rPr lang="pt-BR" dirty="0"/>
              <a:t>A redução significativa do superávit primário contribuiu para elevar a dívida pública no período 2003-2006.</a:t>
            </a:r>
            <a:endParaRPr lang="en-US" dirty="0"/>
          </a:p>
          <a:p>
            <a:pPr marL="0" lvl="0" indent="0">
              <a:buNone/>
            </a:pPr>
            <a:r>
              <a:rPr lang="pt-BR" dirty="0"/>
              <a:t>A expansão acelerada do investimento público foi o fato predominante no aumento do gasto público, ocorrido durante a recente crise mundial.</a:t>
            </a:r>
            <a:endParaRPr lang="en-US" dirty="0"/>
          </a:p>
          <a:p>
            <a:pPr marL="0" lvl="0" indent="0">
              <a:buNone/>
            </a:pPr>
            <a:r>
              <a:rPr lang="pt-BR" dirty="0"/>
              <a:t>Na década de 80 do século passado, a dívida interna líquida do setor público constituía a quase totalidade da dívida líquida total.</a:t>
            </a:r>
            <a:endParaRPr lang="en-US" dirty="0"/>
          </a:p>
          <a:p>
            <a:pPr marL="0" lvl="0" indent="0">
              <a:buNone/>
            </a:pPr>
            <a:r>
              <a:rPr lang="pt-BR" b="1" dirty="0"/>
              <a:t>No período anterior à implementação do Plano Real, somente as receitas do governo eram indexadas, e as despesas do governo, em termos reais, eram reduzidas pela hiperinflação, fato que contribuiu para diminuir o déficit operacional.</a:t>
            </a:r>
            <a:endParaRPr lang="en-US" dirty="0"/>
          </a:p>
          <a:p>
            <a:pPr marL="0" lvl="0" indent="0">
              <a:buNone/>
            </a:pPr>
            <a:r>
              <a:rPr lang="pt-BR" dirty="0"/>
              <a:t>A partir de 2003, registrou-se aumento contínuo da relação dívida-PIB.</a:t>
            </a:r>
            <a:endParaRPr lang="en-US" dirty="0"/>
          </a:p>
          <a:p>
            <a:pPr marL="0" indent="0">
              <a:buNone/>
            </a:pPr>
            <a:endParaRPr lang="en-US" dirty="0"/>
          </a:p>
        </p:txBody>
      </p:sp>
    </p:spTree>
    <p:extLst>
      <p:ext uri="{BB962C8B-B14F-4D97-AF65-F5344CB8AC3E}">
        <p14:creationId xmlns:p14="http://schemas.microsoft.com/office/powerpoint/2010/main" val="2392371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542F99-A3E7-364F-AF7F-3272CEFDA3E2}"/>
              </a:ext>
            </a:extLst>
          </p:cNvPr>
          <p:cNvSpPr>
            <a:spLocks noGrp="1"/>
          </p:cNvSpPr>
          <p:nvPr>
            <p:ph idx="1"/>
          </p:nvPr>
        </p:nvSpPr>
        <p:spPr>
          <a:xfrm>
            <a:off x="838200" y="561703"/>
            <a:ext cx="10515600" cy="5615260"/>
          </a:xfrm>
        </p:spPr>
        <p:txBody>
          <a:bodyPr>
            <a:normAutofit/>
          </a:bodyPr>
          <a:lstStyle/>
          <a:p>
            <a:r>
              <a:rPr lang="pt-BR" dirty="0"/>
              <a:t>Indicar a alternativa verdadeira:</a:t>
            </a:r>
            <a:endParaRPr lang="en-US" dirty="0"/>
          </a:p>
          <a:p>
            <a:pPr lvl="0"/>
            <a:r>
              <a:rPr lang="pt-BR" dirty="0"/>
              <a:t>(    )  A crise da dívida externa eclodiu em 1982 porque o México deixou de emprestar dinheiro no mercado externo para o Brasil.</a:t>
            </a:r>
            <a:endParaRPr lang="en-US" dirty="0"/>
          </a:p>
          <a:p>
            <a:pPr lvl="0"/>
            <a:r>
              <a:rPr lang="pt-BR" dirty="0"/>
              <a:t>( </a:t>
            </a:r>
            <a:r>
              <a:rPr lang="pt-BR" dirty="0" err="1"/>
              <a:t>x</a:t>
            </a:r>
            <a:r>
              <a:rPr lang="pt-BR" dirty="0"/>
              <a:t> ) Em 1982, o Brasil precisou recorrer ao Fundo Monetário Internacional para obter empréstimo desse organismo, porque os credores internacionais suspenderam o crédito para o país.</a:t>
            </a:r>
            <a:endParaRPr lang="en-US" dirty="0"/>
          </a:p>
          <a:p>
            <a:pPr lvl="0"/>
            <a:r>
              <a:rPr lang="pt-BR" dirty="0"/>
              <a:t>(     )  Nesse período, a crise da economia brasileira tem início em 1979, quando o Brasil, como todos os países endividados, deveria realizar forte ajustamento.</a:t>
            </a:r>
            <a:endParaRPr lang="en-US" dirty="0"/>
          </a:p>
          <a:p>
            <a:pPr lvl="0"/>
            <a:r>
              <a:rPr lang="pt-BR" dirty="0"/>
              <a:t>(   ) Após o segundo choque do petróleo, em 1979, teve início uma crise no cenário mundial em que prevaleceu a recessão americana  e  forte aumento das taxas internacionais de juros. </a:t>
            </a:r>
            <a:endParaRPr lang="en-US" dirty="0"/>
          </a:p>
        </p:txBody>
      </p:sp>
    </p:spTree>
    <p:extLst>
      <p:ext uri="{BB962C8B-B14F-4D97-AF65-F5344CB8AC3E}">
        <p14:creationId xmlns:p14="http://schemas.microsoft.com/office/powerpoint/2010/main" val="3267143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616ED9-0625-C147-8041-767BFB4A0B1C}"/>
              </a:ext>
            </a:extLst>
          </p:cNvPr>
          <p:cNvSpPr>
            <a:spLocks noGrp="1"/>
          </p:cNvSpPr>
          <p:nvPr>
            <p:ph idx="1"/>
          </p:nvPr>
        </p:nvSpPr>
        <p:spPr>
          <a:xfrm>
            <a:off x="838200" y="352697"/>
            <a:ext cx="10515600" cy="5824266"/>
          </a:xfrm>
        </p:spPr>
        <p:txBody>
          <a:bodyPr>
            <a:normAutofit/>
          </a:bodyPr>
          <a:lstStyle/>
          <a:p>
            <a:pPr marL="0" indent="0">
              <a:buNone/>
            </a:pPr>
            <a:r>
              <a:rPr lang="pt-BR" dirty="0"/>
              <a:t>No que se refere ao financiamento do déficit público no Brasil a partir da década de 80 do século passado e de sua relação com a inflação e o crescimento econômico, julgue o próximo item.</a:t>
            </a:r>
            <a:endParaRPr lang="en-US" dirty="0"/>
          </a:p>
          <a:p>
            <a:pPr marL="0" indent="0">
              <a:buNone/>
            </a:pPr>
            <a:endParaRPr lang="en-US" dirty="0"/>
          </a:p>
          <a:p>
            <a:pPr marL="0" indent="0">
              <a:buNone/>
            </a:pPr>
            <a:r>
              <a:rPr lang="pt-BR" dirty="0"/>
              <a:t>As receitas de senhoriagem, entre meados da década de 80 e da de 90 do século passado, contribuíram para o financiamento do déficit público, permitindo, em determinados períodos, a redução da dívida líquida como proporção do PIB.</a:t>
            </a:r>
            <a:endParaRPr lang="en-US" dirty="0"/>
          </a:p>
        </p:txBody>
      </p:sp>
    </p:spTree>
    <p:extLst>
      <p:ext uri="{BB962C8B-B14F-4D97-AF65-F5344CB8AC3E}">
        <p14:creationId xmlns:p14="http://schemas.microsoft.com/office/powerpoint/2010/main" val="3827130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503DB4-D124-274C-91DF-33E7FEDBBEF4}"/>
              </a:ext>
            </a:extLst>
          </p:cNvPr>
          <p:cNvSpPr>
            <a:spLocks noGrp="1"/>
          </p:cNvSpPr>
          <p:nvPr>
            <p:ph idx="1"/>
          </p:nvPr>
        </p:nvSpPr>
        <p:spPr>
          <a:xfrm>
            <a:off x="720634" y="378823"/>
            <a:ext cx="10515600" cy="6072460"/>
          </a:xfrm>
        </p:spPr>
        <p:txBody>
          <a:bodyPr>
            <a:normAutofit fontScale="85000" lnSpcReduction="20000"/>
          </a:bodyPr>
          <a:lstStyle/>
          <a:p>
            <a:pPr marL="0" indent="0">
              <a:buNone/>
            </a:pPr>
            <a:endParaRPr lang="en-US" dirty="0"/>
          </a:p>
          <a:p>
            <a:pPr marL="0" indent="0">
              <a:buNone/>
            </a:pPr>
            <a:r>
              <a:rPr lang="pt-BR" dirty="0"/>
              <a:t>A diferença entre a arrecadação tributária e o gasto público leva a um dos conceitos mais discutidos na economia brasileira nos últimos anos, que é o déficit público. Identifique a opção </a:t>
            </a:r>
            <a:r>
              <a:rPr lang="pt-BR" u="sng" dirty="0"/>
              <a:t>incorreta</a:t>
            </a:r>
            <a:r>
              <a:rPr lang="pt-BR" dirty="0"/>
              <a:t> no que diz respeito a déficit público e finanças públicas.</a:t>
            </a:r>
            <a:endParaRPr lang="en-US" dirty="0"/>
          </a:p>
          <a:p>
            <a:pPr marL="0" lvl="0" indent="0">
              <a:buNone/>
            </a:pPr>
            <a:r>
              <a:rPr lang="pt-BR" dirty="0"/>
              <a:t>Para evitar distorções causadas pela inflação, é desejável se utilizar o conceito de déficit operacional do setor público, onde, do lado da despesa, são excluídos os gastos com correção cambial e monetária das dívidas interna e externa.</a:t>
            </a:r>
            <a:endParaRPr lang="en-US" dirty="0"/>
          </a:p>
          <a:p>
            <a:pPr marL="0" lvl="0" indent="0">
              <a:buNone/>
            </a:pPr>
            <a:r>
              <a:rPr lang="pt-BR" dirty="0"/>
              <a:t>O déficit público é equivalente à diferença entre o valor dos investimentos públicos e a poupança do governo em conta corrente.</a:t>
            </a:r>
            <a:endParaRPr lang="en-US" dirty="0"/>
          </a:p>
          <a:p>
            <a:pPr marL="0" lvl="0" indent="0">
              <a:buNone/>
            </a:pPr>
            <a:r>
              <a:rPr lang="pt-BR" b="1" dirty="0"/>
              <a:t>Ao financiar o déficit público com a colocação de títulos junto ao setor privado, o governo aumenta as pressões inflacionárias do excesso de moeda</a:t>
            </a:r>
            <a:r>
              <a:rPr lang="pt-BR" dirty="0"/>
              <a:t> e expande a dívida interna.</a:t>
            </a:r>
            <a:endParaRPr lang="en-US" dirty="0"/>
          </a:p>
          <a:p>
            <a:pPr marL="0" lvl="0" indent="0">
              <a:buNone/>
            </a:pPr>
            <a:r>
              <a:rPr lang="pt-BR" dirty="0"/>
              <a:t>O governo pode financiar o déficit público por meio de emissão de moeda ou via colocação de títulos públicos junto ao setor privado.</a:t>
            </a:r>
            <a:endParaRPr lang="en-US" dirty="0"/>
          </a:p>
          <a:p>
            <a:pPr marL="0" lvl="0" indent="0">
              <a:buNone/>
            </a:pPr>
            <a:r>
              <a:rPr lang="pt-BR" dirty="0"/>
              <a:t>O conceito de déficit primário exclui, além dos pagamentos relativos à correção monetária, as despesas com juros reais das dívidas interna e externa, refletindo, na prática, a situação das contas públicas, caso o governo não tivesse dívida.</a:t>
            </a:r>
            <a:endParaRPr lang="en-US" dirty="0"/>
          </a:p>
          <a:p>
            <a:endParaRPr lang="en-US" dirty="0"/>
          </a:p>
        </p:txBody>
      </p:sp>
    </p:spTree>
    <p:extLst>
      <p:ext uri="{BB962C8B-B14F-4D97-AF65-F5344CB8AC3E}">
        <p14:creationId xmlns:p14="http://schemas.microsoft.com/office/powerpoint/2010/main" val="3357773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49BE3E-5977-BC45-8CD1-534CCAC5F696}"/>
              </a:ext>
            </a:extLst>
          </p:cNvPr>
          <p:cNvSpPr>
            <a:spLocks noGrp="1"/>
          </p:cNvSpPr>
          <p:nvPr>
            <p:ph idx="1"/>
          </p:nvPr>
        </p:nvSpPr>
        <p:spPr>
          <a:xfrm>
            <a:off x="799011" y="561703"/>
            <a:ext cx="10515600" cy="6046334"/>
          </a:xfrm>
        </p:spPr>
        <p:txBody>
          <a:bodyPr>
            <a:normAutofit fontScale="92500" lnSpcReduction="20000"/>
          </a:bodyPr>
          <a:lstStyle/>
          <a:p>
            <a:r>
              <a:rPr lang="pt-BR" dirty="0"/>
              <a:t>Um governo que vise a redução do déficit público (necessidade de financiamento do setor público), em uma situação de inflação nula, deve:</a:t>
            </a:r>
            <a:endParaRPr lang="en-US" dirty="0"/>
          </a:p>
          <a:p>
            <a:r>
              <a:rPr lang="pt-BR" dirty="0"/>
              <a:t> </a:t>
            </a:r>
            <a:endParaRPr lang="en-US" dirty="0"/>
          </a:p>
          <a:p>
            <a:pPr lvl="0"/>
            <a:r>
              <a:rPr lang="pt-BR" dirty="0"/>
              <a:t>estimular o crescimento da indústria local por meio de mais compras públicas de seus produtos, o que elevaria a arrecadação por parte das empresas.</a:t>
            </a:r>
            <a:endParaRPr lang="en-US" dirty="0"/>
          </a:p>
          <a:p>
            <a:r>
              <a:rPr lang="pt-BR" dirty="0"/>
              <a:t> </a:t>
            </a:r>
            <a:r>
              <a:rPr lang="pt-BR" dirty="0" err="1"/>
              <a:t>b</a:t>
            </a:r>
            <a:r>
              <a:rPr lang="pt-BR" dirty="0"/>
              <a:t>) incentivar o consumo privado por meio de políticas de desoneração da folha salarial, que permitiria a manutenção de um crescimento elevado da renda real do trabalho.</a:t>
            </a:r>
            <a:endParaRPr lang="en-US" dirty="0"/>
          </a:p>
          <a:p>
            <a:pPr lvl="0"/>
            <a:r>
              <a:rPr lang="pt-BR" b="1" dirty="0"/>
              <a:t>adotar uma política fiscal contracionista, que elevaria a poupança pública e reduziria a taxa de juros, de tal forma, que o investimento privado substituiria o investimento público.</a:t>
            </a:r>
            <a:endParaRPr lang="en-US" dirty="0"/>
          </a:p>
          <a:p>
            <a:r>
              <a:rPr lang="pt-BR" dirty="0"/>
              <a:t> </a:t>
            </a:r>
            <a:r>
              <a:rPr lang="pt-BR" dirty="0" err="1"/>
              <a:t>d</a:t>
            </a:r>
            <a:r>
              <a:rPr lang="pt-BR" dirty="0"/>
              <a:t>) tomar empréstimos junto ao Fundo Monetário Internacional, o que permitiria elevar os gastos em prioridades da sociedade.</a:t>
            </a:r>
            <a:endParaRPr lang="en-US" dirty="0"/>
          </a:p>
          <a:p>
            <a:pPr lvl="0"/>
            <a:r>
              <a:rPr lang="pt-BR" dirty="0"/>
              <a:t>elevar o repasse a fundos que redistribuam recursos entre os entes federativos, orientado por algum indicador que medisse a desigualdade regional.</a:t>
            </a:r>
            <a:endParaRPr lang="en-US" dirty="0"/>
          </a:p>
          <a:p>
            <a:endParaRPr lang="en-US" dirty="0"/>
          </a:p>
        </p:txBody>
      </p:sp>
    </p:spTree>
    <p:extLst>
      <p:ext uri="{BB962C8B-B14F-4D97-AF65-F5344CB8AC3E}">
        <p14:creationId xmlns:p14="http://schemas.microsoft.com/office/powerpoint/2010/main" val="2576619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CC8F53-00D5-0F4D-A5B4-DA93CB8AE1B5}"/>
              </a:ext>
            </a:extLst>
          </p:cNvPr>
          <p:cNvSpPr>
            <a:spLocks noGrp="1"/>
          </p:cNvSpPr>
          <p:nvPr>
            <p:ph idx="1"/>
          </p:nvPr>
        </p:nvSpPr>
        <p:spPr>
          <a:xfrm>
            <a:off x="718457" y="653143"/>
            <a:ext cx="10739846" cy="5628323"/>
          </a:xfrm>
        </p:spPr>
        <p:txBody>
          <a:bodyPr>
            <a:normAutofit fontScale="62500" lnSpcReduction="20000"/>
          </a:bodyPr>
          <a:lstStyle/>
          <a:p>
            <a:pPr marL="0" indent="0">
              <a:buNone/>
            </a:pPr>
            <a:r>
              <a:rPr lang="pt-BR" dirty="0"/>
              <a:t> </a:t>
            </a:r>
            <a:endParaRPr lang="en-US" sz="3200" dirty="0"/>
          </a:p>
          <a:p>
            <a:pPr marL="0" lvl="0" indent="0">
              <a:buNone/>
            </a:pPr>
            <a:r>
              <a:rPr lang="pt-BR" sz="3200" dirty="0"/>
              <a:t>Na década de 80, grande parte do déficit em </a:t>
            </a:r>
            <a:r>
              <a:rPr lang="pt-BR" sz="3200" dirty="0" err="1"/>
              <a:t>conta-corrente</a:t>
            </a:r>
            <a:r>
              <a:rPr lang="pt-BR" sz="3200" dirty="0"/>
              <a:t> deveu-se ao aumento dos encargos da dívida externa, provocados pelos elevados juros vigentes no mercado externo.  </a:t>
            </a:r>
            <a:endParaRPr lang="en-US" sz="3200" dirty="0"/>
          </a:p>
          <a:p>
            <a:pPr marL="0" indent="0">
              <a:buNone/>
            </a:pPr>
            <a:r>
              <a:rPr lang="pt-BR" sz="3200" dirty="0"/>
              <a:t> </a:t>
            </a:r>
            <a:endParaRPr lang="en-US" sz="3200" dirty="0"/>
          </a:p>
          <a:p>
            <a:pPr marL="0" lvl="0" indent="0">
              <a:buNone/>
            </a:pPr>
            <a:r>
              <a:rPr lang="pt-BR" sz="3200" dirty="0"/>
              <a:t>Nos anos 80 - a partir de 1983 - a economia brasileira passou a produzir expressivos superávits comerciais. Com respeito a esses resultados, pode-se afirmar que o bom desempenho da balança comercial se deveu, em parte, à recuperação da economia norte-americana que aumentou sensivelmente suas importações do Brasil.  </a:t>
            </a:r>
            <a:endParaRPr lang="en-US" sz="3200" dirty="0"/>
          </a:p>
          <a:p>
            <a:pPr marL="0" indent="0">
              <a:buNone/>
            </a:pPr>
            <a:r>
              <a:rPr lang="pt-BR" sz="3200" dirty="0"/>
              <a:t> </a:t>
            </a:r>
            <a:endParaRPr lang="en-US" sz="3200" dirty="0"/>
          </a:p>
          <a:p>
            <a:pPr marL="0" lvl="0" indent="0">
              <a:buNone/>
            </a:pPr>
            <a:r>
              <a:rPr lang="pt-BR" sz="3200" dirty="0"/>
              <a:t>O desempenho da balança comercial no início dos anos 80 foi suficiente para reverter os déficits na balança de serviços e de transferências unilaterais, o que resultou em superávits na conta de transações correntes. Falsa  </a:t>
            </a:r>
            <a:endParaRPr lang="en-US" sz="3200" dirty="0"/>
          </a:p>
          <a:p>
            <a:pPr marL="0" indent="0">
              <a:buNone/>
            </a:pPr>
            <a:r>
              <a:rPr lang="pt-BR" sz="3200" dirty="0"/>
              <a:t> </a:t>
            </a:r>
            <a:endParaRPr lang="en-US" sz="3200" dirty="0"/>
          </a:p>
          <a:p>
            <a:pPr marL="0" lvl="0" indent="0">
              <a:buNone/>
            </a:pPr>
            <a:r>
              <a:rPr lang="pt-BR" sz="3200" dirty="0"/>
              <a:t>No início dos anos 90, a coexistência de altas taxas de inflação com déficits fiscais operacionais elevados exemplifica o que se convencionou chamar de Efeito-</a:t>
            </a:r>
            <a:r>
              <a:rPr lang="pt-BR" sz="3200" dirty="0" err="1"/>
              <a:t>Tanzi</a:t>
            </a:r>
            <a:r>
              <a:rPr lang="pt-BR" sz="3200" dirty="0"/>
              <a:t> ao contrário. Falso</a:t>
            </a:r>
            <a:endParaRPr lang="en-US" sz="3200" dirty="0"/>
          </a:p>
          <a:p>
            <a:pPr marL="0" indent="0">
              <a:buNone/>
            </a:pPr>
            <a:r>
              <a:rPr lang="pt-BR" sz="3200" dirty="0"/>
              <a:t> </a:t>
            </a:r>
            <a:endParaRPr lang="en-US" sz="3200" dirty="0"/>
          </a:p>
          <a:p>
            <a:pPr marL="0" lvl="0" indent="0">
              <a:buNone/>
            </a:pPr>
            <a:r>
              <a:rPr lang="pt-BR" sz="3200" dirty="0"/>
              <a:t>Quando a economia possui tributos suficientemente indexados, enquanto as despesas não são indexadas, com inflação persistente, o governo pode reduzir o déficit público ao permitir que as despesas reais caiam enquanto os tributos mantêm-se indexados. </a:t>
            </a:r>
            <a:endParaRPr lang="en-US" sz="3200" dirty="0"/>
          </a:p>
          <a:p>
            <a:pPr marL="0" indent="0">
              <a:buNone/>
            </a:pPr>
            <a:r>
              <a:rPr lang="pt-BR" sz="3200" dirty="0"/>
              <a:t> </a:t>
            </a:r>
            <a:endParaRPr lang="en-US" sz="3200" dirty="0"/>
          </a:p>
          <a:p>
            <a:pPr marL="0" indent="0">
              <a:buNone/>
            </a:pPr>
            <a:endParaRPr lang="en-US" dirty="0"/>
          </a:p>
        </p:txBody>
      </p:sp>
    </p:spTree>
    <p:extLst>
      <p:ext uri="{BB962C8B-B14F-4D97-AF65-F5344CB8AC3E}">
        <p14:creationId xmlns:p14="http://schemas.microsoft.com/office/powerpoint/2010/main" val="382354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E2502A-7D9B-3D43-AF19-425001BCD7A0}"/>
              </a:ext>
            </a:extLst>
          </p:cNvPr>
          <p:cNvSpPr>
            <a:spLocks noGrp="1"/>
          </p:cNvSpPr>
          <p:nvPr>
            <p:ph idx="1"/>
          </p:nvPr>
        </p:nvSpPr>
        <p:spPr>
          <a:xfrm>
            <a:off x="404949" y="339634"/>
            <a:ext cx="10948851" cy="5837329"/>
          </a:xfrm>
        </p:spPr>
        <p:txBody>
          <a:bodyPr>
            <a:noAutofit/>
          </a:bodyPr>
          <a:lstStyle/>
          <a:p>
            <a:pPr marL="0" indent="0">
              <a:buNone/>
            </a:pPr>
            <a:r>
              <a:rPr lang="pt-BR" dirty="0"/>
              <a:t>Indicar o período em que os fatos indicados a seguir ocorrem na economia brasileira:</a:t>
            </a:r>
            <a:endParaRPr lang="en-US" dirty="0"/>
          </a:p>
          <a:p>
            <a:pPr marL="0" indent="0">
              <a:buNone/>
            </a:pPr>
            <a:r>
              <a:rPr lang="pt-BR" sz="2400" dirty="0"/>
              <a:t>As autoridades monetárias lançam mão de multiplicidade orçamentária e estimulam iniciativas privadas com financiamentos não previstos em orçamentos, pelo crédito subsidiado</a:t>
            </a:r>
            <a:r>
              <a:rPr lang="pt-BR" sz="2400" b="1" dirty="0"/>
              <a:t>.  Anos 70 </a:t>
            </a:r>
            <a:endParaRPr lang="en-US" sz="2400" b="1" dirty="0"/>
          </a:p>
          <a:p>
            <a:pPr marL="0" indent="0">
              <a:buNone/>
            </a:pPr>
            <a:r>
              <a:rPr lang="en-US" dirty="0"/>
              <a:t>A </a:t>
            </a:r>
            <a:r>
              <a:rPr lang="en-US" dirty="0" err="1"/>
              <a:t>década</a:t>
            </a:r>
            <a:r>
              <a:rPr lang="en-US" dirty="0"/>
              <a:t> de 1970 </a:t>
            </a:r>
            <a:r>
              <a:rPr lang="en-US" dirty="0" err="1"/>
              <a:t>foi</a:t>
            </a:r>
            <a:r>
              <a:rPr lang="en-US" dirty="0"/>
              <a:t> </a:t>
            </a:r>
            <a:r>
              <a:rPr lang="en-US" dirty="0" err="1"/>
              <a:t>marcada</a:t>
            </a:r>
            <a:r>
              <a:rPr lang="en-US" dirty="0"/>
              <a:t> pela </a:t>
            </a:r>
            <a:r>
              <a:rPr lang="en-US" dirty="0" err="1"/>
              <a:t>multiplicidade</a:t>
            </a:r>
            <a:r>
              <a:rPr lang="en-US" dirty="0"/>
              <a:t> </a:t>
            </a:r>
            <a:r>
              <a:rPr lang="en-US" dirty="0" err="1"/>
              <a:t>orçamentária</a:t>
            </a:r>
            <a:r>
              <a:rPr lang="en-US" dirty="0"/>
              <a:t>, </a:t>
            </a:r>
            <a:r>
              <a:rPr lang="en-US" dirty="0" err="1"/>
              <a:t>pois</a:t>
            </a:r>
            <a:r>
              <a:rPr lang="en-US" dirty="0"/>
              <a:t> </a:t>
            </a:r>
            <a:r>
              <a:rPr lang="en-US" dirty="0" err="1"/>
              <a:t>os</a:t>
            </a:r>
            <a:r>
              <a:rPr lang="en-US" dirty="0"/>
              <a:t> </a:t>
            </a:r>
            <a:r>
              <a:rPr lang="en-US" dirty="0" err="1"/>
              <a:t>gastos</a:t>
            </a:r>
            <a:r>
              <a:rPr lang="en-US" dirty="0"/>
              <a:t> de </a:t>
            </a:r>
            <a:r>
              <a:rPr lang="en-US" dirty="0" err="1"/>
              <a:t>natureza</a:t>
            </a:r>
            <a:r>
              <a:rPr lang="en-US" dirty="0"/>
              <a:t> fiscal </a:t>
            </a:r>
            <a:r>
              <a:rPr lang="en-US" dirty="0" err="1"/>
              <a:t>eram</a:t>
            </a:r>
            <a:r>
              <a:rPr lang="en-US" dirty="0"/>
              <a:t> </a:t>
            </a:r>
            <a:r>
              <a:rPr lang="en-US" dirty="0" err="1"/>
              <a:t>executados</a:t>
            </a:r>
            <a:r>
              <a:rPr lang="en-US" dirty="0"/>
              <a:t> </a:t>
            </a:r>
            <a:r>
              <a:rPr lang="en-US" dirty="0" err="1"/>
              <a:t>por</a:t>
            </a:r>
            <a:r>
              <a:rPr lang="en-US" dirty="0"/>
              <a:t> </a:t>
            </a:r>
            <a:r>
              <a:rPr lang="en-US" dirty="0" err="1"/>
              <a:t>meio</a:t>
            </a:r>
            <a:r>
              <a:rPr lang="en-US" dirty="0"/>
              <a:t> dos </a:t>
            </a:r>
            <a:r>
              <a:rPr lang="en-US" dirty="0" err="1"/>
              <a:t>três</a:t>
            </a:r>
            <a:r>
              <a:rPr lang="en-US" dirty="0"/>
              <a:t> </a:t>
            </a:r>
            <a:r>
              <a:rPr lang="en-US" dirty="0" err="1"/>
              <a:t>orçamentos</a:t>
            </a:r>
            <a:r>
              <a:rPr lang="en-US" dirty="0"/>
              <a:t>: </a:t>
            </a:r>
            <a:r>
              <a:rPr lang="en-US" dirty="0" err="1"/>
              <a:t>monetário</a:t>
            </a:r>
            <a:r>
              <a:rPr lang="en-US" dirty="0"/>
              <a:t>, da </a:t>
            </a:r>
            <a:r>
              <a:rPr lang="en-US" dirty="0" err="1"/>
              <a:t>dívida</a:t>
            </a:r>
            <a:r>
              <a:rPr lang="en-US" dirty="0"/>
              <a:t> e das </a:t>
            </a:r>
            <a:r>
              <a:rPr lang="en-US" dirty="0" err="1"/>
              <a:t>empresas</a:t>
            </a:r>
            <a:r>
              <a:rPr lang="en-US" dirty="0"/>
              <a:t> </a:t>
            </a:r>
            <a:r>
              <a:rPr lang="en-US" dirty="0" err="1"/>
              <a:t>estatais</a:t>
            </a:r>
            <a:r>
              <a:rPr lang="en-US" dirty="0"/>
              <a:t>. No </a:t>
            </a:r>
            <a:r>
              <a:rPr lang="en-US" dirty="0" err="1"/>
              <a:t>orçamento</a:t>
            </a:r>
            <a:r>
              <a:rPr lang="en-US" dirty="0"/>
              <a:t> </a:t>
            </a:r>
            <a:r>
              <a:rPr lang="en-US" dirty="0" err="1"/>
              <a:t>monetário</a:t>
            </a:r>
            <a:r>
              <a:rPr lang="en-US" dirty="0"/>
              <a:t>, </a:t>
            </a:r>
            <a:r>
              <a:rPr lang="en-US" dirty="0" err="1"/>
              <a:t>são</a:t>
            </a:r>
            <a:r>
              <a:rPr lang="en-US" dirty="0"/>
              <a:t> </a:t>
            </a:r>
            <a:r>
              <a:rPr lang="en-US" dirty="0" err="1"/>
              <a:t>registrados</a:t>
            </a:r>
            <a:r>
              <a:rPr lang="en-US" dirty="0"/>
              <a:t> </a:t>
            </a:r>
            <a:r>
              <a:rPr lang="en-US" dirty="0" err="1"/>
              <a:t>os</a:t>
            </a:r>
            <a:r>
              <a:rPr lang="en-US" dirty="0"/>
              <a:t> </a:t>
            </a:r>
            <a:r>
              <a:rPr lang="en-US" dirty="0" err="1"/>
              <a:t>gastos</a:t>
            </a:r>
            <a:r>
              <a:rPr lang="en-US" dirty="0"/>
              <a:t> com </a:t>
            </a:r>
            <a:r>
              <a:rPr lang="en-US" dirty="0" err="1"/>
              <a:t>subsídios</a:t>
            </a:r>
            <a:r>
              <a:rPr lang="en-US" dirty="0"/>
              <a:t>, </a:t>
            </a:r>
            <a:r>
              <a:rPr lang="en-US" dirty="0" err="1"/>
              <a:t>alguns</a:t>
            </a:r>
            <a:r>
              <a:rPr lang="en-US" dirty="0"/>
              <a:t> </a:t>
            </a:r>
            <a:r>
              <a:rPr lang="en-US" dirty="0" err="1"/>
              <a:t>fundos</a:t>
            </a:r>
            <a:r>
              <a:rPr lang="en-US" dirty="0"/>
              <a:t> e </a:t>
            </a:r>
            <a:r>
              <a:rPr lang="en-US" dirty="0" err="1"/>
              <a:t>programas</a:t>
            </a:r>
            <a:r>
              <a:rPr lang="en-US" dirty="0"/>
              <a:t> </a:t>
            </a:r>
            <a:r>
              <a:rPr lang="en-US" dirty="0" err="1"/>
              <a:t>administrados</a:t>
            </a:r>
            <a:r>
              <a:rPr lang="en-US" dirty="0"/>
              <a:t> </a:t>
            </a:r>
            <a:r>
              <a:rPr lang="en-US" dirty="0" err="1"/>
              <a:t>pelo</a:t>
            </a:r>
            <a:r>
              <a:rPr lang="en-US" dirty="0"/>
              <a:t> BC, </a:t>
            </a:r>
            <a:r>
              <a:rPr lang="en-US" dirty="0" err="1"/>
              <a:t>linhas</a:t>
            </a:r>
            <a:r>
              <a:rPr lang="en-US" dirty="0"/>
              <a:t> de </a:t>
            </a:r>
            <a:r>
              <a:rPr lang="en-US" dirty="0" err="1"/>
              <a:t>crédito</a:t>
            </a:r>
            <a:r>
              <a:rPr lang="en-US" dirty="0"/>
              <a:t> </a:t>
            </a:r>
            <a:r>
              <a:rPr lang="en-US" dirty="0" err="1"/>
              <a:t>subsidiado</a:t>
            </a:r>
            <a:r>
              <a:rPr lang="en-US" dirty="0"/>
              <a:t> a </a:t>
            </a:r>
            <a:r>
              <a:rPr lang="en-US" dirty="0" err="1"/>
              <a:t>alguns</a:t>
            </a:r>
            <a:r>
              <a:rPr lang="en-US" dirty="0"/>
              <a:t> </a:t>
            </a:r>
            <a:r>
              <a:rPr lang="en-US" dirty="0" err="1"/>
              <a:t>setores</a:t>
            </a:r>
            <a:r>
              <a:rPr lang="en-US" dirty="0"/>
              <a:t> e as </a:t>
            </a:r>
            <a:r>
              <a:rPr lang="en-US" dirty="0" err="1"/>
              <a:t>contas</a:t>
            </a:r>
            <a:r>
              <a:rPr lang="en-US" dirty="0"/>
              <a:t> </a:t>
            </a:r>
            <a:r>
              <a:rPr lang="en-US" dirty="0" err="1"/>
              <a:t>cambiais</a:t>
            </a:r>
            <a:r>
              <a:rPr lang="en-US" dirty="0"/>
              <a:t>.</a:t>
            </a:r>
          </a:p>
          <a:p>
            <a:pPr marL="0" indent="0">
              <a:buNone/>
            </a:pPr>
            <a:r>
              <a:rPr lang="pt-BR" sz="2400" dirty="0"/>
              <a:t> </a:t>
            </a:r>
            <a:endParaRPr lang="en-US" sz="2400" dirty="0"/>
          </a:p>
          <a:p>
            <a:endParaRPr lang="en-US" sz="2000" dirty="0"/>
          </a:p>
        </p:txBody>
      </p:sp>
    </p:spTree>
    <p:extLst>
      <p:ext uri="{BB962C8B-B14F-4D97-AF65-F5344CB8AC3E}">
        <p14:creationId xmlns:p14="http://schemas.microsoft.com/office/powerpoint/2010/main" val="1126329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E2502A-7D9B-3D43-AF19-425001BCD7A0}"/>
              </a:ext>
            </a:extLst>
          </p:cNvPr>
          <p:cNvSpPr>
            <a:spLocks noGrp="1"/>
          </p:cNvSpPr>
          <p:nvPr>
            <p:ph idx="1"/>
          </p:nvPr>
        </p:nvSpPr>
        <p:spPr>
          <a:xfrm>
            <a:off x="404949" y="339634"/>
            <a:ext cx="10948851" cy="5837329"/>
          </a:xfrm>
        </p:spPr>
        <p:txBody>
          <a:bodyPr>
            <a:noAutofit/>
          </a:bodyPr>
          <a:lstStyle/>
          <a:p>
            <a:pPr marL="0" indent="0">
              <a:buNone/>
            </a:pPr>
            <a:r>
              <a:rPr lang="pt-BR" dirty="0"/>
              <a:t>Indicar o período em que os fatos indicados a seguir ocorrem na economia brasileira:</a:t>
            </a:r>
            <a:endParaRPr lang="en-US" dirty="0"/>
          </a:p>
          <a:p>
            <a:pPr marL="0" indent="0">
              <a:buNone/>
            </a:pPr>
            <a:endParaRPr lang="pt-BR" sz="2400" dirty="0"/>
          </a:p>
          <a:p>
            <a:pPr marL="0" indent="0">
              <a:buNone/>
            </a:pPr>
            <a:r>
              <a:rPr lang="pt-BR" sz="2400" dirty="0"/>
              <a:t>O governo aumenta a capacidade de captação no mercado financeiro que passa a ser a principal fonte de financiamento da dívida</a:t>
            </a:r>
            <a:r>
              <a:rPr lang="pt-BR" sz="2400" b="1" dirty="0"/>
              <a:t> Anos 70</a:t>
            </a:r>
            <a:endParaRPr lang="pt-BR" sz="2400" dirty="0"/>
          </a:p>
          <a:p>
            <a:r>
              <a:rPr lang="en-US" dirty="0"/>
              <a:t>Com </a:t>
            </a:r>
            <a:r>
              <a:rPr lang="en-US" dirty="0" err="1"/>
              <a:t>os</a:t>
            </a:r>
            <a:r>
              <a:rPr lang="en-US" dirty="0"/>
              <a:t> </a:t>
            </a:r>
            <a:r>
              <a:rPr lang="en-US" dirty="0" err="1"/>
              <a:t>choques</a:t>
            </a:r>
            <a:r>
              <a:rPr lang="en-US" dirty="0"/>
              <a:t> de </a:t>
            </a:r>
            <a:r>
              <a:rPr lang="en-US" dirty="0" err="1"/>
              <a:t>preços</a:t>
            </a:r>
            <a:r>
              <a:rPr lang="en-US" dirty="0"/>
              <a:t>, </a:t>
            </a:r>
            <a:r>
              <a:rPr lang="en-US" dirty="0" err="1"/>
              <a:t>ao</a:t>
            </a:r>
            <a:r>
              <a:rPr lang="en-US" dirty="0"/>
              <a:t> </a:t>
            </a:r>
            <a:r>
              <a:rPr lang="en-US" dirty="0" err="1"/>
              <a:t>longo</a:t>
            </a:r>
            <a:r>
              <a:rPr lang="en-US" dirty="0"/>
              <a:t> dos </a:t>
            </a:r>
            <a:r>
              <a:rPr lang="en-US" dirty="0" err="1"/>
              <a:t>anos</a:t>
            </a:r>
            <a:r>
              <a:rPr lang="en-US" dirty="0"/>
              <a:t> 1970, e com as </a:t>
            </a:r>
            <a:r>
              <a:rPr lang="en-US" dirty="0" err="1"/>
              <a:t>quebras</a:t>
            </a:r>
            <a:r>
              <a:rPr lang="en-US" dirty="0"/>
              <a:t> de </a:t>
            </a:r>
            <a:r>
              <a:rPr lang="en-US" dirty="0" err="1"/>
              <a:t>safras</a:t>
            </a:r>
            <a:r>
              <a:rPr lang="en-US" dirty="0"/>
              <a:t> </a:t>
            </a:r>
            <a:r>
              <a:rPr lang="en-US" dirty="0" err="1"/>
              <a:t>agrícolas</a:t>
            </a:r>
            <a:r>
              <a:rPr lang="en-US" dirty="0"/>
              <a:t>, </a:t>
            </a:r>
            <a:r>
              <a:rPr lang="en-US" dirty="0" err="1"/>
              <a:t>houve</a:t>
            </a:r>
            <a:r>
              <a:rPr lang="en-US" dirty="0"/>
              <a:t> </a:t>
            </a:r>
            <a:r>
              <a:rPr lang="en-US" dirty="0" err="1"/>
              <a:t>uma</a:t>
            </a:r>
            <a:r>
              <a:rPr lang="en-US" dirty="0"/>
              <a:t> </a:t>
            </a:r>
            <a:r>
              <a:rPr lang="en-US" dirty="0" err="1"/>
              <a:t>elevação</a:t>
            </a:r>
            <a:r>
              <a:rPr lang="en-US" dirty="0"/>
              <a:t> da taxa de </a:t>
            </a:r>
            <a:r>
              <a:rPr lang="en-US" dirty="0" err="1"/>
              <a:t>inflação</a:t>
            </a:r>
            <a:r>
              <a:rPr lang="en-US" dirty="0"/>
              <a:t> </a:t>
            </a:r>
            <a:r>
              <a:rPr lang="en-US" dirty="0" err="1"/>
              <a:t>doméstica</a:t>
            </a:r>
            <a:r>
              <a:rPr lang="en-US" dirty="0"/>
              <a:t>, e o </a:t>
            </a:r>
            <a:r>
              <a:rPr lang="en-US" dirty="0" err="1"/>
              <a:t>subsídio</a:t>
            </a:r>
            <a:r>
              <a:rPr lang="en-US" dirty="0"/>
              <a:t> </a:t>
            </a:r>
            <a:r>
              <a:rPr lang="en-US" dirty="0" err="1"/>
              <a:t>implícito</a:t>
            </a:r>
            <a:r>
              <a:rPr lang="en-US" dirty="0"/>
              <a:t> </a:t>
            </a:r>
            <a:r>
              <a:rPr lang="en-US" dirty="0" err="1"/>
              <a:t>nas</a:t>
            </a:r>
            <a:r>
              <a:rPr lang="en-US" dirty="0"/>
              <a:t> </a:t>
            </a:r>
            <a:r>
              <a:rPr lang="en-US" dirty="0" err="1"/>
              <a:t>linhas</a:t>
            </a:r>
            <a:r>
              <a:rPr lang="en-US" dirty="0"/>
              <a:t> de </a:t>
            </a:r>
            <a:r>
              <a:rPr lang="en-US" dirty="0" err="1"/>
              <a:t>crédito</a:t>
            </a:r>
            <a:r>
              <a:rPr lang="en-US" dirty="0"/>
              <a:t> </a:t>
            </a:r>
            <a:r>
              <a:rPr lang="en-US" dirty="0" err="1"/>
              <a:t>aos</a:t>
            </a:r>
            <a:r>
              <a:rPr lang="en-US" dirty="0"/>
              <a:t> </a:t>
            </a:r>
            <a:r>
              <a:rPr lang="en-US" dirty="0" err="1"/>
              <a:t>setores</a:t>
            </a:r>
            <a:r>
              <a:rPr lang="en-US" dirty="0"/>
              <a:t> </a:t>
            </a:r>
            <a:r>
              <a:rPr lang="en-US" dirty="0" err="1"/>
              <a:t>prioritários</a:t>
            </a:r>
            <a:r>
              <a:rPr lang="en-US" dirty="0"/>
              <a:t> </a:t>
            </a:r>
            <a:r>
              <a:rPr lang="en-US" dirty="0" err="1"/>
              <a:t>aumentaram</a:t>
            </a:r>
            <a:r>
              <a:rPr lang="en-US" dirty="0"/>
              <a:t>. </a:t>
            </a:r>
            <a:r>
              <a:rPr lang="en-US" dirty="0" err="1"/>
              <a:t>Isso</a:t>
            </a:r>
            <a:r>
              <a:rPr lang="en-US" dirty="0"/>
              <a:t> </a:t>
            </a:r>
            <a:r>
              <a:rPr lang="en-US" dirty="0" err="1"/>
              <a:t>levou</a:t>
            </a:r>
            <a:r>
              <a:rPr lang="en-US" dirty="0"/>
              <a:t> a um </a:t>
            </a:r>
            <a:r>
              <a:rPr lang="en-US" dirty="0" err="1"/>
              <a:t>aumento</a:t>
            </a:r>
            <a:r>
              <a:rPr lang="en-US" dirty="0"/>
              <a:t> da </a:t>
            </a:r>
            <a:r>
              <a:rPr lang="en-US" dirty="0" err="1"/>
              <a:t>demanda</a:t>
            </a:r>
            <a:r>
              <a:rPr lang="en-US" dirty="0"/>
              <a:t> </a:t>
            </a:r>
            <a:r>
              <a:rPr lang="en-US" dirty="0" err="1"/>
              <a:t>por</a:t>
            </a:r>
            <a:r>
              <a:rPr lang="en-US" dirty="0"/>
              <a:t> </a:t>
            </a:r>
            <a:r>
              <a:rPr lang="en-US" dirty="0" err="1"/>
              <a:t>crédito</a:t>
            </a:r>
            <a:r>
              <a:rPr lang="en-US" dirty="0"/>
              <a:t>, o </a:t>
            </a:r>
            <a:r>
              <a:rPr lang="en-US" dirty="0" err="1"/>
              <a:t>qual</a:t>
            </a:r>
            <a:r>
              <a:rPr lang="en-US" dirty="0"/>
              <a:t> </a:t>
            </a:r>
            <a:r>
              <a:rPr lang="en-US" dirty="0" err="1"/>
              <a:t>costuma</a:t>
            </a:r>
            <a:r>
              <a:rPr lang="en-US" dirty="0"/>
              <a:t> </a:t>
            </a:r>
            <a:r>
              <a:rPr lang="en-US" dirty="0" err="1"/>
              <a:t>ser</a:t>
            </a:r>
            <a:r>
              <a:rPr lang="en-US" dirty="0"/>
              <a:t> </a:t>
            </a:r>
            <a:r>
              <a:rPr lang="en-US" dirty="0" err="1"/>
              <a:t>contas</a:t>
            </a:r>
            <a:r>
              <a:rPr lang="en-US" dirty="0"/>
              <a:t> </a:t>
            </a:r>
            <a:r>
              <a:rPr lang="en-US" dirty="0" err="1"/>
              <a:t>em</a:t>
            </a:r>
            <a:r>
              <a:rPr lang="en-US" dirty="0"/>
              <a:t> </a:t>
            </a:r>
            <a:r>
              <a:rPr lang="en-US" dirty="0" err="1"/>
              <a:t>aberto</a:t>
            </a:r>
            <a:r>
              <a:rPr lang="en-US" dirty="0"/>
              <a:t> no </a:t>
            </a:r>
            <a:r>
              <a:rPr lang="en-US" dirty="0" err="1"/>
              <a:t>orçamento</a:t>
            </a:r>
            <a:r>
              <a:rPr lang="en-US" dirty="0"/>
              <a:t> </a:t>
            </a:r>
            <a:r>
              <a:rPr lang="en-US" dirty="0" err="1"/>
              <a:t>monetário</a:t>
            </a:r>
            <a:r>
              <a:rPr lang="en-US" dirty="0"/>
              <a:t>, </a:t>
            </a:r>
            <a:r>
              <a:rPr lang="en-US" dirty="0" err="1"/>
              <a:t>conduzindo</a:t>
            </a:r>
            <a:r>
              <a:rPr lang="en-US" dirty="0"/>
              <a:t> a </a:t>
            </a:r>
            <a:r>
              <a:rPr lang="en-US" dirty="0" err="1"/>
              <a:t>prejuízos</a:t>
            </a:r>
            <a:r>
              <a:rPr lang="en-US" dirty="0"/>
              <a:t> </a:t>
            </a:r>
            <a:r>
              <a:rPr lang="en-US" dirty="0" err="1"/>
              <a:t>frequentes</a:t>
            </a:r>
            <a:r>
              <a:rPr lang="en-US" dirty="0"/>
              <a:t>. Era </a:t>
            </a:r>
            <a:r>
              <a:rPr lang="en-US" dirty="0" err="1"/>
              <a:t>preciso</a:t>
            </a:r>
            <a:r>
              <a:rPr lang="en-US" dirty="0"/>
              <a:t>, </a:t>
            </a:r>
            <a:r>
              <a:rPr lang="en-US" dirty="0" err="1"/>
              <a:t>então</a:t>
            </a:r>
            <a:r>
              <a:rPr lang="en-US" dirty="0"/>
              <a:t>, </a:t>
            </a:r>
            <a:r>
              <a:rPr lang="en-US" dirty="0" err="1"/>
              <a:t>promover</a:t>
            </a:r>
            <a:r>
              <a:rPr lang="en-US" dirty="0"/>
              <a:t> </a:t>
            </a:r>
            <a:r>
              <a:rPr lang="en-US" dirty="0" err="1"/>
              <a:t>uma</a:t>
            </a:r>
            <a:r>
              <a:rPr lang="en-US" dirty="0"/>
              <a:t> </a:t>
            </a:r>
            <a:r>
              <a:rPr lang="en-US" dirty="0" err="1"/>
              <a:t>expansão</a:t>
            </a:r>
            <a:r>
              <a:rPr lang="en-US" dirty="0"/>
              <a:t> </a:t>
            </a:r>
            <a:r>
              <a:rPr lang="en-US" dirty="0" err="1"/>
              <a:t>monetária</a:t>
            </a:r>
            <a:r>
              <a:rPr lang="en-US" dirty="0"/>
              <a:t> </a:t>
            </a:r>
            <a:r>
              <a:rPr lang="en-US" dirty="0" err="1"/>
              <a:t>ou</a:t>
            </a:r>
            <a:r>
              <a:rPr lang="en-US" dirty="0"/>
              <a:t> </a:t>
            </a:r>
            <a:r>
              <a:rPr lang="en-US" dirty="0" err="1"/>
              <a:t>aumentar</a:t>
            </a:r>
            <a:r>
              <a:rPr lang="en-US" dirty="0"/>
              <a:t> a </a:t>
            </a:r>
            <a:r>
              <a:rPr lang="en-US" dirty="0" err="1"/>
              <a:t>liquidez</a:t>
            </a:r>
            <a:r>
              <a:rPr lang="en-US" dirty="0"/>
              <a:t> dos </a:t>
            </a:r>
            <a:r>
              <a:rPr lang="en-US" dirty="0" err="1"/>
              <a:t>títulos</a:t>
            </a:r>
            <a:r>
              <a:rPr lang="en-US" dirty="0"/>
              <a:t> </a:t>
            </a:r>
            <a:r>
              <a:rPr lang="en-US" dirty="0" err="1"/>
              <a:t>públicos</a:t>
            </a:r>
            <a:r>
              <a:rPr lang="en-US" dirty="0"/>
              <a:t> junto </a:t>
            </a:r>
            <a:r>
              <a:rPr lang="en-US" dirty="0" err="1"/>
              <a:t>ao</a:t>
            </a:r>
            <a:r>
              <a:rPr lang="en-US" dirty="0"/>
              <a:t> </a:t>
            </a:r>
            <a:r>
              <a:rPr lang="en-US" dirty="0" err="1"/>
              <a:t>mercado</a:t>
            </a:r>
            <a:r>
              <a:rPr lang="en-US" dirty="0"/>
              <a:t> </a:t>
            </a:r>
            <a:r>
              <a:rPr lang="en-US" dirty="0" err="1"/>
              <a:t>financeiro</a:t>
            </a:r>
            <a:r>
              <a:rPr lang="en-US" dirty="0"/>
              <a:t>.</a:t>
            </a:r>
          </a:p>
          <a:p>
            <a:pPr marL="0" indent="0">
              <a:buNone/>
            </a:pPr>
            <a:r>
              <a:rPr lang="pt-BR" sz="2400" dirty="0"/>
              <a:t> </a:t>
            </a:r>
            <a:endParaRPr lang="en-US" sz="2400" dirty="0"/>
          </a:p>
          <a:p>
            <a:endParaRPr lang="en-US" sz="2000" dirty="0"/>
          </a:p>
        </p:txBody>
      </p:sp>
    </p:spTree>
    <p:extLst>
      <p:ext uri="{BB962C8B-B14F-4D97-AF65-F5344CB8AC3E}">
        <p14:creationId xmlns:p14="http://schemas.microsoft.com/office/powerpoint/2010/main" val="2777606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E2502A-7D9B-3D43-AF19-425001BCD7A0}"/>
              </a:ext>
            </a:extLst>
          </p:cNvPr>
          <p:cNvSpPr>
            <a:spLocks noGrp="1"/>
          </p:cNvSpPr>
          <p:nvPr>
            <p:ph idx="1"/>
          </p:nvPr>
        </p:nvSpPr>
        <p:spPr>
          <a:xfrm>
            <a:off x="404949" y="339634"/>
            <a:ext cx="10948851" cy="5837329"/>
          </a:xfrm>
        </p:spPr>
        <p:txBody>
          <a:bodyPr>
            <a:noAutofit/>
          </a:bodyPr>
          <a:lstStyle/>
          <a:p>
            <a:pPr marL="0" indent="0">
              <a:buNone/>
            </a:pPr>
            <a:r>
              <a:rPr lang="pt-BR" dirty="0"/>
              <a:t>Indicar o período em que os fatos indicados a seguir ocorrem na economia brasileira:</a:t>
            </a:r>
            <a:endParaRPr lang="en-US" dirty="0"/>
          </a:p>
          <a:p>
            <a:pPr marL="0" indent="0">
              <a:buNone/>
            </a:pPr>
            <a:endParaRPr lang="pt-BR" sz="2400" dirty="0"/>
          </a:p>
          <a:p>
            <a:pPr marL="0" indent="0">
              <a:buNone/>
            </a:pPr>
            <a:r>
              <a:rPr lang="pt-BR" sz="2400" dirty="0"/>
              <a:t>A condução da política monetária é seguida de forma estrita, de forma que o governo lança títulos e os recompra para controlar os meios de pagamentos  </a:t>
            </a:r>
          </a:p>
          <a:p>
            <a:r>
              <a:rPr lang="en-US" dirty="0" err="1"/>
              <a:t>Isso</a:t>
            </a:r>
            <a:r>
              <a:rPr lang="en-US" dirty="0"/>
              <a:t> </a:t>
            </a:r>
            <a:r>
              <a:rPr lang="en-US" dirty="0" err="1"/>
              <a:t>ocorre</a:t>
            </a:r>
            <a:r>
              <a:rPr lang="en-US" dirty="0"/>
              <a:t> </a:t>
            </a:r>
            <a:r>
              <a:rPr lang="en-US" dirty="0" err="1"/>
              <a:t>ao</a:t>
            </a:r>
            <a:r>
              <a:rPr lang="en-US" dirty="0"/>
              <a:t> </a:t>
            </a:r>
            <a:r>
              <a:rPr lang="en-US" dirty="0" err="1"/>
              <a:t>longo</a:t>
            </a:r>
            <a:r>
              <a:rPr lang="en-US" dirty="0"/>
              <a:t> da </a:t>
            </a:r>
            <a:r>
              <a:rPr lang="en-US" dirty="0" err="1"/>
              <a:t>década</a:t>
            </a:r>
            <a:r>
              <a:rPr lang="en-US" dirty="0"/>
              <a:t> de 1970. A </a:t>
            </a:r>
            <a:r>
              <a:rPr lang="en-US" dirty="0" err="1"/>
              <a:t>política</a:t>
            </a:r>
            <a:r>
              <a:rPr lang="en-US" dirty="0"/>
              <a:t> </a:t>
            </a:r>
            <a:r>
              <a:rPr lang="en-US" dirty="0" err="1"/>
              <a:t>monetária</a:t>
            </a:r>
            <a:r>
              <a:rPr lang="en-US" dirty="0"/>
              <a:t> era </a:t>
            </a:r>
            <a:r>
              <a:rPr lang="en-US" dirty="0" err="1"/>
              <a:t>estrita</a:t>
            </a:r>
            <a:r>
              <a:rPr lang="en-US" dirty="0"/>
              <a:t>, e a </a:t>
            </a:r>
            <a:r>
              <a:rPr lang="en-US" dirty="0" err="1"/>
              <a:t>emissão</a:t>
            </a:r>
            <a:r>
              <a:rPr lang="en-US" dirty="0"/>
              <a:t> de </a:t>
            </a:r>
            <a:r>
              <a:rPr lang="en-US" dirty="0" err="1"/>
              <a:t>títulos</a:t>
            </a:r>
            <a:r>
              <a:rPr lang="en-US" dirty="0"/>
              <a:t> era </a:t>
            </a:r>
            <a:r>
              <a:rPr lang="en-US" dirty="0" err="1"/>
              <a:t>utilizada</a:t>
            </a:r>
            <a:r>
              <a:rPr lang="en-US" dirty="0"/>
              <a:t> </a:t>
            </a:r>
            <a:r>
              <a:rPr lang="en-US" dirty="0" err="1"/>
              <a:t>como</a:t>
            </a:r>
            <a:r>
              <a:rPr lang="en-US" dirty="0"/>
              <a:t> </a:t>
            </a:r>
            <a:r>
              <a:rPr lang="en-US" dirty="0" err="1"/>
              <a:t>instrumento</a:t>
            </a:r>
            <a:r>
              <a:rPr lang="en-US" dirty="0"/>
              <a:t> de </a:t>
            </a:r>
            <a:r>
              <a:rPr lang="en-US" dirty="0" err="1"/>
              <a:t>captação</a:t>
            </a:r>
            <a:r>
              <a:rPr lang="en-US" dirty="0"/>
              <a:t> de </a:t>
            </a:r>
            <a:r>
              <a:rPr lang="en-US" dirty="0" err="1"/>
              <a:t>recursos</a:t>
            </a:r>
            <a:r>
              <a:rPr lang="en-US" dirty="0"/>
              <a:t> para o </a:t>
            </a:r>
            <a:r>
              <a:rPr lang="en-US" dirty="0" err="1"/>
              <a:t>financiamento</a:t>
            </a:r>
            <a:r>
              <a:rPr lang="en-US" dirty="0"/>
              <a:t> de </a:t>
            </a:r>
            <a:r>
              <a:rPr lang="en-US" dirty="0" err="1"/>
              <a:t>déficits</a:t>
            </a:r>
            <a:r>
              <a:rPr lang="en-US" dirty="0"/>
              <a:t> </a:t>
            </a:r>
            <a:r>
              <a:rPr lang="en-US" dirty="0" err="1"/>
              <a:t>públicos</a:t>
            </a:r>
            <a:r>
              <a:rPr lang="en-US" dirty="0"/>
              <a:t>. A </a:t>
            </a:r>
            <a:r>
              <a:rPr lang="en-US" dirty="0" err="1"/>
              <a:t>emissão</a:t>
            </a:r>
            <a:r>
              <a:rPr lang="en-US" dirty="0"/>
              <a:t> e as </a:t>
            </a:r>
            <a:r>
              <a:rPr lang="en-US" dirty="0" err="1"/>
              <a:t>despesas</a:t>
            </a:r>
            <a:r>
              <a:rPr lang="en-US" dirty="0"/>
              <a:t> com </a:t>
            </a:r>
            <a:r>
              <a:rPr lang="en-US" dirty="0" err="1"/>
              <a:t>resgates</a:t>
            </a:r>
            <a:r>
              <a:rPr lang="en-US" dirty="0"/>
              <a:t>, </a:t>
            </a:r>
            <a:r>
              <a:rPr lang="en-US" dirty="0" err="1"/>
              <a:t>pagamentos</a:t>
            </a:r>
            <a:r>
              <a:rPr lang="en-US" dirty="0"/>
              <a:t> de </a:t>
            </a:r>
            <a:r>
              <a:rPr lang="en-US" dirty="0" err="1"/>
              <a:t>correção</a:t>
            </a:r>
            <a:r>
              <a:rPr lang="en-US" dirty="0"/>
              <a:t> </a:t>
            </a:r>
            <a:r>
              <a:rPr lang="en-US" dirty="0" err="1"/>
              <a:t>monetária</a:t>
            </a:r>
            <a:r>
              <a:rPr lang="en-US" dirty="0"/>
              <a:t>, </a:t>
            </a:r>
            <a:r>
              <a:rPr lang="en-US" dirty="0" err="1"/>
              <a:t>juros</a:t>
            </a:r>
            <a:r>
              <a:rPr lang="en-US" dirty="0"/>
              <a:t> e </a:t>
            </a:r>
            <a:r>
              <a:rPr lang="en-US" dirty="0" err="1"/>
              <a:t>comissões</a:t>
            </a:r>
            <a:r>
              <a:rPr lang="en-US" dirty="0"/>
              <a:t> </a:t>
            </a:r>
            <a:r>
              <a:rPr lang="en-US" dirty="0" err="1"/>
              <a:t>faziam</a:t>
            </a:r>
            <a:r>
              <a:rPr lang="en-US" dirty="0"/>
              <a:t> </a:t>
            </a:r>
            <a:r>
              <a:rPr lang="en-US" dirty="0" err="1"/>
              <a:t>parte</a:t>
            </a:r>
            <a:r>
              <a:rPr lang="en-US" dirty="0"/>
              <a:t> da </a:t>
            </a:r>
            <a:r>
              <a:rPr lang="en-US" dirty="0" err="1"/>
              <a:t>conta</a:t>
            </a:r>
            <a:r>
              <a:rPr lang="en-US" dirty="0"/>
              <a:t> da </a:t>
            </a:r>
            <a:r>
              <a:rPr lang="en-US" dirty="0" err="1"/>
              <a:t>dívida</a:t>
            </a:r>
            <a:r>
              <a:rPr lang="en-US" dirty="0"/>
              <a:t>, a </a:t>
            </a:r>
            <a:r>
              <a:rPr lang="en-US" dirty="0" err="1"/>
              <a:t>qual</a:t>
            </a:r>
            <a:r>
              <a:rPr lang="en-US" dirty="0"/>
              <a:t> era </a:t>
            </a:r>
            <a:r>
              <a:rPr lang="en-US" dirty="0" err="1"/>
              <a:t>equilibrada</a:t>
            </a:r>
            <a:r>
              <a:rPr lang="en-US" dirty="0"/>
              <a:t> para </a:t>
            </a:r>
            <a:r>
              <a:rPr lang="en-US" dirty="0" err="1"/>
              <a:t>seguir</a:t>
            </a:r>
            <a:r>
              <a:rPr lang="en-US" dirty="0"/>
              <a:t> as </a:t>
            </a:r>
            <a:r>
              <a:rPr lang="en-US" dirty="0" err="1"/>
              <a:t>normas</a:t>
            </a:r>
            <a:r>
              <a:rPr lang="en-US" dirty="0"/>
              <a:t> da </a:t>
            </a:r>
            <a:r>
              <a:rPr lang="en-US" dirty="0" err="1"/>
              <a:t>política</a:t>
            </a:r>
            <a:r>
              <a:rPr lang="en-US" dirty="0"/>
              <a:t> </a:t>
            </a:r>
            <a:r>
              <a:rPr lang="en-US" dirty="0" err="1"/>
              <a:t>mais</a:t>
            </a:r>
            <a:r>
              <a:rPr lang="en-US" dirty="0"/>
              <a:t> </a:t>
            </a:r>
            <a:r>
              <a:rPr lang="en-US" dirty="0" err="1"/>
              <a:t>estrita</a:t>
            </a:r>
            <a:r>
              <a:rPr lang="en-US" dirty="0"/>
              <a:t> </a:t>
            </a:r>
            <a:r>
              <a:rPr lang="en-US" dirty="0" err="1"/>
              <a:t>sempre</a:t>
            </a:r>
            <a:r>
              <a:rPr lang="en-US" dirty="0"/>
              <a:t> </a:t>
            </a:r>
            <a:r>
              <a:rPr lang="en-US" dirty="0" err="1"/>
              <a:t>por</a:t>
            </a:r>
            <a:r>
              <a:rPr lang="en-US" dirty="0"/>
              <a:t> </a:t>
            </a:r>
            <a:r>
              <a:rPr lang="en-US" dirty="0" err="1"/>
              <a:t>meio</a:t>
            </a:r>
            <a:r>
              <a:rPr lang="en-US" dirty="0"/>
              <a:t> de </a:t>
            </a:r>
            <a:r>
              <a:rPr lang="en-US" dirty="0" err="1"/>
              <a:t>novas</a:t>
            </a:r>
            <a:r>
              <a:rPr lang="en-US" dirty="0"/>
              <a:t> </a:t>
            </a:r>
            <a:r>
              <a:rPr lang="en-US" dirty="0" err="1"/>
              <a:t>emissões</a:t>
            </a:r>
            <a:r>
              <a:rPr lang="en-US" dirty="0"/>
              <a:t> de </a:t>
            </a:r>
            <a:r>
              <a:rPr lang="en-US" dirty="0" err="1"/>
              <a:t>títulos</a:t>
            </a:r>
            <a:r>
              <a:rPr lang="en-US" dirty="0"/>
              <a:t>.</a:t>
            </a:r>
          </a:p>
          <a:p>
            <a:pPr marL="0" indent="0">
              <a:buNone/>
            </a:pPr>
            <a:endParaRPr lang="en-US" sz="2400" dirty="0"/>
          </a:p>
          <a:p>
            <a:pPr marL="0" indent="0">
              <a:buNone/>
            </a:pPr>
            <a:r>
              <a:rPr lang="pt-BR" sz="2400" dirty="0"/>
              <a:t>  </a:t>
            </a:r>
            <a:endParaRPr lang="en-US" sz="2400" dirty="0"/>
          </a:p>
          <a:p>
            <a:endParaRPr lang="en-US" sz="2000" dirty="0"/>
          </a:p>
        </p:txBody>
      </p:sp>
    </p:spTree>
    <p:extLst>
      <p:ext uri="{BB962C8B-B14F-4D97-AF65-F5344CB8AC3E}">
        <p14:creationId xmlns:p14="http://schemas.microsoft.com/office/powerpoint/2010/main" val="3451373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E2502A-7D9B-3D43-AF19-425001BCD7A0}"/>
              </a:ext>
            </a:extLst>
          </p:cNvPr>
          <p:cNvSpPr>
            <a:spLocks noGrp="1"/>
          </p:cNvSpPr>
          <p:nvPr>
            <p:ph idx="1"/>
          </p:nvPr>
        </p:nvSpPr>
        <p:spPr>
          <a:xfrm>
            <a:off x="404949" y="339634"/>
            <a:ext cx="10948851" cy="5837329"/>
          </a:xfrm>
        </p:spPr>
        <p:txBody>
          <a:bodyPr>
            <a:noAutofit/>
          </a:bodyPr>
          <a:lstStyle/>
          <a:p>
            <a:pPr marL="0" indent="0">
              <a:buNone/>
            </a:pPr>
            <a:r>
              <a:rPr lang="pt-BR" dirty="0"/>
              <a:t>Indicar o período em que os fatos indicados a seguir ocorrem na economia brasileira:</a:t>
            </a:r>
            <a:endParaRPr lang="en-US" dirty="0"/>
          </a:p>
          <a:p>
            <a:pPr marL="0" indent="0">
              <a:buNone/>
            </a:pPr>
            <a:r>
              <a:rPr lang="pt-BR" sz="2400" dirty="0"/>
              <a:t>O governo promove a estatização da dívida externa, associada ao componente monetário fiscal do problema da transferência. </a:t>
            </a:r>
          </a:p>
          <a:p>
            <a:pPr marL="0" indent="0">
              <a:buNone/>
            </a:pPr>
            <a:r>
              <a:rPr lang="pt-BR" sz="2400" dirty="0"/>
              <a:t>Após 1982</a:t>
            </a:r>
            <a:r>
              <a:rPr lang="en-US" dirty="0"/>
              <a:t>, </a:t>
            </a:r>
            <a:r>
              <a:rPr lang="en-US" dirty="0" err="1"/>
              <a:t>quando</a:t>
            </a:r>
            <a:r>
              <a:rPr lang="en-US" dirty="0"/>
              <a:t>, </a:t>
            </a:r>
            <a:r>
              <a:rPr lang="en-US" dirty="0" err="1"/>
              <a:t>além</a:t>
            </a:r>
            <a:r>
              <a:rPr lang="en-US" dirty="0"/>
              <a:t> do </a:t>
            </a:r>
            <a:r>
              <a:rPr lang="en-US" dirty="0" err="1"/>
              <a:t>déficit</a:t>
            </a:r>
            <a:r>
              <a:rPr lang="en-US" dirty="0"/>
              <a:t> </a:t>
            </a:r>
            <a:r>
              <a:rPr lang="en-US" dirty="0" err="1"/>
              <a:t>público</a:t>
            </a:r>
            <a:r>
              <a:rPr lang="en-US" dirty="0"/>
              <a:t> </a:t>
            </a:r>
            <a:r>
              <a:rPr lang="en-US" dirty="0" err="1"/>
              <a:t>registrado</a:t>
            </a:r>
            <a:r>
              <a:rPr lang="en-US" dirty="0"/>
              <a:t> no </a:t>
            </a:r>
            <a:r>
              <a:rPr lang="en-US" dirty="0" err="1"/>
              <a:t>período</a:t>
            </a:r>
            <a:r>
              <a:rPr lang="en-US" dirty="0"/>
              <a:t>, o </a:t>
            </a:r>
            <a:r>
              <a:rPr lang="en-US" dirty="0" err="1"/>
              <a:t>governo</a:t>
            </a:r>
            <a:r>
              <a:rPr lang="en-US" dirty="0"/>
              <a:t> </a:t>
            </a:r>
            <a:r>
              <a:rPr lang="en-US" dirty="0" err="1"/>
              <a:t>assumiu</a:t>
            </a:r>
            <a:r>
              <a:rPr lang="en-US" dirty="0"/>
              <a:t> </a:t>
            </a:r>
            <a:r>
              <a:rPr lang="en-US" dirty="0" err="1"/>
              <a:t>uma</a:t>
            </a:r>
            <a:r>
              <a:rPr lang="en-US" dirty="0"/>
              <a:t> </a:t>
            </a:r>
            <a:r>
              <a:rPr lang="en-US" dirty="0" err="1"/>
              <a:t>parte</a:t>
            </a:r>
            <a:r>
              <a:rPr lang="en-US" dirty="0"/>
              <a:t> </a:t>
            </a:r>
            <a:r>
              <a:rPr lang="en-US" dirty="0" err="1"/>
              <a:t>importante</a:t>
            </a:r>
            <a:r>
              <a:rPr lang="en-US" dirty="0"/>
              <a:t> da </a:t>
            </a:r>
            <a:r>
              <a:rPr lang="en-US" dirty="0" err="1"/>
              <a:t>dívida</a:t>
            </a:r>
            <a:r>
              <a:rPr lang="en-US" dirty="0"/>
              <a:t> externa, </a:t>
            </a:r>
            <a:r>
              <a:rPr lang="en-US" dirty="0" err="1"/>
              <a:t>processo</a:t>
            </a:r>
            <a:r>
              <a:rPr lang="en-US" dirty="0"/>
              <a:t> </a:t>
            </a:r>
            <a:r>
              <a:rPr lang="en-US" dirty="0" err="1"/>
              <a:t>conhecido</a:t>
            </a:r>
            <a:r>
              <a:rPr lang="en-US" dirty="0"/>
              <a:t> </a:t>
            </a:r>
            <a:r>
              <a:rPr lang="en-US" dirty="0" err="1"/>
              <a:t>como</a:t>
            </a:r>
            <a:r>
              <a:rPr lang="en-US" dirty="0"/>
              <a:t> “</a:t>
            </a:r>
            <a:r>
              <a:rPr lang="en-US" dirty="0" err="1"/>
              <a:t>estatização</a:t>
            </a:r>
            <a:r>
              <a:rPr lang="en-US" dirty="0"/>
              <a:t> da </a:t>
            </a:r>
            <a:r>
              <a:rPr lang="en-US" dirty="0" err="1"/>
              <a:t>dívida</a:t>
            </a:r>
            <a:r>
              <a:rPr lang="en-US" dirty="0"/>
              <a:t> externa”.</a:t>
            </a:r>
          </a:p>
          <a:p>
            <a:pPr marL="0" indent="0">
              <a:buNone/>
            </a:pPr>
            <a:endParaRPr lang="en-US" sz="2400" dirty="0"/>
          </a:p>
          <a:p>
            <a:endParaRPr lang="en-US" sz="2000" dirty="0"/>
          </a:p>
        </p:txBody>
      </p:sp>
    </p:spTree>
    <p:extLst>
      <p:ext uri="{BB962C8B-B14F-4D97-AF65-F5344CB8AC3E}">
        <p14:creationId xmlns:p14="http://schemas.microsoft.com/office/powerpoint/2010/main" val="2083074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E2502A-7D9B-3D43-AF19-425001BCD7A0}"/>
              </a:ext>
            </a:extLst>
          </p:cNvPr>
          <p:cNvSpPr>
            <a:spLocks noGrp="1"/>
          </p:cNvSpPr>
          <p:nvPr>
            <p:ph idx="1"/>
          </p:nvPr>
        </p:nvSpPr>
        <p:spPr>
          <a:xfrm>
            <a:off x="404949" y="339634"/>
            <a:ext cx="11560628" cy="5837329"/>
          </a:xfrm>
        </p:spPr>
        <p:txBody>
          <a:bodyPr>
            <a:noAutofit/>
          </a:bodyPr>
          <a:lstStyle/>
          <a:p>
            <a:pPr marL="0" indent="0">
              <a:buNone/>
            </a:pPr>
            <a:endParaRPr lang="pt-BR" sz="2400" dirty="0"/>
          </a:p>
          <a:p>
            <a:pPr marL="0" indent="0">
              <a:buNone/>
            </a:pPr>
            <a:r>
              <a:rPr lang="pt-BR" sz="2400" dirty="0"/>
              <a:t>A posição ortodoxa quanto à dívida estabelecia limites à relação DP/PIB de forma que a redução do déficit público (e consequentemente da emissão monetária) foi considerada condição necessária e suficiente para o controle da inflação_________</a:t>
            </a:r>
            <a:endParaRPr lang="en-US" sz="2400" dirty="0"/>
          </a:p>
          <a:p>
            <a:r>
              <a:rPr lang="pt-BR" sz="2400" b="1" dirty="0"/>
              <a:t> </a:t>
            </a:r>
            <a:r>
              <a:rPr lang="en-US" dirty="0"/>
              <a:t> </a:t>
            </a:r>
            <a:r>
              <a:rPr lang="en-US" dirty="0" err="1"/>
              <a:t>Início</a:t>
            </a:r>
            <a:r>
              <a:rPr lang="en-US" dirty="0"/>
              <a:t> dos </a:t>
            </a:r>
            <a:r>
              <a:rPr lang="en-US" dirty="0" err="1"/>
              <a:t>anos</a:t>
            </a:r>
            <a:r>
              <a:rPr lang="en-US" dirty="0"/>
              <a:t> 1980, com o </a:t>
            </a:r>
            <a:r>
              <a:rPr lang="en-US" dirty="0" err="1"/>
              <a:t>acordo</a:t>
            </a:r>
            <a:r>
              <a:rPr lang="en-US" dirty="0"/>
              <a:t> </a:t>
            </a:r>
            <a:r>
              <a:rPr lang="en-US" dirty="0" err="1"/>
              <a:t>firmado</a:t>
            </a:r>
            <a:r>
              <a:rPr lang="en-US" dirty="0"/>
              <a:t> com o FMI </a:t>
            </a:r>
            <a:r>
              <a:rPr lang="en-US" dirty="0" err="1"/>
              <a:t>em</a:t>
            </a:r>
            <a:r>
              <a:rPr lang="en-US" dirty="0"/>
              <a:t> 1983.</a:t>
            </a:r>
          </a:p>
          <a:p>
            <a:pPr marL="0" indent="0" fontAlgn="base">
              <a:buNone/>
            </a:pPr>
            <a:endParaRPr lang="pt-BR" sz="2400" b="1" dirty="0"/>
          </a:p>
          <a:p>
            <a:pPr marL="0" indent="0" fontAlgn="base">
              <a:buNone/>
            </a:pPr>
            <a:endParaRPr lang="en-US" sz="2400" dirty="0"/>
          </a:p>
          <a:p>
            <a:pPr marL="0" indent="0" fontAlgn="base">
              <a:buNone/>
            </a:pPr>
            <a:r>
              <a:rPr lang="pt-BR" sz="2400" dirty="0"/>
              <a:t>O governo introduz mudanças no modelo econômico: Abertura comercial - eliminação de barreiras não tarifárias e queda das tarifas de importação; Programa de desestatização – sucedendo modestas privatizações da década de 80. Combate ao déficit público ganha destaque - torna-se palavra de ordem associada ao propósito de combater frontalmente a inflação </a:t>
            </a:r>
          </a:p>
          <a:p>
            <a:pPr marL="0" indent="0" fontAlgn="base">
              <a:buNone/>
            </a:pPr>
            <a:r>
              <a:rPr lang="en-US" dirty="0" err="1"/>
              <a:t>Início</a:t>
            </a:r>
            <a:r>
              <a:rPr lang="en-US" dirty="0"/>
              <a:t> da </a:t>
            </a:r>
            <a:r>
              <a:rPr lang="en-US" dirty="0" err="1"/>
              <a:t>década</a:t>
            </a:r>
            <a:r>
              <a:rPr lang="en-US" dirty="0"/>
              <a:t> de 1990.</a:t>
            </a:r>
          </a:p>
          <a:p>
            <a:pPr marL="0" indent="0" fontAlgn="base">
              <a:buNone/>
            </a:pPr>
            <a:endParaRPr lang="en-US" sz="2400" dirty="0"/>
          </a:p>
          <a:p>
            <a:endParaRPr lang="en-US" sz="2000" dirty="0"/>
          </a:p>
        </p:txBody>
      </p:sp>
    </p:spTree>
    <p:extLst>
      <p:ext uri="{BB962C8B-B14F-4D97-AF65-F5344CB8AC3E}">
        <p14:creationId xmlns:p14="http://schemas.microsoft.com/office/powerpoint/2010/main" val="2957871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C528D6-FFE6-404D-8BD0-B5CFB41C4FBC}"/>
              </a:ext>
            </a:extLst>
          </p:cNvPr>
          <p:cNvSpPr>
            <a:spLocks noGrp="1"/>
          </p:cNvSpPr>
          <p:nvPr>
            <p:ph idx="1"/>
          </p:nvPr>
        </p:nvSpPr>
        <p:spPr>
          <a:xfrm>
            <a:off x="825137" y="1058091"/>
            <a:ext cx="10515600" cy="4922929"/>
          </a:xfrm>
        </p:spPr>
        <p:txBody>
          <a:bodyPr>
            <a:normAutofit lnSpcReduction="10000"/>
          </a:bodyPr>
          <a:lstStyle/>
          <a:p>
            <a:pPr fontAlgn="base"/>
            <a:r>
              <a:rPr lang="pt-BR" b="1" dirty="0"/>
              <a:t>(ANPEC 1994)</a:t>
            </a:r>
            <a:r>
              <a:rPr lang="pt-BR" dirty="0"/>
              <a:t> Responda verdadeiro ou falso:</a:t>
            </a:r>
            <a:endParaRPr lang="en-US" dirty="0"/>
          </a:p>
          <a:p>
            <a:pPr fontAlgn="base"/>
            <a:r>
              <a:rPr lang="pt-BR" dirty="0"/>
              <a:t>(0) O déficit operacional é sempre igual ao déficit primário, quando não há inflação. </a:t>
            </a:r>
            <a:r>
              <a:rPr lang="pt-BR" b="1" dirty="0"/>
              <a:t>(</a:t>
            </a:r>
            <a:r>
              <a:rPr lang="pt-BR" b="1" dirty="0" err="1"/>
              <a:t>F</a:t>
            </a:r>
            <a:r>
              <a:rPr lang="pt-BR" b="1" dirty="0"/>
              <a:t>)</a:t>
            </a:r>
            <a:endParaRPr lang="en-US" dirty="0"/>
          </a:p>
          <a:p>
            <a:pPr fontAlgn="base"/>
            <a:r>
              <a:rPr lang="pt-BR" dirty="0"/>
              <a:t>(1) De acordo como chamado efeito Oliveira-</a:t>
            </a:r>
            <a:r>
              <a:rPr lang="pt-BR" dirty="0" err="1"/>
              <a:t>Tanzi</a:t>
            </a:r>
            <a:r>
              <a:rPr lang="pt-BR" dirty="0"/>
              <a:t>, quando a inflação aumenta, a receita propiciada pela tributação cai. </a:t>
            </a:r>
            <a:r>
              <a:rPr lang="pt-BR" b="1" dirty="0"/>
              <a:t>(V)</a:t>
            </a:r>
            <a:endParaRPr lang="en-US" dirty="0"/>
          </a:p>
          <a:p>
            <a:pPr fontAlgn="base"/>
            <a:r>
              <a:rPr lang="pt-BR" dirty="0"/>
              <a:t>(2) Em regimes de alta inflação, o déficit público nominal ocorre devido à perda de receita fiscal. Assim, o déficit nominal iguala-se ao déficit operacional quando o Governo indexa os impostos à evolução de um índice inflacionário diário.</a:t>
            </a:r>
            <a:r>
              <a:rPr lang="pt-BR" b="1" dirty="0"/>
              <a:t> (</a:t>
            </a:r>
            <a:r>
              <a:rPr lang="pt-BR" b="1" dirty="0" err="1"/>
              <a:t>F</a:t>
            </a:r>
            <a:r>
              <a:rPr lang="pt-BR" b="1" dirty="0"/>
              <a:t>)</a:t>
            </a:r>
            <a:endParaRPr lang="en-US" dirty="0"/>
          </a:p>
          <a:p>
            <a:pPr fontAlgn="base"/>
            <a:r>
              <a:rPr lang="pt-BR" dirty="0"/>
              <a:t>(3) Se houver superávit no balanço de pagamentos em transações correntes e igualdade entre poupança privada e investimento privado, as contas do Governo devem ser deficitárias.</a:t>
            </a:r>
            <a:r>
              <a:rPr lang="pt-BR" b="1" dirty="0"/>
              <a:t> (</a:t>
            </a:r>
            <a:r>
              <a:rPr lang="pt-BR" b="1" dirty="0" err="1"/>
              <a:t>F</a:t>
            </a:r>
            <a:r>
              <a:rPr lang="pt-BR" b="1" dirty="0"/>
              <a:t>)</a:t>
            </a:r>
            <a:endParaRPr lang="en-US" dirty="0"/>
          </a:p>
          <a:p>
            <a:endParaRPr lang="en-US" dirty="0"/>
          </a:p>
        </p:txBody>
      </p:sp>
    </p:spTree>
    <p:extLst>
      <p:ext uri="{BB962C8B-B14F-4D97-AF65-F5344CB8AC3E}">
        <p14:creationId xmlns:p14="http://schemas.microsoft.com/office/powerpoint/2010/main" val="1201638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8BEA76-3BF8-A34B-8D5A-8BCA9C8CBC6F}"/>
              </a:ext>
            </a:extLst>
          </p:cNvPr>
          <p:cNvSpPr>
            <a:spLocks noGrp="1"/>
          </p:cNvSpPr>
          <p:nvPr>
            <p:ph idx="1"/>
          </p:nvPr>
        </p:nvSpPr>
        <p:spPr>
          <a:xfrm>
            <a:off x="838200" y="535577"/>
            <a:ext cx="10515600" cy="5641386"/>
          </a:xfrm>
        </p:spPr>
        <p:txBody>
          <a:bodyPr>
            <a:normAutofit/>
          </a:bodyPr>
          <a:lstStyle/>
          <a:p>
            <a:pPr fontAlgn="base"/>
            <a:r>
              <a:rPr lang="pt-BR" b="1" dirty="0"/>
              <a:t>(ANPEC 1993)</a:t>
            </a:r>
            <a:r>
              <a:rPr lang="pt-BR" dirty="0"/>
              <a:t> A respeito dos diversos conceitos de déficit público utilizados no Brasil, responda Verdadeiro ou Falso:</a:t>
            </a:r>
            <a:endParaRPr lang="en-US" dirty="0"/>
          </a:p>
          <a:p>
            <a:pPr fontAlgn="base"/>
            <a:r>
              <a:rPr lang="pt-BR" dirty="0"/>
              <a:t>(0) Os déficits nominal e operacional seriam idênticos caso a inflação fosse igual a zero. </a:t>
            </a:r>
            <a:r>
              <a:rPr lang="pt-BR" b="1" dirty="0"/>
              <a:t>(V)</a:t>
            </a:r>
            <a:endParaRPr lang="en-US" dirty="0"/>
          </a:p>
          <a:p>
            <a:pPr fontAlgn="base"/>
            <a:r>
              <a:rPr lang="pt-BR" dirty="0"/>
              <a:t>(1) O déficit operacional será menor do que o déficit primário se ao longo do ano a taxa de juros real que incide sobre a dívida pública for negativa.</a:t>
            </a:r>
            <a:r>
              <a:rPr lang="pt-BR" b="1" dirty="0"/>
              <a:t> (V)</a:t>
            </a:r>
            <a:endParaRPr lang="en-US" dirty="0"/>
          </a:p>
          <a:p>
            <a:pPr fontAlgn="base"/>
            <a:r>
              <a:rPr lang="pt-BR" dirty="0"/>
              <a:t>(2) O déficit operacional é calculado subtraindo-se do déficit nominal o imposto inflacionário. </a:t>
            </a:r>
            <a:r>
              <a:rPr lang="pt-BR" b="1" dirty="0"/>
              <a:t>(</a:t>
            </a:r>
            <a:r>
              <a:rPr lang="pt-BR" b="1" dirty="0" err="1"/>
              <a:t>F</a:t>
            </a:r>
            <a:r>
              <a:rPr lang="pt-BR" b="1" dirty="0"/>
              <a:t>)</a:t>
            </a:r>
            <a:endParaRPr lang="en-US" dirty="0"/>
          </a:p>
          <a:p>
            <a:pPr fontAlgn="base"/>
            <a:r>
              <a:rPr lang="pt-BR" dirty="0"/>
              <a:t>(3) O déficit primário pode ser calculado a partir do déficit nominal subtraindo-se deste último os juros nominais que incidem sobre a dívida pública.</a:t>
            </a:r>
            <a:r>
              <a:rPr lang="pt-BR" b="1" dirty="0"/>
              <a:t> (V)</a:t>
            </a:r>
            <a:endParaRPr lang="en-US" dirty="0"/>
          </a:p>
        </p:txBody>
      </p:sp>
    </p:spTree>
    <p:extLst>
      <p:ext uri="{BB962C8B-B14F-4D97-AF65-F5344CB8AC3E}">
        <p14:creationId xmlns:p14="http://schemas.microsoft.com/office/powerpoint/2010/main" val="83665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9A4EDE-4CEF-6549-8875-44DAB0790DC8}"/>
              </a:ext>
            </a:extLst>
          </p:cNvPr>
          <p:cNvSpPr>
            <a:spLocks noGrp="1"/>
          </p:cNvSpPr>
          <p:nvPr>
            <p:ph idx="1"/>
          </p:nvPr>
        </p:nvSpPr>
        <p:spPr>
          <a:xfrm>
            <a:off x="838200" y="483326"/>
            <a:ext cx="10515600" cy="5693637"/>
          </a:xfrm>
        </p:spPr>
        <p:txBody>
          <a:bodyPr>
            <a:normAutofit fontScale="92500" lnSpcReduction="10000"/>
          </a:bodyPr>
          <a:lstStyle/>
          <a:p>
            <a:pPr fontAlgn="base"/>
            <a:r>
              <a:rPr lang="pt-BR" b="1" dirty="0"/>
              <a:t>(ANPEC 1996)</a:t>
            </a:r>
            <a:r>
              <a:rPr lang="pt-BR" dirty="0"/>
              <a:t> Classifique como Verdadeira ou Falsa cada uma das seguintes afirmativas:</a:t>
            </a:r>
            <a:endParaRPr lang="en-US" dirty="0"/>
          </a:p>
          <a:p>
            <a:pPr fontAlgn="base"/>
            <a:r>
              <a:rPr lang="pt-BR" dirty="0"/>
              <a:t>(0) O déficit primário corresponde à diferença entre a receita do Governo em termos nominais e todos os gastos do Governo, incluindo juros e amortização das dívidas públicas internas e externas. </a:t>
            </a:r>
            <a:r>
              <a:rPr lang="pt-BR" b="1" dirty="0"/>
              <a:t>(</a:t>
            </a:r>
            <a:r>
              <a:rPr lang="pt-BR" b="1" dirty="0" err="1"/>
              <a:t>F</a:t>
            </a:r>
            <a:r>
              <a:rPr lang="pt-BR" b="1" dirty="0"/>
              <a:t>)</a:t>
            </a:r>
            <a:endParaRPr lang="en-US" dirty="0"/>
          </a:p>
          <a:p>
            <a:pPr fontAlgn="base"/>
            <a:r>
              <a:rPr lang="pt-BR" dirty="0"/>
              <a:t>(1) A chamada </a:t>
            </a:r>
            <a:r>
              <a:rPr lang="pt-BR" b="1" dirty="0"/>
              <a:t>senhoriagem</a:t>
            </a:r>
            <a:r>
              <a:rPr lang="pt-BR" dirty="0"/>
              <a:t> corresponde ao aumento real da base monetária, enquanto o </a:t>
            </a:r>
            <a:r>
              <a:rPr lang="pt-BR" b="1" dirty="0"/>
              <a:t>imposto inflacionário </a:t>
            </a:r>
            <a:r>
              <a:rPr lang="pt-BR" dirty="0"/>
              <a:t>se refere à desvalorização da quantidade de moeda em poder do público. </a:t>
            </a:r>
            <a:r>
              <a:rPr lang="pt-BR" b="1" dirty="0"/>
              <a:t>(V)</a:t>
            </a:r>
            <a:endParaRPr lang="en-US" dirty="0"/>
          </a:p>
          <a:p>
            <a:pPr fontAlgn="base"/>
            <a:r>
              <a:rPr lang="pt-BR" dirty="0"/>
              <a:t>(2) </a:t>
            </a:r>
            <a:r>
              <a:rPr lang="pt-BR" i="1" dirty="0" err="1"/>
              <a:t>Ceteris</a:t>
            </a:r>
            <a:r>
              <a:rPr lang="pt-BR" i="1" dirty="0"/>
              <a:t> </a:t>
            </a:r>
            <a:r>
              <a:rPr lang="pt-BR" i="1" dirty="0" err="1"/>
              <a:t>paribus</a:t>
            </a:r>
            <a:r>
              <a:rPr lang="pt-BR" dirty="0"/>
              <a:t>, um aumento dos juros pagos pelos títulos do governo aumenta o déficit nominal, mas não o déficit primário. </a:t>
            </a:r>
            <a:r>
              <a:rPr lang="pt-BR" b="1" dirty="0"/>
              <a:t>(V)</a:t>
            </a:r>
            <a:endParaRPr lang="en-US" dirty="0"/>
          </a:p>
          <a:p>
            <a:pPr fontAlgn="base"/>
            <a:r>
              <a:rPr lang="pt-BR" dirty="0"/>
              <a:t>(3) Um déficit do Governo sempre gera um aumento da base monetária, na medida em que o Banco Central é o banco do governo e tem como uma de suas atribuições financiar.</a:t>
            </a:r>
            <a:r>
              <a:rPr lang="pt-BR" b="1" dirty="0"/>
              <a:t> (</a:t>
            </a:r>
            <a:r>
              <a:rPr lang="pt-BR" b="1" dirty="0" err="1"/>
              <a:t>F</a:t>
            </a:r>
            <a:r>
              <a:rPr lang="pt-BR" b="1" dirty="0"/>
              <a:t>)</a:t>
            </a:r>
            <a:endParaRPr lang="en-US" dirty="0"/>
          </a:p>
          <a:p>
            <a:pPr fontAlgn="base"/>
            <a:r>
              <a:rPr lang="pt-BR" dirty="0"/>
              <a:t> </a:t>
            </a:r>
            <a:endParaRPr lang="en-US" dirty="0"/>
          </a:p>
          <a:p>
            <a:endParaRPr lang="en-US" dirty="0"/>
          </a:p>
        </p:txBody>
      </p:sp>
    </p:spTree>
    <p:extLst>
      <p:ext uri="{BB962C8B-B14F-4D97-AF65-F5344CB8AC3E}">
        <p14:creationId xmlns:p14="http://schemas.microsoft.com/office/powerpoint/2010/main" val="1584439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911</Words>
  <Application>Microsoft Macintosh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Heloisa Burnquist</dc:creator>
  <cp:lastModifiedBy>Heloisa Burnquist</cp:lastModifiedBy>
  <cp:revision>5</cp:revision>
  <dcterms:created xsi:type="dcterms:W3CDTF">2018-05-08T20:12:26Z</dcterms:created>
  <dcterms:modified xsi:type="dcterms:W3CDTF">2018-05-08T21:01:43Z</dcterms:modified>
</cp:coreProperties>
</file>