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2"/>
  </p:notesMasterIdLst>
  <p:sldIdLst>
    <p:sldId id="315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61" r:id="rId15"/>
    <p:sldId id="362" r:id="rId16"/>
    <p:sldId id="363" r:id="rId17"/>
    <p:sldId id="364" r:id="rId18"/>
    <p:sldId id="365" r:id="rId19"/>
    <p:sldId id="366" r:id="rId20"/>
    <p:sldId id="367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>
      <p:cViewPr varScale="1">
        <p:scale>
          <a:sx n="80" d="100"/>
          <a:sy n="80" d="100"/>
        </p:scale>
        <p:origin x="10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1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6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3600" dirty="0"/>
            </a:br>
            <a:r>
              <a:rPr lang="pt-BR" sz="3600" dirty="0"/>
              <a:t>Formas de governo e relações entre o poder executivo e o legislativo</a:t>
            </a:r>
            <a:br>
              <a:rPr lang="pt-BR" sz="3600" dirty="0"/>
            </a:br>
            <a:br>
              <a:rPr lang="pt-BR" sz="3600" dirty="0"/>
            </a:br>
            <a:r>
              <a:rPr lang="en-US" sz="3600" dirty="0"/>
              <a:t>Aula 11</a:t>
            </a:r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/>
              <a:t>A solução presidencialista para a paralisia decisória</a:t>
            </a:r>
            <a:endParaRPr lang="pt-BR" sz="3600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/>
              <a:t>*Com ausência de sistema partidário confiável, o </a:t>
            </a:r>
            <a:r>
              <a:rPr lang="pt-BR" u="sng"/>
              <a:t>Legislativo</a:t>
            </a:r>
            <a:r>
              <a:rPr lang="pt-BR"/>
              <a:t> costuma dotar os </a:t>
            </a:r>
            <a:r>
              <a:rPr lang="pt-BR" b="1"/>
              <a:t>presidentes</a:t>
            </a:r>
            <a:r>
              <a:rPr lang="pt-BR"/>
              <a:t> de poderes maiores, para evitar paralisia decisória permitindo-lhe superar impasses sem infringir as normas legais = </a:t>
            </a:r>
            <a:r>
              <a:rPr lang="pt-BR" b="1" u="sng"/>
              <a:t>“ditaduras constitucionais”</a:t>
            </a:r>
            <a:r>
              <a:rPr lang="pt-BR"/>
              <a:t>.</a:t>
            </a:r>
          </a:p>
          <a:p>
            <a:pPr eaLnBrk="1" hangingPunct="1">
              <a:buFont typeface="Arial" charset="0"/>
              <a:buNone/>
            </a:pPr>
            <a:r>
              <a:rPr lang="pt-BR"/>
              <a:t> </a:t>
            </a:r>
          </a:p>
          <a:p>
            <a:pPr eaLnBrk="1" hangingPunct="1">
              <a:buFont typeface="Arial" charset="0"/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30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3"/>
          <p:cNvSpPr>
            <a:spLocks noGrp="1"/>
          </p:cNvSpPr>
          <p:nvPr>
            <p:ph type="ctrTitle"/>
          </p:nvPr>
        </p:nvSpPr>
        <p:spPr>
          <a:xfrm>
            <a:off x="685800" y="1285876"/>
            <a:ext cx="7772400" cy="1232297"/>
          </a:xfrm>
        </p:spPr>
        <p:txBody>
          <a:bodyPr/>
          <a:lstStyle/>
          <a:p>
            <a:pPr eaLnBrk="1" hangingPunct="1"/>
            <a:r>
              <a:rPr lang="pt-BR" sz="2800" b="1" dirty="0"/>
              <a:t>Sistemas de Governo: Parlamentarismo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0885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Sistema de Governo: Parlamentarismo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Diferentemente do presidencialismo, o </a:t>
            </a:r>
            <a:r>
              <a:rPr lang="pt-BR" sz="2400" b="1" u="sng" dirty="0"/>
              <a:t>sistema parlamentar</a:t>
            </a:r>
            <a:r>
              <a:rPr lang="pt-BR" sz="2400" u="sng" dirty="0"/>
              <a:t> </a:t>
            </a:r>
            <a:r>
              <a:rPr lang="pt-BR" sz="2400" dirty="0"/>
              <a:t>busca uma </a:t>
            </a:r>
            <a:r>
              <a:rPr lang="pt-BR" sz="2400" b="1" u="sng" dirty="0"/>
              <a:t>integração orgânica</a:t>
            </a:r>
            <a:r>
              <a:rPr lang="pt-BR" sz="2400" dirty="0"/>
              <a:t> entre </a:t>
            </a:r>
            <a:r>
              <a:rPr lang="pt-BR" sz="2400" b="1" u="sng" dirty="0"/>
              <a:t>Legislativo</a:t>
            </a:r>
            <a:r>
              <a:rPr lang="pt-BR" sz="2400" dirty="0"/>
              <a:t> (Parlamento) e </a:t>
            </a:r>
            <a:r>
              <a:rPr lang="pt-BR" sz="2400" b="1" u="sng" dirty="0"/>
              <a:t>Executivo</a:t>
            </a:r>
            <a:r>
              <a:rPr lang="pt-BR" sz="2400" dirty="0"/>
              <a:t> (Governo).</a:t>
            </a:r>
          </a:p>
          <a:p>
            <a:pPr eaLnBrk="1" hangingPunct="1">
              <a:buFont typeface="Arial" charset="0"/>
              <a:buNone/>
            </a:pPr>
            <a:endParaRPr lang="pt-BR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Na Grã-Bretanha há praticamente uma </a:t>
            </a:r>
            <a:r>
              <a:rPr lang="pt-BR" sz="2400" b="1" u="sng" dirty="0"/>
              <a:t>fusão</a:t>
            </a:r>
            <a:r>
              <a:rPr lang="pt-BR" sz="2400" u="sng" dirty="0"/>
              <a:t> </a:t>
            </a:r>
            <a:r>
              <a:rPr lang="pt-BR" sz="2400" dirty="0"/>
              <a:t>dos dois poderes. </a:t>
            </a:r>
            <a:r>
              <a:rPr lang="pt-BR" sz="2400" b="1" u="sng" dirty="0"/>
              <a:t>Executivo e Legislativo</a:t>
            </a:r>
            <a:r>
              <a:rPr lang="pt-BR" sz="2400" u="sng" dirty="0"/>
              <a:t> </a:t>
            </a:r>
            <a:r>
              <a:rPr lang="pt-BR" sz="2400" dirty="0"/>
              <a:t>surgem de uma mesma base, o </a:t>
            </a:r>
            <a:r>
              <a:rPr lang="pt-BR" sz="2400" b="1" u="sng" dirty="0"/>
              <a:t>parlamento</a:t>
            </a:r>
            <a:r>
              <a:rPr lang="pt-BR" sz="2400" dirty="0"/>
              <a:t>, que indica, sustenta e, eventualmente, desfaz o </a:t>
            </a:r>
            <a:r>
              <a:rPr lang="pt-BR" sz="2400" b="1" u="sng" dirty="0"/>
              <a:t>governo</a:t>
            </a:r>
            <a:r>
              <a:rPr lang="pt-BR" sz="2400" dirty="0"/>
              <a:t>.</a:t>
            </a:r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1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b="1" u="sng" dirty="0"/>
              <a:t>Premissas: </a:t>
            </a:r>
            <a:endParaRPr lang="pt-BR" sz="2800" dirty="0"/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a)</a:t>
            </a:r>
            <a:r>
              <a:rPr lang="pt-BR" sz="2800" dirty="0"/>
              <a:t> o governo tem legitimação indireta. Surge não da votação popular, mas da </a:t>
            </a:r>
            <a:r>
              <a:rPr lang="pt-BR" sz="2800" b="1" dirty="0"/>
              <a:t>assembleia </a:t>
            </a:r>
            <a:r>
              <a:rPr lang="pt-BR" sz="2800" dirty="0"/>
              <a:t>(legislativa), em geral de sua maioria, formada por um partido singular ou por uma coligação de partidos;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b)</a:t>
            </a:r>
            <a:r>
              <a:rPr lang="pt-BR" sz="2800" dirty="0"/>
              <a:t> o governo sobrevive enquanto conta com a </a:t>
            </a:r>
            <a:r>
              <a:rPr lang="pt-BR" sz="2800" b="1" u="sng" dirty="0"/>
              <a:t>confiança</a:t>
            </a:r>
            <a:r>
              <a:rPr lang="pt-BR" sz="2800" dirty="0"/>
              <a:t> da maioria da assembleia, perante a qual é responsável; </a:t>
            </a:r>
            <a:r>
              <a:rPr lang="pt-BR" sz="2800" b="1" u="sng" dirty="0"/>
              <a:t>faltando </a:t>
            </a:r>
            <a:r>
              <a:rPr lang="pt-BR" sz="2800" u="sng" dirty="0"/>
              <a:t>a </a:t>
            </a:r>
            <a:r>
              <a:rPr lang="pt-BR" sz="2800" b="1" u="sng" dirty="0"/>
              <a:t>confiança</a:t>
            </a:r>
            <a:r>
              <a:rPr lang="pt-BR" sz="2800" dirty="0"/>
              <a:t>, o </a:t>
            </a:r>
            <a:r>
              <a:rPr lang="pt-BR" sz="2800" b="1" u="sng" dirty="0"/>
              <a:t>governo cai</a:t>
            </a:r>
            <a:r>
              <a:rPr lang="pt-BR" sz="2800" dirty="0"/>
              <a:t>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c)</a:t>
            </a:r>
            <a:r>
              <a:rPr lang="pt-BR" sz="2800" dirty="0"/>
              <a:t> a </a:t>
            </a:r>
            <a:r>
              <a:rPr lang="pt-BR" sz="2800" b="1" u="sng" dirty="0"/>
              <a:t>assembleia</a:t>
            </a:r>
            <a:r>
              <a:rPr lang="pt-BR" sz="2800" dirty="0"/>
              <a:t> pode ser </a:t>
            </a:r>
            <a:r>
              <a:rPr lang="pt-BR" sz="2800" b="1" u="sng" dirty="0"/>
              <a:t>dissolvida</a:t>
            </a:r>
            <a:r>
              <a:rPr lang="pt-BR" sz="2800" dirty="0"/>
              <a:t> antes do término da </a:t>
            </a:r>
            <a:r>
              <a:rPr lang="pt-BR" sz="2800" b="1" u="sng" dirty="0"/>
              <a:t>legislatura</a:t>
            </a:r>
            <a:r>
              <a:rPr lang="pt-BR" sz="2800" dirty="0"/>
              <a:t>, convocando-se novas eleições;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d)</a:t>
            </a:r>
            <a:r>
              <a:rPr lang="pt-BR" sz="2800" dirty="0"/>
              <a:t> além da chefia do governo, existe a chefia de Estado – pelo presidente ou pelo monarca – que exerce funções simbólicas e cerimoniais.</a:t>
            </a:r>
          </a:p>
          <a:p>
            <a:pPr eaLnBrk="1" hangingPunct="1">
              <a:lnSpc>
                <a:spcPct val="120000"/>
              </a:lnSpc>
            </a:pPr>
            <a:endParaRPr lang="pt-BR" sz="27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Sistema de Governo: Parlamentarismo</a:t>
            </a:r>
          </a:p>
        </p:txBody>
      </p:sp>
    </p:spTree>
    <p:extLst>
      <p:ext uri="{BB962C8B-B14F-4D97-AF65-F5344CB8AC3E}">
        <p14:creationId xmlns:p14="http://schemas.microsoft.com/office/powerpoint/2010/main" val="350534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/>
              <a:t>Tipos de Parlamentarismo e variedades de Primeiro-ministro: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a) </a:t>
            </a:r>
            <a:r>
              <a:rPr lang="pt-BR" sz="3000" b="1" dirty="0"/>
              <a:t>Sistema de gabinete: </a:t>
            </a:r>
            <a:r>
              <a:rPr lang="pt-BR" sz="3000" dirty="0"/>
              <a:t>sistema eleitoral majoritário (distrital) </a:t>
            </a:r>
            <a:r>
              <a:rPr lang="pt-BR" sz="3000" dirty="0">
                <a:sym typeface="Symbol" pitchFamily="18" charset="2"/>
              </a:rPr>
              <a:t> bipartidarismo no legislativo  formação de maioria parlamentar </a:t>
            </a:r>
            <a:r>
              <a:rPr lang="pt-BR" sz="3000" b="1" u="sng" dirty="0">
                <a:sym typeface="Symbol" pitchFamily="18" charset="2"/>
              </a:rPr>
              <a:t>unipartidária</a:t>
            </a:r>
            <a:r>
              <a:rPr lang="pt-BR" sz="3000" dirty="0">
                <a:sym typeface="Symbol" pitchFamily="18" charset="2"/>
              </a:rPr>
              <a:t>  tendência p/ </a:t>
            </a:r>
            <a:r>
              <a:rPr lang="pt-BR" sz="3000" b="1" dirty="0">
                <a:sym typeface="Symbol" pitchFamily="18" charset="2"/>
              </a:rPr>
              <a:t>maior governabilidade</a:t>
            </a:r>
            <a:r>
              <a:rPr lang="pt-BR" sz="3000" dirty="0">
                <a:sym typeface="Symbol" pitchFamily="18" charset="2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>
                <a:solidFill>
                  <a:srgbClr val="FF0000"/>
                </a:solidFill>
              </a:rPr>
              <a:t>Primeiro-ministro:</a:t>
            </a:r>
            <a:r>
              <a:rPr lang="pt-BR" sz="3000" dirty="0"/>
              <a:t> é muito forte/estável: lembra o </a:t>
            </a:r>
            <a:r>
              <a:rPr lang="pt-BR" sz="3000" i="1" dirty="0"/>
              <a:t>status</a:t>
            </a:r>
            <a:r>
              <a:rPr lang="pt-BR" sz="3000" dirty="0"/>
              <a:t> do presidente no presidencialismo.</a:t>
            </a:r>
          </a:p>
          <a:p>
            <a:pPr algn="just" eaLnBrk="1" hangingPunct="1">
              <a:lnSpc>
                <a:spcPct val="80000"/>
              </a:lnSpc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83999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725699"/>
          </a:xfrm>
        </p:spPr>
        <p:txBody>
          <a:bodyPr/>
          <a:lstStyle/>
          <a:p>
            <a:pPr eaLnBrk="1" hangingPunct="1"/>
            <a:r>
              <a:rPr lang="pt-BR" sz="2800" dirty="0"/>
              <a:t>b) </a:t>
            </a:r>
            <a:r>
              <a:rPr lang="pt-BR" sz="2800" b="1" dirty="0"/>
              <a:t>Sistema alemão</a:t>
            </a:r>
            <a:r>
              <a:rPr lang="pt-BR" sz="2800" dirty="0"/>
              <a:t>: sistema eleitoral distrital-misto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multipartidarismo moderado no parlamento </a:t>
            </a:r>
            <a:r>
              <a:rPr lang="pt-BR" sz="2800" dirty="0">
                <a:sym typeface="Symbol" pitchFamily="18" charset="2"/>
              </a:rPr>
              <a:t> necessidade de coalizão  tendência p/ média/alta governabilidade.</a:t>
            </a:r>
          </a:p>
          <a:p>
            <a:pPr algn="just" eaLnBrk="1" hangingPunct="1"/>
            <a:r>
              <a:rPr lang="pt-BR" sz="2800" b="1" dirty="0">
                <a:sym typeface="Symbol" pitchFamily="18" charset="2"/>
              </a:rPr>
              <a:t>Características do sist. alemão</a:t>
            </a:r>
            <a:r>
              <a:rPr lang="pt-BR" sz="2800" dirty="0">
                <a:sym typeface="Symbol" pitchFamily="18" charset="2"/>
              </a:rPr>
              <a:t>: voto de não-confiança construtivo (o parlamento só vota a desconfiança se houver outro primeiro ministro); cláusula de barreira/desempenho: 5%.</a:t>
            </a:r>
          </a:p>
          <a:p>
            <a:pPr algn="just" eaLnBrk="1" hangingPunct="1"/>
            <a:r>
              <a:rPr lang="pt-BR" sz="2800" dirty="0">
                <a:solidFill>
                  <a:srgbClr val="FF0000"/>
                </a:solidFill>
                <a:sym typeface="Symbol" pitchFamily="18" charset="2"/>
              </a:rPr>
              <a:t>Primeiro-ministro: </a:t>
            </a:r>
            <a:r>
              <a:rPr lang="pt-BR" sz="2800" dirty="0">
                <a:sym typeface="Symbol" pitchFamily="18" charset="2"/>
              </a:rPr>
              <a:t>“primeiro entre desiguais”</a:t>
            </a:r>
          </a:p>
          <a:p>
            <a:pPr algn="just"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367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/>
              <a:t>c)</a:t>
            </a:r>
            <a:r>
              <a:rPr lang="pt-BR" b="1" dirty="0"/>
              <a:t> Parlamentarismo com predomínio da Assembleia:</a:t>
            </a:r>
            <a:r>
              <a:rPr lang="pt-BR" dirty="0"/>
              <a:t> “governo de Assembleia (convencional)”.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/>
              <a:t>Características: sistema eleitoral proporcional</a:t>
            </a:r>
            <a:r>
              <a:rPr lang="pt-BR" dirty="0">
                <a:sym typeface="Symbol" pitchFamily="18" charset="2"/>
              </a:rPr>
              <a:t> multipartidarismo no Legislativo  necessidade de coalizão no </a:t>
            </a:r>
            <a:r>
              <a:rPr lang="pt-BR" dirty="0" err="1">
                <a:sym typeface="Symbol" pitchFamily="18" charset="2"/>
              </a:rPr>
              <a:t>legislat</a:t>
            </a:r>
            <a:r>
              <a:rPr lang="pt-BR" dirty="0">
                <a:sym typeface="Symbol" pitchFamily="18" charset="2"/>
              </a:rPr>
              <a:t>. p/ apoiar o governo  tendência p/ baixa governabilidade.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Primeiro-ministro:</a:t>
            </a:r>
            <a:r>
              <a:rPr lang="pt-BR" dirty="0">
                <a:sym typeface="Symbol" pitchFamily="18" charset="2"/>
              </a:rPr>
              <a:t> primeiro entre iguais (é o genuíno “</a:t>
            </a:r>
            <a:r>
              <a:rPr lang="pt-BR" i="1" dirty="0">
                <a:sym typeface="Symbol" pitchFamily="18" charset="2"/>
              </a:rPr>
              <a:t>primus </a:t>
            </a:r>
            <a:r>
              <a:rPr lang="pt-BR" i="1" dirty="0" err="1">
                <a:sym typeface="Symbol" pitchFamily="18" charset="2"/>
              </a:rPr>
              <a:t>inter</a:t>
            </a:r>
            <a:r>
              <a:rPr lang="pt-BR" i="1" dirty="0">
                <a:sym typeface="Symbol" pitchFamily="18" charset="2"/>
              </a:rPr>
              <a:t> pares”</a:t>
            </a:r>
            <a:r>
              <a:rPr lang="pt-BR" dirty="0">
                <a:sym typeface="Symbol" pitchFamily="18" charset="2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/>
              <a:t>Parlamentarismo com predomínio da Assembleia: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a) o Gabinete não lidera o parlamento; 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b) o poder não está unificado;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c) a responsabilidade se dilui;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d) a disciplina partidária é baixa ou nula;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e) o governo não tem condições de agir com rapidez e decisão;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f) as coalizões raramente resolvem seus desacordos;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g) o gov. não age/fala em uníssono.</a:t>
            </a:r>
          </a:p>
        </p:txBody>
      </p:sp>
    </p:spTree>
    <p:extLst>
      <p:ext uri="{BB962C8B-B14F-4D97-AF65-F5344CB8AC3E}">
        <p14:creationId xmlns:p14="http://schemas.microsoft.com/office/powerpoint/2010/main" val="1296298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DD1F8-90C4-0268-C78D-41E5E221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Semi-</a:t>
            </a:r>
            <a:r>
              <a:rPr lang="en-US" dirty="0" err="1"/>
              <a:t>Presidencialismo</a:t>
            </a:r>
            <a:r>
              <a:rPr lang="en-US" dirty="0"/>
              <a:t> (1)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C7E455-061F-218D-10B3-537FCCA52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/>
              <a:t>➔ Relação muito próxima entre Presidente e Primeiro Ministro </a:t>
            </a:r>
          </a:p>
          <a:p>
            <a:r>
              <a:rPr lang="pt-BR" sz="2800" dirty="0"/>
              <a:t>➔No gabinete temos o Chefe de Estado e o Chefe de Governo</a:t>
            </a:r>
          </a:p>
          <a:p>
            <a:r>
              <a:rPr lang="pt-BR" sz="2800" dirty="0"/>
              <a:t>◆Chefe de Estado: Presidente ● Eleito pelo povo </a:t>
            </a:r>
          </a:p>
          <a:p>
            <a:r>
              <a:rPr lang="pt-BR" sz="2800" dirty="0"/>
              <a:t>◆Chefe de Governo: Primeiro Ministro ● Eleito pelo parlamento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7985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DD1F8-90C4-0268-C78D-41E5E221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Semi-</a:t>
            </a:r>
            <a:r>
              <a:rPr lang="en-US" dirty="0" err="1"/>
              <a:t>Presidencialismo</a:t>
            </a:r>
            <a:r>
              <a:rPr lang="en-US" dirty="0"/>
              <a:t> (2)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C7E455-061F-218D-10B3-537FCCA52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/>
              <a:t>➔Quanto maior for o poder do presidente, mais perto estará do presidencialismo</a:t>
            </a:r>
          </a:p>
          <a:p>
            <a:r>
              <a:rPr lang="pt-BR" sz="2800" dirty="0"/>
              <a:t>➔ Quanto maior for o poder do Primeiro Ministro, mais perto estará do sistema Parlamentar.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03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/>
              <a:t>Sistemas de Governo</a:t>
            </a:r>
            <a:r>
              <a:rPr lang="pt-BR" sz="3600" b="1" u="sng" dirty="0"/>
              <a:t> 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Identificação do sistema</a:t>
            </a:r>
            <a:r>
              <a:rPr lang="pt-BR" sz="2800" dirty="0"/>
              <a:t>: no modo de relacionamento dos dois poderes políticos (legislativo e executivo).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De onde deriva o centro do poder político? </a:t>
            </a:r>
          </a:p>
          <a:p>
            <a:pPr eaLnBrk="1" hangingPunct="1">
              <a:buFont typeface="Arial" charset="0"/>
              <a:buNone/>
            </a:pPr>
            <a:r>
              <a:rPr lang="pt-BR" sz="2800" dirty="0"/>
              <a:t>     Do Legislativo ou do Executivo?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Consequências/implicações para o sistema político</a:t>
            </a:r>
            <a:r>
              <a:rPr lang="pt-BR" sz="2800" b="1" dirty="0"/>
              <a:t>: </a:t>
            </a:r>
            <a:r>
              <a:rPr lang="pt-BR" sz="2800" dirty="0"/>
              <a:t>Quem garante mais governabilidade?</a:t>
            </a:r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74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DD1F8-90C4-0268-C78D-41E5E221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470" y="343553"/>
            <a:ext cx="8229600" cy="857400"/>
          </a:xfrm>
        </p:spPr>
        <p:txBody>
          <a:bodyPr/>
          <a:lstStyle/>
          <a:p>
            <a:r>
              <a:rPr lang="pt-BR" dirty="0"/>
              <a:t>Diferentes formato na relação entre Presidente e Primeiro Ministro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C7E455-061F-218D-10B3-537FCCA52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◆ Presidente e Primeiro Ministro são do mesmo partido ➔ Presidencialismo</a:t>
            </a:r>
          </a:p>
          <a:p>
            <a:endParaRPr lang="pt-BR" dirty="0"/>
          </a:p>
          <a:p>
            <a:r>
              <a:rPr lang="pt-BR" dirty="0"/>
              <a:t>◆ Presidente   de   um partido   e   Primeiro Ministro de outro ➔  Parlamentarismo  com coabitação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3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964488" cy="857400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600" dirty="0"/>
              <a:t>Caracterizado como um sistema de </a:t>
            </a:r>
            <a:r>
              <a:rPr lang="pt-BR" sz="2600" b="1" u="sng" dirty="0"/>
              <a:t>separação de poderes</a:t>
            </a:r>
            <a:r>
              <a:rPr lang="pt-BR" sz="2600" u="sng" dirty="0"/>
              <a:t> </a:t>
            </a:r>
            <a:r>
              <a:rPr lang="pt-BR" sz="2600" dirty="0"/>
              <a:t>entre </a:t>
            </a:r>
            <a:r>
              <a:rPr lang="pt-BR" sz="2600" b="1" u="sng" dirty="0"/>
              <a:t>legislativo</a:t>
            </a:r>
            <a:r>
              <a:rPr lang="pt-BR" sz="2600" dirty="0"/>
              <a:t> e </a:t>
            </a:r>
            <a:r>
              <a:rPr lang="pt-BR" sz="2600" b="1" u="sng" dirty="0"/>
              <a:t>executivo</a:t>
            </a:r>
            <a:r>
              <a:rPr lang="pt-BR" sz="2600" dirty="0"/>
              <a:t>, as premissas do</a:t>
            </a:r>
            <a:r>
              <a:rPr lang="pt-BR" sz="2600" u="sng" dirty="0"/>
              <a:t> </a:t>
            </a:r>
            <a:r>
              <a:rPr lang="pt-BR" sz="2600" b="1" u="sng" dirty="0"/>
              <a:t>presidencialismo</a:t>
            </a:r>
            <a:r>
              <a:rPr lang="pt-BR" sz="2600" u="sng" dirty="0"/>
              <a:t> </a:t>
            </a:r>
            <a:r>
              <a:rPr lang="pt-BR" sz="2600" dirty="0"/>
              <a:t>garantem ao </a:t>
            </a:r>
            <a:r>
              <a:rPr lang="pt-BR" sz="2600" b="1" u="sng" dirty="0"/>
              <a:t>presidente</a:t>
            </a:r>
            <a:r>
              <a:rPr lang="pt-BR" sz="2600" dirty="0"/>
              <a:t> as prerrogativas e faculdades de </a:t>
            </a:r>
            <a:r>
              <a:rPr lang="pt-BR" sz="2600" b="1" u="sng" dirty="0"/>
              <a:t>governo</a:t>
            </a:r>
            <a:r>
              <a:rPr lang="pt-BR" sz="26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600" dirty="0"/>
              <a:t> Relações </a:t>
            </a:r>
            <a:r>
              <a:rPr lang="pt-BR" sz="2600" b="1" u="sng" dirty="0"/>
              <a:t>Executivo/Legislativo</a:t>
            </a:r>
            <a:r>
              <a:rPr lang="pt-BR" sz="2600" u="sng" dirty="0"/>
              <a:t> </a:t>
            </a:r>
            <a:r>
              <a:rPr lang="pt-BR" sz="2600" dirty="0"/>
              <a:t>no Presidencialismo: funções bem distintas. O Legislativo vota leis, sem </a:t>
            </a:r>
            <a:r>
              <a:rPr lang="pt-BR" sz="2600" b="1" u="sng" dirty="0"/>
              <a:t>responder</a:t>
            </a:r>
            <a:r>
              <a:rPr lang="pt-BR" sz="2600" dirty="0"/>
              <a:t>, contudo, por sua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96777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Premissas: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a)</a:t>
            </a:r>
            <a:r>
              <a:rPr lang="pt-BR" sz="2000" dirty="0"/>
              <a:t> o </a:t>
            </a:r>
            <a:r>
              <a:rPr lang="pt-BR" sz="2000" b="1" u="sng" dirty="0"/>
              <a:t>Presidente da República</a:t>
            </a:r>
            <a:r>
              <a:rPr lang="pt-BR" sz="2000" u="sng" dirty="0"/>
              <a:t> </a:t>
            </a:r>
            <a:r>
              <a:rPr lang="pt-BR" sz="2000" dirty="0"/>
              <a:t>é ao mesmo tempo chefe de governo e chefe de Estado;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b)</a:t>
            </a:r>
            <a:r>
              <a:rPr lang="pt-BR" sz="2000" dirty="0"/>
              <a:t> o </a:t>
            </a:r>
            <a:r>
              <a:rPr lang="pt-BR" sz="2000" b="1" u="sng" dirty="0"/>
              <a:t>Presidente</a:t>
            </a:r>
            <a:r>
              <a:rPr lang="pt-BR" sz="2000" dirty="0"/>
              <a:t> é escolhido por votação popular;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c)</a:t>
            </a:r>
            <a:r>
              <a:rPr lang="pt-BR" sz="2000" dirty="0"/>
              <a:t> durante seu mandato (por ser </a:t>
            </a:r>
            <a:r>
              <a:rPr lang="pt-BR" sz="2000" i="1" dirty="0"/>
              <a:t>primus </a:t>
            </a:r>
            <a:r>
              <a:rPr lang="pt-BR" sz="2000" i="1" dirty="0" err="1"/>
              <a:t>solus</a:t>
            </a:r>
            <a:r>
              <a:rPr lang="pt-BR" sz="2000" dirty="0"/>
              <a:t>) não pode ser </a:t>
            </a:r>
            <a:r>
              <a:rPr lang="pt-BR" sz="2000" b="1" dirty="0"/>
              <a:t>demitido</a:t>
            </a:r>
            <a:r>
              <a:rPr lang="pt-BR" sz="2000" dirty="0"/>
              <a:t> por votação parlamentar, nem o </a:t>
            </a:r>
            <a:r>
              <a:rPr lang="pt-BR" sz="2000" b="1" u="sng" dirty="0"/>
              <a:t>Legislativo</a:t>
            </a:r>
            <a:r>
              <a:rPr lang="pt-BR" sz="2000" b="1" dirty="0"/>
              <a:t> </a:t>
            </a:r>
            <a:r>
              <a:rPr lang="pt-BR" sz="2000" dirty="0"/>
              <a:t>pode ser dissolvido pelo </a:t>
            </a:r>
            <a:r>
              <a:rPr lang="pt-BR" sz="2000" b="1" u="sng" dirty="0"/>
              <a:t>Presidente</a:t>
            </a:r>
            <a:r>
              <a:rPr lang="pt-BR" sz="2000" dirty="0"/>
              <a:t>; e,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d)</a:t>
            </a:r>
            <a:r>
              <a:rPr lang="pt-BR" sz="2000" dirty="0"/>
              <a:t> o ministério (equipe de governo) é designado pelo </a:t>
            </a:r>
            <a:r>
              <a:rPr lang="pt-BR" sz="2000" b="1" u="sng" dirty="0"/>
              <a:t>Presidente</a:t>
            </a:r>
            <a:r>
              <a:rPr lang="pt-BR" sz="2000" u="sng" dirty="0"/>
              <a:t> </a:t>
            </a:r>
            <a:r>
              <a:rPr lang="pt-BR" sz="2000" dirty="0"/>
              <a:t>e é responsável politicamente perante ele, não perante o </a:t>
            </a:r>
            <a:r>
              <a:rPr lang="pt-BR" sz="2000" b="1" u="sng" dirty="0"/>
              <a:t>Legislativo</a:t>
            </a:r>
            <a:r>
              <a:rPr lang="pt-BR" sz="20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869" y="123478"/>
            <a:ext cx="9073008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r>
              <a:rPr lang="pt-BR" dirty="0"/>
              <a:t>Sistemas de Governo: Presidencialismo </a:t>
            </a:r>
          </a:p>
        </p:txBody>
      </p:sp>
    </p:spTree>
    <p:extLst>
      <p:ext uri="{BB962C8B-B14F-4D97-AF65-F5344CB8AC3E}">
        <p14:creationId xmlns:p14="http://schemas.microsoft.com/office/powerpoint/2010/main" val="143741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964488" cy="853604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b="1" dirty="0"/>
              <a:t> </a:t>
            </a:r>
            <a:r>
              <a:rPr lang="pt-BR" sz="2800" dirty="0"/>
              <a:t>No</a:t>
            </a:r>
            <a:r>
              <a:rPr lang="pt-BR" sz="2800" b="1" dirty="0"/>
              <a:t> </a:t>
            </a:r>
            <a:r>
              <a:rPr lang="pt-BR" sz="2800" b="1" u="sng" dirty="0"/>
              <a:t>PRESIDENCIALISMO</a:t>
            </a:r>
            <a:r>
              <a:rPr lang="pt-BR" sz="2800" b="1" dirty="0"/>
              <a:t> </a:t>
            </a:r>
            <a:r>
              <a:rPr lang="pt-BR" sz="2800" dirty="0"/>
              <a:t>o </a:t>
            </a:r>
            <a:r>
              <a:rPr lang="pt-BR" sz="2800" b="1" u="sng" dirty="0"/>
              <a:t>PRESIDENTE</a:t>
            </a:r>
            <a:r>
              <a:rPr lang="pt-BR" sz="2800" dirty="0"/>
              <a:t> não responde politicamente perante o Legislativo.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Razão</a:t>
            </a:r>
            <a:r>
              <a:rPr lang="pt-BR" sz="2800" b="1" dirty="0"/>
              <a:t>:</a:t>
            </a:r>
            <a:r>
              <a:rPr lang="pt-BR" sz="2800" dirty="0"/>
              <a:t> separação de poderes entre legislativo e executivo.</a:t>
            </a:r>
          </a:p>
          <a:p>
            <a:pPr eaLnBrk="1" hangingPunct="1"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97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9036496" cy="857400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b="1" dirty="0"/>
              <a:t>PODERES CONSTITUCIONAIS DO PRESIDENTE NO BRASIL E NOS EUA: QUEM PODE O QUÊ, QUANDO E COMO</a:t>
            </a:r>
            <a:endParaRPr lang="pt-BR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‘Ao representar o povo, o presidente não é meramente igual ao Congresso, mas na verdade superior  a ele’ (comentário de Dahl sobro </a:t>
            </a:r>
            <a:r>
              <a:rPr lang="pt-BR" sz="2400" dirty="0" err="1"/>
              <a:t>Woodrow</a:t>
            </a:r>
            <a:r>
              <a:rPr lang="pt-BR" sz="2400" dirty="0"/>
              <a:t> Wilson)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Os fundadores da República Norte-Americana pensaram a eleição presidencial como um mecanismo capaz de produzir uma figura nacional.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i="1" dirty="0"/>
              <a:t>Mas o que essa figura pode mudar (ou tem o mandato para) de fato mudar</a:t>
            </a:r>
            <a:r>
              <a:rPr lang="en-US" sz="2400" i="1" dirty="0"/>
              <a:t>?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29160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/>
              <a:t>Presidencialismo  e Governabilidade</a:t>
            </a:r>
            <a:endParaRPr lang="pt-BR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3000" b="1" dirty="0"/>
              <a:t>O PRESIDENCIALISMO NORTEAMERICANO: É </a:t>
            </a:r>
            <a:r>
              <a:rPr lang="pt-BR" b="1" dirty="0"/>
              <a:t>UM </a:t>
            </a:r>
            <a:r>
              <a:rPr lang="pt-BR" sz="3000" b="1" dirty="0"/>
              <a:t>PRESIDENCIALISMO QUE FUNCIONA BEM?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t-BR" sz="3000" b="1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EUA: </a:t>
            </a:r>
            <a:r>
              <a:rPr lang="pt-BR" sz="3000" dirty="0"/>
              <a:t>protótipo do presidencialismo (sistema de separação/divisão de poderes) – 3 configurações políticas possíveis</a:t>
            </a:r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a) governo unido: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 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b) governo dividido: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 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c) governo bipartidário:</a:t>
            </a:r>
            <a:endParaRPr lang="pt-BR" sz="3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94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400"/>
          </a:xfrm>
        </p:spPr>
        <p:txBody>
          <a:bodyPr/>
          <a:lstStyle/>
          <a:p>
            <a:pPr eaLnBrk="1" hangingPunct="1"/>
            <a:r>
              <a:rPr lang="pt-BR" dirty="0"/>
              <a:t>Brasil: Presidencialismos de Coalizão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800" dirty="0"/>
              <a:t>Sistema Eleitoral Proporcional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Multipartidarismo (no legislativo)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</a:t>
            </a:r>
            <a:r>
              <a:rPr lang="pt-BR" sz="2800" b="1" dirty="0"/>
              <a:t>governos de coalizão       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800" b="1" dirty="0"/>
              <a:t>                                                                                                                                                  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73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/>
              <a:t>Presidencialismo  de Coalizão</a:t>
            </a:r>
            <a:endParaRPr lang="pt-BR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b="1" dirty="0"/>
              <a:t>Consequências:</a:t>
            </a:r>
            <a:endParaRPr lang="pt-BR" sz="2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a)</a:t>
            </a:r>
            <a:r>
              <a:rPr lang="pt-BR" sz="2800" dirty="0"/>
              <a:t> sistema fragmentado (ou nº muito grande de partidos);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b)</a:t>
            </a:r>
            <a:r>
              <a:rPr lang="pt-BR" sz="2800" dirty="0"/>
              <a:t> presidentes minoritários com dificuldades de implementar uma plataforma de governo (necessidade de recorrer ao clientelismo);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c)</a:t>
            </a:r>
            <a:r>
              <a:rPr lang="pt-BR" sz="2800" dirty="0"/>
              <a:t> disciplina fraca dos partidos: negociação individual com o parlamentar ou lideranças regionais;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d)</a:t>
            </a:r>
            <a:r>
              <a:rPr lang="pt-BR" sz="2800" dirty="0"/>
              <a:t> Quando os partidos são disciplinados: líderes nacionais tornam-se interlocutores (conflitos se o presidente não tem maioria parlamentar).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910738393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</TotalTime>
  <Words>1080</Words>
  <Application>Microsoft Office PowerPoint</Application>
  <PresentationFormat>Apresentação na tela (16:9)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swiss</vt:lpstr>
      <vt:lpstr> Formas de governo e relações entre o poder executivo e o legislativo  Aula 11</vt:lpstr>
      <vt:lpstr>Sistemas de Governo </vt:lpstr>
      <vt:lpstr>Sistemas de Governo: Presidencialismo </vt:lpstr>
      <vt:lpstr>Apresentação do PowerPoint</vt:lpstr>
      <vt:lpstr>Sistemas de Governo: Presidencialismo </vt:lpstr>
      <vt:lpstr>Sistemas de Governo: Presidencialismo </vt:lpstr>
      <vt:lpstr>Presidencialismo  e Governabilidade</vt:lpstr>
      <vt:lpstr>Brasil: Presidencialismos de Coalizão</vt:lpstr>
      <vt:lpstr>Presidencialismo  de Coalizão</vt:lpstr>
      <vt:lpstr>A solução presidencialista para a paralisia decisória</vt:lpstr>
      <vt:lpstr>Sistemas de Governo: Parlamentarismo</vt:lpstr>
      <vt:lpstr>Sistema de Governo: Parlamentarismo</vt:lpstr>
      <vt:lpstr>Sistema de Governo: Parlamentarismo</vt:lpstr>
      <vt:lpstr>Tipos de Parlamentarismo e variedades de Primeiro-ministro:</vt:lpstr>
      <vt:lpstr>Apresentação do PowerPoint</vt:lpstr>
      <vt:lpstr>Apresentação do PowerPoint</vt:lpstr>
      <vt:lpstr>Parlamentarismo com predomínio da Assembleia:</vt:lpstr>
      <vt:lpstr>O Semi-Presidencialismo (1)</vt:lpstr>
      <vt:lpstr>O Semi-Presidencialismo (2)</vt:lpstr>
      <vt:lpstr>Diferentes formato na relação entre Presidente e Primeiro Ministro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89</cp:revision>
  <dcterms:modified xsi:type="dcterms:W3CDTF">2022-06-21T22:13:53Z</dcterms:modified>
</cp:coreProperties>
</file>