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5143500" type="screen16x9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572007-F1A5-4073-824A-EB1D4C6348B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47614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dirty="0"/>
            </a:br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 PBL 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Objetivos: </a:t>
            </a:r>
          </a:p>
          <a:p>
            <a:endParaRPr lang="pt-BR" dirty="0"/>
          </a:p>
          <a:p>
            <a:r>
              <a:rPr lang="pt-BR" dirty="0"/>
              <a:t>Melhorar capacidade de argumentação; trabalho em grupo; </a:t>
            </a:r>
          </a:p>
          <a:p>
            <a:endParaRPr lang="pt-BR" dirty="0"/>
          </a:p>
          <a:p>
            <a:r>
              <a:rPr lang="pt-BR" dirty="0"/>
              <a:t>Melhorar grau de autonomia (pesquisa) e inovação para buscar soluções para os problemas.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10996"/>
            <a:ext cx="8363272" cy="3837017"/>
          </a:xfrm>
        </p:spPr>
        <p:txBody>
          <a:bodyPr>
            <a:normAutofit/>
          </a:bodyPr>
          <a:lstStyle/>
          <a:p>
            <a:r>
              <a:rPr lang="pt-BR" dirty="0"/>
              <a:t>Grupo de alunos irá discutir determinado caso/ situação problema.</a:t>
            </a:r>
          </a:p>
          <a:p>
            <a:endParaRPr lang="pt-BR" sz="1600" dirty="0"/>
          </a:p>
          <a:p>
            <a:r>
              <a:rPr lang="pt-BR" dirty="0"/>
              <a:t>Os alunos se reúnem em 2 (dois ) momentos:</a:t>
            </a:r>
          </a:p>
          <a:p>
            <a:pPr lvl="1"/>
            <a:r>
              <a:rPr lang="pt-BR" dirty="0"/>
              <a:t>- Abertura (etapa 1- relatório parcial)</a:t>
            </a:r>
          </a:p>
          <a:p>
            <a:pPr marL="630936" lvl="2" indent="0">
              <a:buNone/>
            </a:pPr>
            <a:r>
              <a:rPr lang="pt-BR" dirty="0">
                <a:solidFill>
                  <a:srgbClr val="FF0000"/>
                </a:solidFill>
              </a:rPr>
              <a:t>##</a:t>
            </a:r>
            <a:r>
              <a:rPr lang="pt-BR" dirty="0"/>
              <a:t> Durante a semana: pesquisas e redação relatório; preparar apresentação (sorteio)</a:t>
            </a:r>
          </a:p>
          <a:p>
            <a:pPr lvl="2"/>
            <a:endParaRPr lang="pt-BR" dirty="0"/>
          </a:p>
          <a:p>
            <a:pPr lvl="1"/>
            <a:r>
              <a:rPr lang="pt-BR" dirty="0"/>
              <a:t>- Fechamento (etapa 2 – relatório final)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915566"/>
            <a:ext cx="8784976" cy="4248472"/>
          </a:xfrm>
        </p:spPr>
        <p:txBody>
          <a:bodyPr>
            <a:normAutofit fontScale="55000" lnSpcReduction="20000"/>
          </a:bodyPr>
          <a:lstStyle/>
          <a:p>
            <a:r>
              <a:rPr lang="pt-BR" sz="3800" b="1" dirty="0"/>
              <a:t>ABERTURA</a:t>
            </a:r>
            <a:r>
              <a:rPr lang="pt-BR" sz="3800" dirty="0"/>
              <a:t>: primeiro contato com o problema</a:t>
            </a:r>
          </a:p>
          <a:p>
            <a:endParaRPr lang="pt-BR" sz="3800" dirty="0"/>
          </a:p>
          <a:p>
            <a:r>
              <a:rPr lang="pt-BR" dirty="0"/>
              <a:t>- Fazer leitura individual e coletiva do caso/ situação problema</a:t>
            </a:r>
          </a:p>
          <a:p>
            <a:r>
              <a:rPr lang="pt-BR" dirty="0"/>
              <a:t>- Discutir o assunto (brainstorm)</a:t>
            </a:r>
          </a:p>
          <a:p>
            <a:r>
              <a:rPr lang="pt-BR" dirty="0"/>
              <a:t>- Levantar conceitos-chave</a:t>
            </a:r>
          </a:p>
          <a:p>
            <a:r>
              <a:rPr lang="pt-BR" dirty="0"/>
              <a:t>- Levantar conceitos desconhecidos</a:t>
            </a:r>
          </a:p>
          <a:p>
            <a:r>
              <a:rPr lang="pt-BR" dirty="0"/>
              <a:t>- Formalizar o problema (sempre em forma de pergunta)</a:t>
            </a:r>
          </a:p>
          <a:p>
            <a:r>
              <a:rPr lang="pt-BR" dirty="0"/>
              <a:t>- Elaborar os objetivos (causas/conceitos do problema) a serem estudados</a:t>
            </a:r>
          </a:p>
          <a:p>
            <a:r>
              <a:rPr lang="pt-BR" dirty="0">
                <a:solidFill>
                  <a:srgbClr val="FF0000"/>
                </a:solidFill>
              </a:rPr>
              <a:t>- Listar os objetivos/conceitos e os alunos responsáveis pela pesquisa de cada objetivo</a:t>
            </a:r>
          </a:p>
          <a:p>
            <a:r>
              <a:rPr lang="pt-BR" dirty="0"/>
              <a:t>- Alunos terão 1 semana (para pesquisa individual), até o fechamento.</a:t>
            </a:r>
          </a:p>
          <a:p>
            <a:r>
              <a:rPr lang="pt-BR" dirty="0"/>
              <a:t>- Cada aluno vai pesquisar em outras fontes para responder e buscar argumentos para atender o objetivo específico de sua responsabilidade.</a:t>
            </a:r>
          </a:p>
          <a:p>
            <a:endParaRPr lang="pt-BR" dirty="0"/>
          </a:p>
          <a:p>
            <a:endParaRPr lang="pt-BR" sz="2200" dirty="0"/>
          </a:p>
          <a:p>
            <a:pPr algn="ctr"/>
            <a:r>
              <a:rPr lang="pt-BR" dirty="0"/>
              <a:t>- </a:t>
            </a:r>
            <a:r>
              <a:rPr lang="pt-BR" b="1" dirty="0">
                <a:solidFill>
                  <a:srgbClr val="FF0000"/>
                </a:solidFill>
              </a:rPr>
              <a:t>Não se limitar a pesquisar uma só fonte/referência</a:t>
            </a:r>
          </a:p>
          <a:p>
            <a:r>
              <a:rPr lang="pt-BR" dirty="0"/>
              <a:t>-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6865C00-B5D5-4E06-AE6E-E4D6D710B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810174"/>
              </p:ext>
            </p:extLst>
          </p:nvPr>
        </p:nvGraphicFramePr>
        <p:xfrm>
          <a:off x="457200" y="2283718"/>
          <a:ext cx="8229600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6739573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98402205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55958407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09300960"/>
                    </a:ext>
                  </a:extLst>
                </a:gridCol>
              </a:tblGrid>
              <a:tr h="965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FFFF00"/>
                          </a:highlight>
                        </a:rPr>
                        <a:t>1) CAUSAS DO PROBLEMA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FFFF00"/>
                          </a:highlight>
                        </a:rPr>
                        <a:t>2) EVIDÊNCIAS SOBRE AS</a:t>
                      </a:r>
                      <a:endParaRPr lang="pt-B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FFFF00"/>
                          </a:highlight>
                        </a:rPr>
                        <a:t>    CAUSAS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FFFF00"/>
                          </a:highlight>
                        </a:rPr>
                        <a:t>5) CONCEITOS A </a:t>
                      </a:r>
                      <a:endParaRPr lang="pt-B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FFFF00"/>
                          </a:highlight>
                        </a:rPr>
                        <a:t>     PESQUISAR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FFFF00"/>
                          </a:highlight>
                        </a:rPr>
                        <a:t>6) AÇÕES DE PESQUISA</a:t>
                      </a:r>
                      <a:endParaRPr lang="pt-B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highlight>
                            <a:srgbClr val="FFFF00"/>
                          </a:highlight>
                        </a:rPr>
                        <a:t>     (CRONOGRAMA)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extLst>
                  <a:ext uri="{0D108BD9-81ED-4DB2-BD59-A6C34878D82A}">
                    <a16:rowId xmlns:a16="http://schemas.microsoft.com/office/drawing/2014/main" val="443566265"/>
                  </a:ext>
                </a:extLst>
              </a:tr>
              <a:tr h="1770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highlight>
                            <a:srgbClr val="FFFF00"/>
                          </a:highlight>
                        </a:rPr>
                        <a:t>Levante possíveis causas do problema (atividade individual sem censura do grupo)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highlight>
                            <a:srgbClr val="FFFF00"/>
                          </a:highlight>
                        </a:rPr>
                        <a:t>Procure no texto do problema, evidências para as causas (atividade com discussão)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highlight>
                            <a:srgbClr val="FFFF00"/>
                          </a:highlight>
                        </a:rPr>
                        <a:t>Registre conceitos administrativos relevantes para dar solução ao problema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highlight>
                            <a:srgbClr val="FFFF00"/>
                          </a:highlight>
                        </a:rPr>
                        <a:t>Planeje como o grupo irá buscar os conceitos (quem, como, o que, quando)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extLst>
                  <a:ext uri="{0D108BD9-81ED-4DB2-BD59-A6C34878D82A}">
                    <a16:rowId xmlns:a16="http://schemas.microsoft.com/office/drawing/2014/main" val="4233308111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BA7945E4-BE32-4B02-9C86-B3C0A48C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Relatório Parcial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5CC3CEC-2CA9-4A47-904B-C268E6829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53516"/>
              </p:ext>
            </p:extLst>
          </p:nvPr>
        </p:nvGraphicFramePr>
        <p:xfrm>
          <a:off x="457200" y="771550"/>
          <a:ext cx="8229600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6764313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430340464"/>
                    </a:ext>
                  </a:extLst>
                </a:gridCol>
              </a:tblGrid>
              <a:tr h="120973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highlight>
                            <a:srgbClr val="FFFF00"/>
                          </a:highlight>
                        </a:rPr>
                        <a:t>4) FORMULE O PROBLEMA –</a:t>
                      </a:r>
                      <a:r>
                        <a:rPr lang="pt-BR" sz="12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u="sng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u="sng" dirty="0">
                          <a:effectLst/>
                        </a:rPr>
                        <a:t>## </a:t>
                      </a:r>
                      <a:r>
                        <a:rPr lang="pt-BR" sz="1200" dirty="0">
                          <a:effectLst/>
                        </a:rPr>
                        <a:t>Como a rigidez da estrutura esta afetando no atendimento das próprias necessidades da empresa?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163008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COM    RELAÇÃO    AO    PROBLEMA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COM    RELAÇÃO    AO    GRUPO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8" marR="43828" marT="0" marB="0"/>
                </a:tc>
                <a:extLst>
                  <a:ext uri="{0D108BD9-81ED-4DB2-BD59-A6C34878D82A}">
                    <a16:rowId xmlns:a16="http://schemas.microsoft.com/office/drawing/2014/main" val="454777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71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915566"/>
            <a:ext cx="8784976" cy="403244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FECHAMENTO (etapa 2) – relatório final/slides apresentação</a:t>
            </a:r>
          </a:p>
          <a:p>
            <a:endParaRPr lang="pt-BR" sz="1600" dirty="0"/>
          </a:p>
          <a:p>
            <a:r>
              <a:rPr lang="pt-BR" sz="2600" dirty="0"/>
              <a:t>- Compartilhar tudo o que foi estudado/ pesquisado sobre o tema (objetivos específicos)</a:t>
            </a:r>
          </a:p>
          <a:p>
            <a:pPr lvl="1"/>
            <a:r>
              <a:rPr lang="pt-BR" dirty="0"/>
              <a:t>- Todos os objetivos listados devem ser entendidos (entender melhor o problema)</a:t>
            </a:r>
          </a:p>
          <a:p>
            <a:pPr lvl="1"/>
            <a:r>
              <a:rPr lang="pt-BR" dirty="0"/>
              <a:t>- Todos os alunos discutem durante a apresentação grupo.</a:t>
            </a:r>
          </a:p>
          <a:p>
            <a:pPr lvl="1"/>
            <a:endParaRPr lang="pt-BR" dirty="0"/>
          </a:p>
          <a:p>
            <a:r>
              <a:rPr lang="pt-BR" sz="2600" dirty="0"/>
              <a:t>- Grupos apresentam as suas pesquisas/argumentação para expor as soluções/análises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987574"/>
            <a:ext cx="8784976" cy="4032504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- 3 figuras : tutor (professor), coordenador, relator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TUTOR (professor)</a:t>
            </a:r>
          </a:p>
          <a:p>
            <a:r>
              <a:rPr lang="pt-BR" dirty="0"/>
              <a:t>- Proposição do tema/problema</a:t>
            </a:r>
          </a:p>
          <a:p>
            <a:r>
              <a:rPr lang="pt-BR" dirty="0"/>
              <a:t>- Discussão/ esclarecer dúvidas/ direcionar discussão</a:t>
            </a:r>
          </a:p>
          <a:p>
            <a:r>
              <a:rPr lang="pt-BR" dirty="0"/>
              <a:t>- Avaliar o grupo</a:t>
            </a:r>
          </a:p>
          <a:p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b="1" dirty="0"/>
              <a:t>LÍDER</a:t>
            </a:r>
            <a:r>
              <a:rPr lang="pt-BR" dirty="0"/>
              <a:t>: assume a liderança da discussão em grupo (aluno é escolhido na abertura)</a:t>
            </a:r>
          </a:p>
          <a:p>
            <a:r>
              <a:rPr lang="pt-BR" dirty="0"/>
              <a:t>- Orienta a discussão (quem será o próximo a falar)</a:t>
            </a:r>
          </a:p>
          <a:p>
            <a:r>
              <a:rPr lang="pt-BR" dirty="0"/>
              <a:t>- Reforça e enfatiza ao grupo qual objetivo está sendo discutido</a:t>
            </a:r>
          </a:p>
          <a:p>
            <a:r>
              <a:rPr lang="pt-BR" dirty="0"/>
              <a:t>- Organiza a ordem das manifestações/ opiniões dos membros do grupo</a:t>
            </a:r>
          </a:p>
          <a:p>
            <a:r>
              <a:rPr lang="pt-BR" dirty="0"/>
              <a:t>- Mantém a discussão dentro do objetivo da aula (evitar conversas paralelas)</a:t>
            </a:r>
          </a:p>
          <a:p>
            <a:r>
              <a:rPr lang="pt-BR" dirty="0"/>
              <a:t>- Incentivar os alunos mais reservados a opinar e argumentar </a:t>
            </a:r>
          </a:p>
          <a:p>
            <a:r>
              <a:rPr lang="pt-BR" dirty="0"/>
              <a:t>- Evitar dominância de um só membro falando por todos</a:t>
            </a:r>
          </a:p>
          <a:p>
            <a:r>
              <a:rPr lang="pt-BR" dirty="0"/>
              <a:t>- </a:t>
            </a:r>
            <a:r>
              <a:rPr lang="pt-BR" b="1" dirty="0"/>
              <a:t>Avaliar a participação de todos os membros do grupo </a:t>
            </a:r>
            <a:r>
              <a:rPr lang="pt-BR" dirty="0"/>
              <a:t>(relatório) para a discussão não ficar polarizada. Todos devem participar (ter voz). Auxiliar o relator.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10996"/>
            <a:ext cx="8435280" cy="383701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3 figuras (tutor/ líder/ relator)</a:t>
            </a:r>
          </a:p>
          <a:p>
            <a:endParaRPr lang="pt-BR" dirty="0"/>
          </a:p>
          <a:p>
            <a:r>
              <a:rPr lang="pt-BR" b="1" dirty="0"/>
              <a:t>RELATOR</a:t>
            </a:r>
            <a:r>
              <a:rPr lang="pt-BR" dirty="0"/>
              <a:t>: aluno escolhido na abertura (redação relatório/formulário avaliação)</a:t>
            </a:r>
          </a:p>
          <a:p>
            <a:pPr lvl="1"/>
            <a:r>
              <a:rPr lang="pt-BR" dirty="0"/>
              <a:t>- Registrar tudo o que aconteceu durante a reunião do grupo</a:t>
            </a:r>
          </a:p>
          <a:p>
            <a:pPr lvl="1"/>
            <a:r>
              <a:rPr lang="pt-BR" dirty="0"/>
              <a:t>- Quais foram os objetivos levantados (quem ficou responsável por qual objetivo de pesquisa)</a:t>
            </a:r>
          </a:p>
          <a:p>
            <a:pPr lvl="1"/>
            <a:r>
              <a:rPr lang="pt-BR" dirty="0"/>
              <a:t>- Anotar </a:t>
            </a:r>
            <a:r>
              <a:rPr lang="pt-BR"/>
              <a:t>os conceitos-chave</a:t>
            </a:r>
            <a:r>
              <a:rPr lang="pt-BR" dirty="0"/>
              <a:t>/ conceitos desconhecidos</a:t>
            </a:r>
          </a:p>
          <a:p>
            <a:pPr lvl="1"/>
            <a:r>
              <a:rPr lang="pt-BR" dirty="0"/>
              <a:t>- Auxiliar o coordenador (evitar polarização discussão/ incentivar participação)</a:t>
            </a:r>
          </a:p>
          <a:p>
            <a:pPr lvl="1"/>
            <a:r>
              <a:rPr lang="pt-BR" dirty="0"/>
              <a:t>- Elaborar relatório parcial e final</a:t>
            </a:r>
          </a:p>
          <a:p>
            <a:r>
              <a:rPr lang="pt-BR" dirty="0"/>
              <a:t> 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485</Words>
  <Application>Microsoft Office PowerPoint</Application>
  <PresentationFormat>Apresentação na tela (16:9)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Lucida Sans Unicode</vt:lpstr>
      <vt:lpstr>Times New Roman</vt:lpstr>
      <vt:lpstr>Verdana</vt:lpstr>
      <vt:lpstr>Wingdings 2</vt:lpstr>
      <vt:lpstr>Wingdings 3</vt:lpstr>
      <vt:lpstr>Concurso</vt:lpstr>
      <vt:lpstr>   Problem Based Learning  PBL  </vt:lpstr>
      <vt:lpstr> Problem Based Learning - PBL </vt:lpstr>
      <vt:lpstr> Problem Based Learning - PBL </vt:lpstr>
      <vt:lpstr> Problem Based Learning - PBL </vt:lpstr>
      <vt:lpstr>Relatório Parcial</vt:lpstr>
      <vt:lpstr> Problem Based Learning - PBL </vt:lpstr>
      <vt:lpstr> Problem Based Learning - PBL </vt:lpstr>
      <vt:lpstr> Problem Based Learning - PBL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Based Learning  PBL</dc:title>
  <dc:creator>irene</dc:creator>
  <cp:lastModifiedBy>Irene Kazumi Miura</cp:lastModifiedBy>
  <cp:revision>13</cp:revision>
  <cp:lastPrinted>2017-08-23T18:51:03Z</cp:lastPrinted>
  <dcterms:created xsi:type="dcterms:W3CDTF">2016-02-19T14:09:18Z</dcterms:created>
  <dcterms:modified xsi:type="dcterms:W3CDTF">2017-08-28T22:29:08Z</dcterms:modified>
</cp:coreProperties>
</file>