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1" r:id="rId3"/>
    <p:sldId id="490" r:id="rId4"/>
    <p:sldId id="327" r:id="rId5"/>
    <p:sldId id="541" r:id="rId6"/>
    <p:sldId id="542" r:id="rId7"/>
    <p:sldId id="545" r:id="rId8"/>
    <p:sldId id="546" r:id="rId9"/>
    <p:sldId id="543" r:id="rId10"/>
    <p:sldId id="544" r:id="rId11"/>
    <p:sldId id="547" r:id="rId12"/>
    <p:sldId id="548" r:id="rId13"/>
    <p:sldId id="549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  <p:sldId id="570" r:id="rId31"/>
    <p:sldId id="566" r:id="rId32"/>
    <p:sldId id="567" r:id="rId33"/>
    <p:sldId id="568" r:id="rId34"/>
    <p:sldId id="569" r:id="rId35"/>
    <p:sldId id="502" r:id="rId36"/>
    <p:sldId id="571" r:id="rId37"/>
    <p:sldId id="572" r:id="rId38"/>
    <p:sldId id="573" r:id="rId39"/>
    <p:sldId id="582" r:id="rId40"/>
    <p:sldId id="583" r:id="rId41"/>
    <p:sldId id="574" r:id="rId42"/>
    <p:sldId id="575" r:id="rId43"/>
    <p:sldId id="576" r:id="rId44"/>
    <p:sldId id="577" r:id="rId45"/>
    <p:sldId id="578" r:id="rId46"/>
    <p:sldId id="579" r:id="rId47"/>
    <p:sldId id="580" r:id="rId48"/>
    <p:sldId id="581" r:id="rId49"/>
    <p:sldId id="584" r:id="rId50"/>
    <p:sldId id="40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16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EEB83-F236-4595-A1EA-E30868A05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05EC4A-577F-496F-8A91-C1726C7E1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59128-A48E-4039-A552-C05CBC4B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208740-DA03-4F6A-8AA3-AADC4F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300145-6E3C-49EE-9E71-059BE254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0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1029C-4453-4CF9-9479-8A376AE2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7E6744-DE36-4331-AD87-6DC78F036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1EFBCF-BA1A-45FF-ABF4-A7C06611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44DAF8-6D77-4002-9D91-BB1BDE75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AF93CB-038A-4BFD-AC37-78632AD4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3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85D9B2-1FEC-4B11-8131-A61E5199B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28BA4C-1116-485D-98EB-BC0E6B255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545D76-9495-4ECD-8D80-238CB2F2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5031AC-7FE6-4CA9-B4A3-61E294B2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DACE02-E61D-41D9-A392-21AB9299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DEEA0-9100-4485-9A01-DEF01271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06BDF8-0FA3-4934-A6B0-74B75DDF2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1F49A7-0728-4AB9-A842-A29606F5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0A0B68-FDB6-4C2A-B1B0-2366C40C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D6D7B9-DDC2-4526-B4CE-BB838F2B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7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7D907-7AE7-4FD6-9AD3-8A81FFF8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89D44C-166E-4DBB-97AA-C3F22ED99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5E4EE0-DFCE-4332-9F29-61F1A14A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BB0CF5-892E-4FE7-B27D-64A6D966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EBC5AD-CB41-4363-966A-37349FB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3AB21-8DC4-4D11-A5F1-4B725BEB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3FF77D-A9C1-41A0-A028-5BBD0193C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053180-2DAF-4C21-918D-045C9E3D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286A17-3DA7-45EB-9D6B-5F1132D3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841C17-E745-4752-8B2F-00171E43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33E168-DED5-4FE3-9FCF-DAA36DB2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64A79-B46F-4C22-9AED-89053455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E4542C-D530-4BD7-A254-8E71B59E9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96B44C-11C5-4247-985D-214C022C8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795AAC-1AC8-423D-A385-F6F8505ED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4B79D9-1060-4B0B-8CE6-10C11074A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3689A-F42E-403A-89EA-D6A07436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84260A-F7BA-4337-AA40-21A24B6C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366085-3D18-4B60-AA09-6AB71652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0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77CCC-366D-4BEE-A62D-C092AE16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34E0-BE18-42A3-B89D-AF5ADCDB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9BF1F6-D6F9-4ED6-AFFD-8F009955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66A6CA-AF76-4908-BFB3-F5F8284D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2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3008EC3-6CAF-4626-A053-78D01884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C658018-CDBB-4AB9-97E5-C7C69020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6315DD-CD36-48A3-9E65-5A2CE0EE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6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CC001-0DE1-44E2-AA07-47683C3E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DACFA-1C70-43F5-B553-A2D5C568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59EBA9-EF94-4B37-B16C-9BBAEE425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0B35B0-0C79-4B9A-893C-AD17EA6F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3D6545-13DA-4418-AD84-63B8131D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AF7046-55CC-47D1-A9FE-01BAA056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4347A-558D-419B-97A7-588349B5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A78824-8287-41FF-AA76-E9CF479DA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894B37-4EFA-4FC2-903D-090279F3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13A9E7-30D2-403F-8B82-44519294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7CA85C-8B82-4D40-900E-97BA53FC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2D34F5-70E0-45E5-8353-CC92FBDC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8CDB3C-7A5A-4179-A382-245E9E41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0D4CFC-BBA4-4073-AB4E-B4599B095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9971C-AF7F-4EE6-9A6D-5FE1A3250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E3BD-E4DC-43BE-814A-73673F274275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AD7CC7-916F-4602-9854-67F677859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3AC101-864E-490E-BC1B-6AECC36F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0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.png"/><Relationship Id="rId5" Type="http://schemas.openxmlformats.org/officeDocument/2006/relationships/image" Target="../media/image350.png"/><Relationship Id="rId10" Type="http://schemas.openxmlformats.org/officeDocument/2006/relationships/image" Target="../media/image40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.png"/><Relationship Id="rId7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.png"/><Relationship Id="rId7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.png"/><Relationship Id="rId7" Type="http://schemas.openxmlformats.org/officeDocument/2006/relationships/image" Target="../media/image8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.png"/><Relationship Id="rId7" Type="http://schemas.openxmlformats.org/officeDocument/2006/relationships/image" Target="../media/image8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5.png"/><Relationship Id="rId9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16.png"/><Relationship Id="rId3" Type="http://schemas.openxmlformats.org/officeDocument/2006/relationships/image" Target="../media/image6.png"/><Relationship Id="rId7" Type="http://schemas.openxmlformats.org/officeDocument/2006/relationships/image" Target="../media/image95.png"/><Relationship Id="rId12" Type="http://schemas.openxmlformats.org/officeDocument/2006/relationships/image" Target="../media/image1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14.png"/><Relationship Id="rId5" Type="http://schemas.openxmlformats.org/officeDocument/2006/relationships/image" Target="../media/image87.png"/><Relationship Id="rId10" Type="http://schemas.openxmlformats.org/officeDocument/2006/relationships/image" Target="../media/image113.png"/><Relationship Id="rId4" Type="http://schemas.openxmlformats.org/officeDocument/2006/relationships/image" Target="../media/image92.png"/><Relationship Id="rId9" Type="http://schemas.openxmlformats.org/officeDocument/2006/relationships/image" Target="../media/image106.png"/><Relationship Id="rId14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6.png"/><Relationship Id="rId7" Type="http://schemas.openxmlformats.org/officeDocument/2006/relationships/image" Target="../media/image1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87.png"/><Relationship Id="rId4" Type="http://schemas.openxmlformats.org/officeDocument/2006/relationships/image" Target="../media/image92.png"/><Relationship Id="rId9" Type="http://schemas.openxmlformats.org/officeDocument/2006/relationships/image" Target="../media/image1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6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69.png"/><Relationship Id="rId9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6.png"/><Relationship Id="rId7" Type="http://schemas.openxmlformats.org/officeDocument/2006/relationships/image" Target="../media/image1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32.png"/><Relationship Id="rId4" Type="http://schemas.openxmlformats.org/officeDocument/2006/relationships/image" Target="../media/image69.png"/><Relationship Id="rId9" Type="http://schemas.openxmlformats.org/officeDocument/2006/relationships/image" Target="../media/image1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6.png"/><Relationship Id="rId7" Type="http://schemas.openxmlformats.org/officeDocument/2006/relationships/image" Target="../media/image1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0.png"/><Relationship Id="rId3" Type="http://schemas.openxmlformats.org/officeDocument/2006/relationships/image" Target="../media/image6.png"/><Relationship Id="rId7" Type="http://schemas.openxmlformats.org/officeDocument/2006/relationships/image" Target="../media/image13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5" Type="http://schemas.openxmlformats.org/officeDocument/2006/relationships/image" Target="../media/image1300.png"/><Relationship Id="rId4" Type="http://schemas.openxmlformats.org/officeDocument/2006/relationships/image" Target="../media/image1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3" Type="http://schemas.openxmlformats.org/officeDocument/2006/relationships/image" Target="../media/image6.png"/><Relationship Id="rId7" Type="http://schemas.openxmlformats.org/officeDocument/2006/relationships/image" Target="../media/image13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0.png"/><Relationship Id="rId5" Type="http://schemas.openxmlformats.org/officeDocument/2006/relationships/image" Target="../media/image1340.png"/><Relationship Id="rId10" Type="http://schemas.openxmlformats.org/officeDocument/2006/relationships/image" Target="../media/image1390.png"/><Relationship Id="rId4" Type="http://schemas.openxmlformats.org/officeDocument/2006/relationships/image" Target="../media/image140.png"/><Relationship Id="rId9" Type="http://schemas.openxmlformats.org/officeDocument/2006/relationships/image" Target="../media/image138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6.png"/><Relationship Id="rId7" Type="http://schemas.openxmlformats.org/officeDocument/2006/relationships/image" Target="../media/image1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0.png"/><Relationship Id="rId4" Type="http://schemas.openxmlformats.org/officeDocument/2006/relationships/image" Target="../media/image14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6.png"/><Relationship Id="rId7" Type="http://schemas.openxmlformats.org/officeDocument/2006/relationships/image" Target="../media/image1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6.png"/><Relationship Id="rId7" Type="http://schemas.openxmlformats.org/officeDocument/2006/relationships/image" Target="../media/image1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5.png"/><Relationship Id="rId4" Type="http://schemas.openxmlformats.org/officeDocument/2006/relationships/image" Target="../media/image144.png"/><Relationship Id="rId9" Type="http://schemas.openxmlformats.org/officeDocument/2006/relationships/image" Target="../media/image15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3" Type="http://schemas.openxmlformats.org/officeDocument/2006/relationships/image" Target="../media/image6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2" Type="http://schemas.openxmlformats.org/officeDocument/2006/relationships/image" Target="../media/image5.png"/><Relationship Id="rId16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4" Type="http://schemas.openxmlformats.org/officeDocument/2006/relationships/image" Target="../media/image144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6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6.png"/><Relationship Id="rId7" Type="http://schemas.openxmlformats.org/officeDocument/2006/relationships/image" Target="../media/image9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6.png"/><Relationship Id="rId7" Type="http://schemas.openxmlformats.org/officeDocument/2006/relationships/image" Target="../media/image10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59CE1-2D95-455B-9E1E-7689DD86D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495" y="5063478"/>
            <a:ext cx="7496461" cy="1092435"/>
          </a:xfrm>
        </p:spPr>
        <p:txBody>
          <a:bodyPr anchor="t">
            <a:noAutofit/>
          </a:bodyPr>
          <a:lstStyle/>
          <a:p>
            <a:pPr algn="l"/>
            <a:r>
              <a:rPr lang="pt-BR" sz="4000" b="1" dirty="0"/>
              <a:t>LOM3101 – Mecânica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11B165-B084-4C2C-87E1-43862EC5B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495" y="3839734"/>
            <a:ext cx="6541467" cy="1010767"/>
          </a:xfrm>
        </p:spPr>
        <p:txBody>
          <a:bodyPr anchor="b">
            <a:no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sp>
        <p:nvSpPr>
          <p:cNvPr id="46" name="Freeform: Shape 14">
            <a:extLst>
              <a:ext uri="{FF2B5EF4-FFF2-40B4-BE49-F238E27FC236}">
                <a16:creationId xmlns:a16="http://schemas.microsoft.com/office/drawing/2014/main" id="{20CB0AEA-B839-46AC-B480-2175561F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156092" cy="3442494"/>
          </a:xfrm>
          <a:custGeom>
            <a:avLst/>
            <a:gdLst>
              <a:gd name="connsiteX0" fmla="*/ 0 w 3156092"/>
              <a:gd name="connsiteY0" fmla="*/ 0 h 3442494"/>
              <a:gd name="connsiteX1" fmla="*/ 2765641 w 3156092"/>
              <a:gd name="connsiteY1" fmla="*/ 0 h 3442494"/>
              <a:gd name="connsiteX2" fmla="*/ 2781296 w 3156092"/>
              <a:gd name="connsiteY2" fmla="*/ 20935 h 3442494"/>
              <a:gd name="connsiteX3" fmla="*/ 3156092 w 3156092"/>
              <a:gd name="connsiteY3" fmla="*/ 1247934 h 3442494"/>
              <a:gd name="connsiteX4" fmla="*/ 961532 w 3156092"/>
              <a:gd name="connsiteY4" fmla="*/ 3442494 h 3442494"/>
              <a:gd name="connsiteX5" fmla="*/ 107310 w 3156092"/>
              <a:gd name="connsiteY5" fmla="*/ 3270035 h 3442494"/>
              <a:gd name="connsiteX6" fmla="*/ 0 w 3156092"/>
              <a:gd name="connsiteY6" fmla="*/ 3218341 h 34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92" h="3442494">
                <a:moveTo>
                  <a:pt x="0" y="0"/>
                </a:moveTo>
                <a:lnTo>
                  <a:pt x="2765641" y="0"/>
                </a:lnTo>
                <a:lnTo>
                  <a:pt x="2781296" y="20935"/>
                </a:lnTo>
                <a:cubicBezTo>
                  <a:pt x="3017923" y="371189"/>
                  <a:pt x="3156092" y="793426"/>
                  <a:pt x="3156092" y="1247934"/>
                </a:cubicBezTo>
                <a:cubicBezTo>
                  <a:pt x="3156092" y="2459956"/>
                  <a:pt x="2173554" y="3442494"/>
                  <a:pt x="961532" y="3442494"/>
                </a:cubicBezTo>
                <a:cubicBezTo>
                  <a:pt x="658527" y="3442494"/>
                  <a:pt x="369864" y="3381086"/>
                  <a:pt x="107310" y="3270035"/>
                </a:cubicBezTo>
                <a:lnTo>
                  <a:pt x="0" y="321834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3318E7-A970-4403-9682-E7D429976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-1"/>
            <a:ext cx="3005349" cy="3291750"/>
          </a:xfrm>
          <a:custGeom>
            <a:avLst/>
            <a:gdLst>
              <a:gd name="connsiteX0" fmla="*/ 0 w 3005349"/>
              <a:gd name="connsiteY0" fmla="*/ 0 h 3291750"/>
              <a:gd name="connsiteX1" fmla="*/ 2577617 w 3005349"/>
              <a:gd name="connsiteY1" fmla="*/ 0 h 3291750"/>
              <a:gd name="connsiteX2" fmla="*/ 2656297 w 3005349"/>
              <a:gd name="connsiteY2" fmla="*/ 105217 h 3291750"/>
              <a:gd name="connsiteX3" fmla="*/ 3005349 w 3005349"/>
              <a:gd name="connsiteY3" fmla="*/ 1247934 h 3291750"/>
              <a:gd name="connsiteX4" fmla="*/ 961533 w 3005349"/>
              <a:gd name="connsiteY4" fmla="*/ 3291750 h 3291750"/>
              <a:gd name="connsiteX5" fmla="*/ 165988 w 3005349"/>
              <a:gd name="connsiteY5" fmla="*/ 3131137 h 3291750"/>
              <a:gd name="connsiteX6" fmla="*/ 0 w 3005349"/>
              <a:gd name="connsiteY6" fmla="*/ 3051176 h 329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A3EE8DE2-904A-4CB6-81F7-EB71AE8BC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7" y="312385"/>
            <a:ext cx="1735111" cy="2216694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3B50BB8F-1CF3-4420-A246-F2AE47F17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141" y="459337"/>
            <a:ext cx="3163824" cy="3163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20">
            <a:extLst>
              <a:ext uri="{FF2B5EF4-FFF2-40B4-BE49-F238E27FC236}">
                <a16:creationId xmlns:a16="http://schemas.microsoft.com/office/drawing/2014/main" id="{7F871D6D-54EF-4FAA-A4E3-1F4D4F8D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2733" y="623929"/>
            <a:ext cx="2834640" cy="283464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E1E486B-3E92-41F5-AD63-4764F1E118F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319587" y="1171915"/>
            <a:ext cx="1828800" cy="1828800"/>
          </a:xfrm>
          <a:prstGeom prst="rect">
            <a:avLst/>
          </a:prstGeom>
        </p:spPr>
      </p:pic>
      <p:sp>
        <p:nvSpPr>
          <p:cNvPr id="49" name="Freeform: Shape 22">
            <a:extLst>
              <a:ext uri="{FF2B5EF4-FFF2-40B4-BE49-F238E27FC236}">
                <a16:creationId xmlns:a16="http://schemas.microsoft.com/office/drawing/2014/main" id="{6E6E2C1E-E9BB-473F-9B15-9231E36D8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6150" y="2364552"/>
            <a:ext cx="3835850" cy="4493449"/>
          </a:xfrm>
          <a:custGeom>
            <a:avLst/>
            <a:gdLst>
              <a:gd name="connsiteX0" fmla="*/ 2839212 w 3835850"/>
              <a:gd name="connsiteY0" fmla="*/ 0 h 4493449"/>
              <a:gd name="connsiteX1" fmla="*/ 3683507 w 3835850"/>
              <a:gd name="connsiteY1" fmla="*/ 127646 h 4493449"/>
              <a:gd name="connsiteX2" fmla="*/ 3835850 w 3835850"/>
              <a:gd name="connsiteY2" fmla="*/ 183404 h 4493449"/>
              <a:gd name="connsiteX3" fmla="*/ 3835850 w 3835850"/>
              <a:gd name="connsiteY3" fmla="*/ 4493449 h 4493449"/>
              <a:gd name="connsiteX4" fmla="*/ 534850 w 3835850"/>
              <a:gd name="connsiteY4" fmla="*/ 4493449 h 4493449"/>
              <a:gd name="connsiteX5" fmla="*/ 484893 w 3835850"/>
              <a:gd name="connsiteY5" fmla="*/ 4426642 h 4493449"/>
              <a:gd name="connsiteX6" fmla="*/ 0 w 3835850"/>
              <a:gd name="connsiteY6" fmla="*/ 2839212 h 4493449"/>
              <a:gd name="connsiteX7" fmla="*/ 2839212 w 3835850"/>
              <a:gd name="connsiteY7" fmla="*/ 0 h 449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50" h="4493449">
                <a:moveTo>
                  <a:pt x="2839212" y="0"/>
                </a:moveTo>
                <a:cubicBezTo>
                  <a:pt x="3133222" y="0"/>
                  <a:pt x="3416794" y="44689"/>
                  <a:pt x="3683507" y="127646"/>
                </a:cubicBezTo>
                <a:lnTo>
                  <a:pt x="3835850" y="183404"/>
                </a:lnTo>
                <a:lnTo>
                  <a:pt x="3835850" y="4493449"/>
                </a:lnTo>
                <a:lnTo>
                  <a:pt x="534850" y="4493449"/>
                </a:lnTo>
                <a:lnTo>
                  <a:pt x="484893" y="4426642"/>
                </a:lnTo>
                <a:cubicBezTo>
                  <a:pt x="178757" y="3973501"/>
                  <a:pt x="0" y="3427232"/>
                  <a:pt x="0" y="2839212"/>
                </a:cubicBezTo>
                <a:cubicBezTo>
                  <a:pt x="0" y="1271159"/>
                  <a:pt x="1271159" y="0"/>
                  <a:pt x="28392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64C5F7-9C3C-44B2-B562-3C9187F97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7371" y="1"/>
            <a:ext cx="3986784" cy="2427765"/>
          </a:xfrm>
          <a:custGeom>
            <a:avLst/>
            <a:gdLst>
              <a:gd name="connsiteX0" fmla="*/ 48890 w 3986784"/>
              <a:gd name="connsiteY0" fmla="*/ 0 h 2427765"/>
              <a:gd name="connsiteX1" fmla="*/ 3937894 w 3986784"/>
              <a:gd name="connsiteY1" fmla="*/ 0 h 2427765"/>
              <a:gd name="connsiteX2" fmla="*/ 3946285 w 3986784"/>
              <a:gd name="connsiteY2" fmla="*/ 32635 h 2427765"/>
              <a:gd name="connsiteX3" fmla="*/ 3986784 w 3986784"/>
              <a:gd name="connsiteY3" fmla="*/ 434373 h 2427765"/>
              <a:gd name="connsiteX4" fmla="*/ 1993392 w 3986784"/>
              <a:gd name="connsiteY4" fmla="*/ 2427765 h 2427765"/>
              <a:gd name="connsiteX5" fmla="*/ 0 w 3986784"/>
              <a:gd name="connsiteY5" fmla="*/ 434373 h 2427765"/>
              <a:gd name="connsiteX6" fmla="*/ 40499 w 3986784"/>
              <a:gd name="connsiteY6" fmla="*/ 32635 h 24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6784" h="2427765">
                <a:moveTo>
                  <a:pt x="48890" y="0"/>
                </a:moveTo>
                <a:lnTo>
                  <a:pt x="3937894" y="0"/>
                </a:lnTo>
                <a:lnTo>
                  <a:pt x="3946285" y="32635"/>
                </a:lnTo>
                <a:cubicBezTo>
                  <a:pt x="3972839" y="162400"/>
                  <a:pt x="3986784" y="296758"/>
                  <a:pt x="3986784" y="434373"/>
                </a:cubicBezTo>
                <a:cubicBezTo>
                  <a:pt x="3986784" y="1535293"/>
                  <a:pt x="3094312" y="2427765"/>
                  <a:pt x="1993392" y="2427765"/>
                </a:cubicBezTo>
                <a:cubicBezTo>
                  <a:pt x="892472" y="2427765"/>
                  <a:pt x="0" y="1535293"/>
                  <a:pt x="0" y="434373"/>
                </a:cubicBezTo>
                <a:cubicBezTo>
                  <a:pt x="0" y="296758"/>
                  <a:pt x="13945" y="162400"/>
                  <a:pt x="40499" y="3263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633F89-CD86-4B32-ACC7-76B3DFFB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1962" y="3"/>
            <a:ext cx="3657600" cy="2263173"/>
          </a:xfrm>
          <a:custGeom>
            <a:avLst/>
            <a:gdLst>
              <a:gd name="connsiteX0" fmla="*/ 54075 w 3657600"/>
              <a:gd name="connsiteY0" fmla="*/ 0 h 2263173"/>
              <a:gd name="connsiteX1" fmla="*/ 3603525 w 3657600"/>
              <a:gd name="connsiteY1" fmla="*/ 0 h 2263173"/>
              <a:gd name="connsiteX2" fmla="*/ 3620445 w 3657600"/>
              <a:gd name="connsiteY2" fmla="*/ 65806 h 2263173"/>
              <a:gd name="connsiteX3" fmla="*/ 3657600 w 3657600"/>
              <a:gd name="connsiteY3" fmla="*/ 434373 h 2263173"/>
              <a:gd name="connsiteX4" fmla="*/ 1828800 w 3657600"/>
              <a:gd name="connsiteY4" fmla="*/ 2263173 h 2263173"/>
              <a:gd name="connsiteX5" fmla="*/ 0 w 3657600"/>
              <a:gd name="connsiteY5" fmla="*/ 434373 h 2263173"/>
              <a:gd name="connsiteX6" fmla="*/ 37155 w 3657600"/>
              <a:gd name="connsiteY6" fmla="*/ 65806 h 226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Motor de veículo&#10;&#10;Descrição gerada automaticamente com confiança média">
            <a:extLst>
              <a:ext uri="{FF2B5EF4-FFF2-40B4-BE49-F238E27FC236}">
                <a16:creationId xmlns:a16="http://schemas.microsoft.com/office/drawing/2014/main" id="{A5060A6A-4237-48A9-B918-EB59B8C2F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642" y="202945"/>
            <a:ext cx="2234564" cy="148039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684BB5A-9B2C-40C0-A8F4-C812CDB9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0674" y="2529078"/>
            <a:ext cx="3671324" cy="4328922"/>
          </a:xfrm>
          <a:custGeom>
            <a:avLst/>
            <a:gdLst>
              <a:gd name="connsiteX0" fmla="*/ 2674686 w 3671324"/>
              <a:gd name="connsiteY0" fmla="*/ 0 h 4328922"/>
              <a:gd name="connsiteX1" fmla="*/ 3470056 w 3671324"/>
              <a:gd name="connsiteY1" fmla="*/ 120249 h 4328922"/>
              <a:gd name="connsiteX2" fmla="*/ 3671324 w 3671324"/>
              <a:gd name="connsiteY2" fmla="*/ 193914 h 4328922"/>
              <a:gd name="connsiteX3" fmla="*/ 3671324 w 3671324"/>
              <a:gd name="connsiteY3" fmla="*/ 4328922 h 4328922"/>
              <a:gd name="connsiteX4" fmla="*/ 575538 w 3671324"/>
              <a:gd name="connsiteY4" fmla="*/ 4328922 h 4328922"/>
              <a:gd name="connsiteX5" fmla="*/ 456795 w 3671324"/>
              <a:gd name="connsiteY5" fmla="*/ 4170129 h 4328922"/>
              <a:gd name="connsiteX6" fmla="*/ 0 w 3671324"/>
              <a:gd name="connsiteY6" fmla="*/ 2674686 h 4328922"/>
              <a:gd name="connsiteX7" fmla="*/ 2674686 w 3671324"/>
              <a:gd name="connsiteY7" fmla="*/ 0 h 43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Cerca de metal&#10;&#10;Descrição gerada automaticamente com confiança média">
            <a:extLst>
              <a:ext uri="{FF2B5EF4-FFF2-40B4-BE49-F238E27FC236}">
                <a16:creationId xmlns:a16="http://schemas.microsoft.com/office/drawing/2014/main" id="{A8DE0637-C6F3-47C6-9EB8-7C9E22B31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04" y="3623161"/>
            <a:ext cx="2222176" cy="29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3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Deslocamento (flecha) do ponto </a:t>
            </a:r>
            <a:r>
              <a:rPr lang="pt-BR" sz="2200" i="1" dirty="0"/>
              <a:t>C</a:t>
            </a:r>
            <a:r>
              <a:rPr lang="pt-BR" sz="2200" dirty="0"/>
              <a:t> (linha elástica)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A930613-6728-436E-8E26-8488740AB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631200"/>
            <a:ext cx="10515600" cy="15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(c) flecha máxima do ponto </a:t>
            </a:r>
            <a:r>
              <a:rPr lang="pt-BR" sz="2200" i="1" dirty="0"/>
              <a:t>C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632063-93BF-4971-8C38-1080996E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40806"/>
            <a:ext cx="2006601" cy="2877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5B37161-8F8B-469F-9879-6ED08DE7CA27}"/>
                  </a:ext>
                </a:extLst>
              </p:cNvPr>
              <p:cNvSpPr txBox="1"/>
              <p:nvPr/>
            </p:nvSpPr>
            <p:spPr>
              <a:xfrm>
                <a:off x="3426447" y="2354972"/>
                <a:ext cx="1499732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48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5B37161-8F8B-469F-9879-6ED08DE7C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447" y="2354972"/>
                <a:ext cx="1499732" cy="70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14B88CC-9CDF-424B-8233-BDD4EE033320}"/>
                  </a:ext>
                </a:extLst>
              </p:cNvPr>
              <p:cNvSpPr txBox="1"/>
              <p:nvPr/>
            </p:nvSpPr>
            <p:spPr>
              <a:xfrm>
                <a:off x="5207829" y="2209099"/>
                <a:ext cx="2006601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14B88CC-9CDF-424B-8233-BDD4EE033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829" y="2209099"/>
                <a:ext cx="2006601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A955146-C034-41B3-A7C8-456509CEC180}"/>
                  </a:ext>
                </a:extLst>
              </p:cNvPr>
              <p:cNvSpPr txBox="1"/>
              <p:nvPr/>
            </p:nvSpPr>
            <p:spPr>
              <a:xfrm>
                <a:off x="3426446" y="3602470"/>
                <a:ext cx="4975873" cy="1003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p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𝑬𝑰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A955146-C034-41B3-A7C8-456509CEC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446" y="3602470"/>
                <a:ext cx="4975873" cy="10036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6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(*) Caso particular: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m</a:t>
            </a:r>
            <a:r>
              <a:rPr lang="pt-BR" sz="2000" dirty="0"/>
              <a:t> = 5 kg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v</a:t>
            </a:r>
            <a:r>
              <a:rPr lang="pt-BR" sz="2000" baseline="-25000" dirty="0"/>
              <a:t>0</a:t>
            </a:r>
            <a:r>
              <a:rPr lang="pt-BR" sz="2000" dirty="0"/>
              <a:t> = 2 m/s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L</a:t>
            </a:r>
            <a:r>
              <a:rPr lang="pt-BR" sz="2000" dirty="0"/>
              <a:t> = 2 m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E</a:t>
            </a:r>
            <a:r>
              <a:rPr lang="pt-BR" sz="2000" dirty="0"/>
              <a:t> = 70 GPa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I</a:t>
            </a:r>
            <a:r>
              <a:rPr lang="pt-BR" sz="2000" dirty="0"/>
              <a:t> = 2,133.10</a:t>
            </a:r>
            <a:r>
              <a:rPr lang="pt-BR" sz="2000" baseline="30000" dirty="0"/>
              <a:t>-7</a:t>
            </a:r>
            <a:r>
              <a:rPr lang="pt-BR" sz="2000" dirty="0"/>
              <a:t> m</a:t>
            </a:r>
            <a:r>
              <a:rPr lang="pt-BR" sz="2000" baseline="30000" dirty="0"/>
              <a:t>4</a:t>
            </a:r>
            <a:r>
              <a:rPr lang="pt-BR" sz="2000" dirty="0"/>
              <a:t> (</a:t>
            </a:r>
            <a:r>
              <a:rPr lang="pt-BR" sz="2000" i="1" dirty="0"/>
              <a:t>b</a:t>
            </a:r>
            <a:r>
              <a:rPr lang="pt-BR" sz="2000" dirty="0"/>
              <a:t> = </a:t>
            </a:r>
            <a:r>
              <a:rPr lang="pt-BR" sz="2000" i="1" dirty="0"/>
              <a:t>h</a:t>
            </a:r>
            <a:r>
              <a:rPr lang="pt-BR" sz="2000" dirty="0"/>
              <a:t> = 4 cm)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632063-93BF-4971-8C38-1080996E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199" y="1654526"/>
            <a:ext cx="2006601" cy="2877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7FDBF70-CB0F-477E-9975-B958F3EBDAB8}"/>
                  </a:ext>
                </a:extLst>
              </p:cNvPr>
              <p:cNvSpPr txBox="1"/>
              <p:nvPr/>
            </p:nvSpPr>
            <p:spPr>
              <a:xfrm>
                <a:off x="5912527" y="2845887"/>
                <a:ext cx="22720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62,75 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7FDBF70-CB0F-477E-9975-B958F3EBD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2845887"/>
                <a:ext cx="227200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79CFE66-0212-438F-9806-855790CD8097}"/>
                  </a:ext>
                </a:extLst>
              </p:cNvPr>
              <p:cNvSpPr txBox="1"/>
              <p:nvPr/>
            </p:nvSpPr>
            <p:spPr>
              <a:xfrm>
                <a:off x="6250022" y="2047781"/>
                <a:ext cx="156523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=1,34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79CFE66-0212-438F-9806-855790CD8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022" y="2047781"/>
                <a:ext cx="156523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4A73FE9-F3F7-43D1-9A29-771F7EC820DE}"/>
                  </a:ext>
                </a:extLst>
              </p:cNvPr>
              <p:cNvSpPr txBox="1"/>
              <p:nvPr/>
            </p:nvSpPr>
            <p:spPr>
              <a:xfrm>
                <a:off x="6118814" y="3626155"/>
                <a:ext cx="182764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=14,9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4A73FE9-F3F7-43D1-9A29-771F7EC82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14" y="3626155"/>
                <a:ext cx="1827648" cy="400110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Problema 11.3 – </a:t>
            </a:r>
            <a:r>
              <a:rPr lang="pt-BR" sz="3600" b="1" dirty="0" err="1"/>
              <a:t>Beer</a:t>
            </a:r>
            <a:r>
              <a:rPr lang="pt-BR" sz="3600" b="1" dirty="0"/>
              <a:t> (</a:t>
            </a:r>
            <a:r>
              <a:rPr lang="pt-BR" sz="3600" b="1" dirty="0" err="1"/>
              <a:t>Mechanics</a:t>
            </a:r>
            <a:r>
              <a:rPr lang="pt-BR" sz="3600" b="1" dirty="0"/>
              <a:t> </a:t>
            </a:r>
            <a:r>
              <a:rPr lang="pt-BR" sz="3600" b="1" dirty="0" err="1"/>
              <a:t>of</a:t>
            </a:r>
            <a:r>
              <a:rPr lang="pt-BR" sz="3600" b="1" dirty="0"/>
              <a:t> </a:t>
            </a:r>
            <a:r>
              <a:rPr lang="pt-BR" sz="3600" b="1" dirty="0" err="1"/>
              <a:t>Materials</a:t>
            </a:r>
            <a:r>
              <a:rPr lang="pt-BR" sz="3600" b="1" dirty="0"/>
              <a:t>)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 bloco de 80 kg cai de uma altura </a:t>
            </a:r>
            <a:r>
              <a:rPr lang="pt-BR" sz="2200" i="1" dirty="0"/>
              <a:t>h</a:t>
            </a:r>
            <a:r>
              <a:rPr lang="pt-BR" sz="2200" dirty="0"/>
              <a:t> = 40 mm e atinge o ponto central (</a:t>
            </a:r>
            <a:r>
              <a:rPr lang="pt-BR" sz="2200" i="1" dirty="0"/>
              <a:t>C</a:t>
            </a:r>
            <a:r>
              <a:rPr lang="pt-BR" sz="2200" dirty="0"/>
              <a:t>) da viga biapoiada </a:t>
            </a:r>
            <a:r>
              <a:rPr lang="pt-BR" sz="2200" i="1" dirty="0"/>
              <a:t>AB</a:t>
            </a:r>
            <a:r>
              <a:rPr lang="pt-BR" sz="2200" dirty="0"/>
              <a:t>. Considerando E = 73 GPa, determinar: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(a) a flecha máxima do ponto </a:t>
            </a:r>
            <a:r>
              <a:rPr lang="pt-BR" sz="2000" i="1" dirty="0"/>
              <a:t>C</a:t>
            </a:r>
            <a:r>
              <a:rPr lang="pt-BR" sz="2000" dirty="0"/>
              <a:t>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(b) a tensão máxima na viga.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A3222FA-FE6E-420E-B4C8-A00E50D6F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941" y="3491397"/>
            <a:ext cx="37814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2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Problema 11.3 – </a:t>
            </a:r>
            <a:r>
              <a:rPr lang="pt-BR" sz="3600" b="1" dirty="0" err="1"/>
              <a:t>Beer</a:t>
            </a:r>
            <a:r>
              <a:rPr lang="pt-BR" sz="3600" b="1" dirty="0"/>
              <a:t> (</a:t>
            </a:r>
            <a:r>
              <a:rPr lang="pt-BR" sz="3600" b="1" dirty="0" err="1"/>
              <a:t>Mechanics</a:t>
            </a:r>
            <a:r>
              <a:rPr lang="pt-BR" sz="3600" b="1" dirty="0"/>
              <a:t> </a:t>
            </a:r>
            <a:r>
              <a:rPr lang="pt-BR" sz="3600" b="1" dirty="0" err="1"/>
              <a:t>of</a:t>
            </a:r>
            <a:r>
              <a:rPr lang="pt-BR" sz="3600" b="1" dirty="0"/>
              <a:t> </a:t>
            </a:r>
            <a:r>
              <a:rPr lang="pt-BR" sz="3600" b="1" dirty="0" err="1"/>
              <a:t>Materials</a:t>
            </a:r>
            <a:r>
              <a:rPr lang="pt-BR" sz="3600" b="1" dirty="0"/>
              <a:t>)</a:t>
            </a:r>
            <a:endParaRPr lang="en-US" sz="36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A3222FA-FE6E-420E-B4C8-A00E50D6F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43075"/>
            <a:ext cx="3781425" cy="1685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9DE4996-341F-415F-ABE0-2C59E700CBD8}"/>
                  </a:ext>
                </a:extLst>
              </p:cNvPr>
              <p:cNvSpPr txBox="1"/>
              <p:nvPr/>
            </p:nvSpPr>
            <p:spPr>
              <a:xfrm>
                <a:off x="4855152" y="1743075"/>
                <a:ext cx="1305504" cy="64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en-US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pt-BR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9DE4996-341F-415F-ABE0-2C59E700C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152" y="1743075"/>
                <a:ext cx="1305504" cy="648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8424401-133F-47A7-9BF7-E98F2308D276}"/>
                  </a:ext>
                </a:extLst>
              </p:cNvPr>
              <p:cNvSpPr txBox="1"/>
              <p:nvPr/>
            </p:nvSpPr>
            <p:spPr>
              <a:xfrm>
                <a:off x="4855152" y="2818902"/>
                <a:ext cx="1134435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pt-BR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8424401-133F-47A7-9BF7-E98F2308D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152" y="2818902"/>
                <a:ext cx="1134435" cy="609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4919BFD-D0AC-4F27-A7DC-36F2F71E7654}"/>
                  </a:ext>
                </a:extLst>
              </p:cNvPr>
              <p:cNvSpPr txBox="1"/>
              <p:nvPr/>
            </p:nvSpPr>
            <p:spPr>
              <a:xfrm>
                <a:off x="6396183" y="1712195"/>
                <a:ext cx="1685636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𝐸𝐼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4919BFD-D0AC-4F27-A7DC-36F2F71E7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183" y="1712195"/>
                <a:ext cx="1685636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B6B6E98-D465-460F-BC22-24837313EB84}"/>
                  </a:ext>
                </a:extLst>
              </p:cNvPr>
              <p:cNvSpPr txBox="1"/>
              <p:nvPr/>
            </p:nvSpPr>
            <p:spPr>
              <a:xfrm>
                <a:off x="6396183" y="2798755"/>
                <a:ext cx="1824181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𝐸𝐼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B6B6E98-D465-460F-BC22-24837313E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183" y="2798755"/>
                <a:ext cx="1824181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E8D00E73-7B7E-446C-B4C6-F28E151EB3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858836"/>
            <a:ext cx="3781425" cy="1398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2B5E0B4-AC82-4E6B-BE71-0DF0D3CC4E39}"/>
                  </a:ext>
                </a:extLst>
              </p:cNvPr>
              <p:cNvSpPr txBox="1"/>
              <p:nvPr/>
            </p:nvSpPr>
            <p:spPr>
              <a:xfrm>
                <a:off x="4855152" y="4260398"/>
                <a:ext cx="3614593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𝑐𝑖𝑛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𝐸𝐼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2B5E0B4-AC82-4E6B-BE71-0DF0D3CC4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152" y="4260398"/>
                <a:ext cx="3614593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9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Problema 11.3 – </a:t>
            </a:r>
            <a:r>
              <a:rPr lang="pt-BR" sz="3600" b="1" dirty="0" err="1"/>
              <a:t>Beer</a:t>
            </a:r>
            <a:r>
              <a:rPr lang="pt-BR" sz="3600" b="1" dirty="0"/>
              <a:t> (</a:t>
            </a:r>
            <a:r>
              <a:rPr lang="pt-BR" sz="3600" b="1" dirty="0" err="1"/>
              <a:t>Mechanics</a:t>
            </a:r>
            <a:r>
              <a:rPr lang="pt-BR" sz="3600" b="1" dirty="0"/>
              <a:t> </a:t>
            </a:r>
            <a:r>
              <a:rPr lang="pt-BR" sz="3600" b="1" dirty="0" err="1"/>
              <a:t>of</a:t>
            </a:r>
            <a:r>
              <a:rPr lang="pt-BR" sz="3600" b="1" dirty="0"/>
              <a:t> </a:t>
            </a:r>
            <a:r>
              <a:rPr lang="pt-BR" sz="3600" b="1" dirty="0" err="1"/>
              <a:t>Materials</a:t>
            </a:r>
            <a:r>
              <a:rPr lang="pt-BR" sz="3600" b="1" dirty="0"/>
              <a:t>)</a:t>
            </a:r>
            <a:endParaRPr lang="en-US" sz="36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A3222FA-FE6E-420E-B4C8-A00E50D6F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43075"/>
            <a:ext cx="3781425" cy="16859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8D00E73-7B7E-446C-B4C6-F28E151EB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858836"/>
            <a:ext cx="3781425" cy="1398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2B5E0B4-AC82-4E6B-BE71-0DF0D3CC4E39}"/>
                  </a:ext>
                </a:extLst>
              </p:cNvPr>
              <p:cNvSpPr txBox="1"/>
              <p:nvPr/>
            </p:nvSpPr>
            <p:spPr>
              <a:xfrm>
                <a:off x="5113253" y="1747785"/>
                <a:ext cx="2429163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  <m:sup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2B5E0B4-AC82-4E6B-BE71-0DF0D3CC4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253" y="1747785"/>
                <a:ext cx="2429163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0FCA695E-B3D4-4331-8E56-A6DF69A79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253" y="2746686"/>
            <a:ext cx="6240547" cy="6060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D86AF20-6DB1-4EAA-879B-3898C16FD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3253" y="4242434"/>
            <a:ext cx="6240547" cy="4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Problema 11.3 – </a:t>
            </a:r>
            <a:r>
              <a:rPr lang="pt-BR" sz="3600" b="1" dirty="0" err="1"/>
              <a:t>Beer</a:t>
            </a:r>
            <a:r>
              <a:rPr lang="pt-BR" sz="3600" b="1" dirty="0"/>
              <a:t> (</a:t>
            </a:r>
            <a:r>
              <a:rPr lang="pt-BR" sz="3600" b="1" dirty="0" err="1"/>
              <a:t>Mechanics</a:t>
            </a:r>
            <a:r>
              <a:rPr lang="pt-BR" sz="3600" b="1" dirty="0"/>
              <a:t> </a:t>
            </a:r>
            <a:r>
              <a:rPr lang="pt-BR" sz="3600" b="1" dirty="0" err="1"/>
              <a:t>of</a:t>
            </a:r>
            <a:r>
              <a:rPr lang="pt-BR" sz="3600" b="1" dirty="0"/>
              <a:t> </a:t>
            </a:r>
            <a:r>
              <a:rPr lang="pt-BR" sz="3600" b="1" dirty="0" err="1"/>
              <a:t>Materials</a:t>
            </a:r>
            <a:r>
              <a:rPr lang="pt-BR" sz="3600" b="1" dirty="0"/>
              <a:t>)</a:t>
            </a:r>
            <a:endParaRPr lang="en-US" sz="36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A3222FA-FE6E-420E-B4C8-A00E50D6F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43075"/>
            <a:ext cx="3781425" cy="16859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8D00E73-7B7E-446C-B4C6-F28E151EB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858836"/>
            <a:ext cx="3781425" cy="139809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6F45396-716B-40DD-BA8A-F2528697B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373" y="1743075"/>
            <a:ext cx="6457427" cy="64574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B70E412-445B-4490-B0AA-CA816C281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373" y="2912629"/>
            <a:ext cx="6457427" cy="8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3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Várias cargas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2E81FF-2378-42DD-B5BF-747CCA3B5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600966"/>
            <a:ext cx="4003769" cy="2031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90D6891-11DA-4895-9FF1-4EDC203368D1}"/>
                  </a:ext>
                </a:extLst>
              </p:cNvPr>
              <p:cNvSpPr txBox="1"/>
              <p:nvPr/>
            </p:nvSpPr>
            <p:spPr>
              <a:xfrm>
                <a:off x="6174464" y="2600966"/>
                <a:ext cx="1763734" cy="995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90D6891-11DA-4895-9FF1-4EDC20336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464" y="2600966"/>
                <a:ext cx="1763734" cy="9958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8163FC7-C135-4C45-8AD3-C2AF9E217B9B}"/>
                  </a:ext>
                </a:extLst>
              </p:cNvPr>
              <p:cNvSpPr txBox="1"/>
              <p:nvPr/>
            </p:nvSpPr>
            <p:spPr>
              <a:xfrm>
                <a:off x="6174464" y="3965761"/>
                <a:ext cx="2092253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8163FC7-C135-4C45-8AD3-C2AF9E21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464" y="3965761"/>
                <a:ext cx="2092253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8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Viga com duas cargas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Carga 1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2E81FF-2378-42DD-B5BF-747CCA3B5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3429000"/>
            <a:ext cx="3729349" cy="18920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CB95C2E-0E19-454F-9A54-09B04D7AF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822" y="1684969"/>
            <a:ext cx="3729350" cy="1864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C731E25-CEE7-4333-B9B0-B19C863974E5}"/>
                  </a:ext>
                </a:extLst>
              </p:cNvPr>
              <p:cNvSpPr txBox="1"/>
              <p:nvPr/>
            </p:nvSpPr>
            <p:spPr>
              <a:xfrm>
                <a:off x="7394301" y="3838701"/>
                <a:ext cx="16011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C731E25-CEE7-4333-B9B0-B19C86397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301" y="3838701"/>
                <a:ext cx="160119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C8D9073-677D-4961-A9D7-8574C927E4B5}"/>
                  </a:ext>
                </a:extLst>
              </p:cNvPr>
              <p:cNvSpPr txBox="1"/>
              <p:nvPr/>
            </p:nvSpPr>
            <p:spPr>
              <a:xfrm>
                <a:off x="8856700" y="4466966"/>
                <a:ext cx="16011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C8D9073-677D-4961-A9D7-8574C927E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700" y="4466966"/>
                <a:ext cx="1601196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Viga com duas cargas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Carga 2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2E81FF-2378-42DD-B5BF-747CCA3B5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3429000"/>
            <a:ext cx="3729349" cy="1892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C731E25-CEE7-4333-B9B0-B19C863974E5}"/>
                  </a:ext>
                </a:extLst>
              </p:cNvPr>
              <p:cNvSpPr txBox="1"/>
              <p:nvPr/>
            </p:nvSpPr>
            <p:spPr>
              <a:xfrm>
                <a:off x="7394301" y="3838701"/>
                <a:ext cx="16011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C731E25-CEE7-4333-B9B0-B19C86397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301" y="3838701"/>
                <a:ext cx="1601196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C8D9073-677D-4961-A9D7-8574C927E4B5}"/>
                  </a:ext>
                </a:extLst>
              </p:cNvPr>
              <p:cNvSpPr txBox="1"/>
              <p:nvPr/>
            </p:nvSpPr>
            <p:spPr>
              <a:xfrm>
                <a:off x="8856700" y="4466966"/>
                <a:ext cx="16011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C8D9073-677D-4961-A9D7-8574C927E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700" y="4466966"/>
                <a:ext cx="1601196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C20A3A3E-5997-4218-B486-266AAFD1E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322" y="1573334"/>
            <a:ext cx="37528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14)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6. Energia de deformação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6.1. Densidade de energia de deformação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6.2. Energia de deformação elástica para tensões normais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6.3. Energia de deformação elástica para tensões de cisalhamento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6.4. Projeto para carregamento por impacto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6.5. Métodos de energia para carga única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6.6. Teorema de </a:t>
            </a:r>
            <a:r>
              <a:rPr lang="pt-BR" sz="2000" dirty="0" err="1"/>
              <a:t>Castigliano</a:t>
            </a:r>
            <a:endParaRPr lang="pt-BR" sz="24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165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(*) Exemplo de coeficiente de influência (ou flexibilidade)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EBBD23B-71E0-4EF5-BD39-D1BAC17E9E13}"/>
                  </a:ext>
                </a:extLst>
              </p:cNvPr>
              <p:cNvSpPr txBox="1"/>
              <p:nvPr/>
            </p:nvSpPr>
            <p:spPr>
              <a:xfrm>
                <a:off x="5032524" y="3068465"/>
                <a:ext cx="1214387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EBBD23B-71E0-4EF5-BD39-D1BAC17E9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524" y="3068465"/>
                <a:ext cx="1214387" cy="705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6D2DCA8-579F-4D07-8B62-CF315E82BDF4}"/>
                  </a:ext>
                </a:extLst>
              </p:cNvPr>
              <p:cNvSpPr txBox="1"/>
              <p:nvPr/>
            </p:nvSpPr>
            <p:spPr>
              <a:xfrm>
                <a:off x="6978048" y="3075185"/>
                <a:ext cx="2440219" cy="707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6D2DCA8-579F-4D07-8B62-CF315E82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48" y="3075185"/>
                <a:ext cx="2440219" cy="707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A4B2E19E-3F77-4B71-BF86-3D9CE6391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7" y="2419010"/>
            <a:ext cx="3482261" cy="1683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2EDA6E-DF0C-427D-A552-7ECAB18589B9}"/>
                  </a:ext>
                </a:extLst>
              </p:cNvPr>
              <p:cNvSpPr txBox="1"/>
              <p:nvPr/>
            </p:nvSpPr>
            <p:spPr>
              <a:xfrm>
                <a:off x="3414627" y="4539379"/>
                <a:ext cx="2832284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𝑃𝐿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2EDA6E-DF0C-427D-A552-7ECAB1858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627" y="4539379"/>
                <a:ext cx="2832284" cy="7877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01DE6C7-E20D-4CAE-84D1-78C45FAD2191}"/>
                  </a:ext>
                </a:extLst>
              </p:cNvPr>
              <p:cNvSpPr txBox="1"/>
              <p:nvPr/>
            </p:nvSpPr>
            <p:spPr>
              <a:xfrm>
                <a:off x="6978048" y="4539379"/>
                <a:ext cx="2440219" cy="707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01DE6C7-E20D-4CAE-84D1-78C45FAD2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48" y="4539379"/>
                <a:ext cx="2440219" cy="7076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2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Viga com duas cargas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2E81FF-2378-42DD-B5BF-747CCA3B5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343778"/>
            <a:ext cx="3729349" cy="1892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026355D-5451-468A-9E62-8368BA2DD065}"/>
                  </a:ext>
                </a:extLst>
              </p:cNvPr>
              <p:cNvSpPr txBox="1"/>
              <p:nvPr/>
            </p:nvSpPr>
            <p:spPr>
              <a:xfrm>
                <a:off x="1089238" y="4509672"/>
                <a:ext cx="16011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026355D-5451-468A-9E62-8368BA2DD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509672"/>
                <a:ext cx="160119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264A454-B80D-4DAC-8ED5-3F9FB2F92F55}"/>
                  </a:ext>
                </a:extLst>
              </p:cNvPr>
              <p:cNvSpPr txBox="1"/>
              <p:nvPr/>
            </p:nvSpPr>
            <p:spPr>
              <a:xfrm>
                <a:off x="3217391" y="4509672"/>
                <a:ext cx="16011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264A454-B80D-4DAC-8ED5-3F9FB2F92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91" y="4509672"/>
                <a:ext cx="1601196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3FAE680-4993-49A6-BD6B-73B4EFA6FDD2}"/>
                  </a:ext>
                </a:extLst>
              </p:cNvPr>
              <p:cNvSpPr txBox="1"/>
              <p:nvPr/>
            </p:nvSpPr>
            <p:spPr>
              <a:xfrm>
                <a:off x="1089238" y="5170402"/>
                <a:ext cx="16011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3FAE680-4993-49A6-BD6B-73B4EFA6F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5170402"/>
                <a:ext cx="160119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2BDFCE0-7F74-454F-BF6F-5B96A15E09B6}"/>
                  </a:ext>
                </a:extLst>
              </p:cNvPr>
              <p:cNvSpPr txBox="1"/>
              <p:nvPr/>
            </p:nvSpPr>
            <p:spPr>
              <a:xfrm>
                <a:off x="3217391" y="5170402"/>
                <a:ext cx="16011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2BDFCE0-7F74-454F-BF6F-5B96A15E0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91" y="5170402"/>
                <a:ext cx="160119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4CDDA19-AE5E-438A-8630-46E1D174E90B}"/>
                  </a:ext>
                </a:extLst>
              </p:cNvPr>
              <p:cNvSpPr txBox="1"/>
              <p:nvPr/>
            </p:nvSpPr>
            <p:spPr>
              <a:xfrm>
                <a:off x="5389885" y="2768320"/>
                <a:ext cx="18750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4CDDA19-AE5E-438A-8630-46E1D174E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885" y="2768320"/>
                <a:ext cx="187507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144EE89-EE71-43BC-ABED-D608310829E9}"/>
                  </a:ext>
                </a:extLst>
              </p:cNvPr>
              <p:cNvSpPr txBox="1"/>
              <p:nvPr/>
            </p:nvSpPr>
            <p:spPr>
              <a:xfrm>
                <a:off x="5389884" y="3306561"/>
                <a:ext cx="187507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144EE89-EE71-43BC-ABED-D60831082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884" y="3306561"/>
                <a:ext cx="187507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750EBFE-DC98-485F-BD64-3DCCD9ADA9D0}"/>
                  </a:ext>
                </a:extLst>
              </p:cNvPr>
              <p:cNvSpPr txBox="1"/>
              <p:nvPr/>
            </p:nvSpPr>
            <p:spPr>
              <a:xfrm>
                <a:off x="7133891" y="2785905"/>
                <a:ext cx="20703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750EBFE-DC98-485F-BD64-3DCCD9ADA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891" y="2785905"/>
                <a:ext cx="207039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D5E2C04-2973-44F7-8590-F4552EAAC4E7}"/>
                  </a:ext>
                </a:extLst>
              </p:cNvPr>
              <p:cNvSpPr txBox="1"/>
              <p:nvPr/>
            </p:nvSpPr>
            <p:spPr>
              <a:xfrm>
                <a:off x="7133890" y="3331843"/>
                <a:ext cx="20703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D5E2C04-2973-44F7-8590-F4552EAAC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890" y="3331843"/>
                <a:ext cx="2070399" cy="400110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8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Trabalho das forças externas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0DD36806-CC24-4D12-8877-70DCB8BB1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921" y="1699330"/>
            <a:ext cx="3496879" cy="380135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448B877-9005-4C97-B673-6339FE1A2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423733"/>
            <a:ext cx="6571242" cy="30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Trabalho das forças externas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6448B877-9005-4C97-B673-6339FE1A2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23733"/>
            <a:ext cx="6571242" cy="3076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E9554A8-759C-4432-B9EC-B66E0C8B4B95}"/>
                  </a:ext>
                </a:extLst>
              </p:cNvPr>
              <p:cNvSpPr txBox="1"/>
              <p:nvPr/>
            </p:nvSpPr>
            <p:spPr>
              <a:xfrm>
                <a:off x="8073603" y="2423733"/>
                <a:ext cx="1623057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E9554A8-759C-4432-B9EC-B66E0C8B4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03" y="2423733"/>
                <a:ext cx="1623057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7D1ACD3-8FDD-473D-B3BB-DDCBDF691405}"/>
                  </a:ext>
                </a:extLst>
              </p:cNvPr>
              <p:cNvSpPr txBox="1"/>
              <p:nvPr/>
            </p:nvSpPr>
            <p:spPr>
              <a:xfrm>
                <a:off x="8143941" y="3305331"/>
                <a:ext cx="14823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7D1ACD3-8FDD-473D-B3BB-DDCBDF691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941" y="3305331"/>
                <a:ext cx="148237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3079CF4-FDE9-49C9-84EC-2741AD7020A0}"/>
                  </a:ext>
                </a:extLst>
              </p:cNvPr>
              <p:cNvSpPr txBox="1"/>
              <p:nvPr/>
            </p:nvSpPr>
            <p:spPr>
              <a:xfrm>
                <a:off x="8073601" y="3920510"/>
                <a:ext cx="1623057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3079CF4-FDE9-49C9-84EC-2741AD702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01" y="3920510"/>
                <a:ext cx="1623057" cy="666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5FB65504-5630-4134-AE35-C89054F26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2423733"/>
            <a:ext cx="6624584" cy="30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0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Trabalho das forças externas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0DD36806-CC24-4D12-8877-70DCB8BB1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921" y="1699330"/>
            <a:ext cx="3496879" cy="38013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B56BB84-7EA6-4991-8FD1-9101AB1E804C}"/>
                  </a:ext>
                </a:extLst>
              </p:cNvPr>
              <p:cNvSpPr txBox="1"/>
              <p:nvPr/>
            </p:nvSpPr>
            <p:spPr>
              <a:xfrm>
                <a:off x="1089238" y="2323250"/>
                <a:ext cx="3412424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B56BB84-7EA6-4991-8FD1-9101AB1E8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323250"/>
                <a:ext cx="3412424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A87B47C-0177-42C7-A9A7-301736EA723A}"/>
                  </a:ext>
                </a:extLst>
              </p:cNvPr>
              <p:cNvSpPr txBox="1"/>
              <p:nvPr/>
            </p:nvSpPr>
            <p:spPr>
              <a:xfrm>
                <a:off x="1089238" y="3247516"/>
                <a:ext cx="16011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A87B47C-0177-42C7-A9A7-301736EA7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247516"/>
                <a:ext cx="160119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DB09A82-6F28-4E8C-BE5F-B8D56041ECD1}"/>
                  </a:ext>
                </a:extLst>
              </p:cNvPr>
              <p:cNvSpPr txBox="1"/>
              <p:nvPr/>
            </p:nvSpPr>
            <p:spPr>
              <a:xfrm>
                <a:off x="3217391" y="3247516"/>
                <a:ext cx="16011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DB09A82-6F28-4E8C-BE5F-B8D56041E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91" y="3247516"/>
                <a:ext cx="1601196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4A23FF3-6FB4-4A69-AEC0-5064AD626F96}"/>
                  </a:ext>
                </a:extLst>
              </p:cNvPr>
              <p:cNvSpPr txBox="1"/>
              <p:nvPr/>
            </p:nvSpPr>
            <p:spPr>
              <a:xfrm>
                <a:off x="1089238" y="3908246"/>
                <a:ext cx="16011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4A23FF3-6FB4-4A69-AEC0-5064AD626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908246"/>
                <a:ext cx="160119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E61B765-CD18-47FA-A275-0332976AD131}"/>
                  </a:ext>
                </a:extLst>
              </p:cNvPr>
              <p:cNvSpPr txBox="1"/>
              <p:nvPr/>
            </p:nvSpPr>
            <p:spPr>
              <a:xfrm>
                <a:off x="3217391" y="3908246"/>
                <a:ext cx="160119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E61B765-CD18-47FA-A275-0332976AD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91" y="3908246"/>
                <a:ext cx="160119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8BECDCBB-F6B2-494B-A277-71B326228E24}"/>
                  </a:ext>
                </a:extLst>
              </p:cNvPr>
              <p:cNvSpPr txBox="1"/>
              <p:nvPr/>
            </p:nvSpPr>
            <p:spPr>
              <a:xfrm>
                <a:off x="1089238" y="4667991"/>
                <a:ext cx="4326824" cy="766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2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pt-BR" sz="2200" b="1" i="1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sz="2200" b="1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pt-BR" sz="22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pt-BR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pt-BR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𝟐𝟐</m:t>
                                  </m:r>
                                </m:sub>
                              </m:sSub>
                              <m:r>
                                <a:rPr lang="pt-BR" sz="22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pt-BR" sz="2200" b="1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8BECDCBB-F6B2-494B-A277-71B326228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667991"/>
                <a:ext cx="4326824" cy="7669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7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Trabalho das forças externas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C9A3DD8-4D6D-4ADC-95BF-8D39DC7EC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097" y="1587494"/>
            <a:ext cx="3648075" cy="3924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DE1F411-1068-491E-9AC6-33AA46C50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641552"/>
            <a:ext cx="5927534" cy="287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0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Trabalho das forças externas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C9A3DD8-4D6D-4ADC-95BF-8D39DC7EC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097" y="1587494"/>
            <a:ext cx="3648075" cy="3924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163FCE3-88B8-4E38-ADE6-8FD9BB828A45}"/>
                  </a:ext>
                </a:extLst>
              </p:cNvPr>
              <p:cNvSpPr txBox="1"/>
              <p:nvPr/>
            </p:nvSpPr>
            <p:spPr>
              <a:xfrm>
                <a:off x="1089238" y="2487498"/>
                <a:ext cx="4075615" cy="766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2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2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2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pt-BR" sz="22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163FCE3-88B8-4E38-ADE6-8FD9BB82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487498"/>
                <a:ext cx="4075615" cy="7669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6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Teorema da Reciprocidade de Maxwell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James Clark Maxwell (1831-1879)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163FCE3-88B8-4E38-ADE6-8FD9BB828A45}"/>
                  </a:ext>
                </a:extLst>
              </p:cNvPr>
              <p:cNvSpPr txBox="1"/>
              <p:nvPr/>
            </p:nvSpPr>
            <p:spPr>
              <a:xfrm>
                <a:off x="6080438" y="3045529"/>
                <a:ext cx="4075615" cy="766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l-GR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0" lang="pt-BR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21</m:t>
                              </m:r>
                            </m:sub>
                          </m:sSub>
                          <m:r>
                            <a:rPr kumimoji="0" lang="pt-BR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l-GR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0" lang="pt-BR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kumimoji="0" lang="pt-BR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163FCE3-88B8-4E38-ADE6-8FD9BB828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438" y="3045529"/>
                <a:ext cx="4075615" cy="766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44FE31E-7497-4580-88E0-7FF5E06B1E22}"/>
                  </a:ext>
                </a:extLst>
              </p:cNvPr>
              <p:cNvSpPr txBox="1"/>
              <p:nvPr/>
            </p:nvSpPr>
            <p:spPr>
              <a:xfrm>
                <a:off x="1623157" y="3045529"/>
                <a:ext cx="3975131" cy="766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200" b="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2200" b="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2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22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2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22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pt-BR" sz="22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44FE31E-7497-4580-88E0-7FF5E06B1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157" y="3045529"/>
                <a:ext cx="3975131" cy="7669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5C5B74B-9B7D-4BB3-986D-AA21C3838E42}"/>
                  </a:ext>
                </a:extLst>
              </p:cNvPr>
              <p:cNvSpPr txBox="1"/>
              <p:nvPr/>
            </p:nvSpPr>
            <p:spPr>
              <a:xfrm>
                <a:off x="5066305" y="4222861"/>
                <a:ext cx="162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pt-B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B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pt-BR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5C5B74B-9B7D-4BB3-986D-AA21C3838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305" y="4222861"/>
                <a:ext cx="1626330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0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Teorema do </a:t>
            </a:r>
            <a:r>
              <a:rPr lang="pt-BR" sz="2400" dirty="0" err="1"/>
              <a:t>Castigliano</a:t>
            </a:r>
            <a:endParaRPr lang="pt-BR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Alberto </a:t>
            </a:r>
            <a:r>
              <a:rPr lang="pt-BR" sz="2000" dirty="0" err="1"/>
              <a:t>Castigliano</a:t>
            </a:r>
            <a:r>
              <a:rPr lang="pt-BR" sz="2000" dirty="0"/>
              <a:t> (1847–1884)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44FE31E-7497-4580-88E0-7FF5E06B1E22}"/>
                  </a:ext>
                </a:extLst>
              </p:cNvPr>
              <p:cNvSpPr txBox="1"/>
              <p:nvPr/>
            </p:nvSpPr>
            <p:spPr>
              <a:xfrm>
                <a:off x="1759485" y="3075366"/>
                <a:ext cx="3702469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l-G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0" lang="pt-B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12</m:t>
                              </m:r>
                            </m:sub>
                          </m:s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l-G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0" lang="pt-B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44FE31E-7497-4580-88E0-7FF5E06B1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85" y="3075366"/>
                <a:ext cx="3702469" cy="7055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F3116D-E2AB-4EA6-8529-7B5D5E2BD187}"/>
                  </a:ext>
                </a:extLst>
              </p:cNvPr>
              <p:cNvSpPr txBox="1"/>
              <p:nvPr/>
            </p:nvSpPr>
            <p:spPr>
              <a:xfrm>
                <a:off x="2414747" y="3981961"/>
                <a:ext cx="239194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8F3116D-E2AB-4EA6-8529-7B5D5E2BD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747" y="3981961"/>
                <a:ext cx="239194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007639C-46AD-4387-B95E-47E83059E147}"/>
                  </a:ext>
                </a:extLst>
              </p:cNvPr>
              <p:cNvSpPr txBox="1"/>
              <p:nvPr/>
            </p:nvSpPr>
            <p:spPr>
              <a:xfrm>
                <a:off x="2414747" y="4583088"/>
                <a:ext cx="239194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007639C-46AD-4387-B95E-47E83059E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747" y="4583088"/>
                <a:ext cx="2391947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9B725EC-22BA-424D-9DA6-1CB7764487EE}"/>
                  </a:ext>
                </a:extLst>
              </p:cNvPr>
              <p:cNvSpPr txBox="1"/>
              <p:nvPr/>
            </p:nvSpPr>
            <p:spPr>
              <a:xfrm>
                <a:off x="7409968" y="3991708"/>
                <a:ext cx="1340557" cy="79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2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2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9B725EC-22BA-424D-9DA6-1CB77644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968" y="3991708"/>
                <a:ext cx="1340557" cy="7914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F8FCE87-5819-4EB2-A377-A9FC1A186853}"/>
                  </a:ext>
                </a:extLst>
              </p:cNvPr>
              <p:cNvSpPr txBox="1"/>
              <p:nvPr/>
            </p:nvSpPr>
            <p:spPr>
              <a:xfrm>
                <a:off x="9242311" y="3991708"/>
                <a:ext cx="1340557" cy="79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BR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2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2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F8FCE87-5819-4EB2-A377-A9FC1A186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311" y="3991708"/>
                <a:ext cx="1340557" cy="7914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m 20">
            <a:extLst>
              <a:ext uri="{FF2B5EF4-FFF2-40B4-BE49-F238E27FC236}">
                <a16:creationId xmlns:a16="http://schemas.microsoft.com/office/drawing/2014/main" id="{AA2D776E-4DF6-46C2-93FF-52D1743189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0823" y="1694146"/>
            <a:ext cx="3729349" cy="189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Teorema do </a:t>
            </a:r>
            <a:r>
              <a:rPr lang="pt-BR" sz="2400" dirty="0" err="1"/>
              <a:t>Castigliano</a:t>
            </a:r>
            <a:endParaRPr lang="pt-BR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Alberto </a:t>
            </a:r>
            <a:r>
              <a:rPr lang="pt-BR" sz="2000" dirty="0" err="1"/>
              <a:t>Castigliano</a:t>
            </a:r>
            <a:r>
              <a:rPr lang="pt-BR" sz="2000" dirty="0"/>
              <a:t> (1847–1884)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9B725EC-22BA-424D-9DA6-1CB7764487EE}"/>
                  </a:ext>
                </a:extLst>
              </p:cNvPr>
              <p:cNvSpPr txBox="1"/>
              <p:nvPr/>
            </p:nvSpPr>
            <p:spPr>
              <a:xfrm>
                <a:off x="2014003" y="3033282"/>
                <a:ext cx="1340557" cy="838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20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20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2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9B725EC-22BA-424D-9DA6-1CB77644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03" y="3033282"/>
                <a:ext cx="1340557" cy="8380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F8FCE87-5819-4EB2-A377-A9FC1A186853}"/>
                  </a:ext>
                </a:extLst>
              </p:cNvPr>
              <p:cNvSpPr txBox="1"/>
              <p:nvPr/>
            </p:nvSpPr>
            <p:spPr>
              <a:xfrm>
                <a:off x="4358812" y="3033281"/>
                <a:ext cx="1340557" cy="838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20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20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2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F8FCE87-5819-4EB2-A377-A9FC1A186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812" y="3033281"/>
                <a:ext cx="1340557" cy="8380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8C0C12B-4B30-416A-8F33-5A06DBC2907F}"/>
                  </a:ext>
                </a:extLst>
              </p:cNvPr>
              <p:cNvSpPr txBox="1"/>
              <p:nvPr/>
            </p:nvSpPr>
            <p:spPr>
              <a:xfrm>
                <a:off x="6703621" y="3033281"/>
                <a:ext cx="1340557" cy="831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2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𝜙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20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20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2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8C0C12B-4B30-416A-8F33-5A06DBC29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621" y="3033281"/>
                <a:ext cx="1340557" cy="831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6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6. Energia de deformação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6.1. Densidade de energia de deformação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6.2. Energia de deformação elástica para tensões normais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6.3. Energia de deformação elástica para tensões de cisalhamento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6.4. Projeto para carregamento por impacto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6.5. Métodos de energia para carga única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6.6. Teorema de </a:t>
            </a:r>
            <a:r>
              <a:rPr lang="pt-BR" sz="2000" b="1" dirty="0" err="1"/>
              <a:t>Castigliano</a:t>
            </a:r>
            <a:endParaRPr lang="pt-BR" sz="2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340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(*) Exemplo de aplicação (uma carga)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713398E6-08F2-49BF-8AE2-AD8C9C004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775878"/>
            <a:ext cx="3482260" cy="1686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EBBD23B-71E0-4EF5-BD39-D1BAC17E9E13}"/>
                  </a:ext>
                </a:extLst>
              </p:cNvPr>
              <p:cNvSpPr txBox="1"/>
              <p:nvPr/>
            </p:nvSpPr>
            <p:spPr>
              <a:xfrm>
                <a:off x="8318353" y="3168017"/>
                <a:ext cx="976380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³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EBBD23B-71E0-4EF5-BD39-D1BAC17E9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53" y="3168017"/>
                <a:ext cx="976380" cy="7055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6D2DCA8-579F-4D07-8B62-CF315E82BDF4}"/>
                  </a:ext>
                </a:extLst>
              </p:cNvPr>
              <p:cNvSpPr txBox="1"/>
              <p:nvPr/>
            </p:nvSpPr>
            <p:spPr>
              <a:xfrm>
                <a:off x="5665970" y="3165965"/>
                <a:ext cx="1214388" cy="707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³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6D2DCA8-579F-4D07-8B62-CF315E82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970" y="3165965"/>
                <a:ext cx="1214388" cy="7076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9A61F39-8BA8-48BB-AC6A-45A2DA6ADAA3}"/>
                  </a:ext>
                </a:extLst>
              </p:cNvPr>
              <p:cNvSpPr txBox="1"/>
              <p:nvPr/>
            </p:nvSpPr>
            <p:spPr>
              <a:xfrm>
                <a:off x="7228294" y="3165965"/>
                <a:ext cx="1214387" cy="736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20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20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pt-BR" sz="22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9A61F39-8BA8-48BB-AC6A-45A2DA6AD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94" y="3165965"/>
                <a:ext cx="1214387" cy="7360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91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6.13. Teorema de </a:t>
            </a:r>
            <a:r>
              <a:rPr lang="pt-BR" sz="4000" b="1" dirty="0" err="1"/>
              <a:t>Castigliano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6527"/>
            <a:ext cx="10515600" cy="43944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A viga em balanço da figura possui um comprimento </a:t>
            </a:r>
            <a:r>
              <a:rPr lang="pt-BR" sz="2400" i="1" dirty="0"/>
              <a:t>L</a:t>
            </a:r>
            <a:r>
              <a:rPr lang="pt-BR" sz="2400" dirty="0"/>
              <a:t> = 2 m, rigidez à flexão </a:t>
            </a:r>
            <a:r>
              <a:rPr lang="pt-BR" sz="2400" i="1" dirty="0"/>
              <a:t>EI</a:t>
            </a:r>
            <a:r>
              <a:rPr lang="pt-BR" sz="2400" dirty="0"/>
              <a:t> = 5 MN m² e está sujeita a uma carga concentrada P = 6 kN na extremidade livre e a um carregamento uniforme </a:t>
            </a:r>
            <a:r>
              <a:rPr lang="pt-BR" sz="2400" i="1" dirty="0"/>
              <a:t>w</a:t>
            </a:r>
            <a:r>
              <a:rPr lang="pt-BR" sz="2400" dirty="0"/>
              <a:t> = 4 kN/m. Determinar a flecha do ponto </a:t>
            </a:r>
            <a:r>
              <a:rPr lang="pt-BR" sz="2400" i="1" dirty="0"/>
              <a:t>A</a:t>
            </a:r>
            <a:r>
              <a:rPr lang="pt-BR" sz="2400" dirty="0"/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FE9882B-3F3E-405E-9C05-D7726BBCE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24" y="3483983"/>
            <a:ext cx="37147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08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Exemplo 6.13. Teorema de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Castigliano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6527"/>
            <a:ext cx="10515600" cy="43944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Flexão de vigas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B114565-97D9-4597-9CD9-4F21165EA0AD}"/>
                  </a:ext>
                </a:extLst>
              </p:cNvPr>
              <p:cNvSpPr txBox="1"/>
              <p:nvPr/>
            </p:nvSpPr>
            <p:spPr>
              <a:xfrm>
                <a:off x="1669000" y="2265515"/>
                <a:ext cx="1938357" cy="1086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B114565-97D9-4597-9CD9-4F21165EA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2265515"/>
                <a:ext cx="1938357" cy="1086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7B9B667-9080-41A6-92AD-52A450C9D6A9}"/>
                  </a:ext>
                </a:extLst>
              </p:cNvPr>
              <p:cNvSpPr txBox="1"/>
              <p:nvPr/>
            </p:nvSpPr>
            <p:spPr>
              <a:xfrm>
                <a:off x="4013625" y="2389684"/>
                <a:ext cx="1340557" cy="838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20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20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2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7B9B667-9080-41A6-92AD-52A450C9D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625" y="2389684"/>
                <a:ext cx="1340557" cy="8380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ACFEC76-A439-482B-99CC-89613FFB7951}"/>
                  </a:ext>
                </a:extLst>
              </p:cNvPr>
              <p:cNvSpPr txBox="1"/>
              <p:nvPr/>
            </p:nvSpPr>
            <p:spPr>
              <a:xfrm>
                <a:off x="5845945" y="2283788"/>
                <a:ext cx="2738699" cy="1086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kumimoji="0" lang="pt-BR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kumimoji="0" lang="pt-BR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num>
                            <m:den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𝑬𝑰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2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ACFEC76-A439-482B-99CC-89613FFB7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45" y="2283788"/>
                <a:ext cx="2738699" cy="10861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0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prstClr val="black"/>
                </a:solidFill>
              </a:rPr>
              <a:t>Exemplo 6.13. Teorema de </a:t>
            </a:r>
            <a:r>
              <a:rPr lang="pt-BR" sz="4000" b="1" dirty="0" err="1">
                <a:solidFill>
                  <a:prstClr val="black"/>
                </a:solidFill>
              </a:rPr>
              <a:t>Castigliano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6527"/>
            <a:ext cx="10515600" cy="43944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i="1" dirty="0"/>
              <a:t>L</a:t>
            </a:r>
            <a:r>
              <a:rPr lang="pt-BR" sz="2400" dirty="0"/>
              <a:t> = 2 m; </a:t>
            </a:r>
            <a:r>
              <a:rPr lang="pt-BR" sz="2400" i="1" dirty="0"/>
              <a:t>EI</a:t>
            </a:r>
            <a:r>
              <a:rPr lang="pt-BR" sz="2400" dirty="0"/>
              <a:t> = 5 MN m²; P = 6 kN; </a:t>
            </a:r>
            <a:r>
              <a:rPr lang="pt-BR" sz="2400" i="1" dirty="0"/>
              <a:t>w</a:t>
            </a:r>
            <a:r>
              <a:rPr lang="pt-BR" sz="2400" dirty="0"/>
              <a:t> = 4 kN/m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FE9882B-3F3E-405E-9C05-D7726BBCE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2242797"/>
            <a:ext cx="3714750" cy="2266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BEB322C-6E98-4C21-927A-7CAB0B2A230A}"/>
                  </a:ext>
                </a:extLst>
              </p:cNvPr>
              <p:cNvSpPr txBox="1"/>
              <p:nvPr/>
            </p:nvSpPr>
            <p:spPr>
              <a:xfrm>
                <a:off x="1560111" y="4760215"/>
                <a:ext cx="2097490" cy="74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nary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BEB322C-6E98-4C21-927A-7CAB0B2A2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111" y="4760215"/>
                <a:ext cx="2097490" cy="748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49642D7-91F1-4A3E-B241-D1FB0E0A67F0}"/>
                  </a:ext>
                </a:extLst>
              </p:cNvPr>
              <p:cNvSpPr txBox="1"/>
              <p:nvPr/>
            </p:nvSpPr>
            <p:spPr>
              <a:xfrm>
                <a:off x="4950279" y="2242797"/>
                <a:ext cx="2023278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𝑃𝑥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𝑤𝑥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49642D7-91F1-4A3E-B241-D1FB0E0A6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279" y="2242797"/>
                <a:ext cx="2023278" cy="7055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F3DB0DD-ACCF-40BF-BE19-04E81EF60343}"/>
                  </a:ext>
                </a:extLst>
              </p:cNvPr>
              <p:cNvSpPr txBox="1"/>
              <p:nvPr/>
            </p:nvSpPr>
            <p:spPr>
              <a:xfrm>
                <a:off x="7706871" y="2273639"/>
                <a:ext cx="1437129" cy="677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F3DB0DD-ACCF-40BF-BE19-04E81EF60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871" y="2273639"/>
                <a:ext cx="1437129" cy="677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6E74298-3FB8-42B7-BA87-C5B3336634FF}"/>
                  </a:ext>
                </a:extLst>
              </p:cNvPr>
              <p:cNvSpPr txBox="1"/>
              <p:nvPr/>
            </p:nvSpPr>
            <p:spPr>
              <a:xfrm>
                <a:off x="4950278" y="3210023"/>
                <a:ext cx="3430047" cy="1057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6E74298-3FB8-42B7-BA87-C5B333663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278" y="3210023"/>
                <a:ext cx="3430047" cy="10571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13301B7-6C53-4926-BFA3-4D17D71B26FE}"/>
                  </a:ext>
                </a:extLst>
              </p:cNvPr>
              <p:cNvSpPr txBox="1"/>
              <p:nvPr/>
            </p:nvSpPr>
            <p:spPr>
              <a:xfrm>
                <a:off x="8255766" y="3338325"/>
                <a:ext cx="1601248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baseline="3000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13301B7-6C53-4926-BFA3-4D17D71B2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766" y="3338325"/>
                <a:ext cx="1601248" cy="7055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0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7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Exemplo 6.13. Teorema de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Castigliano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6527"/>
            <a:ext cx="10515600" cy="43944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i="1" dirty="0"/>
              <a:t>L</a:t>
            </a:r>
            <a:r>
              <a:rPr lang="pt-BR" sz="2400" dirty="0"/>
              <a:t> = 2 m; </a:t>
            </a:r>
            <a:r>
              <a:rPr lang="pt-BR" sz="2400" i="1" dirty="0"/>
              <a:t>EI</a:t>
            </a:r>
            <a:r>
              <a:rPr lang="pt-BR" sz="2400" dirty="0"/>
              <a:t> = 5 MN m²; P = 6 kN; </a:t>
            </a:r>
            <a:r>
              <a:rPr lang="pt-BR" sz="2400" i="1" dirty="0"/>
              <a:t>w</a:t>
            </a:r>
            <a:r>
              <a:rPr lang="pt-BR" sz="2400" dirty="0"/>
              <a:t> = 4 kN/m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FE9882B-3F3E-405E-9C05-D7726BBCE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2242797"/>
            <a:ext cx="3714750" cy="2266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13301B7-6C53-4926-BFA3-4D17D71B26FE}"/>
                  </a:ext>
                </a:extLst>
              </p:cNvPr>
              <p:cNvSpPr txBox="1"/>
              <p:nvPr/>
            </p:nvSpPr>
            <p:spPr>
              <a:xfrm>
                <a:off x="4957933" y="2242797"/>
                <a:ext cx="1909187" cy="707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𝑃𝐿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³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pt-BR" sz="2000" b="0" i="1" u="none" strike="noStrike" kern="1200" cap="none" spc="0" normalizeH="0" baseline="3000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13301B7-6C53-4926-BFA3-4D17D71B2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933" y="2242797"/>
                <a:ext cx="1909187" cy="707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12019A2-A353-4D79-95DC-8A2DC4F702A3}"/>
                  </a:ext>
                </a:extLst>
              </p:cNvPr>
              <p:cNvSpPr txBox="1"/>
              <p:nvPr/>
            </p:nvSpPr>
            <p:spPr>
              <a:xfrm>
                <a:off x="4957933" y="3273258"/>
                <a:ext cx="3472634" cy="707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6000.2³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3.5000000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4000.2</m:t>
                          </m:r>
                          <m:r>
                            <a:rPr kumimoji="0" lang="pt-BR" sz="2000" b="0" i="1" u="none" strike="noStrike" kern="1200" cap="none" spc="0" normalizeH="0" baseline="3000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8.5000000</m:t>
                          </m:r>
                        </m:den>
                      </m:f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12019A2-A353-4D79-95DC-8A2DC4F70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933" y="3273258"/>
                <a:ext cx="3472634" cy="7076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18981FD-75F0-4228-8842-3355A42F4833}"/>
                  </a:ext>
                </a:extLst>
              </p:cNvPr>
              <p:cNvSpPr txBox="1"/>
              <p:nvPr/>
            </p:nvSpPr>
            <p:spPr>
              <a:xfrm>
                <a:off x="4957933" y="4303719"/>
                <a:ext cx="19091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0,0048 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18981FD-75F0-4228-8842-3355A42F4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933" y="4303719"/>
                <a:ext cx="1909187" cy="400110"/>
              </a:xfrm>
              <a:prstGeom prst="rect">
                <a:avLst/>
              </a:prstGeom>
              <a:blipFill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4E591E9-BED7-4395-A3D4-AEA5A2EBD063}"/>
                  </a:ext>
                </a:extLst>
              </p:cNvPr>
              <p:cNvSpPr txBox="1"/>
              <p:nvPr/>
            </p:nvSpPr>
            <p:spPr>
              <a:xfrm>
                <a:off x="4957933" y="5042246"/>
                <a:ext cx="19091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4E591E9-BED7-4395-A3D4-AEA5A2EB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933" y="5042246"/>
                <a:ext cx="1909187" cy="400110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18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Exemplo 6.14. Teorema de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Castigliano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225"/>
            <a:ext cx="6969370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Para a treliça plana do Exemplo 6.2, determinar os deslocamentos do ponto </a:t>
            </a:r>
            <a:r>
              <a:rPr lang="pt-BR" sz="2200" i="1" dirty="0"/>
              <a:t>B</a:t>
            </a:r>
            <a:r>
              <a:rPr lang="pt-BR" sz="2200" dirty="0"/>
              <a:t>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5B0CFE2-0CE7-40A3-9B5B-E13FE08C5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743" y="1487225"/>
            <a:ext cx="2541429" cy="379731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84D46E1-3DA5-40CB-9933-B6B6068A6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962017"/>
            <a:ext cx="1876425" cy="8477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109C6E0-43B4-41F7-9C55-44CF24E20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618" y="2928679"/>
            <a:ext cx="31813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Exemplo 6.14. Teorema de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Castigliano</a:t>
            </a:r>
            <a:endParaRPr lang="en-US" sz="36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5B0CFE2-0CE7-40A3-9B5B-E13FE08C5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32872"/>
            <a:ext cx="2538046" cy="37922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109C6E0-43B4-41F7-9C55-44CF24E20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852" y="1532872"/>
            <a:ext cx="318135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A89E68F-14C8-4FE2-9A08-EA23DC64739E}"/>
                  </a:ext>
                </a:extLst>
              </p:cNvPr>
              <p:cNvSpPr txBox="1"/>
              <p:nvPr/>
            </p:nvSpPr>
            <p:spPr>
              <a:xfrm>
                <a:off x="3891852" y="2862714"/>
                <a:ext cx="15537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=0,6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A89E68F-14C8-4FE2-9A08-EA23DC64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852" y="2862714"/>
                <a:ext cx="1553790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BD0DD4F-8FC2-47D5-AB6F-3557D546CBCA}"/>
                  </a:ext>
                </a:extLst>
              </p:cNvPr>
              <p:cNvSpPr txBox="1"/>
              <p:nvPr/>
            </p:nvSpPr>
            <p:spPr>
              <a:xfrm>
                <a:off x="3891852" y="3568501"/>
                <a:ext cx="15537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=0,8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BD0DD4F-8FC2-47D5-AB6F-3557D546C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852" y="3568501"/>
                <a:ext cx="155379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515D30D-65BC-4230-A6C6-09F4F331FA7D}"/>
                  </a:ext>
                </a:extLst>
              </p:cNvPr>
              <p:cNvSpPr txBox="1"/>
              <p:nvPr/>
            </p:nvSpPr>
            <p:spPr>
              <a:xfrm>
                <a:off x="5710173" y="2862714"/>
                <a:ext cx="158861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=0,6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515D30D-65BC-4230-A6C6-09F4F331F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73" y="2862714"/>
                <a:ext cx="1588613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99736DF-06C0-4B58-9CC3-D95DEA0188DF}"/>
                  </a:ext>
                </a:extLst>
              </p:cNvPr>
              <p:cNvSpPr txBox="1"/>
              <p:nvPr/>
            </p:nvSpPr>
            <p:spPr>
              <a:xfrm>
                <a:off x="5533734" y="3558877"/>
                <a:ext cx="19414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𝐵𝐷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=−0,8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99736DF-06C0-4B58-9CC3-D95DEA018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734" y="3558877"/>
                <a:ext cx="1941490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8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Exemplo 6.14. Teorema de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Castigliano</a:t>
            </a:r>
            <a:endParaRPr lang="en-US" sz="36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5CDD4533-CB93-46A3-A94B-D4DD149EB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5198"/>
            <a:ext cx="10515599" cy="45057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Método das forças fictícias</a:t>
            </a: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9BA429-CC85-4161-8E9E-B393952A9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89" y="2029767"/>
            <a:ext cx="2846458" cy="34831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5E0D9CF6-2571-4083-BA65-EFC1EAD11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929" y="1445484"/>
            <a:ext cx="318135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6D91FBF-708B-4EBD-AE2D-63CC99036CBC}"/>
                  </a:ext>
                </a:extLst>
              </p:cNvPr>
              <p:cNvSpPr txBox="1"/>
              <p:nvPr/>
            </p:nvSpPr>
            <p:spPr>
              <a:xfrm>
                <a:off x="4268383" y="2693337"/>
                <a:ext cx="15537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=0,6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6D91FBF-708B-4EBD-AE2D-63CC99036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83" y="2693337"/>
                <a:ext cx="1553790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0520C7A-69B7-46EC-9347-CDDED357EDD1}"/>
                  </a:ext>
                </a:extLst>
              </p:cNvPr>
              <p:cNvSpPr txBox="1"/>
              <p:nvPr/>
            </p:nvSpPr>
            <p:spPr>
              <a:xfrm>
                <a:off x="4268383" y="3321043"/>
                <a:ext cx="15537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=0,8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0520C7A-69B7-46EC-9347-CDDED357E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83" y="3321043"/>
                <a:ext cx="1553790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19CDD20-7669-46D1-B7E8-ED3FB282F896}"/>
                  </a:ext>
                </a:extLst>
              </p:cNvPr>
              <p:cNvSpPr txBox="1"/>
              <p:nvPr/>
            </p:nvSpPr>
            <p:spPr>
              <a:xfrm>
                <a:off x="6147139" y="2721848"/>
                <a:ext cx="235484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=0,6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+0,8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𝑄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19CDD20-7669-46D1-B7E8-ED3FB282F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39" y="2721848"/>
                <a:ext cx="2354843" cy="400110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7890792-A3E5-4160-88C8-6B7D7AF153AD}"/>
                  </a:ext>
                </a:extLst>
              </p:cNvPr>
              <p:cNvSpPr txBox="1"/>
              <p:nvPr/>
            </p:nvSpPr>
            <p:spPr>
              <a:xfrm>
                <a:off x="6147139" y="3318141"/>
                <a:ext cx="25111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𝐵𝐷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=−0,8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+0,6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𝑄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7890792-A3E5-4160-88C8-6B7D7AF15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39" y="3318141"/>
                <a:ext cx="2511187" cy="400110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1BF7D8C6-E3B6-4CC0-9E3D-C567F2EF55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2861" y="1445484"/>
            <a:ext cx="2243742" cy="2178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096F58F3-C741-4867-AD76-A0E94E9619D7}"/>
                  </a:ext>
                </a:extLst>
              </p:cNvPr>
              <p:cNvSpPr txBox="1"/>
              <p:nvPr/>
            </p:nvSpPr>
            <p:spPr>
              <a:xfrm>
                <a:off x="5938577" y="4163155"/>
                <a:ext cx="1437129" cy="677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=0,6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096F58F3-C741-4867-AD76-A0E94E961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77" y="4163155"/>
                <a:ext cx="1437129" cy="6775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C9EC991C-FD2A-4CDB-8B66-AF9F77CB0C35}"/>
                  </a:ext>
                </a:extLst>
              </p:cNvPr>
              <p:cNvSpPr txBox="1"/>
              <p:nvPr/>
            </p:nvSpPr>
            <p:spPr>
              <a:xfrm>
                <a:off x="7756873" y="4117310"/>
                <a:ext cx="1437129" cy="723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=0,8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C9EC991C-FD2A-4CDB-8B66-AF9F77CB0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873" y="4117310"/>
                <a:ext cx="1437129" cy="7234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DE8811CA-A5CB-4449-9E77-A200AAC111C1}"/>
                  </a:ext>
                </a:extLst>
              </p:cNvPr>
              <p:cNvSpPr txBox="1"/>
              <p:nvPr/>
            </p:nvSpPr>
            <p:spPr>
              <a:xfrm>
                <a:off x="5938577" y="5013829"/>
                <a:ext cx="1645692" cy="677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=−0,8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DE8811CA-A5CB-4449-9E77-A200AAC11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77" y="5013829"/>
                <a:ext cx="1645692" cy="6775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EA25D33-092D-4905-96B3-7040B2EC1EDA}"/>
                  </a:ext>
                </a:extLst>
              </p:cNvPr>
              <p:cNvSpPr txBox="1"/>
              <p:nvPr/>
            </p:nvSpPr>
            <p:spPr>
              <a:xfrm>
                <a:off x="7756873" y="5009922"/>
                <a:ext cx="1437129" cy="723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=0,6</m:t>
                      </m:r>
                    </m:oMath>
                  </m:oMathPara>
                </a14:m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EA25D33-092D-4905-96B3-7040B2EC1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873" y="5009922"/>
                <a:ext cx="1437129" cy="7234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2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Exemplo 6.14. Teorema de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Castigliano</a:t>
            </a:r>
            <a:endParaRPr lang="en-US" sz="36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5CDD4533-CB93-46A3-A94B-D4DD149EB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5198"/>
            <a:ext cx="10515599" cy="45057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Método das forças fictícias</a:t>
            </a: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9BA429-CC85-4161-8E9E-B393952A9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89" y="2029767"/>
            <a:ext cx="2846458" cy="34831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5E0D9CF6-2571-4083-BA65-EFC1EAD11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929" y="1445484"/>
            <a:ext cx="3181350" cy="9144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62CEC23-BE7B-493C-A792-A5CB0AF85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037" y="2856583"/>
            <a:ext cx="5012762" cy="75921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1DE54E9-C165-4201-81AF-EB2A20E09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0037" y="4112496"/>
            <a:ext cx="4743450" cy="74295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BA3BF47-DE48-4777-914E-18D80A6B26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799" y="2856583"/>
            <a:ext cx="2013568" cy="75921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6765A0E-0D78-410D-9CA5-963D9E0BA9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3487" y="4112496"/>
            <a:ext cx="1852360" cy="74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Castigliano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(*) Método das forças fictícias para vigas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713398E6-08F2-49BF-8AE2-AD8C9C004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315573"/>
            <a:ext cx="3080828" cy="14922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1AAC774-8767-48CC-A078-01B12C8DD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4008134"/>
            <a:ext cx="3080828" cy="1608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B3A5DEC-813F-4EEA-9ECA-949812FB4C8F}"/>
                  </a:ext>
                </a:extLst>
              </p:cNvPr>
              <p:cNvSpPr txBox="1"/>
              <p:nvPr/>
            </p:nvSpPr>
            <p:spPr>
              <a:xfrm>
                <a:off x="4631559" y="2315573"/>
                <a:ext cx="177928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𝑃𝑥</m:t>
                      </m:r>
                    </m:oMath>
                  </m:oMathPara>
                </a14:m>
                <a:endParaRPr kumimoji="0" lang="en-US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B3A5DEC-813F-4EEA-9ECA-949812FB4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559" y="2315573"/>
                <a:ext cx="177928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45DE52E-C449-409C-9C85-171E904ABCD7}"/>
                  </a:ext>
                </a:extLst>
              </p:cNvPr>
              <p:cNvSpPr txBox="1"/>
              <p:nvPr/>
            </p:nvSpPr>
            <p:spPr>
              <a:xfrm>
                <a:off x="4631559" y="3103878"/>
                <a:ext cx="1779290" cy="736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den>
                      </m:f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45DE52E-C449-409C-9C85-171E904AB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559" y="3103878"/>
                <a:ext cx="1779290" cy="7360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B567AA6-CEC7-4F43-B286-9AAF29F0EED2}"/>
                  </a:ext>
                </a:extLst>
              </p:cNvPr>
              <p:cNvSpPr txBox="1"/>
              <p:nvPr/>
            </p:nvSpPr>
            <p:spPr>
              <a:xfrm>
                <a:off x="6820944" y="2071787"/>
                <a:ext cx="3335109" cy="918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𝑃𝑥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B567AA6-CEC7-4F43-B286-9AAF29F0E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944" y="2071787"/>
                <a:ext cx="3335109" cy="9184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52148DD-9270-4FA0-98D2-41C9AD3D5F9B}"/>
                  </a:ext>
                </a:extLst>
              </p:cNvPr>
              <p:cNvSpPr txBox="1"/>
              <p:nvPr/>
            </p:nvSpPr>
            <p:spPr>
              <a:xfrm>
                <a:off x="4788982" y="4040262"/>
                <a:ext cx="1464442" cy="786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den>
                      </m:f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52148DD-9270-4FA0-98D2-41C9AD3D5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982" y="4040262"/>
                <a:ext cx="1464442" cy="7864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DB6AB40-2743-4C80-BBF2-7DBA2ACF441F}"/>
                  </a:ext>
                </a:extLst>
              </p:cNvPr>
              <p:cNvSpPr txBox="1"/>
              <p:nvPr/>
            </p:nvSpPr>
            <p:spPr>
              <a:xfrm>
                <a:off x="7205611" y="3071750"/>
                <a:ext cx="1779290" cy="736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den>
                      </m:f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DB6AB40-2743-4C80-BBF2-7DBA2ACF4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611" y="3071750"/>
                <a:ext cx="1779290" cy="7360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D3D4F4C-BF14-4274-AA68-408EEFD77608}"/>
                  </a:ext>
                </a:extLst>
              </p:cNvPr>
              <p:cNvSpPr txBox="1"/>
              <p:nvPr/>
            </p:nvSpPr>
            <p:spPr>
              <a:xfrm>
                <a:off x="6908530" y="4040262"/>
                <a:ext cx="2373451" cy="786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den>
                      </m:f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D3D4F4C-BF14-4274-AA68-408EEFD77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530" y="4040262"/>
                <a:ext cx="2373451" cy="7864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1F5690C3-3E92-47D1-8C65-2675B0B1A580}"/>
                  </a:ext>
                </a:extLst>
              </p:cNvPr>
              <p:cNvSpPr txBox="1"/>
              <p:nvPr/>
            </p:nvSpPr>
            <p:spPr>
              <a:xfrm>
                <a:off x="9174336" y="3890444"/>
                <a:ext cx="2738699" cy="1086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pt-BR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22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200" b="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1F5690C3-3E92-47D1-8C65-2675B0B1A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336" y="3890444"/>
                <a:ext cx="2738699" cy="10861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6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15 – Energia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Apresentar o Teorema de </a:t>
            </a:r>
            <a:r>
              <a:rPr lang="pt-BR" sz="2000" dirty="0" err="1"/>
              <a:t>Castigliano</a:t>
            </a:r>
            <a:r>
              <a:rPr lang="pt-BR" sz="2000" dirty="0"/>
              <a:t> para obtenção dos deslocamentos por método da energia (duas ou mais cargas)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67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Castigliano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(*) Método das forças fictícias para vigas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713398E6-08F2-49BF-8AE2-AD8C9C004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315573"/>
            <a:ext cx="3080828" cy="14922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1AAC774-8767-48CC-A078-01B12C8DD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4008134"/>
            <a:ext cx="3080828" cy="1608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B3A5DEC-813F-4EEA-9ECA-949812FB4C8F}"/>
                  </a:ext>
                </a:extLst>
              </p:cNvPr>
              <p:cNvSpPr txBox="1"/>
              <p:nvPr/>
            </p:nvSpPr>
            <p:spPr>
              <a:xfrm>
                <a:off x="4631559" y="2315573"/>
                <a:ext cx="177928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𝑃𝑥</m:t>
                      </m:r>
                    </m:oMath>
                  </m:oMathPara>
                </a14:m>
                <a:endParaRPr kumimoji="0" lang="en-US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B3A5DEC-813F-4EEA-9ECA-949812FB4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559" y="2315573"/>
                <a:ext cx="177928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B567AA6-CEC7-4F43-B286-9AAF29F0EED2}"/>
                  </a:ext>
                </a:extLst>
              </p:cNvPr>
              <p:cNvSpPr txBox="1"/>
              <p:nvPr/>
            </p:nvSpPr>
            <p:spPr>
              <a:xfrm>
                <a:off x="6820944" y="2071787"/>
                <a:ext cx="3335109" cy="918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𝑃𝑥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𝑄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num>
                            <m:den>
                              <m: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B567AA6-CEC7-4F43-B286-9AAF29F0E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944" y="2071787"/>
                <a:ext cx="3335109" cy="9184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1F5690C3-3E92-47D1-8C65-2675B0B1A580}"/>
                  </a:ext>
                </a:extLst>
              </p:cNvPr>
              <p:cNvSpPr txBox="1"/>
              <p:nvPr/>
            </p:nvSpPr>
            <p:spPr>
              <a:xfrm>
                <a:off x="4631559" y="3128375"/>
                <a:ext cx="2263654" cy="813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num>
                            <m:den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𝐸𝐼</m:t>
                              </m:r>
                            </m:den>
                          </m:f>
                          <m:f>
                            <m:f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𝑄</m:t>
                              </m:r>
                            </m:den>
                          </m:f>
                        </m:e>
                      </m:nary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𝑑𝑥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1F5690C3-3E92-47D1-8C65-2675B0B1A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559" y="3128375"/>
                <a:ext cx="2263654" cy="8139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53AEB6A-549B-4013-A192-D6CF8DB49D08}"/>
                  </a:ext>
                </a:extLst>
              </p:cNvPr>
              <p:cNvSpPr txBox="1"/>
              <p:nvPr/>
            </p:nvSpPr>
            <p:spPr>
              <a:xfrm>
                <a:off x="6831597" y="3128375"/>
                <a:ext cx="2263655" cy="813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sub>
                          </m:sSub>
                          <m:f>
                            <m:f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𝑄</m:t>
                              </m:r>
                            </m:den>
                          </m:f>
                        </m:e>
                      </m:nary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𝑑𝑥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53AEB6A-549B-4013-A192-D6CF8DB49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597" y="3128375"/>
                <a:ext cx="2263655" cy="813941"/>
              </a:xfrm>
              <a:prstGeom prst="rect">
                <a:avLst/>
              </a:prstGeom>
              <a:blipFill>
                <a:blip r:embed="rId9"/>
                <a:stretch>
                  <a:fillRect r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DF088D3-3F0E-444D-A854-6B6D994ADA69}"/>
                  </a:ext>
                </a:extLst>
              </p:cNvPr>
              <p:cNvSpPr txBox="1"/>
              <p:nvPr/>
            </p:nvSpPr>
            <p:spPr>
              <a:xfrm>
                <a:off x="6831597" y="4231373"/>
                <a:ext cx="3335109" cy="1194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200" b="0" i="0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pt-BR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𝑃𝑥</m:t>
                          </m:r>
                          <m:r>
                            <a:rPr lang="pt-BR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2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DF088D3-3F0E-444D-A854-6B6D994AD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597" y="4231373"/>
                <a:ext cx="3335109" cy="11948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5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6.6. Teorema de </a:t>
            </a:r>
            <a:r>
              <a:rPr lang="pt-BR" sz="4000" b="1" dirty="0" err="1"/>
              <a:t>Castigliano</a:t>
            </a:r>
            <a:endParaRPr lang="pt-BR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(*) Estruturas hiperestáticas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043F4FC-88FE-4A4E-BA50-812FF3C0B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080714"/>
            <a:ext cx="3080828" cy="345505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39FCB08-CEAF-4EDB-94EE-DB3F3792D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2080714"/>
            <a:ext cx="2571750" cy="6858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F02DBD-C363-48EB-90FA-CFBB26555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125" y="3195637"/>
            <a:ext cx="1724025" cy="4667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D6B06FD-86E7-452D-AFBA-0D19718F6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5287" y="3119436"/>
            <a:ext cx="990600" cy="61912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86E7B4A-D6D8-4256-A7D3-E94CF2898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0125" y="4030372"/>
            <a:ext cx="5048250" cy="676275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FD3C512-6F46-4883-9832-B26895AD69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125" y="5057340"/>
            <a:ext cx="695325" cy="3429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99DE7A93-381B-4520-8E4C-85DA41A6D9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9752" y="5014477"/>
            <a:ext cx="10287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Exemplo 6.15. Teorema de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Castigliano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87225"/>
            <a:ext cx="6426758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Sabendo que o eixo vertical da figura é feito de alumínio (G = 27 GPa), determinar o ângulo de torção dos pontos </a:t>
            </a:r>
            <a:r>
              <a:rPr lang="pt-BR" sz="2000" i="1" dirty="0"/>
              <a:t>A</a:t>
            </a:r>
            <a:r>
              <a:rPr lang="pt-BR" sz="2000" dirty="0"/>
              <a:t> e </a:t>
            </a:r>
            <a:r>
              <a:rPr lang="pt-BR" sz="2000" i="1" dirty="0"/>
              <a:t>B</a:t>
            </a:r>
            <a:r>
              <a:rPr lang="pt-BR" sz="2000" dirty="0"/>
              <a:t>. Considerar comprimento dos dois segmentos igual a 500 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B532FD0-0988-48BD-9F99-52FC39F4B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877" y="1487225"/>
            <a:ext cx="3400425" cy="3476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D51DFB8-F2E8-48EC-8E72-2370945F606C}"/>
                  </a:ext>
                </a:extLst>
              </p:cNvPr>
              <p:cNvSpPr txBox="1"/>
              <p:nvPr/>
            </p:nvSpPr>
            <p:spPr>
              <a:xfrm>
                <a:off x="1089238" y="3568576"/>
                <a:ext cx="1825134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sz="20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D51DFB8-F2E8-48EC-8E72-2370945F6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568576"/>
                <a:ext cx="1825134" cy="995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016476C-7366-49FC-B8E1-87FAF5160975}"/>
                  </a:ext>
                </a:extLst>
              </p:cNvPr>
              <p:cNvSpPr txBox="1"/>
              <p:nvPr/>
            </p:nvSpPr>
            <p:spPr>
              <a:xfrm>
                <a:off x="3291290" y="3650682"/>
                <a:ext cx="1340557" cy="831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2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𝜙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  <m:r>
                        <a:rPr kumimoji="0" lang="pt-BR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20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20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en-US" sz="22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C016476C-7366-49FC-B8E1-87FAF5160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90" y="3650682"/>
                <a:ext cx="1340557" cy="831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4C6621A-7F0B-4F97-8F51-9150DCDBFA7D}"/>
                  </a:ext>
                </a:extLst>
              </p:cNvPr>
              <p:cNvSpPr txBox="1"/>
              <p:nvPr/>
            </p:nvSpPr>
            <p:spPr>
              <a:xfrm>
                <a:off x="4547334" y="3568576"/>
                <a:ext cx="1825134" cy="995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pt-BR" sz="200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sz="20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4C6621A-7F0B-4F97-8F51-9150DCDBF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334" y="3568576"/>
                <a:ext cx="1825134" cy="9958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001EF7B-976C-4172-9338-2D965A49CCB3}"/>
                  </a:ext>
                </a:extLst>
              </p:cNvPr>
              <p:cNvSpPr txBox="1"/>
              <p:nvPr/>
            </p:nvSpPr>
            <p:spPr>
              <a:xfrm>
                <a:off x="3291290" y="4877628"/>
                <a:ext cx="1180226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BR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000" b="0" i="1" baseline="3000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001EF7B-976C-4172-9338-2D965A49C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90" y="4877628"/>
                <a:ext cx="1180226" cy="6152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0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Exemplo 6.15. Teorema de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Castigliano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87225"/>
            <a:ext cx="6426758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Momento torsor interno e derivadas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B532FD0-0988-48BD-9F99-52FC39F4B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698" y="1487225"/>
            <a:ext cx="3135101" cy="3205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C8614A6-11AB-483B-AC34-1C060B18EE2D}"/>
                  </a:ext>
                </a:extLst>
              </p:cNvPr>
              <p:cNvSpPr txBox="1"/>
              <p:nvPr/>
            </p:nvSpPr>
            <p:spPr>
              <a:xfrm>
                <a:off x="1089238" y="2365706"/>
                <a:ext cx="2259904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2000" i="1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C8614A6-11AB-483B-AC34-1C060B18E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365706"/>
                <a:ext cx="2259904" cy="392993"/>
              </a:xfrm>
              <a:prstGeom prst="rect">
                <a:avLst/>
              </a:prstGeom>
              <a:blipFill>
                <a:blip r:embed="rId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E659C8A-C31E-4990-AC8B-7408BA428E35}"/>
                  </a:ext>
                </a:extLst>
              </p:cNvPr>
              <p:cNvSpPr txBox="1"/>
              <p:nvPr/>
            </p:nvSpPr>
            <p:spPr>
              <a:xfrm>
                <a:off x="4656415" y="2365705"/>
                <a:ext cx="1724289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2000" i="1" u="none" strike="noStrike" kern="1200" cap="none" spc="0" normalizeH="0" baseline="30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E659C8A-C31E-4990-AC8B-7408BA428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415" y="2365705"/>
                <a:ext cx="1724289" cy="392993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644B38D-3EF0-4D3A-8445-B6F1EB83EF17}"/>
                  </a:ext>
                </a:extLst>
              </p:cNvPr>
              <p:cNvSpPr txBox="1"/>
              <p:nvPr/>
            </p:nvSpPr>
            <p:spPr>
              <a:xfrm>
                <a:off x="1500625" y="3089902"/>
                <a:ext cx="1437129" cy="729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644B38D-3EF0-4D3A-8445-B6F1EB83E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625" y="3089902"/>
                <a:ext cx="1437129" cy="7299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DB2495A-5C02-4590-8CDD-BB7D2F6C67EE}"/>
                  </a:ext>
                </a:extLst>
              </p:cNvPr>
              <p:cNvSpPr txBox="1"/>
              <p:nvPr/>
            </p:nvSpPr>
            <p:spPr>
              <a:xfrm>
                <a:off x="1500625" y="4055445"/>
                <a:ext cx="1437129" cy="729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DB2495A-5C02-4590-8CDD-BB7D2F6C6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625" y="4055445"/>
                <a:ext cx="1437129" cy="7299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5594D0F-5328-4D0D-9FE8-2B55D70FB4BB}"/>
                  </a:ext>
                </a:extLst>
              </p:cNvPr>
              <p:cNvSpPr txBox="1"/>
              <p:nvPr/>
            </p:nvSpPr>
            <p:spPr>
              <a:xfrm>
                <a:off x="4799994" y="3064028"/>
                <a:ext cx="1437129" cy="727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5594D0F-5328-4D0D-9FE8-2B55D70FB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994" y="3064028"/>
                <a:ext cx="1437129" cy="7278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1963114-A3B3-4EE4-BC7E-B7A2DA2D45F4}"/>
                  </a:ext>
                </a:extLst>
              </p:cNvPr>
              <p:cNvSpPr txBox="1"/>
              <p:nvPr/>
            </p:nvSpPr>
            <p:spPr>
              <a:xfrm>
                <a:off x="4799994" y="4015311"/>
                <a:ext cx="1437129" cy="727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1963114-A3B3-4EE4-BC7E-B7A2DA2D4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994" y="4015311"/>
                <a:ext cx="1437129" cy="7278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57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Exemplo 6.15. Teorema de </a:t>
            </a:r>
            <a:r>
              <a:rPr kumimoji="0" lang="pt-B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Castigliano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87225"/>
            <a:ext cx="6426758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G = 27 GPa; L</a:t>
            </a:r>
            <a:r>
              <a:rPr lang="pt-BR" sz="2000" baseline="-25000" dirty="0"/>
              <a:t>AB</a:t>
            </a:r>
            <a:r>
              <a:rPr lang="pt-BR" sz="2000" dirty="0"/>
              <a:t> = L</a:t>
            </a:r>
            <a:r>
              <a:rPr lang="pt-BR" sz="2000" baseline="-25000" dirty="0"/>
              <a:t>BC</a:t>
            </a:r>
            <a:r>
              <a:rPr lang="pt-BR" sz="2000" dirty="0"/>
              <a:t> = 500 mm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B532FD0-0988-48BD-9F99-52FC39F4B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698" y="1487225"/>
            <a:ext cx="3135101" cy="3205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644B38D-3EF0-4D3A-8445-B6F1EB83EF17}"/>
                  </a:ext>
                </a:extLst>
              </p:cNvPr>
              <p:cNvSpPr txBox="1"/>
              <p:nvPr/>
            </p:nvSpPr>
            <p:spPr>
              <a:xfrm>
                <a:off x="1089238" y="2365705"/>
                <a:ext cx="6533817" cy="890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d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−0,500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27.10</m:t>
                              </m:r>
                              <m:r>
                                <a:rPr kumimoji="0" lang="pt-BR" sz="2000" b="0" i="1" u="none" strike="noStrike" kern="1200" cap="none" spc="0" normalizeH="0" baseline="3000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9</m:t>
                              </m:r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0,023</m:t>
                              </m:r>
                            </m:e>
                          </m:d>
                          <m:r>
                            <a:rPr lang="pt-BR" sz="2000" i="1" baseline="30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(−1)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d>
                            <m:d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−0,500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27.10</m:t>
                              </m:r>
                              <m:r>
                                <a:rPr lang="pt-BR" sz="2000" i="1" baseline="30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d>
                          <m:r>
                            <a:rPr lang="pt-BR" sz="2000" i="1" baseline="30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(−1)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644B38D-3EF0-4D3A-8445-B6F1EB83E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365705"/>
                <a:ext cx="6533817" cy="8901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5106E80-B3EC-47DB-AF59-63855197A911}"/>
                  </a:ext>
                </a:extLst>
              </p:cNvPr>
              <p:cNvSpPr txBox="1"/>
              <p:nvPr/>
            </p:nvSpPr>
            <p:spPr>
              <a:xfrm>
                <a:off x="1117560" y="3456105"/>
                <a:ext cx="6326447" cy="890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d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−0,500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27.10</m:t>
                              </m:r>
                              <m:r>
                                <a:rPr kumimoji="0" lang="pt-BR" sz="2000" b="0" i="1" u="none" strike="noStrike" kern="1200" cap="none" spc="0" normalizeH="0" baseline="3000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9</m:t>
                              </m:r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0,023</m:t>
                              </m:r>
                            </m:e>
                          </m:d>
                          <m:r>
                            <a:rPr lang="pt-BR" sz="2000" i="1" baseline="30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(−1)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d>
                            <m:d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−0,500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27.10</m:t>
                              </m:r>
                              <m:r>
                                <a:rPr lang="pt-BR" sz="2000" i="1" baseline="30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d>
                          <m:r>
                            <a:rPr lang="pt-BR" sz="2000" i="1" baseline="30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5106E80-B3EC-47DB-AF59-63855197A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60" y="3456105"/>
                <a:ext cx="6326447" cy="8901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E0682F6-5DA4-4536-A1B8-9FA7C4E0C27C}"/>
                  </a:ext>
                </a:extLst>
              </p:cNvPr>
              <p:cNvSpPr txBox="1"/>
              <p:nvPr/>
            </p:nvSpPr>
            <p:spPr>
              <a:xfrm>
                <a:off x="1940306" y="4860818"/>
                <a:ext cx="22297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𝟎𝟗𝟗𝟒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𝒓𝒂𝒅</m:t>
                      </m:r>
                    </m:oMath>
                  </m:oMathPara>
                </a14:m>
                <a:endPara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E0682F6-5DA4-4536-A1B8-9FA7C4E0C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06" y="4860818"/>
                <a:ext cx="2229759" cy="400110"/>
              </a:xfrm>
              <a:prstGeom prst="rect">
                <a:avLst/>
              </a:prstGeom>
              <a:blipFill>
                <a:blip r:embed="rId7"/>
                <a:stretch>
                  <a:fillRect l="-54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704A000-09D4-426E-B694-592948D5F49B}"/>
                  </a:ext>
                </a:extLst>
              </p:cNvPr>
              <p:cNvSpPr txBox="1"/>
              <p:nvPr/>
            </p:nvSpPr>
            <p:spPr>
              <a:xfrm>
                <a:off x="4552089" y="4838587"/>
                <a:ext cx="22297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𝟎𝟐𝟗𝟓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𝒓𝒂𝒅</m:t>
                      </m:r>
                    </m:oMath>
                  </m:oMathPara>
                </a14:m>
                <a:endPara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704A000-09D4-426E-B694-592948D5F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089" y="4838587"/>
                <a:ext cx="2229759" cy="400110"/>
              </a:xfrm>
              <a:prstGeom prst="rect">
                <a:avLst/>
              </a:prstGeom>
              <a:blipFill>
                <a:blip r:embed="rId8"/>
                <a:stretch>
                  <a:fillRect l="-109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8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22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(*) Teorema da Mínima Energia Potencial Total (MEF)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253"/>
            <a:ext cx="10515600" cy="42436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Energia em função da deformação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2C418CCB-84A8-44A3-8C2A-8EB298C4B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83582"/>
            <a:ext cx="2919818" cy="313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742B820-991F-435E-93A0-DBCD40EC1CDA}"/>
                  </a:ext>
                </a:extLst>
              </p:cNvPr>
              <p:cNvSpPr txBox="1"/>
              <p:nvPr/>
            </p:nvSpPr>
            <p:spPr>
              <a:xfrm>
                <a:off x="4456601" y="2444684"/>
                <a:ext cx="17225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Cyrl-AZ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П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742B820-991F-435E-93A0-DBCD40EC1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01" y="2444684"/>
                <a:ext cx="172252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37170F5-7BFF-4A28-942D-0577B35BA8C9}"/>
                  </a:ext>
                </a:extLst>
              </p:cNvPr>
              <p:cNvSpPr txBox="1"/>
              <p:nvPr/>
            </p:nvSpPr>
            <p:spPr>
              <a:xfrm>
                <a:off x="4932510" y="3091107"/>
                <a:ext cx="1907254" cy="722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𝑒𝑠𝑝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37170F5-7BFF-4A28-942D-0577B35BA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510" y="3091107"/>
                <a:ext cx="1907254" cy="7223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FE806C1-8187-4B3B-82BA-D8D91160E923}"/>
                  </a:ext>
                </a:extLst>
              </p:cNvPr>
              <p:cNvSpPr txBox="1"/>
              <p:nvPr/>
            </p:nvSpPr>
            <p:spPr>
              <a:xfrm>
                <a:off x="4932510" y="4083158"/>
                <a:ext cx="15105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FE806C1-8187-4B3B-82BA-D8D91160E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510" y="4083158"/>
                <a:ext cx="1510562" cy="400110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263F5C1-CC55-41C8-A248-17B0377E0353}"/>
                  </a:ext>
                </a:extLst>
              </p:cNvPr>
              <p:cNvSpPr txBox="1"/>
              <p:nvPr/>
            </p:nvSpPr>
            <p:spPr>
              <a:xfrm>
                <a:off x="7189528" y="3067843"/>
                <a:ext cx="1907254" cy="722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263F5C1-CC55-41C8-A248-17B0377E0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528" y="3067843"/>
                <a:ext cx="1907254" cy="7223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695D62-7A39-4181-B5AF-69DD6F0BC844}"/>
                  </a:ext>
                </a:extLst>
              </p:cNvPr>
              <p:cNvSpPr txBox="1"/>
              <p:nvPr/>
            </p:nvSpPr>
            <p:spPr>
              <a:xfrm>
                <a:off x="9034460" y="3050852"/>
                <a:ext cx="1561982" cy="739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695D62-7A39-4181-B5AF-69DD6F0BC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460" y="3050852"/>
                <a:ext cx="1561982" cy="7393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FAF3AC3-F3C8-4ADD-A663-60FA22556124}"/>
                  </a:ext>
                </a:extLst>
              </p:cNvPr>
              <p:cNvSpPr txBox="1"/>
              <p:nvPr/>
            </p:nvSpPr>
            <p:spPr>
              <a:xfrm>
                <a:off x="7189528" y="4083158"/>
                <a:ext cx="13171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FAF3AC3-F3C8-4ADD-A663-60FA22556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528" y="4083158"/>
                <a:ext cx="131716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6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(*) Teorema da Mínima Energia Potencial Total (MEF)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253"/>
            <a:ext cx="10515600" cy="42436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Energia em função dos deslocamentos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2C418CCB-84A8-44A3-8C2A-8EB298C4B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83582"/>
            <a:ext cx="2919818" cy="313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742B820-991F-435E-93A0-DBCD40EC1CDA}"/>
                  </a:ext>
                </a:extLst>
              </p:cNvPr>
              <p:cNvSpPr txBox="1"/>
              <p:nvPr/>
            </p:nvSpPr>
            <p:spPr>
              <a:xfrm>
                <a:off x="4456601" y="2444684"/>
                <a:ext cx="17225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z-Cyrl-A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П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742B820-991F-435E-93A0-DBCD40EC1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01" y="2444684"/>
                <a:ext cx="172252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B4622A9-ADEE-4393-82C6-80566A782707}"/>
                  </a:ext>
                </a:extLst>
              </p:cNvPr>
              <p:cNvSpPr txBox="1"/>
              <p:nvPr/>
            </p:nvSpPr>
            <p:spPr>
              <a:xfrm>
                <a:off x="6376519" y="2292818"/>
                <a:ext cx="1973154" cy="739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B4622A9-ADEE-4393-82C6-80566A782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519" y="2292818"/>
                <a:ext cx="1973154" cy="7393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0738BBE-C8B4-49F1-8D31-C94C0D9508F4}"/>
                  </a:ext>
                </a:extLst>
              </p:cNvPr>
              <p:cNvSpPr txBox="1"/>
              <p:nvPr/>
            </p:nvSpPr>
            <p:spPr>
              <a:xfrm>
                <a:off x="8546590" y="2444684"/>
                <a:ext cx="13171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0738BBE-C8B4-49F1-8D31-C94C0D950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590" y="2444684"/>
                <a:ext cx="131716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17C28AD-028D-4FBC-980D-AD88A26F0B76}"/>
                  </a:ext>
                </a:extLst>
              </p:cNvPr>
              <p:cNvSpPr txBox="1"/>
              <p:nvPr/>
            </p:nvSpPr>
            <p:spPr>
              <a:xfrm>
                <a:off x="4945004" y="3342363"/>
                <a:ext cx="900942" cy="617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17C28AD-028D-4FBC-980D-AD88A26F0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004" y="3342363"/>
                <a:ext cx="900942" cy="6174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F932E76-89BE-4D0B-BE12-2DA1C0173575}"/>
                  </a:ext>
                </a:extLst>
              </p:cNvPr>
              <p:cNvSpPr txBox="1"/>
              <p:nvPr/>
            </p:nvSpPr>
            <p:spPr>
              <a:xfrm>
                <a:off x="6376519" y="3292672"/>
                <a:ext cx="1409736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F932E76-89BE-4D0B-BE12-2DA1C017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519" y="3292672"/>
                <a:ext cx="1409736" cy="7055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56691CA-E9F9-415E-AB6E-A5FB74F3E175}"/>
                  </a:ext>
                </a:extLst>
              </p:cNvPr>
              <p:cNvSpPr txBox="1"/>
              <p:nvPr/>
            </p:nvSpPr>
            <p:spPr>
              <a:xfrm>
                <a:off x="7724555" y="3294835"/>
                <a:ext cx="988347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56691CA-E9F9-415E-AB6E-A5FB74F3E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555" y="3294835"/>
                <a:ext cx="988347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9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(*) Teorema da Mínima Energia Potencial Total (MEF)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253"/>
            <a:ext cx="10515600" cy="42436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PMEPT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2C418CCB-84A8-44A3-8C2A-8EB298C4B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83582"/>
            <a:ext cx="2919818" cy="313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742B820-991F-435E-93A0-DBCD40EC1CDA}"/>
                  </a:ext>
                </a:extLst>
              </p:cNvPr>
              <p:cNvSpPr txBox="1"/>
              <p:nvPr/>
            </p:nvSpPr>
            <p:spPr>
              <a:xfrm>
                <a:off x="4373474" y="1883472"/>
                <a:ext cx="17225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z-Cyrl-A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П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742B820-991F-435E-93A0-DBCD40EC1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474" y="1883472"/>
                <a:ext cx="172252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0738BBE-C8B4-49F1-8D31-C94C0D9508F4}"/>
                  </a:ext>
                </a:extLst>
              </p:cNvPr>
              <p:cNvSpPr txBox="1"/>
              <p:nvPr/>
            </p:nvSpPr>
            <p:spPr>
              <a:xfrm>
                <a:off x="8222068" y="1883472"/>
                <a:ext cx="13171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0738BBE-C8B4-49F1-8D31-C94C0D950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068" y="1883472"/>
                <a:ext cx="131716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F932E76-89BE-4D0B-BE12-2DA1C0173575}"/>
                  </a:ext>
                </a:extLst>
              </p:cNvPr>
              <p:cNvSpPr txBox="1"/>
              <p:nvPr/>
            </p:nvSpPr>
            <p:spPr>
              <a:xfrm>
                <a:off x="6454166" y="1749269"/>
                <a:ext cx="1409736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F932E76-89BE-4D0B-BE12-2DA1C017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166" y="1749269"/>
                <a:ext cx="1409736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17112C6-7D63-4C07-B520-6256E3CD7560}"/>
                  </a:ext>
                </a:extLst>
              </p:cNvPr>
              <p:cNvSpPr txBox="1"/>
              <p:nvPr/>
            </p:nvSpPr>
            <p:spPr>
              <a:xfrm>
                <a:off x="4373474" y="2888285"/>
                <a:ext cx="97955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az-Cyrl-A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П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17112C6-7D63-4C07-B520-6256E3CD7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474" y="2888285"/>
                <a:ext cx="97955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FE14574-4270-407E-86BB-BB5C21B61A78}"/>
                  </a:ext>
                </a:extLst>
              </p:cNvPr>
              <p:cNvSpPr txBox="1"/>
              <p:nvPr/>
            </p:nvSpPr>
            <p:spPr>
              <a:xfrm>
                <a:off x="5647405" y="2726552"/>
                <a:ext cx="1950896" cy="675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az-Cyrl-A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П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az-Cyrl-AZ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FE14574-4270-407E-86BB-BB5C21B6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05" y="2726552"/>
                <a:ext cx="1950896" cy="675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13A3A68-6D74-4306-8886-D372F488F514}"/>
                  </a:ext>
                </a:extLst>
              </p:cNvPr>
              <p:cNvSpPr txBox="1"/>
              <p:nvPr/>
            </p:nvSpPr>
            <p:spPr>
              <a:xfrm>
                <a:off x="7892675" y="2723296"/>
                <a:ext cx="1317163" cy="675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az-Cyrl-AZ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13A3A68-6D74-4306-8886-D372F488F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675" y="2723296"/>
                <a:ext cx="1317163" cy="6755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56A5B08-49C9-43D8-A5E2-D9472639C207}"/>
                  </a:ext>
                </a:extLst>
              </p:cNvPr>
              <p:cNvSpPr txBox="1"/>
              <p:nvPr/>
            </p:nvSpPr>
            <p:spPr>
              <a:xfrm>
                <a:off x="4373474" y="3785858"/>
                <a:ext cx="2641920" cy="675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az-Cyrl-AZ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56A5B08-49C9-43D8-A5E2-D9472639C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474" y="3785858"/>
                <a:ext cx="2641920" cy="6755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B1E2F7A-E5BD-4897-AB98-637A2638C4D1}"/>
                  </a:ext>
                </a:extLst>
              </p:cNvPr>
              <p:cNvSpPr txBox="1"/>
              <p:nvPr/>
            </p:nvSpPr>
            <p:spPr>
              <a:xfrm>
                <a:off x="7246620" y="3782602"/>
                <a:ext cx="1950896" cy="675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B1E2F7A-E5BD-4897-AB98-637A2638C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620" y="3782602"/>
                <a:ext cx="1950896" cy="6755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173CDE8-ACFC-4C60-981D-EE08719AD748}"/>
                  </a:ext>
                </a:extLst>
              </p:cNvPr>
              <p:cNvSpPr txBox="1"/>
              <p:nvPr/>
            </p:nvSpPr>
            <p:spPr>
              <a:xfrm>
                <a:off x="9428742" y="3782602"/>
                <a:ext cx="143143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𝑷𝑳</m:t>
                          </m:r>
                        </m:num>
                        <m:den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𝑬𝑨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173CDE8-ACFC-4C60-981D-EE08719AD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742" y="3782602"/>
                <a:ext cx="1431430" cy="6685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F3072D0B-3765-4FBA-B911-8830064022CE}"/>
                  </a:ext>
                </a:extLst>
              </p:cNvPr>
              <p:cNvSpPr txBox="1"/>
              <p:nvPr/>
            </p:nvSpPr>
            <p:spPr>
              <a:xfrm>
                <a:off x="4893791" y="5093114"/>
                <a:ext cx="140751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F3072D0B-3765-4FBA-B911-883006402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791" y="5093114"/>
                <a:ext cx="1407510" cy="400110"/>
              </a:xfrm>
              <a:prstGeom prst="rect">
                <a:avLst/>
              </a:prstGeom>
              <a:blipFill>
                <a:blip r:embed="rId1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3A387E87-7E1D-427D-A41F-0D3DAC1B56E2}"/>
                  </a:ext>
                </a:extLst>
              </p:cNvPr>
              <p:cNvSpPr txBox="1"/>
              <p:nvPr/>
            </p:nvSpPr>
            <p:spPr>
              <a:xfrm>
                <a:off x="6594455" y="4946982"/>
                <a:ext cx="1407510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3A387E87-7E1D-427D-A41F-0D3DAC1B5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455" y="4946982"/>
                <a:ext cx="1407510" cy="6776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3F522C55-D34C-4F4E-9760-119AEACC1AAB}"/>
                  </a:ext>
                </a:extLst>
              </p:cNvPr>
              <p:cNvSpPr txBox="1"/>
              <p:nvPr/>
            </p:nvSpPr>
            <p:spPr>
              <a:xfrm>
                <a:off x="8222068" y="4954359"/>
                <a:ext cx="1638547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3F522C55-D34C-4F4E-9760-119AEACC1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068" y="4954359"/>
                <a:ext cx="1638547" cy="6776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64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4" grpId="0"/>
      <p:bldP spid="25" grpId="0"/>
      <p:bldP spid="26" grpId="0"/>
      <p:bldP spid="27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(*) Teorema da Mínima Energia Potencial Total (MEF)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253"/>
            <a:ext cx="10515600" cy="42436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MEF (Treliças)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742B820-991F-435E-93A0-DBCD40EC1CDA}"/>
                  </a:ext>
                </a:extLst>
              </p:cNvPr>
              <p:cNvSpPr txBox="1"/>
              <p:nvPr/>
            </p:nvSpPr>
            <p:spPr>
              <a:xfrm>
                <a:off x="5607559" y="1688787"/>
                <a:ext cx="17225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z-Cyrl-A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П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742B820-991F-435E-93A0-DBCD40EC1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559" y="1688787"/>
                <a:ext cx="172252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0738BBE-C8B4-49F1-8D31-C94C0D9508F4}"/>
                  </a:ext>
                </a:extLst>
              </p:cNvPr>
              <p:cNvSpPr txBox="1"/>
              <p:nvPr/>
            </p:nvSpPr>
            <p:spPr>
              <a:xfrm>
                <a:off x="7536273" y="3493138"/>
                <a:ext cx="33559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pt-B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pt-B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𝑒𝑥𝑡</m:t>
                        </m:r>
                      </m:sub>
                    </m:sSub>
                    <m:r>
                      <a:rPr kumimoji="0" lang="pt-B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=−80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pt-B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−80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−80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0738BBE-C8B4-49F1-8D31-C94C0D950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73" y="3493138"/>
                <a:ext cx="3355970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B0D6AC2-E166-4523-9560-1C02105F0D04}"/>
                  </a:ext>
                </a:extLst>
              </p:cNvPr>
              <p:cNvSpPr txBox="1"/>
              <p:nvPr/>
            </p:nvSpPr>
            <p:spPr>
              <a:xfrm>
                <a:off x="5715147" y="2374986"/>
                <a:ext cx="1973154" cy="739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B0D6AC2-E166-4523-9560-1C02105F0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147" y="2374986"/>
                <a:ext cx="1973154" cy="7393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83AD270D-F415-4A45-8BE3-C3B54FF19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238" y="2472051"/>
            <a:ext cx="4038600" cy="2657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65781636-00BB-4D78-9360-341BA07A7829}"/>
                  </a:ext>
                </a:extLst>
              </p:cNvPr>
              <p:cNvSpPr txBox="1"/>
              <p:nvPr/>
            </p:nvSpPr>
            <p:spPr>
              <a:xfrm>
                <a:off x="7877217" y="2374986"/>
                <a:ext cx="1789127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65781636-00BB-4D78-9360-341BA07A7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217" y="2374986"/>
                <a:ext cx="1789127" cy="6665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B9254862-2AE3-4694-8EE8-EE3616274144}"/>
                  </a:ext>
                </a:extLst>
              </p:cNvPr>
              <p:cNvSpPr txBox="1"/>
              <p:nvPr/>
            </p:nvSpPr>
            <p:spPr>
              <a:xfrm>
                <a:off x="5715147" y="3493138"/>
                <a:ext cx="15105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B9254862-2AE3-4694-8EE8-EE3616274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147" y="3493138"/>
                <a:ext cx="1510562" cy="4001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CEAAA638-E990-4159-BC9D-8DC47CFE1A4B}"/>
                  </a:ext>
                </a:extLst>
              </p:cNvPr>
              <p:cNvSpPr txBox="1"/>
              <p:nvPr/>
            </p:nvSpPr>
            <p:spPr>
              <a:xfrm>
                <a:off x="5607559" y="4725854"/>
                <a:ext cx="25716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az-Cyrl-AZ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П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CEAAA638-E990-4159-BC9D-8DC47CFE1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559" y="4725854"/>
                <a:ext cx="2571628" cy="400110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C66805E8-8B94-45BF-A8A6-825B7ADD09DF}"/>
                  </a:ext>
                </a:extLst>
              </p:cNvPr>
              <p:cNvSpPr txBox="1"/>
              <p:nvPr/>
            </p:nvSpPr>
            <p:spPr>
              <a:xfrm>
                <a:off x="8484502" y="4587098"/>
                <a:ext cx="1407510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C66805E8-8B94-45BF-A8A6-825B7ADD0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502" y="4587098"/>
                <a:ext cx="1407510" cy="6776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60C9587-AB85-47B0-8000-66BB249E3270}"/>
                  </a:ext>
                </a:extLst>
              </p:cNvPr>
              <p:cNvSpPr txBox="1"/>
              <p:nvPr/>
            </p:nvSpPr>
            <p:spPr>
              <a:xfrm>
                <a:off x="9789296" y="4764697"/>
                <a:ext cx="11835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pt-BR" sz="2000" b="1" i="1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60C9587-AB85-47B0-8000-66BB249E3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296" y="4764697"/>
                <a:ext cx="1183504" cy="400110"/>
              </a:xfrm>
              <a:prstGeom prst="rect">
                <a:avLst/>
              </a:prstGeom>
              <a:blipFill>
                <a:blip r:embed="rId1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5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9" grpId="0"/>
      <p:bldP spid="30" grpId="0"/>
      <p:bldP spid="31" grpId="0"/>
      <p:bldP spid="32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Fim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85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Considerando que a viga vertical da figura é prismática, determinar: (a) a carga estática equivalente; (b) a tensão máxima na viga; (c) a flecha máxima no ponto central </a:t>
            </a:r>
            <a:r>
              <a:rPr lang="pt-BR" sz="2200" i="1" dirty="0"/>
              <a:t>C</a:t>
            </a:r>
            <a:r>
              <a:rPr lang="pt-BR" sz="2200" dirty="0"/>
              <a:t>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632063-93BF-4971-8C38-1080996E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240" y="1487225"/>
            <a:ext cx="2335932" cy="33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54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SEGUNDA PROVA (16/12)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Q1. Cisalhamento em vigas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Q2. Flambagem de coluna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i="1" dirty="0"/>
              <a:t>Q3. Cargas combinadas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i="1" dirty="0"/>
              <a:t> Q4. Energia de deformação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7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Energia de deformação (elástica)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632063-93BF-4971-8C38-1080996E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40806"/>
            <a:ext cx="2006601" cy="2877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59BFBE-3C24-43FB-B3AA-B65FF770C791}"/>
                  </a:ext>
                </a:extLst>
              </p:cNvPr>
              <p:cNvSpPr txBox="1"/>
              <p:nvPr/>
            </p:nvSpPr>
            <p:spPr>
              <a:xfrm>
                <a:off x="7147560" y="1562130"/>
                <a:ext cx="1566488" cy="905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59BFBE-3C24-43FB-B3AA-B65FF770C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560" y="1562130"/>
                <a:ext cx="1566488" cy="9055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/>
              <p:nvPr/>
            </p:nvSpPr>
            <p:spPr>
              <a:xfrm>
                <a:off x="7386320" y="3779684"/>
                <a:ext cx="1564640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320" y="3779684"/>
                <a:ext cx="1564640" cy="709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89C7C96-E492-4DE8-A315-B77722ACBDB9}"/>
                  </a:ext>
                </a:extLst>
              </p:cNvPr>
              <p:cNvSpPr txBox="1"/>
              <p:nvPr/>
            </p:nvSpPr>
            <p:spPr>
              <a:xfrm>
                <a:off x="7309656" y="2522531"/>
                <a:ext cx="3940233" cy="1059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89C7C96-E492-4DE8-A315-B77722ACB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656" y="2522531"/>
                <a:ext cx="3940233" cy="10590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D8EC0326-D1DA-4921-8CC2-5F8059B9B8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5067" y="2556567"/>
            <a:ext cx="3509181" cy="24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10515600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(a) carga estática equivalente (carga equivalente de impacto)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632063-93BF-4971-8C38-1080996E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40806"/>
            <a:ext cx="2006601" cy="2877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/>
              <p:nvPr/>
            </p:nvSpPr>
            <p:spPr>
              <a:xfrm>
                <a:off x="3234719" y="2691261"/>
                <a:ext cx="2190721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719" y="2691261"/>
                <a:ext cx="2190721" cy="70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5A0180A-21E0-40B2-BFF4-6F2C2245B024}"/>
                  </a:ext>
                </a:extLst>
              </p:cNvPr>
              <p:cNvSpPr txBox="1"/>
              <p:nvPr/>
            </p:nvSpPr>
            <p:spPr>
              <a:xfrm>
                <a:off x="5384800" y="2508926"/>
                <a:ext cx="3779520" cy="1020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𝑬𝑰</m:t>
                              </m:r>
                            </m:num>
                            <m:den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</m:e>
                      </m:rad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𝑬𝑰</m:t>
                              </m:r>
                            </m:num>
                            <m:den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5A0180A-21E0-40B2-BFF4-6F2C2245B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0" y="2508926"/>
                <a:ext cx="3779520" cy="10202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3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(b) tensão máxima na viga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632063-93BF-4971-8C38-1080996E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40806"/>
            <a:ext cx="2006601" cy="2877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/>
              <p:nvPr/>
            </p:nvSpPr>
            <p:spPr>
              <a:xfrm>
                <a:off x="7022479" y="2605187"/>
                <a:ext cx="2272001" cy="668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𝑀𝑐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𝑃𝐿𝑐</m:t>
                          </m:r>
                        </m:num>
                        <m:den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479" y="2605187"/>
                <a:ext cx="2272001" cy="668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80028D1-9BD3-4987-8B69-9BCBBE7D4259}"/>
                  </a:ext>
                </a:extLst>
              </p:cNvPr>
              <p:cNvSpPr txBox="1"/>
              <p:nvPr/>
            </p:nvSpPr>
            <p:spPr>
              <a:xfrm>
                <a:off x="7022479" y="3515141"/>
                <a:ext cx="3215409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num>
                            <m:den>
                              <m:r>
                                <a:rPr lang="pt-BR" sz="20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80028D1-9BD3-4987-8B69-9BCBBE7D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479" y="3515141"/>
                <a:ext cx="3215409" cy="1001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F19049B-64F4-4B92-A8D7-4D8778351D53}"/>
                  </a:ext>
                </a:extLst>
              </p:cNvPr>
              <p:cNvSpPr txBox="1"/>
              <p:nvPr/>
            </p:nvSpPr>
            <p:spPr>
              <a:xfrm>
                <a:off x="7022479" y="1362130"/>
                <a:ext cx="2006601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³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F19049B-64F4-4B92-A8D7-4D877835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479" y="1362130"/>
                <a:ext cx="2006601" cy="10016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B0AC1E3-DD2C-4120-8F2D-D03D21A917C2}"/>
                  </a:ext>
                </a:extLst>
              </p:cNvPr>
              <p:cNvSpPr txBox="1"/>
              <p:nvPr/>
            </p:nvSpPr>
            <p:spPr>
              <a:xfrm>
                <a:off x="6995932" y="4758198"/>
                <a:ext cx="2771761" cy="1001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num>
                            <m:den>
                              <m:r>
                                <a:rPr lang="pt-BR" sz="2000" b="1" i="1" smtClean="0">
                                  <a:latin typeface="Cambria Math" panose="02040503050406030204" pitchFamily="18" charset="0"/>
                                </a:rPr>
                                <m:t>𝑳𝑰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B0AC1E3-DD2C-4120-8F2D-D03D21A91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932" y="4758198"/>
                <a:ext cx="2771761" cy="10016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m 14">
            <a:extLst>
              <a:ext uri="{FF2B5EF4-FFF2-40B4-BE49-F238E27FC236}">
                <a16:creationId xmlns:a16="http://schemas.microsoft.com/office/drawing/2014/main" id="{9CCD5049-54C5-45F3-BC5E-C0668BA430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5775" y="2541460"/>
            <a:ext cx="3509181" cy="24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400" b="1" dirty="0"/>
              <a:t>Exemplo 6.12. Deslocamento provocado por impacto</a:t>
            </a:r>
            <a:endParaRPr lang="en-US" sz="34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7330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(c) flecha máxima do ponto </a:t>
            </a:r>
            <a:r>
              <a:rPr lang="pt-BR" sz="2200" i="1" dirty="0"/>
              <a:t>C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B6632063-93BF-4971-8C38-1080996E1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40806"/>
            <a:ext cx="2006601" cy="287775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9CD0877-7BA0-4819-A73B-5C414E7D2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665" y="2683071"/>
            <a:ext cx="3215409" cy="2193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/>
              <p:nvPr/>
            </p:nvSpPr>
            <p:spPr>
              <a:xfrm>
                <a:off x="6823939" y="2679253"/>
                <a:ext cx="1504085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96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𝐸𝐼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2D0B10E-440A-4965-AF2F-D0805673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39" y="2679253"/>
                <a:ext cx="1504085" cy="709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5B37161-8F8B-469F-9879-6ED08DE7CA27}"/>
                  </a:ext>
                </a:extLst>
              </p:cNvPr>
              <p:cNvSpPr txBox="1"/>
              <p:nvPr/>
            </p:nvSpPr>
            <p:spPr>
              <a:xfrm>
                <a:off x="8328023" y="2679253"/>
                <a:ext cx="1828029" cy="771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22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2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kumimoji="0" lang="en-US" sz="22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0" lang="pt-BR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48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5B37161-8F8B-469F-9879-6ED08DE7C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023" y="2679253"/>
                <a:ext cx="1828029" cy="7716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5511</TotalTime>
  <Words>2292</Words>
  <Application>Microsoft Office PowerPoint</Application>
  <PresentationFormat>Widescreen</PresentationFormat>
  <Paragraphs>321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Wingdings</vt:lpstr>
      <vt:lpstr>Tema do Office</vt:lpstr>
      <vt:lpstr>LOM3101 – Mecânica dos Materiais</vt:lpstr>
      <vt:lpstr>Semana passada (Aula 14)</vt:lpstr>
      <vt:lpstr>Aula de hoje</vt:lpstr>
      <vt:lpstr>Aula 15 – Energia de deformação</vt:lpstr>
      <vt:lpstr>Exemplo 6.12. Deslocamento provocado por impacto</vt:lpstr>
      <vt:lpstr>Exemplo 6.12. Deslocamento provocado por impacto</vt:lpstr>
      <vt:lpstr>Exemplo 6.12. Deslocamento provocado por impacto</vt:lpstr>
      <vt:lpstr>Exemplo 6.12. Deslocamento provocado por impacto</vt:lpstr>
      <vt:lpstr>Exemplo 6.12. Deslocamento provocado por impacto</vt:lpstr>
      <vt:lpstr>Exemplo 6.12. Deslocamento provocado por impacto</vt:lpstr>
      <vt:lpstr>Exemplo 6.12. Deslocamento provocado por impacto</vt:lpstr>
      <vt:lpstr>Exemplo 6.12. Deslocamento provocado por impacto</vt:lpstr>
      <vt:lpstr>Problema 11.3 – Beer (Mechanics of Materials)</vt:lpstr>
      <vt:lpstr>Problema 11.3 – Beer (Mechanics of Materials)</vt:lpstr>
      <vt:lpstr>Problema 11.3 – Beer (Mechanics of Materials)</vt:lpstr>
      <vt:lpstr>Problema 11.3 – Beer (Mechanics of Materials)</vt:lpstr>
      <vt:lpstr>6.6. Teorema de Castigliano</vt:lpstr>
      <vt:lpstr>6.6. Teorema de Castigliano</vt:lpstr>
      <vt:lpstr>6.6. Teorema de Castigliano</vt:lpstr>
      <vt:lpstr>6.6. Teorema de Castigliano</vt:lpstr>
      <vt:lpstr>6.6. Teorema de Castigliano</vt:lpstr>
      <vt:lpstr>6.6. Teorema de Castigliano</vt:lpstr>
      <vt:lpstr>6.6. Teorema de Castigliano</vt:lpstr>
      <vt:lpstr>6.6. Teorema de Castigliano</vt:lpstr>
      <vt:lpstr>6.6. Teorema de Castigliano</vt:lpstr>
      <vt:lpstr>6.6. Teorema de Castigliano</vt:lpstr>
      <vt:lpstr>6.6. Teorema de Castigliano</vt:lpstr>
      <vt:lpstr>6.6. Teorema de Castigliano</vt:lpstr>
      <vt:lpstr>6.6. Teorema de Castigliano</vt:lpstr>
      <vt:lpstr>6.6. Teorema de Castigliano</vt:lpstr>
      <vt:lpstr>Exemplo 6.13. Teorema de Castigliano</vt:lpstr>
      <vt:lpstr>Exemplo 6.13. Teorema de Castigliano</vt:lpstr>
      <vt:lpstr>Exemplo 6.13. Teorema de Castigliano</vt:lpstr>
      <vt:lpstr>Exemplo 6.13. Teorema de Castigliano</vt:lpstr>
      <vt:lpstr>Exemplo 6.14. Teorema de Castigliano</vt:lpstr>
      <vt:lpstr>Exemplo 6.14. Teorema de Castigliano</vt:lpstr>
      <vt:lpstr>Exemplo 6.14. Teorema de Castigliano</vt:lpstr>
      <vt:lpstr>Exemplo 6.14. Teorema de Castigliano</vt:lpstr>
      <vt:lpstr>6.6. Teorema de Castigliano</vt:lpstr>
      <vt:lpstr>6.6. Teorema de Castigliano</vt:lpstr>
      <vt:lpstr>6.6. Teorema de Castigliano</vt:lpstr>
      <vt:lpstr>Exemplo 6.15. Teorema de Castigliano</vt:lpstr>
      <vt:lpstr>Exemplo 6.15. Teorema de Castigliano</vt:lpstr>
      <vt:lpstr>Exemplo 6.15. Teorema de Castigliano</vt:lpstr>
      <vt:lpstr>(*) Teorema da Mínima Energia Potencial Total (MEF)</vt:lpstr>
      <vt:lpstr>(*) Teorema da Mínima Energia Potencial Total (MEF)</vt:lpstr>
      <vt:lpstr>(*) Teorema da Mínima Energia Potencial Total (MEF)</vt:lpstr>
      <vt:lpstr>(*) Teorema da Mínima Energia Potencial Total (MEF)</vt:lpstr>
      <vt:lpstr>Fim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LOM3101 – Mecânica dos Materiais</dc:title>
  <dc:creator>João Pascon</dc:creator>
  <cp:lastModifiedBy>João Pascon</cp:lastModifiedBy>
  <cp:revision>1415</cp:revision>
  <dcterms:created xsi:type="dcterms:W3CDTF">2021-08-16T17:16:02Z</dcterms:created>
  <dcterms:modified xsi:type="dcterms:W3CDTF">2021-12-09T14:06:39Z</dcterms:modified>
</cp:coreProperties>
</file>