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7" r:id="rId4"/>
    <p:sldId id="258" r:id="rId5"/>
    <p:sldId id="297" r:id="rId6"/>
    <p:sldId id="290" r:id="rId7"/>
    <p:sldId id="298" r:id="rId8"/>
    <p:sldId id="291" r:id="rId9"/>
    <p:sldId id="259" r:id="rId10"/>
    <p:sldId id="295" r:id="rId11"/>
    <p:sldId id="267" r:id="rId12"/>
    <p:sldId id="269" r:id="rId13"/>
    <p:sldId id="271" r:id="rId14"/>
    <p:sldId id="299" r:id="rId15"/>
    <p:sldId id="274" r:id="rId16"/>
    <p:sldId id="292" r:id="rId17"/>
    <p:sldId id="300" r:id="rId18"/>
    <p:sldId id="278" r:id="rId19"/>
    <p:sldId id="275" r:id="rId20"/>
    <p:sldId id="276" r:id="rId21"/>
    <p:sldId id="288" r:id="rId22"/>
    <p:sldId id="279" r:id="rId23"/>
    <p:sldId id="280" r:id="rId24"/>
    <p:sldId id="281" r:id="rId25"/>
    <p:sldId id="289" r:id="rId26"/>
    <p:sldId id="282" r:id="rId27"/>
    <p:sldId id="284" r:id="rId28"/>
    <p:sldId id="301" r:id="rId29"/>
    <p:sldId id="302" r:id="rId30"/>
    <p:sldId id="293" r:id="rId31"/>
    <p:sldId id="285" r:id="rId32"/>
    <p:sldId id="305" r:id="rId33"/>
    <p:sldId id="304" r:id="rId34"/>
    <p:sldId id="303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139" autoAdjust="0"/>
  </p:normalViewPr>
  <p:slideViewPr>
    <p:cSldViewPr>
      <p:cViewPr>
        <p:scale>
          <a:sx n="70" d="100"/>
          <a:sy n="70" d="100"/>
        </p:scale>
        <p:origin x="-2772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zek\Desktop\Rafael\TCC\Resultados%20Ensaios\Tabelas%20Resultados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zek\Desktop\Rafael\TCC\Resultados%20Ensaios\Tabelas%20Resultados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zek\Desktop\Rafael\TCC\Resultados%20Ensaios\Tabelas%20Resultados%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zek\Desktop\Rafael\TCC\Resultados%20Ensaios\Tabelas%20Resultados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zek\Desktop\Rafael\TCC\Resultados%20Ensaios\Tabelas%20Resultado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420B- Tempera 1010°C/Revenimento 175°C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9008101851851854E-2"/>
          <c:y val="0.32533650793650826"/>
          <c:w val="0.86865393518518597"/>
          <c:h val="0.51603134920634841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'420B Revenimento'!$J$6:$L$6</c:f>
              <c:strCache>
                <c:ptCount val="3"/>
                <c:pt idx="0">
                  <c:v>Como Recebido</c:v>
                </c:pt>
                <c:pt idx="1">
                  <c:v>Temperado</c:v>
                </c:pt>
                <c:pt idx="2">
                  <c:v>Revenido</c:v>
                </c:pt>
              </c:strCache>
            </c:strRef>
          </c:cat>
          <c:val>
            <c:numRef>
              <c:f>'420B Revenimento'!$J$7:$L$7</c:f>
              <c:numCache>
                <c:formatCode>0.00</c:formatCode>
                <c:ptCount val="3"/>
                <c:pt idx="0" formatCode="General">
                  <c:v>20.100000000000001</c:v>
                </c:pt>
                <c:pt idx="1">
                  <c:v>41.616666666666561</c:v>
                </c:pt>
                <c:pt idx="2">
                  <c:v>39.433333333333323</c:v>
                </c:pt>
              </c:numCache>
            </c:numRef>
          </c:val>
        </c:ser>
        <c:dLbls>
          <c:showVal val="1"/>
        </c:dLbls>
        <c:marker val="1"/>
        <c:axId val="165099392"/>
        <c:axId val="165131776"/>
      </c:lineChart>
      <c:catAx>
        <c:axId val="165099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131776"/>
        <c:crosses val="autoZero"/>
        <c:auto val="1"/>
        <c:lblAlgn val="ctr"/>
        <c:lblOffset val="100"/>
      </c:catAx>
      <c:valAx>
        <c:axId val="165131776"/>
        <c:scaling>
          <c:orientation val="minMax"/>
          <c:min val="15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09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420B- Tempera 1010°C/Revenimento 205°C</a:t>
            </a:r>
          </a:p>
        </c:rich>
      </c:tx>
      <c:layout>
        <c:manualLayout>
          <c:xMode val="edge"/>
          <c:yMode val="edge"/>
          <c:x val="9.7434979718444295E-2"/>
          <c:y val="3.528374007644815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7823717948718063E-2"/>
          <c:y val="0.33037619047619071"/>
          <c:w val="0.87875747863247977"/>
          <c:h val="0.51603134920634841"/>
        </c:manualLayout>
      </c:layout>
      <c:lineChart>
        <c:grouping val="standard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'420B Revenimento'!$J$6:$L$6</c:f>
              <c:strCache>
                <c:ptCount val="3"/>
                <c:pt idx="0">
                  <c:v>Como Recebido</c:v>
                </c:pt>
                <c:pt idx="1">
                  <c:v>Temperado</c:v>
                </c:pt>
                <c:pt idx="2">
                  <c:v>Revenido</c:v>
                </c:pt>
              </c:strCache>
            </c:strRef>
          </c:cat>
          <c:val>
            <c:numRef>
              <c:f>'420B Revenimento'!$J$8:$L$8</c:f>
              <c:numCache>
                <c:formatCode>0.00</c:formatCode>
                <c:ptCount val="3"/>
                <c:pt idx="0" formatCode="General">
                  <c:v>20.100000000000001</c:v>
                </c:pt>
                <c:pt idx="1">
                  <c:v>41.616666666666561</c:v>
                </c:pt>
                <c:pt idx="2">
                  <c:v>39.273333333333333</c:v>
                </c:pt>
              </c:numCache>
            </c:numRef>
          </c:val>
        </c:ser>
        <c:ser>
          <c:idx val="0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'420B Revenimento'!$J$6:$L$6</c:f>
              <c:strCache>
                <c:ptCount val="3"/>
                <c:pt idx="0">
                  <c:v>Como Recebido</c:v>
                </c:pt>
                <c:pt idx="1">
                  <c:v>Temperado</c:v>
                </c:pt>
                <c:pt idx="2">
                  <c:v>Revenido</c:v>
                </c:pt>
              </c:strCache>
            </c:strRef>
          </c:cat>
          <c:val>
            <c:numRef>
              <c:f>'420B Revenimento'!$J$8:$L$8</c:f>
              <c:numCache>
                <c:formatCode>0.00</c:formatCode>
                <c:ptCount val="3"/>
                <c:pt idx="0" formatCode="General">
                  <c:v>20.100000000000001</c:v>
                </c:pt>
                <c:pt idx="1">
                  <c:v>41.616666666666561</c:v>
                </c:pt>
                <c:pt idx="2">
                  <c:v>39.273333333333333</c:v>
                </c:pt>
              </c:numCache>
            </c:numRef>
          </c:val>
        </c:ser>
        <c:dLbls>
          <c:showVal val="1"/>
        </c:dLbls>
        <c:marker val="1"/>
        <c:axId val="139884800"/>
        <c:axId val="139890688"/>
      </c:lineChart>
      <c:catAx>
        <c:axId val="139884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890688"/>
        <c:crosses val="autoZero"/>
        <c:auto val="1"/>
        <c:lblAlgn val="ctr"/>
        <c:lblOffset val="100"/>
      </c:catAx>
      <c:valAx>
        <c:axId val="139890688"/>
        <c:scaling>
          <c:orientation val="minMax"/>
          <c:min val="15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88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420B- Tempera 1070°C/Revenimento 175°C</a:t>
            </a:r>
          </a:p>
        </c:rich>
      </c:tx>
      <c:layout>
        <c:manualLayout>
          <c:xMode val="edge"/>
          <c:yMode val="edge"/>
          <c:x val="0.13883012820512822"/>
          <c:y val="4.031746031746036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607222222222236"/>
          <c:y val="0.28094087301587362"/>
          <c:w val="0.75682176091624909"/>
          <c:h val="0.5494951693225939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'420B Revenimento'!$J$6:$L$6</c:f>
              <c:strCache>
                <c:ptCount val="3"/>
                <c:pt idx="0">
                  <c:v>Como Recebido</c:v>
                </c:pt>
                <c:pt idx="1">
                  <c:v>Temperado</c:v>
                </c:pt>
                <c:pt idx="2">
                  <c:v>Revenido</c:v>
                </c:pt>
              </c:strCache>
            </c:strRef>
          </c:cat>
          <c:val>
            <c:numRef>
              <c:f>'420B Revenimento'!$J$9:$L$9</c:f>
              <c:numCache>
                <c:formatCode>0.00</c:formatCode>
                <c:ptCount val="3"/>
                <c:pt idx="0" formatCode="General">
                  <c:v>20.100000000000001</c:v>
                </c:pt>
                <c:pt idx="1">
                  <c:v>50.133333333333361</c:v>
                </c:pt>
                <c:pt idx="2">
                  <c:v>46.14</c:v>
                </c:pt>
              </c:numCache>
            </c:numRef>
          </c:val>
        </c:ser>
        <c:dLbls>
          <c:showVal val="1"/>
        </c:dLbls>
        <c:marker val="1"/>
        <c:axId val="139906432"/>
        <c:axId val="139908224"/>
      </c:lineChart>
      <c:catAx>
        <c:axId val="139906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908224"/>
        <c:crosses val="autoZero"/>
        <c:auto val="1"/>
        <c:lblAlgn val="ctr"/>
        <c:lblOffset val="100"/>
      </c:catAx>
      <c:valAx>
        <c:axId val="139908224"/>
        <c:scaling>
          <c:orientation val="minMax"/>
          <c:min val="15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90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420B- Tempera 1070°C/Revenimento 205°C</a:t>
            </a:r>
          </a:p>
        </c:rich>
      </c:tx>
      <c:layout>
        <c:manualLayout>
          <c:xMode val="edge"/>
          <c:yMode val="edge"/>
          <c:x val="0.15239850427350418"/>
          <c:y val="3.023809523809524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1392094017094014E-2"/>
          <c:y val="0.3454952380952378"/>
          <c:w val="0.87875747863247977"/>
          <c:h val="0.51603134920634841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'420B Revenimento'!$J$6:$L$6</c:f>
              <c:strCache>
                <c:ptCount val="3"/>
                <c:pt idx="0">
                  <c:v>Como Recebido</c:v>
                </c:pt>
                <c:pt idx="1">
                  <c:v>Temperado</c:v>
                </c:pt>
                <c:pt idx="2">
                  <c:v>Revenido</c:v>
                </c:pt>
              </c:strCache>
            </c:strRef>
          </c:cat>
          <c:val>
            <c:numRef>
              <c:f>'420B Revenimento'!$J$10:$L$10</c:f>
              <c:numCache>
                <c:formatCode>0.00</c:formatCode>
                <c:ptCount val="3"/>
                <c:pt idx="0" formatCode="General">
                  <c:v>20.100000000000001</c:v>
                </c:pt>
                <c:pt idx="1">
                  <c:v>50.133333333333361</c:v>
                </c:pt>
                <c:pt idx="2">
                  <c:v>44.366666666666568</c:v>
                </c:pt>
              </c:numCache>
            </c:numRef>
          </c:val>
        </c:ser>
        <c:dLbls>
          <c:showVal val="1"/>
        </c:dLbls>
        <c:marker val="1"/>
        <c:axId val="139916032"/>
        <c:axId val="139917568"/>
      </c:lineChart>
      <c:catAx>
        <c:axId val="139916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917568"/>
        <c:crosses val="autoZero"/>
        <c:auto val="1"/>
        <c:lblAlgn val="ctr"/>
        <c:lblOffset val="100"/>
      </c:catAx>
      <c:valAx>
        <c:axId val="139917568"/>
        <c:scaling>
          <c:orientation val="minMax"/>
          <c:min val="15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91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Aço Inoxidável 420B - Dureza (HRC) x Tratamento Térmico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'420B Revenimento'!$L$10</c:f>
              <c:strCache>
                <c:ptCount val="1"/>
                <c:pt idx="0">
                  <c:v>44,37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('420B Revenimento'!$J$6,'420B Revenimento'!$M$7:$M$10)</c:f>
              <c:strCache>
                <c:ptCount val="5"/>
                <c:pt idx="0">
                  <c:v>Como Recebido</c:v>
                </c:pt>
                <c:pt idx="1">
                  <c:v>Tempera 1010°C / Revenimento 175°C</c:v>
                </c:pt>
                <c:pt idx="2">
                  <c:v>Tempera 1010°C / Revenimento 205°C</c:v>
                </c:pt>
                <c:pt idx="3">
                  <c:v>Tempera 1070°C / Revenimento 175°C</c:v>
                </c:pt>
                <c:pt idx="4">
                  <c:v>Tempera 1070°C / Revenimento 205°C</c:v>
                </c:pt>
              </c:strCache>
            </c:strRef>
          </c:cat>
          <c:val>
            <c:numRef>
              <c:f>('420B Revenimento'!$J$7,'420B Revenimento'!$L$7:$L$10)</c:f>
              <c:numCache>
                <c:formatCode>0.00</c:formatCode>
                <c:ptCount val="5"/>
                <c:pt idx="0" formatCode="General">
                  <c:v>20.100000000000001</c:v>
                </c:pt>
                <c:pt idx="1">
                  <c:v>39.433333333333323</c:v>
                </c:pt>
                <c:pt idx="2">
                  <c:v>39.273333333333333</c:v>
                </c:pt>
                <c:pt idx="3">
                  <c:v>46.14</c:v>
                </c:pt>
                <c:pt idx="4">
                  <c:v>44.366666666666568</c:v>
                </c:pt>
              </c:numCache>
            </c:numRef>
          </c:val>
        </c:ser>
        <c:dLbls>
          <c:showVal val="1"/>
        </c:dLbls>
        <c:marker val="1"/>
        <c:axId val="167696256"/>
        <c:axId val="167697792"/>
      </c:lineChart>
      <c:catAx>
        <c:axId val="167696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97792"/>
        <c:crosses val="autoZero"/>
        <c:auto val="1"/>
        <c:lblAlgn val="ctr"/>
        <c:lblOffset val="100"/>
      </c:catAx>
      <c:valAx>
        <c:axId val="167697792"/>
        <c:scaling>
          <c:orientation val="minMax"/>
          <c:min val="15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769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D871D-FD4A-490E-87CD-2DC1BC1BBE68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ED8D4-5746-4FBF-A1CE-ECFA95C789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283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Falar sobre composição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quimica</a:t>
            </a:r>
            <a:r>
              <a:rPr lang="pt-BR" baseline="0" dirty="0" smtClean="0"/>
              <a:t> da vinhaça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ED8D4-5746-4FBF-A1CE-ECFA95C7895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203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animação da </a:t>
            </a:r>
            <a:r>
              <a:rPr lang="pt-BR" smtClean="0"/>
              <a:t>membrana</a:t>
            </a:r>
            <a:r>
              <a:rPr lang="pt-BR" baseline="0" smtClean="0"/>
              <a:t> escolhida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ED8D4-5746-4FBF-A1CE-ECFA95C78957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671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ED8D4-5746-4FBF-A1CE-ECFA95C78957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SIICUSP 2014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396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animação da </a:t>
            </a:r>
            <a:r>
              <a:rPr lang="pt-BR" smtClean="0"/>
              <a:t>membrana</a:t>
            </a:r>
            <a:r>
              <a:rPr lang="pt-BR" baseline="0" smtClean="0"/>
              <a:t> escolhida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ED8D4-5746-4FBF-A1CE-ECFA95C7895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671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animação da membrana</a:t>
            </a:r>
            <a:r>
              <a:rPr lang="pt-BR" baseline="0" dirty="0" smtClean="0"/>
              <a:t> escolhida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ED8D4-5746-4FBF-A1CE-ECFA95C7895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671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animação da </a:t>
            </a:r>
            <a:r>
              <a:rPr lang="pt-BR" smtClean="0"/>
              <a:t>membrana</a:t>
            </a:r>
            <a:r>
              <a:rPr lang="pt-BR" baseline="0" smtClean="0"/>
              <a:t> escolhida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ED8D4-5746-4FBF-A1CE-ECFA95C7895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671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animação da </a:t>
            </a:r>
            <a:r>
              <a:rPr lang="pt-BR" smtClean="0"/>
              <a:t>membrana</a:t>
            </a:r>
            <a:r>
              <a:rPr lang="pt-BR" baseline="0" smtClean="0"/>
              <a:t> escolhida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ED8D4-5746-4FBF-A1CE-ECFA95C7895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6716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animação da </a:t>
            </a:r>
            <a:r>
              <a:rPr lang="pt-BR" smtClean="0"/>
              <a:t>membrana</a:t>
            </a:r>
            <a:r>
              <a:rPr lang="pt-BR" baseline="0" smtClean="0"/>
              <a:t> escolhida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ED8D4-5746-4FBF-A1CE-ECFA95C7895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671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animação da </a:t>
            </a:r>
            <a:r>
              <a:rPr lang="pt-BR" smtClean="0"/>
              <a:t>membrana</a:t>
            </a:r>
            <a:r>
              <a:rPr lang="pt-BR" baseline="0" smtClean="0"/>
              <a:t> escolhida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ED8D4-5746-4FBF-A1CE-ECFA95C78957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6716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animação da </a:t>
            </a:r>
            <a:r>
              <a:rPr lang="pt-BR" smtClean="0"/>
              <a:t>membrana</a:t>
            </a:r>
            <a:r>
              <a:rPr lang="pt-BR" baseline="0" smtClean="0"/>
              <a:t> escolhida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ED8D4-5746-4FBF-A1CE-ECFA95C78957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67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raco sup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4664"/>
            <a:ext cx="914400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traco inf1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" y="6525344"/>
            <a:ext cx="6732240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logo minerva 2014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056784" y="6017810"/>
            <a:ext cx="1979712" cy="723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572E-8AF6-439D-BE96-258700B60C42}" type="datetimeFigureOut">
              <a:rPr lang="pt-BR" smtClean="0"/>
              <a:pPr/>
              <a:t>13/02/2015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23560-BE68-45AD-BA6F-8F3FF8D5613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92696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UNIVERSIDADE DE SÃO PAULO</a:t>
            </a:r>
          </a:p>
          <a:p>
            <a:pPr algn="ctr"/>
            <a:r>
              <a:rPr lang="pt-BR" sz="2800" dirty="0"/>
              <a:t>ESCOLA DE ENGENHARIA DE SÃO CARLOS - EESC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 </a:t>
            </a:r>
          </a:p>
          <a:p>
            <a:pPr algn="ctr"/>
            <a:r>
              <a:rPr lang="pt-BR" sz="2800" b="1" dirty="0" smtClean="0"/>
              <a:t>TITULO SSJKJDJF KDJFKASK </a:t>
            </a:r>
            <a:r>
              <a:rPr lang="pt-BR" sz="2800" dirty="0"/>
              <a:t> </a:t>
            </a:r>
          </a:p>
          <a:p>
            <a:endParaRPr lang="pt-BR" sz="2800" dirty="0" smtClean="0"/>
          </a:p>
          <a:p>
            <a:endParaRPr lang="pt-BR" sz="2800" dirty="0"/>
          </a:p>
          <a:p>
            <a:pPr algn="r"/>
            <a:r>
              <a:rPr lang="pt-BR" sz="2800" dirty="0" smtClean="0"/>
              <a:t>LXDSX  INXXAO BSCSFF</a:t>
            </a:r>
            <a:endParaRPr lang="pt-BR" sz="2800" dirty="0" smtClean="0"/>
          </a:p>
          <a:p>
            <a:pPr algn="r"/>
            <a:endParaRPr lang="pt-BR" sz="2800" dirty="0"/>
          </a:p>
          <a:p>
            <a:pPr algn="r"/>
            <a:r>
              <a:rPr lang="pt-BR" sz="2800" dirty="0" smtClean="0"/>
              <a:t>Orientador: Carlos </a:t>
            </a:r>
            <a:r>
              <a:rPr lang="pt-BR" sz="2800" dirty="0"/>
              <a:t>A</a:t>
            </a:r>
            <a:r>
              <a:rPr lang="pt-BR" sz="2800" dirty="0" smtClean="0"/>
              <a:t>lberto Fortulan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11561" y="476672"/>
            <a:ext cx="52565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Aplicações para a vinhaça</a:t>
            </a:r>
          </a:p>
          <a:p>
            <a:endParaRPr lang="pt-BR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Descarte em riachos e rios;</a:t>
            </a:r>
          </a:p>
          <a:p>
            <a:r>
              <a:rPr lang="pt-BR" sz="2000" dirty="0" smtClean="0"/>
              <a:t>	Ácido </a:t>
            </a:r>
            <a:r>
              <a:rPr lang="pt-BR" sz="2000" dirty="0"/>
              <a:t>e corrosivo;</a:t>
            </a:r>
          </a:p>
          <a:p>
            <a:r>
              <a:rPr lang="pt-BR" sz="2000" dirty="0" smtClean="0"/>
              <a:t>	Alta DBO, nociva </a:t>
            </a:r>
            <a:r>
              <a:rPr lang="pt-BR" sz="2000" dirty="0"/>
              <a:t>a fauna e flora </a:t>
            </a:r>
            <a:r>
              <a:rPr lang="pt-BR" sz="2000" dirty="0" smtClean="0"/>
              <a:t>	aquáticas;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Odor </a:t>
            </a:r>
            <a:r>
              <a:rPr lang="pt-BR" sz="2000" dirty="0"/>
              <a:t>e aspecto </a:t>
            </a:r>
            <a:r>
              <a:rPr lang="pt-BR" sz="2000" dirty="0" smtClean="0"/>
              <a:t>característicos;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Propiciar endemias (amebíase).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Fertirrigação;</a:t>
            </a:r>
          </a:p>
          <a:p>
            <a:r>
              <a:rPr lang="pt-BR" sz="2000" dirty="0" smtClean="0"/>
              <a:t>	Teor de NPK;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Plano de aplicação (CETESB);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Analise de solo.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Incinerada;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Produção de biogás.</a:t>
            </a:r>
          </a:p>
          <a:p>
            <a:endParaRPr lang="pt-BR" sz="2800" b="1" dirty="0" smtClean="0"/>
          </a:p>
          <a:p>
            <a:endParaRPr lang="pt-BR" sz="2800" b="1" dirty="0"/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08399"/>
            <a:ext cx="2808312" cy="219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734" y="1268760"/>
            <a:ext cx="2786339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5508104" y="59492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Aplicação de vinhaça. Fonte: Sobreira, 2010.</a:t>
            </a:r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12160" y="29969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Lagoa de Vinhaça. Fonte: </a:t>
            </a:r>
            <a:r>
              <a:rPr lang="pt-BR" sz="1400" dirty="0" err="1" smtClean="0"/>
              <a:t>Limoni</a:t>
            </a:r>
            <a:r>
              <a:rPr lang="pt-BR" sz="1400" dirty="0" smtClean="0"/>
              <a:t>, 2008.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>
            <a:off x="7402388" y="2370"/>
            <a:ext cx="120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Introdução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40957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476672"/>
            <a:ext cx="82809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Microfiltração Tangencial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/>
              <a:t>Processos </a:t>
            </a:r>
            <a:r>
              <a:rPr lang="pt-BR" sz="2400" dirty="0"/>
              <a:t>usados para </a:t>
            </a:r>
            <a:r>
              <a:rPr lang="pt-BR" sz="2400" dirty="0" smtClean="0"/>
              <a:t>separação/retenção de misturas </a:t>
            </a:r>
            <a:r>
              <a:rPr lang="pt-BR" sz="2400" dirty="0"/>
              <a:t>sólido-líquido, líquido-líquido e </a:t>
            </a:r>
            <a:r>
              <a:rPr lang="pt-BR" sz="2400" dirty="0" smtClean="0"/>
              <a:t>gás-sólido;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/>
              <a:t>As partículas são separadas através de uma superfície </a:t>
            </a:r>
            <a:r>
              <a:rPr lang="pt-BR" sz="2400" dirty="0" smtClean="0"/>
              <a:t>porosa;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/>
              <a:t>Solução escoa paralelamente à superfície da membrana, reduzindo “fouling” e camada de polarização.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/>
              <a:t>Permeado é transportado transversalmente</a:t>
            </a:r>
            <a:r>
              <a:rPr lang="pt-BR" sz="2400" dirty="0" smtClean="0"/>
              <a:t>.</a:t>
            </a:r>
            <a:endParaRPr lang="pt-BR" sz="2800" b="1" dirty="0"/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1322"/>
            <a:ext cx="3568978" cy="205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42" y="3531321"/>
            <a:ext cx="3609783" cy="218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89746" y="5805264"/>
            <a:ext cx="1630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Fonte: JIUWU, 2012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4932040" y="5517232"/>
            <a:ext cx="3334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Fonte: HABERT, BORGES E NÓBREGA, 2006.</a:t>
            </a:r>
          </a:p>
        </p:txBody>
      </p:sp>
      <p:sp>
        <p:nvSpPr>
          <p:cNvPr id="9" name="Retângulo 8"/>
          <p:cNvSpPr/>
          <p:nvPr/>
        </p:nvSpPr>
        <p:spPr>
          <a:xfrm>
            <a:off x="7402388" y="2370"/>
            <a:ext cx="120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Introdução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27276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507348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Membrana de cerâmica.</a:t>
            </a:r>
          </a:p>
          <a:p>
            <a:endParaRPr lang="pt-BR" sz="28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000" dirty="0" smtClean="0"/>
              <a:t>Barreira seletiva;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000" dirty="0" smtClean="0"/>
              <a:t>Tamanho </a:t>
            </a:r>
            <a:r>
              <a:rPr lang="pt-BR" sz="2000" dirty="0"/>
              <a:t>de </a:t>
            </a:r>
            <a:r>
              <a:rPr lang="pt-BR" sz="2000" dirty="0" smtClean="0"/>
              <a:t>poro;</a:t>
            </a:r>
            <a:endParaRPr lang="pt-BR" sz="2000" dirty="0"/>
          </a:p>
          <a:p>
            <a:pPr algn="just"/>
            <a:r>
              <a:rPr lang="pt-BR" sz="2000" dirty="0" smtClean="0"/>
              <a:t>	Entre 0,1 e 10 µm.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Pressão </a:t>
            </a:r>
            <a:r>
              <a:rPr lang="pt-BR" sz="2000" dirty="0"/>
              <a:t>transmembrana (PTM</a:t>
            </a:r>
            <a:r>
              <a:rPr lang="pt-BR" sz="2000" dirty="0" smtClean="0"/>
              <a:t>);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Velocidade </a:t>
            </a:r>
            <a:r>
              <a:rPr lang="pt-BR" sz="2000" dirty="0"/>
              <a:t>do </a:t>
            </a:r>
            <a:r>
              <a:rPr lang="pt-BR" sz="2000" dirty="0" smtClean="0"/>
              <a:t>fluxo a ser filtrado;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Diferentes materiais;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alumina</a:t>
            </a:r>
            <a:r>
              <a:rPr lang="pt-BR" sz="2000" dirty="0"/>
              <a:t>; carbono; óxidos </a:t>
            </a:r>
            <a:r>
              <a:rPr lang="pt-BR" sz="2000" dirty="0" smtClean="0"/>
              <a:t>metálicos;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polipropileno, poliamida, nylon...</a:t>
            </a:r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005" y="4214641"/>
            <a:ext cx="6315918" cy="13556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1074155" y="5611384"/>
            <a:ext cx="6984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Tipos de membranas </a:t>
            </a:r>
            <a:r>
              <a:rPr lang="pt-BR" sz="1400" dirty="0"/>
              <a:t>(a) simples (monocanal) e (b) multicanal. Fonte: Trevisoli, 2010.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32942" y="371702"/>
            <a:ext cx="38982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Vantagens da MFT com </a:t>
            </a:r>
          </a:p>
          <a:p>
            <a:r>
              <a:rPr lang="pt-BR" sz="2800" b="1" dirty="0" smtClean="0"/>
              <a:t>membranas cerâmicas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Maior </a:t>
            </a:r>
            <a:r>
              <a:rPr lang="pt-BR" sz="2000" dirty="0"/>
              <a:t>durabilidade a altas </a:t>
            </a:r>
            <a:r>
              <a:rPr lang="pt-BR" sz="2000" dirty="0" smtClean="0"/>
              <a:t>temperaturas;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Resistência mecânica;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Resistência </a:t>
            </a:r>
            <a:r>
              <a:rPr lang="pt-BR" sz="2000" dirty="0"/>
              <a:t>a solventes </a:t>
            </a:r>
            <a:r>
              <a:rPr lang="pt-BR" sz="2000" dirty="0" smtClean="0"/>
              <a:t>orgânicos;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Resistência </a:t>
            </a:r>
            <a:r>
              <a:rPr lang="pt-BR" sz="2000" dirty="0"/>
              <a:t>ataque </a:t>
            </a:r>
            <a:r>
              <a:rPr lang="pt-BR" sz="2000" dirty="0" smtClean="0"/>
              <a:t>biológico;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000" dirty="0" smtClean="0"/>
              <a:t>Resistência a esterilização </a:t>
            </a:r>
            <a:r>
              <a:rPr lang="pt-BR" sz="2000" dirty="0"/>
              <a:t>a </a:t>
            </a:r>
            <a:r>
              <a:rPr lang="pt-BR" sz="2000" dirty="0" smtClean="0"/>
              <a:t>vapor.</a:t>
            </a:r>
          </a:p>
        </p:txBody>
      </p:sp>
      <p:sp>
        <p:nvSpPr>
          <p:cNvPr id="8" name="Retângulo 7"/>
          <p:cNvSpPr/>
          <p:nvPr/>
        </p:nvSpPr>
        <p:spPr>
          <a:xfrm>
            <a:off x="7402388" y="2370"/>
            <a:ext cx="120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Introdução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10821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76672"/>
            <a:ext cx="2843808" cy="485120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/>
          <a:lstStyle/>
          <a:p>
            <a:r>
              <a:rPr lang="pt-BR" sz="2800" dirty="0" smtClean="0"/>
              <a:t>Tratamentos Térmicos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8931" y="1556792"/>
            <a:ext cx="8229600" cy="1787733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Principais Parâmetros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Temperatura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Tempo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Forma de resfriamento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dirty="0" smtClean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1560" y="3645024"/>
            <a:ext cx="8229600" cy="18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08931" y="3651258"/>
            <a:ext cx="8229600" cy="2094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/>
              <a:t>Principais objetivos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Aumento ou diminuição da resistência mecânica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Melhora da </a:t>
            </a:r>
            <a:r>
              <a:rPr lang="pt-BR" sz="2400" dirty="0" err="1" smtClean="0">
                <a:solidFill>
                  <a:srgbClr val="0070C0"/>
                </a:solidFill>
              </a:rPr>
              <a:t>usinabilidade</a:t>
            </a:r>
            <a:endParaRPr lang="pt-BR" sz="2400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Melhora da resistência ao desgaste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2400" dirty="0">
                <a:solidFill>
                  <a:srgbClr val="0070C0"/>
                </a:solidFill>
              </a:rPr>
              <a:t>Melhora da resistência </a:t>
            </a:r>
            <a:r>
              <a:rPr lang="pt-BR" sz="2400" dirty="0" smtClean="0">
                <a:solidFill>
                  <a:srgbClr val="0070C0"/>
                </a:solidFill>
              </a:rPr>
              <a:t>a corrosão</a:t>
            </a:r>
            <a:endParaRPr lang="pt-BR" sz="24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pt-BR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7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404664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Microfiltração aplicada à vinhaça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0" y="1112545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Trevisoli (2010) fez </a:t>
            </a:r>
            <a:r>
              <a:rPr lang="pt-BR" sz="2800" dirty="0" smtClean="0"/>
              <a:t>um estudo do </a:t>
            </a:r>
            <a:r>
              <a:rPr lang="pt-BR" sz="2800" dirty="0"/>
              <a:t>processo de microfiltração tangencial com membranas tubulares cerâmicas, aplicado à clarificação da </a:t>
            </a:r>
            <a:r>
              <a:rPr lang="pt-BR" sz="2800" dirty="0" smtClean="0"/>
              <a:t>vinhaça.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/>
              <a:t>Membranas de alumina com poros de 0,8 e 1,2 µm (M08 e M12);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/>
              <a:t>Pressão transmembrana (PTM) variando de 200 a 500 kPa;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800" dirty="0" smtClean="0"/>
              <a:t>Reynolds de 11500, 22500 e 33500.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318153" y="5108991"/>
            <a:ext cx="42760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/>
              <a:t>M12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F</a:t>
            </a:r>
            <a:r>
              <a:rPr lang="pt-BR" dirty="0" smtClean="0"/>
              <a:t>luxo </a:t>
            </a:r>
            <a:r>
              <a:rPr lang="pt-BR" dirty="0"/>
              <a:t>transmembrana </a:t>
            </a:r>
            <a:r>
              <a:rPr lang="pt-BR" dirty="0" smtClean="0"/>
              <a:t>de </a:t>
            </a:r>
            <a:r>
              <a:rPr lang="pt-BR" dirty="0"/>
              <a:t>31,48 </a:t>
            </a:r>
            <a:r>
              <a:rPr lang="pt-BR" dirty="0" smtClean="0"/>
              <a:t>L/h¹m² 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PTM de 500 kPa;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Reynolds de 11.500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54349" y="5108991"/>
            <a:ext cx="42760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/>
              <a:t>M08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F</a:t>
            </a:r>
            <a:r>
              <a:rPr lang="pt-BR" dirty="0" smtClean="0"/>
              <a:t>luxo </a:t>
            </a:r>
            <a:r>
              <a:rPr lang="pt-BR" dirty="0"/>
              <a:t>transmembrana </a:t>
            </a:r>
            <a:r>
              <a:rPr lang="pt-BR" dirty="0" smtClean="0"/>
              <a:t>de </a:t>
            </a:r>
            <a:r>
              <a:rPr lang="pt-BR" dirty="0"/>
              <a:t>39,47</a:t>
            </a:r>
            <a:r>
              <a:rPr lang="pt-BR" dirty="0" smtClean="0"/>
              <a:t> L/h¹m² 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PTM de 500 kPa;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Reynolds de 33.500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10169" y="4748361"/>
            <a:ext cx="13681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7402388" y="2370"/>
            <a:ext cx="120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Introdução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12435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2060848"/>
            <a:ext cx="6264696" cy="175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 E MÉTODOS </a:t>
            </a:r>
            <a:endParaRPr lang="pt-BR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2364" y="1114005"/>
            <a:ext cx="3960000" cy="1753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74688"/>
            <a:ext cx="8229600" cy="550056"/>
          </a:xfrm>
        </p:spPr>
        <p:txBody>
          <a:bodyPr/>
          <a:lstStyle/>
          <a:p>
            <a:r>
              <a:rPr lang="pt-BR" sz="2800" dirty="0" smtClean="0"/>
              <a:t>Ligas Utilizadas</a:t>
            </a:r>
            <a:endParaRPr lang="pt-BR" sz="28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2764" y="1308585"/>
            <a:ext cx="8229600" cy="1630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/>
              <a:t>440C</a:t>
            </a:r>
          </a:p>
          <a:p>
            <a:pPr algn="l"/>
            <a:r>
              <a:rPr lang="pt-BR" sz="2400" dirty="0" smtClean="0"/>
              <a:t>- Fresas</a:t>
            </a:r>
          </a:p>
          <a:p>
            <a:pPr algn="l"/>
            <a:r>
              <a:rPr lang="pt-BR" sz="2400" dirty="0" smtClean="0"/>
              <a:t>- </a:t>
            </a:r>
            <a:r>
              <a:rPr lang="pt-BR" sz="2400" dirty="0" err="1" smtClean="0"/>
              <a:t>Martensítico</a:t>
            </a:r>
            <a:endParaRPr lang="pt-BR" sz="2400" dirty="0" smtClean="0"/>
          </a:p>
          <a:p>
            <a:pPr algn="l"/>
            <a:r>
              <a:rPr lang="pt-BR" sz="2400" dirty="0" smtClean="0"/>
              <a:t>- Alta concentração de carbono e cromo</a:t>
            </a:r>
            <a:endParaRPr lang="pt-BR" sz="24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42764" y="3132721"/>
            <a:ext cx="8229600" cy="1630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/>
              <a:t>420B</a:t>
            </a:r>
          </a:p>
          <a:p>
            <a:pPr algn="l"/>
            <a:r>
              <a:rPr lang="pt-BR" sz="2400" dirty="0" smtClean="0"/>
              <a:t>- Lâminas </a:t>
            </a:r>
            <a:r>
              <a:rPr lang="pt-BR" sz="2400" dirty="0" err="1" smtClean="0"/>
              <a:t>canuladas</a:t>
            </a:r>
            <a:r>
              <a:rPr lang="pt-BR" sz="2400" dirty="0" smtClean="0"/>
              <a:t> ósseas</a:t>
            </a:r>
          </a:p>
          <a:p>
            <a:pPr algn="l"/>
            <a:r>
              <a:rPr lang="pt-BR" sz="2400" dirty="0" smtClean="0"/>
              <a:t>- </a:t>
            </a:r>
            <a:r>
              <a:rPr lang="pt-BR" sz="2400" dirty="0" err="1" smtClean="0"/>
              <a:t>Martensítico</a:t>
            </a:r>
            <a:endParaRPr lang="pt-BR" sz="2400" dirty="0" smtClean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55576" y="4849411"/>
            <a:ext cx="8229600" cy="1630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dirty="0" smtClean="0"/>
              <a:t>455</a:t>
            </a:r>
          </a:p>
          <a:p>
            <a:pPr algn="l"/>
            <a:r>
              <a:rPr lang="pt-BR" sz="2400" dirty="0" smtClean="0"/>
              <a:t>- Lâminas </a:t>
            </a:r>
            <a:r>
              <a:rPr lang="pt-BR" sz="2400" dirty="0" err="1" smtClean="0"/>
              <a:t>canuladas</a:t>
            </a:r>
            <a:r>
              <a:rPr lang="pt-BR" sz="2400" dirty="0" smtClean="0"/>
              <a:t> para cartilagem</a:t>
            </a:r>
          </a:p>
          <a:p>
            <a:pPr algn="l"/>
            <a:r>
              <a:rPr lang="pt-BR" sz="2400" dirty="0" smtClean="0"/>
              <a:t>- </a:t>
            </a:r>
            <a:r>
              <a:rPr lang="pt-BR" sz="2400" dirty="0" err="1" smtClean="0"/>
              <a:t>Endurecível</a:t>
            </a:r>
            <a:r>
              <a:rPr lang="pt-BR" sz="2400" dirty="0" smtClean="0"/>
              <a:t> por precipitação</a:t>
            </a:r>
          </a:p>
        </p:txBody>
      </p:sp>
      <p:pic>
        <p:nvPicPr>
          <p:cNvPr id="15" name="Espaço Reservado para Conteúdo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1259" y="3286663"/>
            <a:ext cx="3960000" cy="1816941"/>
          </a:xfr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5747">
            <a:off x="6178293" y="3185089"/>
            <a:ext cx="2788196" cy="20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7439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Materiais </a:t>
            </a:r>
            <a:r>
              <a:rPr lang="pt-BR" sz="2800" b="1" dirty="0"/>
              <a:t>e </a:t>
            </a:r>
            <a:r>
              <a:rPr lang="pt-BR" sz="2800" b="1" dirty="0" smtClean="0"/>
              <a:t>métodos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97439" y="1196752"/>
            <a:ext cx="644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Estimativa de vinhaça a ser tratada</a:t>
            </a: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989" y="234888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213829" y="3126665"/>
            <a:ext cx="3600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Para uma moagem diária de 10000 t;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Produção de 10660 m³/dia;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Ou seja, 445 m³/h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168790" y="5245798"/>
            <a:ext cx="30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Adaptado Uyeda, 2009.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0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Proposta de Planta </a:t>
            </a:r>
            <a:r>
              <a:rPr lang="pt-BR" sz="2800" b="1" dirty="0"/>
              <a:t>de Microfiltração </a:t>
            </a:r>
            <a:r>
              <a:rPr lang="pt-BR" sz="2800" b="1" dirty="0" smtClean="0"/>
              <a:t>Tangencial</a:t>
            </a:r>
            <a:endParaRPr lang="pt-BR" sz="2800" b="1" dirty="0"/>
          </a:p>
        </p:txBody>
      </p:sp>
      <p:pic>
        <p:nvPicPr>
          <p:cNvPr id="9" name="Imagem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999892"/>
            <a:ext cx="7056784" cy="482627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86247" y="5951020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Fluxograma da Planta de Microfiltração tangencial da vinhaça.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76256" y="24305"/>
            <a:ext cx="215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Materiais e métodos</a:t>
            </a:r>
          </a:p>
        </p:txBody>
      </p:sp>
    </p:spTree>
    <p:extLst>
      <p:ext uri="{BB962C8B-B14F-4D97-AF65-F5344CB8AC3E}">
        <p14:creationId xmlns:p14="http://schemas.microsoft.com/office/powerpoint/2010/main" xmlns="" val="36756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507573"/>
            <a:ext cx="554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Dimensionamento </a:t>
            </a:r>
            <a:r>
              <a:rPr lang="pt-BR" sz="2800" b="1" dirty="0"/>
              <a:t>da </a:t>
            </a:r>
            <a:r>
              <a:rPr lang="pt-BR" sz="2800" b="1" dirty="0" smtClean="0"/>
              <a:t>Planta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539552" y="2695209"/>
            <a:ext cx="2946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Eficiência das </a:t>
            </a:r>
            <a:r>
              <a:rPr lang="pt-BR" sz="2000" dirty="0" smtClean="0"/>
              <a:t>membranas:</a:t>
            </a:r>
            <a:endParaRPr lang="pt-BR" sz="2000" dirty="0"/>
          </a:p>
        </p:txBody>
      </p:sp>
      <p:sp>
        <p:nvSpPr>
          <p:cNvPr id="5" name="Retângulo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3732" y="2568198"/>
            <a:ext cx="1174104" cy="73058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6" name="Retângulo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52119" y="2559132"/>
            <a:ext cx="2821477" cy="657744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8" name="Retângulo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3345" y="3487297"/>
            <a:ext cx="3521285" cy="733791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10" name="Retângulo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7490" y="3464449"/>
            <a:ext cx="3393045" cy="733791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76256" y="24305"/>
            <a:ext cx="215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Materiais e métodos</a:t>
            </a:r>
          </a:p>
        </p:txBody>
      </p:sp>
    </p:spTree>
    <p:extLst>
      <p:ext uri="{BB962C8B-B14F-4D97-AF65-F5344CB8AC3E}">
        <p14:creationId xmlns:p14="http://schemas.microsoft.com/office/powerpoint/2010/main" xmlns="" val="30258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544026"/>
            <a:ext cx="77768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/>
              <a:t>Conteúdo</a:t>
            </a:r>
          </a:p>
          <a:p>
            <a:pPr>
              <a:lnSpc>
                <a:spcPct val="150000"/>
              </a:lnSpc>
            </a:pPr>
            <a:endParaRPr lang="pt-BR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Motivação;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Objetivo;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Revisão da Literatura;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Materiais e Métodos;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Resultados e Discussões;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Conclusões;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Bibliografia.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507573"/>
            <a:ext cx="554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Seleção da Membrana</a:t>
            </a:r>
            <a:endParaRPr lang="pt-BR" sz="2800" b="1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538279" cy="284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445" y="1805984"/>
            <a:ext cx="5056579" cy="23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716016" y="450912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Poro de 1,2 </a:t>
            </a:r>
            <a:r>
              <a:rPr lang="pt-BR" sz="2800" dirty="0" err="1" smtClean="0"/>
              <a:t>µm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971600" y="4581128"/>
            <a:ext cx="1630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Fonte: JIUWU, 2012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457862"/>
            <a:ext cx="589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pt-BR" sz="2800" b="1" dirty="0"/>
              <a:t>Calculo do número de membranas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6628822" y="12652"/>
            <a:ext cx="215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Materiais e métodos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1340768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Estimativa inicial para tratar 10% da vinhaça, 45 m³/h</a:t>
            </a:r>
            <a:endParaRPr lang="pt-BR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tângulo 7"/>
              <p:cNvSpPr/>
              <p:nvPr/>
            </p:nvSpPr>
            <p:spPr>
              <a:xfrm>
                <a:off x="1052307" y="2116722"/>
                <a:ext cx="7128792" cy="975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º </m:t>
                      </m:r>
                      <m:r>
                        <a:rPr lang="pt-BR" i="1">
                          <a:latin typeface="Cambria Math"/>
                        </a:rPr>
                        <m:t>𝑚𝑒𝑚𝑏𝑟𝑎𝑛𝑎𝑠</m:t>
                      </m:r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𝑑𝑎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𝑝𝑙𝑎𝑛𝑡𝑎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𝑑𝑎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𝑝𝑙𝑎𝑛𝑡𝑎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²</m:t>
                              </m:r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 ×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45</m:t>
                          </m:r>
                        </m:num>
                        <m:den>
                          <m:f>
                            <m:f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/>
                                </a:rPr>
                                <m:t>31,48</m:t>
                              </m:r>
                            </m:num>
                            <m:den>
                              <m:r>
                                <a:rPr lang="pt-BR" i="1">
                                  <a:latin typeface="Cambria Math"/>
                                </a:rPr>
                                <m:t>1000</m:t>
                              </m:r>
                            </m:den>
                          </m:f>
                          <m:r>
                            <a:rPr lang="pt-BR" i="1">
                              <a:latin typeface="Cambria Math"/>
                            </a:rPr>
                            <m:t>×0,358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07" y="2116722"/>
                <a:ext cx="7128792" cy="97584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tângulo 8"/>
              <p:cNvSpPr/>
              <p:nvPr/>
            </p:nvSpPr>
            <p:spPr>
              <a:xfrm>
                <a:off x="2998652" y="3484874"/>
                <a:ext cx="36615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º </m:t>
                      </m:r>
                      <m:r>
                        <a:rPr lang="pt-BR" i="1">
                          <a:latin typeface="Cambria Math"/>
                        </a:rPr>
                        <m:t>𝑚𝑒𝑚𝑏𝑟𝑎𝑛𝑎𝑠</m:t>
                      </m:r>
                      <m:r>
                        <a:rPr lang="pt-BR" i="1">
                          <a:latin typeface="Cambria Math"/>
                        </a:rPr>
                        <m:t>= 3992,9 ≅4000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652" y="3484874"/>
                <a:ext cx="366158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659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09451" y="477651"/>
            <a:ext cx="589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pt-BR" sz="2800" b="1" dirty="0" smtClean="0"/>
              <a:t>Perda de carga nas membranas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6628822" y="12652"/>
            <a:ext cx="215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Materiais e métodos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03583" y="2368825"/>
            <a:ext cx="282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</a:t>
            </a:r>
            <a:r>
              <a:rPr lang="pt-BR" dirty="0" smtClean="0"/>
              <a:t>quação </a:t>
            </a:r>
            <a:r>
              <a:rPr lang="pt-BR" dirty="0"/>
              <a:t>de Darcy-</a:t>
            </a:r>
            <a:r>
              <a:rPr lang="pt-BR" dirty="0" err="1"/>
              <a:t>Weisbach</a:t>
            </a:r>
            <a:endParaRPr lang="pt-BR" dirty="0"/>
          </a:p>
        </p:txBody>
      </p:sp>
      <p:pic>
        <p:nvPicPr>
          <p:cNvPr id="12" name="Imagem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0919" y="2781470"/>
            <a:ext cx="5157470" cy="1722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118311" y="46887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E</a:t>
            </a:r>
            <a:r>
              <a:rPr lang="pt-BR" dirty="0" smtClean="0"/>
              <a:t>quação </a:t>
            </a:r>
            <a:r>
              <a:rPr lang="pt-BR" dirty="0"/>
              <a:t>de Colebrook, utilizando-se o método de convergência proposto por </a:t>
            </a:r>
            <a:r>
              <a:rPr lang="pt-BR" dirty="0" err="1"/>
              <a:t>Serguides</a:t>
            </a:r>
            <a:endParaRPr lang="pt-BR" dirty="0"/>
          </a:p>
        </p:txBody>
      </p:sp>
      <p:sp>
        <p:nvSpPr>
          <p:cNvPr id="14" name="Chave direita 13"/>
          <p:cNvSpPr/>
          <p:nvPr/>
        </p:nvSpPr>
        <p:spPr>
          <a:xfrm>
            <a:off x="4950100" y="3719529"/>
            <a:ext cx="490533" cy="2442742"/>
          </a:xfrm>
          <a:prstGeom prst="rightBrace">
            <a:avLst>
              <a:gd name="adj1" fmla="val 8333"/>
              <a:gd name="adj2" fmla="val 5066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120541" y="1676328"/>
            <a:ext cx="4102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pt-BR" dirty="0" smtClean="0"/>
              <a:t>f = Fator </a:t>
            </a:r>
            <a:r>
              <a:rPr lang="pt-BR" dirty="0"/>
              <a:t>de </a:t>
            </a:r>
            <a:r>
              <a:rPr lang="pt-BR" dirty="0" smtClean="0"/>
              <a:t>atrito;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BR" dirty="0" smtClean="0"/>
              <a:t>L = Comprimento </a:t>
            </a:r>
            <a:r>
              <a:rPr lang="pt-BR" dirty="0"/>
              <a:t>do tubo </a:t>
            </a:r>
            <a:r>
              <a:rPr lang="pt-BR" dirty="0" smtClean="0"/>
              <a:t>= </a:t>
            </a:r>
            <a:r>
              <a:rPr lang="pt-BR" dirty="0"/>
              <a:t>1 </a:t>
            </a:r>
            <a:r>
              <a:rPr lang="pt-BR" dirty="0" smtClean="0"/>
              <a:t>m;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BR" dirty="0" smtClean="0"/>
              <a:t>V = Velocidade </a:t>
            </a:r>
            <a:r>
              <a:rPr lang="pt-BR" dirty="0"/>
              <a:t>do líquido no interior do tubo </a:t>
            </a:r>
            <a:r>
              <a:rPr lang="pt-BR" dirty="0" smtClean="0"/>
              <a:t>= </a:t>
            </a:r>
            <a:r>
              <a:rPr lang="pt-BR" dirty="0"/>
              <a:t>1,82 </a:t>
            </a:r>
            <a:r>
              <a:rPr lang="pt-BR" dirty="0" smtClean="0"/>
              <a:t>m/s;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BR" dirty="0" smtClean="0"/>
              <a:t>D = Diâmetro interno </a:t>
            </a:r>
            <a:r>
              <a:rPr lang="pt-BR" dirty="0"/>
              <a:t>= 0,006 m;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t-BR" dirty="0" smtClean="0"/>
              <a:t>g = Aceleração </a:t>
            </a:r>
            <a:r>
              <a:rPr lang="pt-BR" dirty="0"/>
              <a:t>da </a:t>
            </a:r>
            <a:r>
              <a:rPr lang="pt-BR" dirty="0" smtClean="0"/>
              <a:t>gravidade= 9,81m/s²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725" y="1735731"/>
            <a:ext cx="1656184" cy="57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tângulo 16"/>
              <p:cNvSpPr/>
              <p:nvPr/>
            </p:nvSpPr>
            <p:spPr>
              <a:xfrm>
                <a:off x="6300191" y="3864513"/>
                <a:ext cx="1535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=0,945 </m:t>
                      </m:r>
                      <m:r>
                        <a:rPr lang="pt-BR" i="1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1" y="3864513"/>
                <a:ext cx="1535933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Retângulo 17"/>
              <p:cNvSpPr/>
              <p:nvPr/>
            </p:nvSpPr>
            <p:spPr>
              <a:xfrm>
                <a:off x="5152888" y="4306485"/>
                <a:ext cx="4070217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𝑙</m:t>
                          </m:r>
                          <m:r>
                            <a:rPr lang="pt-BR" i="1">
                              <a:latin typeface="Cambria Math"/>
                            </a:rPr>
                            <m:t>/</m:t>
                          </m:r>
                          <m:r>
                            <a:rPr lang="pt-BR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° </m:t>
                      </m:r>
                      <m:r>
                        <a:rPr lang="pt-BR" i="1">
                          <a:latin typeface="Cambria Math"/>
                        </a:rPr>
                        <m:t>𝑑𝑒</m:t>
                      </m:r>
                      <m:r>
                        <a:rPr lang="pt-BR" i="1">
                          <a:latin typeface="Cambria Math"/>
                        </a:rPr>
                        <m:t> </m:t>
                      </m:r>
                      <m:r>
                        <a:rPr lang="pt-BR" i="1">
                          <a:latin typeface="Cambria Math"/>
                        </a:rPr>
                        <m:t>𝑓𝑢𝑟𝑜𝑠</m:t>
                      </m:r>
                      <m:r>
                        <a:rPr lang="pt-BR" i="1">
                          <a:latin typeface="Cambria Math"/>
                        </a:rPr>
                        <m:t> × 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=19×0,945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888" y="4306485"/>
                <a:ext cx="4070217" cy="39421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tângulo 18"/>
              <p:cNvSpPr/>
              <p:nvPr/>
            </p:nvSpPr>
            <p:spPr>
              <a:xfrm>
                <a:off x="6191186" y="4940900"/>
                <a:ext cx="1753942" cy="3942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>
                              <a:latin typeface="Cambria Math"/>
                            </a:rPr>
                            <m:t>l</m:t>
                          </m:r>
                          <m:r>
                            <a:rPr lang="pt-BR">
                              <a:latin typeface="Cambria Math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/>
                            </a:rPr>
                            <m:t>m</m:t>
                          </m:r>
                        </m:sub>
                      </m:sSub>
                      <m:r>
                        <a:rPr lang="pt-BR">
                          <a:latin typeface="Cambria Math"/>
                        </a:rPr>
                        <m:t>=17,95 </m:t>
                      </m:r>
                      <m:r>
                        <m:rPr>
                          <m:sty m:val="p"/>
                        </m:rPr>
                        <a:rPr lang="pt-BR">
                          <a:latin typeface="Cambria Math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186" y="4940900"/>
                <a:ext cx="1753942" cy="39421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ave direita 20"/>
          <p:cNvSpPr/>
          <p:nvPr/>
        </p:nvSpPr>
        <p:spPr>
          <a:xfrm rot="5400000">
            <a:off x="6863379" y="1714175"/>
            <a:ext cx="490533" cy="3921163"/>
          </a:xfrm>
          <a:prstGeom prst="rightBrace">
            <a:avLst>
              <a:gd name="adj1" fmla="val 8333"/>
              <a:gd name="adj2" fmla="val 5066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24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548680"/>
            <a:ext cx="589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pt-BR" sz="2800" b="1" dirty="0" smtClean="0"/>
              <a:t>Seleção Bombeamento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6628822" y="12652"/>
            <a:ext cx="215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Materiais e métodos</a:t>
            </a:r>
          </a:p>
        </p:txBody>
      </p:sp>
      <p:pic>
        <p:nvPicPr>
          <p:cNvPr id="16" name="Imagem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411019" cy="349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908" y="5157192"/>
            <a:ext cx="1598305" cy="142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832" y="5368202"/>
            <a:ext cx="3670543" cy="999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de seta reta 5"/>
          <p:cNvCxnSpPr/>
          <p:nvPr/>
        </p:nvCxnSpPr>
        <p:spPr>
          <a:xfrm>
            <a:off x="827584" y="4077072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5580112" y="2204864"/>
            <a:ext cx="432048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427898" y="6530752"/>
            <a:ext cx="1504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</a:t>
            </a:r>
            <a:r>
              <a:rPr lang="pt-BR" sz="1400" dirty="0" err="1"/>
              <a:t>Imbil</a:t>
            </a:r>
            <a:r>
              <a:rPr lang="pt-BR" sz="1400" dirty="0"/>
              <a:t>, 2012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143220" y="6424804"/>
            <a:ext cx="1504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</a:t>
            </a:r>
            <a:r>
              <a:rPr lang="pt-BR" sz="1400" dirty="0" err="1"/>
              <a:t>Imbil</a:t>
            </a:r>
            <a:r>
              <a:rPr lang="pt-BR" sz="1400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5905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2060848"/>
            <a:ext cx="6264696" cy="2585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</a:p>
          <a:p>
            <a:pPr algn="r"/>
            <a:r>
              <a:rPr lang="pt-B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</a:p>
          <a:p>
            <a:pPr algn="r"/>
            <a:r>
              <a:rPr lang="pt-B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DISCUSSÕES </a:t>
            </a:r>
            <a:endParaRPr lang="pt-BR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pt-BR" sz="2800" b="1" dirty="0" smtClean="0"/>
              <a:t>Configuração de cada módulo da Planta MFT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6628822" y="12652"/>
            <a:ext cx="2412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Resultados e Discussões</a:t>
            </a:r>
            <a:endParaRPr lang="pt-BR" i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572000" y="1196752"/>
            <a:ext cx="0" cy="2304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827584" y="1124744"/>
            <a:ext cx="339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/>
              <a:t>1ª configuração – 667 módulos</a:t>
            </a:r>
            <a:endParaRPr lang="pt-BR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tângulo 9"/>
              <p:cNvSpPr/>
              <p:nvPr/>
            </p:nvSpPr>
            <p:spPr>
              <a:xfrm>
                <a:off x="59602" y="1484784"/>
                <a:ext cx="5454352" cy="1909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 smtClean="0"/>
                  <a:t>Número de membranas = 6;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 smtClean="0"/>
                  <a:t>Número de válvulas = 6;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/>
                  <a:t>Bomba </a:t>
                </a:r>
                <a:r>
                  <a:rPr lang="pt-BR" dirty="0" smtClean="0"/>
                  <a:t>Centrifuga = 1;</a:t>
                </a:r>
                <a:endParaRPr lang="pt-BR" dirty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pt-BR" dirty="0" smtClean="0"/>
                  <a:t>Perda de carga 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= </m:t>
                    </m:r>
                    <m:r>
                      <a:rPr lang="pt-BR" i="1">
                        <a:latin typeface="Cambria Math"/>
                      </a:rPr>
                      <m:t>107,7 </m:t>
                    </m:r>
                    <m:r>
                      <a:rPr lang="pt-BR" i="1">
                        <a:latin typeface="Cambria Math"/>
                      </a:rPr>
                      <m:t>𝑚𝑐𝑎</m:t>
                    </m:r>
                  </m:oMath>
                </a14:m>
                <a:r>
                  <a:rPr lang="pt-BR" dirty="0" smtClean="0"/>
                  <a:t>;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pt-BR" dirty="0"/>
                  <a:t>Vazão de vinhaça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=21,1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pt-BR" dirty="0" smtClean="0"/>
                  <a:t>;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Pot</m:t>
                    </m:r>
                    <m:r>
                      <a:rPr lang="pt-BR" b="0" i="0" smtClean="0">
                        <a:latin typeface="Cambria Math"/>
                      </a:rPr>
                      <m:t>ê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ncia</m:t>
                    </m:r>
                    <m:r>
                      <a:rPr lang="pt-BR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Hidraulica</m:t>
                    </m:r>
                    <m:r>
                      <a:rPr lang="pt-BR" b="0" i="1" smtClean="0">
                        <a:latin typeface="Cambria Math"/>
                      </a:rPr>
                      <m:t>= </m:t>
                    </m:r>
                    <m:r>
                      <a:rPr lang="pt-BR" i="1" smtClean="0">
                        <a:latin typeface="Cambria Math"/>
                      </a:rPr>
                      <m:t>8,5 </m:t>
                    </m:r>
                    <m:r>
                      <a:rPr lang="pt-BR" i="1" smtClean="0">
                        <a:latin typeface="Cambria Math"/>
                      </a:rPr>
                      <m:t>𝑐𝑣</m:t>
                    </m:r>
                  </m:oMath>
                </a14:m>
                <a:r>
                  <a:rPr lang="pt-BR" dirty="0" smtClean="0"/>
                  <a:t>;</a:t>
                </a: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" y="1484784"/>
                <a:ext cx="5454352" cy="19091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82" t="-1597" b="-41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292080" y="11247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/>
              <a:t>2</a:t>
            </a:r>
            <a:r>
              <a:rPr lang="pt-BR" u="sng" dirty="0" smtClean="0"/>
              <a:t>ª configuração – 40 módulos </a:t>
            </a:r>
            <a:endParaRPr lang="pt-BR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tângulo 13"/>
              <p:cNvSpPr/>
              <p:nvPr/>
            </p:nvSpPr>
            <p:spPr>
              <a:xfrm>
                <a:off x="4666882" y="1438262"/>
                <a:ext cx="5454352" cy="1909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 smtClean="0"/>
                  <a:t>Número de membranas = 100;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/>
                  <a:t>Número de válvulas = 6</a:t>
                </a:r>
                <a:r>
                  <a:rPr lang="pt-BR" dirty="0" smtClean="0"/>
                  <a:t>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 smtClean="0"/>
                  <a:t>Turbo-Bomba = 1;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pt-BR" dirty="0" smtClean="0"/>
                  <a:t>Perda de carga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=1795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𝑚𝑐𝑎</m:t>
                    </m:r>
                  </m:oMath>
                </a14:m>
                <a:r>
                  <a:rPr lang="pt-BR" dirty="0" smtClean="0"/>
                  <a:t>;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pt-BR" dirty="0"/>
                  <a:t>Vazão de vinhaça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351,5 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r>
                  <a:rPr lang="pt-BR" dirty="0" smtClean="0"/>
                  <a:t>;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Pot</m:t>
                    </m:r>
                    <m:r>
                      <a:rPr lang="pt-BR" b="0" i="0" smtClean="0">
                        <a:latin typeface="Cambria Math"/>
                      </a:rPr>
                      <m:t>ê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ncia</m:t>
                    </m:r>
                    <m:r>
                      <a:rPr lang="pt-BR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Hidraulica</m:t>
                    </m:r>
                    <m:r>
                      <a:rPr lang="pt-BR" b="0" i="1" smtClean="0">
                        <a:latin typeface="Cambria Math"/>
                      </a:rPr>
                      <m:t>=2359</m:t>
                    </m:r>
                    <m:r>
                      <a:rPr lang="pt-BR" i="1" smtClean="0">
                        <a:latin typeface="Cambria Math"/>
                      </a:rPr>
                      <m:t> </m:t>
                    </m:r>
                    <m:r>
                      <a:rPr lang="pt-BR" i="1" smtClean="0">
                        <a:latin typeface="Cambria Math"/>
                      </a:rPr>
                      <m:t>𝑐𝑣</m:t>
                    </m:r>
                  </m:oMath>
                </a14:m>
                <a:r>
                  <a:rPr lang="pt-BR" dirty="0" smtClean="0"/>
                  <a:t>;</a:t>
                </a: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882" y="1438262"/>
                <a:ext cx="5454352" cy="19091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83" t="-1597" b="-41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933056"/>
            <a:ext cx="5725302" cy="24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2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5632" y="45786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Pontos a serem melhorados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3468" y="977211"/>
            <a:ext cx="589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Arial" pitchFamily="34" charset="0"/>
              <a:buChar char="•"/>
            </a:pPr>
            <a:r>
              <a:rPr lang="pt-BR" sz="2000" dirty="0"/>
              <a:t>P</a:t>
            </a:r>
            <a:r>
              <a:rPr lang="pt-BR" sz="2000" dirty="0" smtClean="0"/>
              <a:t>erda de carga;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6628822" y="12652"/>
            <a:ext cx="2330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Resultados e Discussão</a:t>
            </a:r>
            <a:endParaRPr lang="pt-BR" i="1" dirty="0"/>
          </a:p>
        </p:txBody>
      </p:sp>
      <p:grpSp>
        <p:nvGrpSpPr>
          <p:cNvPr id="2" name="Grupo 1"/>
          <p:cNvGrpSpPr/>
          <p:nvPr/>
        </p:nvGrpSpPr>
        <p:grpSpPr>
          <a:xfrm>
            <a:off x="467544" y="1430948"/>
            <a:ext cx="8424936" cy="4086284"/>
            <a:chOff x="500349" y="1430949"/>
            <a:chExt cx="7776864" cy="3273272"/>
          </a:xfrm>
        </p:grpSpPr>
        <p:pic>
          <p:nvPicPr>
            <p:cNvPr id="8" name="Imagem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49" y="1430949"/>
              <a:ext cx="7776864" cy="3273272"/>
            </a:xfrm>
            <a:prstGeom prst="rect">
              <a:avLst/>
            </a:prstGeom>
            <a:noFill/>
          </p:spPr>
        </p:pic>
        <p:cxnSp>
          <p:nvCxnSpPr>
            <p:cNvPr id="7" name="Conector de seta reta 6"/>
            <p:cNvCxnSpPr/>
            <p:nvPr/>
          </p:nvCxnSpPr>
          <p:spPr>
            <a:xfrm>
              <a:off x="1352906" y="2204864"/>
              <a:ext cx="115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2522479" y="1891671"/>
              <a:ext cx="1952718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r>
                <a:rPr lang="pt-BR" sz="1200" dirty="0" smtClean="0"/>
                <a:t>4000 membranas;</a:t>
              </a:r>
            </a:p>
            <a:p>
              <a:r>
                <a:rPr lang="pt-BR" sz="1200" dirty="0" smtClean="0"/>
                <a:t>667 bombas centrifuga, ou</a:t>
              </a:r>
            </a:p>
            <a:p>
              <a:r>
                <a:rPr lang="pt-BR" sz="1200" dirty="0" smtClean="0"/>
                <a:t>40 turbo-bombas.</a:t>
              </a:r>
            </a:p>
          </p:txBody>
        </p:sp>
        <p:cxnSp>
          <p:nvCxnSpPr>
            <p:cNvPr id="14" name="Conector de seta reta 13"/>
            <p:cNvCxnSpPr/>
            <p:nvPr/>
          </p:nvCxnSpPr>
          <p:spPr>
            <a:xfrm>
              <a:off x="2281578" y="3319773"/>
              <a:ext cx="115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3498838" y="3088508"/>
              <a:ext cx="152807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2995 membranas;</a:t>
              </a:r>
            </a:p>
            <a:p>
              <a:r>
                <a:rPr lang="pt-BR" sz="1200" dirty="0" smtClean="0"/>
                <a:t>13 turbo-bombas</a:t>
              </a:r>
              <a:endParaRPr lang="pt-BR" sz="1200" dirty="0"/>
            </a:p>
          </p:txBody>
        </p:sp>
        <p:cxnSp>
          <p:nvCxnSpPr>
            <p:cNvPr id="17" name="Conector de seta reta 16"/>
            <p:cNvCxnSpPr/>
            <p:nvPr/>
          </p:nvCxnSpPr>
          <p:spPr>
            <a:xfrm flipH="1" flipV="1">
              <a:off x="7164288" y="3319773"/>
              <a:ext cx="840370" cy="7601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6053268" y="2836752"/>
              <a:ext cx="1528078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1198 membranas;</a:t>
              </a:r>
            </a:p>
            <a:p>
              <a:r>
                <a:rPr lang="pt-BR" sz="1200" dirty="0"/>
                <a:t>3</a:t>
              </a:r>
              <a:r>
                <a:rPr lang="pt-BR" sz="1200" dirty="0" smtClean="0"/>
                <a:t> bombas centrifuga</a:t>
              </a:r>
              <a:endParaRPr lang="pt-BR" sz="1200" dirty="0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395536" y="5805264"/>
            <a:ext cx="589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buFont typeface="Arial" pitchFamily="34" charset="0"/>
              <a:buChar char="•"/>
            </a:pPr>
            <a:r>
              <a:rPr lang="pt-BR" sz="2000" dirty="0" smtClean="0"/>
              <a:t>Parâmetros de escoamento.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41161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r>
              <a:rPr lang="pt-BR" sz="2400" dirty="0" smtClean="0"/>
              <a:t>Durezas Obtidas para o aço 420B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705588860"/>
              </p:ext>
            </p:extLst>
          </p:nvPr>
        </p:nvGraphicFramePr>
        <p:xfrm>
          <a:off x="179512" y="1016872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xmlns="" val="2420210531"/>
              </p:ext>
            </p:extLst>
          </p:nvPr>
        </p:nvGraphicFramePr>
        <p:xfrm>
          <a:off x="251520" y="3717032"/>
          <a:ext cx="46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xmlns="" val="2155529000"/>
              </p:ext>
            </p:extLst>
          </p:nvPr>
        </p:nvGraphicFramePr>
        <p:xfrm>
          <a:off x="4572000" y="1016872"/>
          <a:ext cx="46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xmlns="" val="3276066770"/>
              </p:ext>
            </p:extLst>
          </p:nvPr>
        </p:nvGraphicFramePr>
        <p:xfrm>
          <a:off x="4644008" y="3645024"/>
          <a:ext cx="46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75856" y="22768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75856" y="70774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xmlns="" val="2605014925"/>
              </p:ext>
            </p:extLst>
          </p:nvPr>
        </p:nvGraphicFramePr>
        <p:xfrm>
          <a:off x="1115616" y="1105944"/>
          <a:ext cx="7056784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533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21038"/>
            <a:ext cx="8229600" cy="504056"/>
          </a:xfrm>
        </p:spPr>
        <p:txBody>
          <a:bodyPr/>
          <a:lstStyle/>
          <a:p>
            <a:r>
              <a:rPr lang="pt-BR" sz="2000" dirty="0" smtClean="0"/>
              <a:t>440C – Temperado a 1093°C e revenido a 427°C. </a:t>
            </a:r>
            <a:r>
              <a:rPr lang="pt-BR" sz="2000" dirty="0"/>
              <a:t>Reagente Vilella.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049" y="817434"/>
            <a:ext cx="3120000" cy="234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3517" y="811807"/>
            <a:ext cx="3120000" cy="234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049" y="3723470"/>
            <a:ext cx="3120000" cy="2340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67544" y="3288291"/>
            <a:ext cx="8229600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smtClean="0"/>
              <a:t>440C – Temperado a 1066°C e revenido a 149°C. </a:t>
            </a:r>
            <a:r>
              <a:rPr lang="pt-BR" sz="2000" dirty="0"/>
              <a:t>Reagente Vilella.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689" y="3727450"/>
            <a:ext cx="3120000" cy="2340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708787" y="309102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200x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91360" y="60495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200x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857413" y="31266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</a:t>
            </a:r>
            <a:r>
              <a:rPr lang="pt-BR" dirty="0" smtClean="0"/>
              <a:t>00x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857413" y="60437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</a:t>
            </a:r>
            <a:r>
              <a:rPr lang="pt-BR" dirty="0" smtClean="0"/>
              <a:t>00x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5132090" y="1229348"/>
            <a:ext cx="1361772" cy="477116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 de texto 72"/>
          <p:cNvSpPr txBox="1"/>
          <p:nvPr/>
        </p:nvSpPr>
        <p:spPr>
          <a:xfrm>
            <a:off x="3605820" y="828379"/>
            <a:ext cx="1999904" cy="4413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1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Carbeto</a:t>
            </a:r>
            <a:r>
              <a:rPr lang="pt-BR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(Fe</a:t>
            </a:r>
            <a:r>
              <a:rPr lang="pt-BR" sz="14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pt-BR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480691" y="1644533"/>
            <a:ext cx="310386" cy="276309"/>
          </a:xfrm>
          <a:prstGeom prst="ellips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5174454" y="1842948"/>
            <a:ext cx="1053730" cy="721956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 de texto 72"/>
          <p:cNvSpPr txBox="1"/>
          <p:nvPr/>
        </p:nvSpPr>
        <p:spPr>
          <a:xfrm>
            <a:off x="3798299" y="1444727"/>
            <a:ext cx="1999904" cy="4413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1400" dirty="0" err="1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Ferrita</a:t>
            </a:r>
            <a:r>
              <a:rPr lang="pt-BR" sz="1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sz="1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5315239" y="5236663"/>
            <a:ext cx="1397222" cy="166525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e 26"/>
          <p:cNvSpPr/>
          <p:nvPr/>
        </p:nvSpPr>
        <p:spPr>
          <a:xfrm>
            <a:off x="6712461" y="4988784"/>
            <a:ext cx="458390" cy="377472"/>
          </a:xfrm>
          <a:prstGeom prst="ellips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4254033" y="5033856"/>
            <a:ext cx="1567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Carbeto</a:t>
            </a:r>
            <a:r>
              <a:rPr lang="pt-BR" sz="1400" dirty="0" smtClean="0"/>
              <a:t> envolvendo </a:t>
            </a:r>
            <a:r>
              <a:rPr lang="pt-BR" sz="1400" dirty="0" err="1" smtClean="0"/>
              <a:t>martensita</a:t>
            </a:r>
            <a:endParaRPr lang="pt-BR" sz="1400" dirty="0"/>
          </a:p>
        </p:txBody>
      </p:sp>
      <p:cxnSp>
        <p:nvCxnSpPr>
          <p:cNvPr id="32" name="Conector de seta reta 31"/>
          <p:cNvCxnSpPr/>
          <p:nvPr/>
        </p:nvCxnSpPr>
        <p:spPr>
          <a:xfrm>
            <a:off x="5259324" y="4172223"/>
            <a:ext cx="1460275" cy="363780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6791077" y="4440324"/>
            <a:ext cx="350123" cy="278382"/>
          </a:xfrm>
          <a:prstGeom prst="ellips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4116499" y="3877361"/>
            <a:ext cx="128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Carbeto</a:t>
            </a:r>
            <a:r>
              <a:rPr lang="pt-BR" sz="1400" dirty="0" smtClean="0"/>
              <a:t> (Fe3C)</a:t>
            </a:r>
            <a:endParaRPr lang="pt-BR" sz="1400" dirty="0"/>
          </a:p>
        </p:txBody>
      </p:sp>
      <p:cxnSp>
        <p:nvCxnSpPr>
          <p:cNvPr id="37" name="Conector de seta reta 36"/>
          <p:cNvCxnSpPr/>
          <p:nvPr/>
        </p:nvCxnSpPr>
        <p:spPr>
          <a:xfrm>
            <a:off x="5174454" y="4748008"/>
            <a:ext cx="870922" cy="240776"/>
          </a:xfrm>
          <a:prstGeom prst="straightConnector1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4254033" y="4468044"/>
            <a:ext cx="128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/>
              <a:t>Ferrita</a:t>
            </a:r>
            <a:r>
              <a:rPr lang="pt-BR" sz="1400" dirty="0" smtClean="0"/>
              <a:t> (</a:t>
            </a:r>
            <a:r>
              <a:rPr lang="el-G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16166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/>
      <p:bldP spid="27" grpId="0" animBg="1"/>
      <p:bldP spid="29" grpId="0"/>
      <p:bldP spid="33" grpId="0" animBg="1"/>
      <p:bldP spid="34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2060848"/>
            <a:ext cx="6264696" cy="92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 </a:t>
            </a:r>
            <a:endParaRPr lang="pt-BR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692696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/>
              <a:t>Motivação</a:t>
            </a:r>
          </a:p>
          <a:p>
            <a:pPr>
              <a:lnSpc>
                <a:spcPct val="150000"/>
              </a:lnSpc>
            </a:pPr>
            <a:endParaRPr lang="pt-BR" sz="2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Meio ambiente;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Aprendizado;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Organização de documentos;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Dimensionamento </a:t>
            </a:r>
            <a:r>
              <a:rPr lang="pt-BR" sz="2800" dirty="0" smtClean="0">
                <a:solidFill>
                  <a:prstClr val="black"/>
                </a:solidFill>
              </a:rPr>
              <a:t>de uma planta;</a:t>
            </a:r>
            <a:endParaRPr lang="pt-BR" sz="2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Apresentação;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Profissional.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427984" y="836712"/>
            <a:ext cx="4716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/>
              <a:t>uma frase que ligue o ensino (formação acadêmica) com a prática (futura atividade profissional) aqui cabe alguma figura divertida como </a:t>
            </a:r>
            <a:r>
              <a:rPr lang="pt-BR" sz="2400" i="1" dirty="0" err="1" smtClean="0"/>
              <a:t>clipart</a:t>
            </a:r>
            <a:r>
              <a:rPr lang="pt-BR" sz="2400" i="1" dirty="0" smtClean="0"/>
              <a:t> ou </a:t>
            </a:r>
            <a:r>
              <a:rPr lang="pt-BR" sz="2400" i="1" dirty="0" err="1" smtClean="0"/>
              <a:t>cartoon</a:t>
            </a:r>
            <a:r>
              <a:rPr lang="pt-BR" sz="2400" i="1" dirty="0" smtClean="0"/>
              <a:t> e é bom para descontrair e quebra o gelo</a:t>
            </a:r>
            <a:endParaRPr lang="pt-B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5632" y="45786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Conclusão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7539606" y="12652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Conclusão</a:t>
            </a:r>
            <a:endParaRPr lang="pt-BR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827584" y="948690"/>
            <a:ext cx="6624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Estudo da viabilidade efetuado, mostrando pontos a serem melhorados.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Projeto da planta MFT  inicialmente inviável;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Unidade em escala reduzida para validar o estudo;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Aplicação de conhecimentos adquiridos durante a graduação;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2358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548680"/>
            <a:ext cx="760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Referências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7311" y="1164134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FOLKHARD</a:t>
            </a:r>
            <a:r>
              <a:rPr lang="en-US" dirty="0"/>
              <a:t>, E. Welding </a:t>
            </a:r>
            <a:r>
              <a:rPr lang="en-US" dirty="0" err="1"/>
              <a:t>Metalurgy</a:t>
            </a:r>
            <a:r>
              <a:rPr lang="en-US" dirty="0"/>
              <a:t> of Stainless Steels. Springer-</a:t>
            </a:r>
            <a:r>
              <a:rPr lang="en-US" dirty="0" err="1"/>
              <a:t>Verlag</a:t>
            </a:r>
            <a:r>
              <a:rPr lang="en-US" dirty="0"/>
              <a:t> Wien, New York, 1988.</a:t>
            </a:r>
            <a:endParaRPr lang="pt-BR" dirty="0"/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BAESLACK, W; LIPPOLD, J.C. Phase transformation behavior in duplex stainless steels weldments. </a:t>
            </a:r>
            <a:r>
              <a:rPr lang="pt-BR" dirty="0"/>
              <a:t>Metal </a:t>
            </a:r>
            <a:r>
              <a:rPr lang="pt-BR" dirty="0" err="1"/>
              <a:t>construction</a:t>
            </a:r>
            <a:r>
              <a:rPr lang="pt-BR" dirty="0"/>
              <a:t>. v.20, n.1, p.26R-31R, 1988.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BONNEL</a:t>
            </a:r>
            <a:r>
              <a:rPr lang="en-US" dirty="0"/>
              <a:t>, J. M.; PEASE, N. C.; ATAMERT, S. Welding </a:t>
            </a:r>
            <a:r>
              <a:rPr lang="en-US" dirty="0" err="1"/>
              <a:t>superduplex</a:t>
            </a:r>
            <a:r>
              <a:rPr lang="en-US" dirty="0"/>
              <a:t> stainless steels with flux-cored and metal cored wires. </a:t>
            </a:r>
            <a:r>
              <a:rPr lang="pt-BR" dirty="0"/>
              <a:t>In: </a:t>
            </a:r>
            <a:r>
              <a:rPr lang="pt-BR" dirty="0" err="1"/>
              <a:t>Stainless</a:t>
            </a:r>
            <a:r>
              <a:rPr lang="pt-BR" dirty="0"/>
              <a:t> Steel Word 99 </a:t>
            </a:r>
            <a:r>
              <a:rPr lang="pt-BR" dirty="0" err="1"/>
              <a:t>Conference</a:t>
            </a:r>
            <a:r>
              <a:rPr lang="pt-BR" dirty="0"/>
              <a:t>. </a:t>
            </a:r>
            <a:r>
              <a:rPr lang="pt-BR" dirty="0" err="1"/>
              <a:t>Proceedings</a:t>
            </a:r>
            <a:r>
              <a:rPr lang="pt-BR" dirty="0"/>
              <a:t>. 1999, p. 219-36.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SEDRIKS, A. J. Corrosion of stainless steel. John Wiley. New York, 1996. Cap 1.</a:t>
            </a:r>
            <a:endParaRPr lang="pt-BR" dirty="0"/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RAYNOR, G. V.; RIVLIN, V. G. Phase equilibrium in iron ternary alloys. </a:t>
            </a:r>
            <a:r>
              <a:rPr lang="pt-BR" dirty="0" err="1"/>
              <a:t>Institute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Metals</a:t>
            </a:r>
            <a:r>
              <a:rPr lang="pt-BR" dirty="0"/>
              <a:t>, London, 1988 p. 316-332.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MATEO, A; GIRONÈS, A.; KEICHEL, J.; LLANES, L.; AKDUT, N.; ANGLADA, M. Cyclic deformation behavior of </a:t>
            </a:r>
            <a:r>
              <a:rPr lang="en-US" dirty="0" err="1"/>
              <a:t>superduplex</a:t>
            </a:r>
            <a:r>
              <a:rPr lang="en-US" dirty="0"/>
              <a:t> stainless steels. </a:t>
            </a:r>
            <a:r>
              <a:rPr lang="pt-BR" dirty="0" err="1"/>
              <a:t>Materials</a:t>
            </a:r>
            <a:r>
              <a:rPr lang="pt-BR" dirty="0"/>
              <a:t> Science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Engineering</a:t>
            </a:r>
            <a:r>
              <a:rPr lang="pt-BR" dirty="0"/>
              <a:t> A314, 2001 p. 176-185</a:t>
            </a:r>
            <a:r>
              <a:rPr lang="pt-BR" dirty="0" smtClean="0"/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REED-HILL, R. E. Princípios de Metalurgia Física. Ed. Guanabara Dois, ed.2, Rio de Janeiro, 1982.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THELNING, K-E. Steel and its heat treatment. 2 ed., 1984.</a:t>
            </a:r>
            <a:endParaRPr lang="pt-BR" dirty="0"/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32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548679"/>
            <a:ext cx="760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AGRADECIMENTOS</a:t>
            </a:r>
            <a:endParaRPr lang="pt-BR" sz="28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628800"/>
            <a:ext cx="1762383" cy="185798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443711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 smtClean="0"/>
              <a:t>Ao Professor </a:t>
            </a:r>
            <a:r>
              <a:rPr lang="pt-BR" sz="2000" dirty="0" smtClean="0"/>
              <a:t>.......</a:t>
            </a:r>
            <a:endParaRPr lang="pt-BR" sz="20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 smtClean="0"/>
              <a:t>Ao </a:t>
            </a:r>
            <a:r>
              <a:rPr lang="pt-BR" sz="2000" dirty="0" err="1" smtClean="0"/>
              <a:t>funcionarios</a:t>
            </a:r>
            <a:r>
              <a:rPr lang="pt-BR" sz="2000" dirty="0" smtClean="0"/>
              <a:t> .....</a:t>
            </a:r>
            <a:endParaRPr lang="pt-BR" sz="20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 smtClean="0"/>
              <a:t>Aos colegas </a:t>
            </a:r>
            <a:r>
              <a:rPr lang="pt-BR" sz="2000" dirty="0" smtClean="0"/>
              <a:t>................</a:t>
            </a:r>
            <a:endParaRPr lang="pt-BR" sz="2000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419600" y="544512"/>
            <a:ext cx="4041775" cy="395128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sz="8000" b="1" i="1" dirty="0" smtClean="0"/>
              <a:t>LTC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711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792088"/>
          </a:xfrm>
        </p:spPr>
        <p:txBody>
          <a:bodyPr/>
          <a:lstStyle/>
          <a:p>
            <a:r>
              <a:rPr lang="pt-BR" sz="4800" dirty="0" smtClean="0"/>
              <a:t>OBRIGADO!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7717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00" y="3287"/>
            <a:ext cx="9147500" cy="6854713"/>
          </a:xfrm>
        </p:spPr>
      </p:pic>
    </p:spTree>
    <p:extLst>
      <p:ext uri="{BB962C8B-B14F-4D97-AF65-F5344CB8AC3E}">
        <p14:creationId xmlns:p14="http://schemas.microsoft.com/office/powerpoint/2010/main" xmlns="" val="22426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2060848"/>
            <a:ext cx="6264696" cy="92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</a:t>
            </a:r>
            <a:endParaRPr lang="pt-BR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975826" y="2243684"/>
            <a:ext cx="5539745" cy="202691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55576" y="464005"/>
            <a:ext cx="734481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BR" sz="2800" dirty="0" smtClean="0"/>
              <a:t>OBJETIVOS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7" y="1502700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Principal:</a:t>
            </a:r>
          </a:p>
          <a:p>
            <a:pPr algn="just"/>
            <a:r>
              <a:rPr lang="pt-BR" sz="2400" dirty="0" smtClean="0"/>
              <a:t>Análise e definição dos parâmetros de tratamentos térmicos de aços inoxidáveis utilizados para a fabricação de instrumentais cirúrgicos, utilizados no ramo da ortopedia.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pt-BR" sz="2400" b="1" dirty="0" smtClean="0"/>
              <a:t>Específicos:</a:t>
            </a:r>
          </a:p>
          <a:p>
            <a:pPr algn="just"/>
            <a:r>
              <a:rPr lang="pt-BR" sz="2400" dirty="0" smtClean="0"/>
              <a:t>- Aplicação didática</a:t>
            </a:r>
          </a:p>
          <a:p>
            <a:pPr algn="just"/>
            <a:r>
              <a:rPr lang="pt-BR" sz="2400" dirty="0" smtClean="0"/>
              <a:t>- Aplicação industrial</a:t>
            </a:r>
          </a:p>
          <a:p>
            <a:pPr algn="just"/>
            <a:r>
              <a:rPr lang="pt-BR" sz="2400" dirty="0" smtClean="0"/>
              <a:t>- Confirmação bibliográfica</a:t>
            </a:r>
          </a:p>
          <a:p>
            <a:pPr algn="just"/>
            <a:r>
              <a:rPr lang="pt-BR" sz="2400" dirty="0" smtClean="0"/>
              <a:t>- Verificação da formação de fases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5585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2060848"/>
            <a:ext cx="6264696" cy="92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</a:t>
            </a:r>
            <a:endParaRPr lang="pt-BR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37177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/>
              <a:t>Números do Setor Sucroalcooleiro no Brasil</a:t>
            </a:r>
          </a:p>
          <a:p>
            <a:pPr>
              <a:lnSpc>
                <a:spcPct val="150000"/>
              </a:lnSpc>
            </a:pPr>
            <a:endParaRPr lang="pt-BR" sz="2800" b="1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Maior produtor mundial de cana-de-açúcar;</a:t>
            </a:r>
          </a:p>
          <a:p>
            <a:pPr>
              <a:lnSpc>
                <a:spcPct val="150000"/>
              </a:lnSpc>
            </a:pPr>
            <a:r>
              <a:rPr lang="pt-BR" sz="2800" dirty="0" smtClean="0"/>
              <a:t>                   -  602 milhões de toneladas de cana moída.</a:t>
            </a:r>
          </a:p>
          <a:p>
            <a:pPr>
              <a:lnSpc>
                <a:spcPct val="150000"/>
              </a:lnSpc>
            </a:pPr>
            <a:endParaRPr lang="pt-BR" sz="2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/>
              <a:t>Matéria-prima para 92 produtos;</a:t>
            </a:r>
          </a:p>
          <a:p>
            <a:pPr>
              <a:lnSpc>
                <a:spcPct val="150000"/>
              </a:lnSpc>
            </a:pPr>
            <a:r>
              <a:rPr lang="pt-BR" sz="2800" dirty="0" smtClean="0"/>
              <a:t>                   - Etanol (hidratado e anidro), açúcar, energia;</a:t>
            </a:r>
          </a:p>
          <a:p>
            <a:pPr>
              <a:lnSpc>
                <a:spcPct val="150000"/>
              </a:lnSpc>
            </a:pPr>
            <a:r>
              <a:rPr lang="pt-BR" sz="2800" dirty="0" smtClean="0"/>
              <a:t>                   - Bagaço, vinhaça, torta de filtro e levedura.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7402388" y="2370"/>
            <a:ext cx="120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smtClean="0"/>
              <a:t>Introdução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2743200" lvl="6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    </a:t>
            </a:r>
            <a:r>
              <a:rPr lang="en-US" dirty="0" err="1" smtClean="0"/>
              <a:t>Informacional</a:t>
            </a:r>
            <a:endParaRPr lang="en-US" dirty="0" smtClean="0"/>
          </a:p>
          <a:p>
            <a:pPr marL="3200400" lvl="7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		     </a:t>
            </a:r>
            <a:r>
              <a:rPr lang="en-US" dirty="0" err="1" smtClean="0"/>
              <a:t>Premissas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			     </a:t>
            </a:r>
            <a:r>
              <a:rPr lang="en-US" dirty="0" err="1" smtClean="0"/>
              <a:t>Conceitual</a:t>
            </a:r>
            <a:r>
              <a:rPr lang="en-US" dirty="0" smtClean="0"/>
              <a:t>         </a:t>
            </a:r>
            <a:r>
              <a:rPr lang="en-US" dirty="0" err="1" smtClean="0"/>
              <a:t>Princípio</a:t>
            </a:r>
            <a:r>
              <a:rPr lang="en-US" dirty="0" smtClean="0"/>
              <a:t> de </a:t>
            </a:r>
            <a:r>
              <a:rPr lang="en-US" dirty="0" err="1" smtClean="0"/>
              <a:t>funcionamento</a:t>
            </a:r>
            <a:endParaRPr lang="en-US" dirty="0" smtClean="0"/>
          </a:p>
          <a:p>
            <a:r>
              <a:rPr lang="en-US" b="1" dirty="0" err="1" smtClean="0"/>
              <a:t>Metodologia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Fases</a:t>
            </a:r>
            <a:r>
              <a:rPr lang="en-US" dirty="0" smtClean="0"/>
              <a:t>		     	     </a:t>
            </a:r>
            <a:r>
              <a:rPr lang="en-US" dirty="0" err="1" smtClean="0"/>
              <a:t>Esboço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     </a:t>
            </a:r>
            <a:r>
              <a:rPr lang="en-US" dirty="0" err="1" smtClean="0"/>
              <a:t>Pré-projeto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   </a:t>
            </a:r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detalhado</a:t>
            </a:r>
            <a:endParaRPr lang="en-US" dirty="0" smtClean="0"/>
          </a:p>
        </p:txBody>
      </p:sp>
      <p:sp>
        <p:nvSpPr>
          <p:cNvPr id="8" name="Left Brace 7"/>
          <p:cNvSpPr/>
          <p:nvPr/>
        </p:nvSpPr>
        <p:spPr>
          <a:xfrm>
            <a:off x="5181600" y="1981200"/>
            <a:ext cx="228600" cy="11430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Left Brace 4"/>
          <p:cNvSpPr/>
          <p:nvPr/>
        </p:nvSpPr>
        <p:spPr>
          <a:xfrm>
            <a:off x="3352800" y="1600201"/>
            <a:ext cx="304800" cy="259079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373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1155</Words>
  <Application>Microsoft Office PowerPoint</Application>
  <PresentationFormat>Apresentação na tela (4:3)</PresentationFormat>
  <Paragraphs>256</Paragraphs>
  <Slides>33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Tema do Office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Tratamentos Térmicos</vt:lpstr>
      <vt:lpstr>Slide 14</vt:lpstr>
      <vt:lpstr>Slide 15</vt:lpstr>
      <vt:lpstr>Ligas Utilizadas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Durezas Obtidas para o aço 420B</vt:lpstr>
      <vt:lpstr>440C – Temperado a 1093°C e revenido a 427°C. Reagente Vilella.</vt:lpstr>
      <vt:lpstr>Slide 29</vt:lpstr>
      <vt:lpstr>Slide 30</vt:lpstr>
      <vt:lpstr>Slide 31</vt:lpstr>
      <vt:lpstr>Slide 32</vt:lpstr>
      <vt:lpstr>OBRIGADO!</vt:lpstr>
    </vt:vector>
  </TitlesOfParts>
  <Company>eesc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aluno</dc:creator>
  <cp:lastModifiedBy>fortulan</cp:lastModifiedBy>
  <cp:revision>65</cp:revision>
  <dcterms:created xsi:type="dcterms:W3CDTF">2012-11-19T16:52:20Z</dcterms:created>
  <dcterms:modified xsi:type="dcterms:W3CDTF">2015-02-13T11:48:24Z</dcterms:modified>
</cp:coreProperties>
</file>