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48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67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08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8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45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07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17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11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04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90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EC483D-D41B-4574-AA4F-DB6B92C99E2C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0A3C4D-DF89-411C-9BE7-4A35E84AB8E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45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Introdução à Química Inorgânica Biológica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639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898" y="438623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Introdução à Química </a:t>
            </a:r>
            <a:r>
              <a:rPr lang="pt-BR" sz="5400" dirty="0" smtClean="0"/>
              <a:t>Inorgânica</a:t>
            </a:r>
            <a:r>
              <a:rPr lang="pt-BR" sz="4000" dirty="0" smtClean="0"/>
              <a:t> </a:t>
            </a:r>
            <a:r>
              <a:rPr lang="pt-BR" sz="4800" b="1" dirty="0" smtClean="0"/>
              <a:t>Biológica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9475" y="2826223"/>
            <a:ext cx="6858000" cy="1655762"/>
          </a:xfrm>
        </p:spPr>
        <p:txBody>
          <a:bodyPr/>
          <a:lstStyle/>
          <a:p>
            <a:r>
              <a:rPr lang="pt-BR" dirty="0" smtClean="0"/>
              <a:t>Propriedades e funções Biológicas dos cátions de metais</a:t>
            </a:r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159475" y="4771812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smtClean="0"/>
              <a:t>Prof. José Carlos Toledo Junior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310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1874" y="185521"/>
            <a:ext cx="2794483" cy="502508"/>
          </a:xfrm>
        </p:spPr>
        <p:txBody>
          <a:bodyPr>
            <a:normAutofit/>
          </a:bodyPr>
          <a:lstStyle/>
          <a:p>
            <a:pPr>
              <a:lnSpc>
                <a:spcPct val="0"/>
              </a:lnSpc>
            </a:pPr>
            <a:r>
              <a:rPr lang="pt-BR" sz="3600" b="1" dirty="0" smtClean="0">
                <a:solidFill>
                  <a:schemeClr val="tx1"/>
                </a:solidFill>
              </a:rPr>
              <a:t>Conteúdo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14272" y="589175"/>
            <a:ext cx="8095734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pt-BR" sz="2000" b="1" dirty="0" smtClean="0"/>
              <a:t>Parte 1. Revisão</a:t>
            </a:r>
          </a:p>
          <a:p>
            <a:pPr marL="800100" lvl="1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Estrutura Celular</a:t>
            </a:r>
          </a:p>
          <a:p>
            <a:pPr marL="800100" lvl="1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Estrutura de proteínas</a:t>
            </a:r>
          </a:p>
          <a:p>
            <a:pPr marL="800100" lvl="1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Elementos Inorgânicos biologicamente relevantes</a:t>
            </a:r>
          </a:p>
          <a:p>
            <a:pPr marL="800100" lvl="1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O fundamental de Complexos metálicos: Estrutura, 				propriedades e reatividade de complexos 			de cátions de Metais</a:t>
            </a:r>
          </a:p>
        </p:txBody>
      </p:sp>
      <p:sp>
        <p:nvSpPr>
          <p:cNvPr id="4" name="Retângulo 3"/>
          <p:cNvSpPr/>
          <p:nvPr/>
        </p:nvSpPr>
        <p:spPr>
          <a:xfrm>
            <a:off x="314272" y="3496424"/>
            <a:ext cx="7317056" cy="308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pt-BR" sz="2400" b="1" dirty="0" smtClean="0"/>
              <a:t>Parte 2. Funções </a:t>
            </a:r>
            <a:r>
              <a:rPr lang="pt-BR" sz="2400" b="1" dirty="0"/>
              <a:t>e mecanismos de ação dos cátions: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sódio </a:t>
            </a:r>
            <a:r>
              <a:rPr lang="pt-BR" sz="2400" dirty="0"/>
              <a:t>e </a:t>
            </a:r>
            <a:r>
              <a:rPr lang="pt-BR" sz="2400" dirty="0" smtClean="0"/>
              <a:t>potássio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Cálcio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Magnésio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Zinco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Ferro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Cobre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Cobalto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5126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19898" y="438623"/>
            <a:ext cx="7772400" cy="6899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accent6">
                    <a:lumMod val="50000"/>
                  </a:schemeClr>
                </a:solidFill>
              </a:rPr>
              <a:t>Método</a:t>
            </a:r>
            <a:endParaRPr lang="pt-B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9898" y="1252152"/>
            <a:ext cx="8095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Aulas expositivas;</a:t>
            </a:r>
          </a:p>
          <a:p>
            <a:endParaRPr lang="pt-BR" sz="24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9898" y="2206259"/>
            <a:ext cx="7772400" cy="6899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accent6">
                    <a:lumMod val="50000"/>
                  </a:schemeClr>
                </a:solidFill>
              </a:rPr>
              <a:t>Avaliação</a:t>
            </a:r>
            <a:endParaRPr lang="pt-B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619898" y="3101546"/>
                <a:ext cx="8095734" cy="2623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/>
                  <a:t>Prova 1: Revisão (P</a:t>
                </a:r>
                <a:r>
                  <a:rPr lang="pt-BR" sz="2800" baseline="-25000" dirty="0" smtClean="0"/>
                  <a:t>1</a:t>
                </a:r>
                <a:r>
                  <a:rPr lang="pt-BR" sz="2800" dirty="0" smtClean="0"/>
                  <a:t>, peso 1)</a:t>
                </a:r>
                <a:endParaRPr lang="pt-BR" sz="2800" dirty="0" smtClean="0"/>
              </a:p>
              <a:p>
                <a:r>
                  <a:rPr lang="pt-BR" sz="2800" dirty="0" smtClean="0"/>
                  <a:t>Prova 2: Funções e mecanismos de ação dos cátions em </a:t>
                </a:r>
                <a:r>
                  <a:rPr lang="pt-BR" sz="2800" dirty="0" smtClean="0"/>
                  <a:t>Biologia (P</a:t>
                </a:r>
                <a:r>
                  <a:rPr lang="pt-BR" sz="2800" baseline="-25000" dirty="0" smtClean="0"/>
                  <a:t>2</a:t>
                </a:r>
                <a:r>
                  <a:rPr lang="pt-BR" sz="2800" dirty="0" smtClean="0"/>
                  <a:t>, peso 2) </a:t>
                </a:r>
                <a:endParaRPr lang="pt-BR" sz="2800" dirty="0" smtClean="0"/>
              </a:p>
              <a:p>
                <a:endParaRPr lang="pt-BR" sz="2800" dirty="0"/>
              </a:p>
              <a:p>
                <a:r>
                  <a:rPr lang="pt-BR" sz="2800" b="1" dirty="0" smtClean="0"/>
                  <a:t>Média </a:t>
                </a:r>
                <a:r>
                  <a:rPr lang="pt-BR" sz="2800" b="1" dirty="0" smtClean="0"/>
                  <a:t>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sz="2800" b="1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M</m:t>
                    </m:r>
                    <m:r>
                      <m:rPr>
                        <m:nor/>
                      </m:rPr>
                      <a:rPr lang="pt-BR" sz="2800" b="1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pt-BR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t-BR" sz="2800" b="1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(</m:t>
                        </m:r>
                        <m:sSub>
                          <m:sSubPr>
                            <m:ctrlPr>
                              <a:rPr lang="pt-BR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pt-BR" sz="2800" b="1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pt-BR" sz="2800" b="1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sz="2800" b="1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+ 2 </m:t>
                        </m:r>
                        <m:sSub>
                          <m:sSubPr>
                            <m:ctrlPr>
                              <a:rPr lang="pt-BR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pt-BR" sz="2800" b="1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pt-BR" sz="2800" b="1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t-BR" sz="2800" b="1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pt-BR" sz="2800" b="1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pt-BR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98" y="3101546"/>
                <a:ext cx="8095734" cy="2623347"/>
              </a:xfrm>
              <a:prstGeom prst="rect">
                <a:avLst/>
              </a:prstGeom>
              <a:blipFill rotWithShape="0">
                <a:blip r:embed="rId2"/>
                <a:stretch>
                  <a:fillRect l="-1581" t="-2326" b="-20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679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648863"/>
              </p:ext>
            </p:extLst>
          </p:nvPr>
        </p:nvGraphicFramePr>
        <p:xfrm>
          <a:off x="435147" y="748664"/>
          <a:ext cx="2159772" cy="365760"/>
        </p:xfrm>
        <a:graphic>
          <a:graphicData uri="http://schemas.openxmlformats.org/drawingml/2006/table">
            <a:tbl>
              <a:tblPr/>
              <a:tblGrid>
                <a:gridCol w="2159772"/>
              </a:tblGrid>
              <a:tr h="314016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Bibliografia</a:t>
                      </a:r>
                      <a:endParaRPr lang="pt-BR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362463" y="1578735"/>
            <a:ext cx="868268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>
                <a:effectLst/>
                <a:latin typeface="Verdana" panose="020B0604030504040204" pitchFamily="34" charset="0"/>
              </a:rPr>
              <a:t>P.W. Atkins, T.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Overton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, J.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Rourke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, M. Weller, F. Armstrong, SHRIVER &amp; ATKINS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Inorganic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Chemistry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(2006). </a:t>
            </a:r>
          </a:p>
          <a:p>
            <a:pPr marL="342900" indent="-342900">
              <a:buAutoNum type="arabicPeriod"/>
            </a:pPr>
            <a:endParaRPr lang="pt-BR" dirty="0" smtClean="0">
              <a:effectLst/>
              <a:latin typeface="Verdan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pt-BR" dirty="0" smtClean="0">
                <a:effectLst/>
                <a:latin typeface="Verdana" panose="020B0604030504040204" pitchFamily="34" charset="0"/>
              </a:rPr>
              <a:t>D. Nicholls, Complexes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and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first-Row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Transition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Elements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(1974)</a:t>
            </a:r>
          </a:p>
          <a:p>
            <a:pPr marL="342900" indent="-342900">
              <a:buAutoNum type="arabicPeriod"/>
            </a:pPr>
            <a:endParaRPr lang="pt-BR" dirty="0">
              <a:latin typeface="Verdan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pt-BR" b="1" dirty="0" smtClean="0">
                <a:effectLst/>
                <a:latin typeface="Verdana" panose="020B0604030504040204" pitchFamily="34" charset="0"/>
              </a:rPr>
              <a:t>R.R. Crichton, </a:t>
            </a:r>
            <a:r>
              <a:rPr lang="pt-BR" b="1" dirty="0" err="1" smtClean="0">
                <a:effectLst/>
                <a:latin typeface="Verdana" panose="020B0604030504040204" pitchFamily="34" charset="0"/>
              </a:rPr>
              <a:t>Biological</a:t>
            </a:r>
            <a:r>
              <a:rPr lang="pt-BR" b="1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b="1" dirty="0" err="1" smtClean="0">
                <a:effectLst/>
                <a:latin typeface="Verdana" panose="020B0604030504040204" pitchFamily="34" charset="0"/>
              </a:rPr>
              <a:t>Inorganic</a:t>
            </a:r>
            <a:r>
              <a:rPr lang="pt-BR" b="1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b="1" dirty="0" err="1" smtClean="0">
                <a:effectLst/>
                <a:latin typeface="Verdana" panose="020B0604030504040204" pitchFamily="34" charset="0"/>
              </a:rPr>
              <a:t>Chemistry</a:t>
            </a:r>
            <a:r>
              <a:rPr lang="pt-BR" b="1" dirty="0" smtClean="0">
                <a:effectLst/>
                <a:latin typeface="Verdana" panose="020B0604030504040204" pitchFamily="34" charset="0"/>
              </a:rPr>
              <a:t>: </a:t>
            </a:r>
            <a:r>
              <a:rPr lang="pt-BR" b="1" dirty="0" err="1" smtClean="0">
                <a:effectLst/>
                <a:latin typeface="Verdana" panose="020B0604030504040204" pitchFamily="34" charset="0"/>
              </a:rPr>
              <a:t>An</a:t>
            </a:r>
            <a:r>
              <a:rPr lang="pt-BR" b="1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b="1" dirty="0" err="1" smtClean="0">
                <a:effectLst/>
                <a:latin typeface="Verdana" panose="020B0604030504040204" pitchFamily="34" charset="0"/>
              </a:rPr>
              <a:t>Introduction</a:t>
            </a:r>
            <a:r>
              <a:rPr lang="pt-BR" b="1" dirty="0" smtClean="0">
                <a:effectLst/>
                <a:latin typeface="Verdana" panose="020B0604030504040204" pitchFamily="34" charset="0"/>
              </a:rPr>
              <a:t> (2008) </a:t>
            </a:r>
          </a:p>
          <a:p>
            <a:pPr marL="342900" indent="-342900">
              <a:buAutoNum type="arabicPeriod"/>
            </a:pPr>
            <a:endParaRPr lang="pt-BR" dirty="0">
              <a:latin typeface="Verdan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pt-BR" dirty="0" smtClean="0">
                <a:effectLst/>
                <a:latin typeface="Verdana" panose="020B0604030504040204" pitchFamily="34" charset="0"/>
              </a:rPr>
              <a:t>I.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Bertini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, H.B. Gray, E.I.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Stiefel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, J.S.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Valentine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,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Biological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Inorganic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Chemistry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: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Structure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and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Reactivity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(2007).</a:t>
            </a:r>
          </a:p>
          <a:p>
            <a:pPr marL="342900" indent="-342900">
              <a:buAutoNum type="arabicPeriod"/>
            </a:pPr>
            <a:endParaRPr lang="pt-BR" dirty="0">
              <a:latin typeface="Verdan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pt-BR" dirty="0" smtClean="0">
                <a:effectLst/>
                <a:latin typeface="Verdana" panose="020B0604030504040204" pitchFamily="34" charset="0"/>
              </a:rPr>
              <a:t>J.J.R.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Fraústo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da Silva, R. J. P. Willians, The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Biological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Chemistry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of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the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Elements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: The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inorganic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chemistry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of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life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(2001). 6. A. C.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Guyton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, J. E. Hall, Medical </a:t>
            </a:r>
            <a:r>
              <a:rPr lang="pt-BR" dirty="0" err="1" smtClean="0">
                <a:effectLst/>
                <a:latin typeface="Verdana" panose="020B0604030504040204" pitchFamily="34" charset="0"/>
              </a:rPr>
              <a:t>Physiology</a:t>
            </a:r>
            <a:r>
              <a:rPr lang="pt-BR" dirty="0" smtClean="0">
                <a:effectLst/>
                <a:latin typeface="Verdana" panose="020B0604030504040204" pitchFamily="34" charset="0"/>
              </a:rPr>
              <a:t> (2000).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75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5318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352</TotalTime>
  <Words>231</Words>
  <Application>Microsoft Office PowerPoint</Application>
  <PresentationFormat>Apresentação na tela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Verdana</vt:lpstr>
      <vt:lpstr>Retrospectiva</vt:lpstr>
      <vt:lpstr>Introdução à Química Inorgânica Biológica</vt:lpstr>
      <vt:lpstr>Introdução à Química Inorgânica Biológica</vt:lpstr>
      <vt:lpstr>Conteúdo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Inorgânica Biológica</dc:title>
  <dc:creator>Usuário do Windows</dc:creator>
  <cp:lastModifiedBy>Conta da Microsoft</cp:lastModifiedBy>
  <cp:revision>11</cp:revision>
  <dcterms:created xsi:type="dcterms:W3CDTF">2019-08-07T16:15:30Z</dcterms:created>
  <dcterms:modified xsi:type="dcterms:W3CDTF">2023-08-09T13:25:09Z</dcterms:modified>
</cp:coreProperties>
</file>