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EDC327"/>
    <a:srgbClr val="E3B4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62E67-AA38-46CC-A48E-B9639FFCF943}" type="datetimeFigureOut">
              <a:rPr lang="pt-BR" smtClean="0"/>
              <a:t>24/09/2020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D1A5D-124E-4732-9C88-98F837E2522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203806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62E67-AA38-46CC-A48E-B9639FFCF943}" type="datetimeFigureOut">
              <a:rPr lang="pt-BR" smtClean="0"/>
              <a:t>24/09/2020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D1A5D-124E-4732-9C88-98F837E2522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64424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62E67-AA38-46CC-A48E-B9639FFCF943}" type="datetimeFigureOut">
              <a:rPr lang="pt-BR" smtClean="0"/>
              <a:t>24/09/2020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D1A5D-124E-4732-9C88-98F837E2522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643976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62E67-AA38-46CC-A48E-B9639FFCF943}" type="datetimeFigureOut">
              <a:rPr lang="pt-BR" smtClean="0"/>
              <a:t>24/09/2020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D1A5D-124E-4732-9C88-98F837E2522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18304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62E67-AA38-46CC-A48E-B9639FFCF943}" type="datetimeFigureOut">
              <a:rPr lang="pt-BR" smtClean="0"/>
              <a:t>24/09/2020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D1A5D-124E-4732-9C88-98F837E2522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074010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62E67-AA38-46CC-A48E-B9639FFCF943}" type="datetimeFigureOut">
              <a:rPr lang="pt-BR" smtClean="0"/>
              <a:t>24/09/2020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D1A5D-124E-4732-9C88-98F837E2522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850445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62E67-AA38-46CC-A48E-B9639FFCF943}" type="datetimeFigureOut">
              <a:rPr lang="pt-BR" smtClean="0"/>
              <a:t>24/09/2020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D1A5D-124E-4732-9C88-98F837E2522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632185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62E67-AA38-46CC-A48E-B9639FFCF943}" type="datetimeFigureOut">
              <a:rPr lang="pt-BR" smtClean="0"/>
              <a:t>24/09/2020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D1A5D-124E-4732-9C88-98F837E2522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857375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62E67-AA38-46CC-A48E-B9639FFCF943}" type="datetimeFigureOut">
              <a:rPr lang="pt-BR" smtClean="0"/>
              <a:t>24/09/2020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D1A5D-124E-4732-9C88-98F837E2522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663412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62E67-AA38-46CC-A48E-B9639FFCF943}" type="datetimeFigureOut">
              <a:rPr lang="pt-BR" smtClean="0"/>
              <a:t>24/09/2020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D1A5D-124E-4732-9C88-98F837E2522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294299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62E67-AA38-46CC-A48E-B9639FFCF943}" type="datetimeFigureOut">
              <a:rPr lang="pt-BR" smtClean="0"/>
              <a:t>24/09/2020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D1A5D-124E-4732-9C88-98F837E2522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855056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762E67-AA38-46CC-A48E-B9639FFCF943}" type="datetimeFigureOut">
              <a:rPr lang="pt-BR" smtClean="0"/>
              <a:t>24/09/2020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DD1A5D-124E-4732-9C88-98F837E2522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095317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590304" y="57160"/>
            <a:ext cx="77048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u="sng" dirty="0" smtClean="0">
                <a:latin typeface="Bahnschrift SemiBold" pitchFamily="34" charset="0"/>
              </a:rPr>
              <a:t>Psicologia do desenvolvimento  - </a:t>
            </a:r>
            <a:r>
              <a:rPr lang="pt-BR" sz="1600" u="sng" smtClean="0">
                <a:latin typeface="Bahnschrift SemiBold" pitchFamily="34" charset="0"/>
              </a:rPr>
              <a:t>Aula </a:t>
            </a:r>
            <a:r>
              <a:rPr lang="pt-BR" sz="1600" u="sng">
                <a:latin typeface="Bahnschrift SemiBold" pitchFamily="34" charset="0"/>
              </a:rPr>
              <a:t>5</a:t>
            </a:r>
            <a:r>
              <a:rPr lang="pt-BR" sz="1600" u="sng" smtClean="0">
                <a:latin typeface="Bahnschrift SemiBold" pitchFamily="34" charset="0"/>
              </a:rPr>
              <a:t> (17/09/20</a:t>
            </a:r>
            <a:r>
              <a:rPr lang="pt-BR" sz="1600" u="sng" dirty="0" smtClean="0">
                <a:latin typeface="Bahnschrift SemiBold" pitchFamily="34" charset="0"/>
              </a:rPr>
              <a:t>)</a:t>
            </a:r>
            <a:endParaRPr lang="pt-BR" sz="1600" u="sng" dirty="0">
              <a:latin typeface="Bahnschrift SemiBold" pitchFamily="34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2555776" y="496636"/>
            <a:ext cx="38164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>
                <a:latin typeface="Bahnschrift Light" pitchFamily="34" charset="0"/>
              </a:rPr>
              <a:t>D</a:t>
            </a:r>
            <a:r>
              <a:rPr lang="pt-BR" b="1" dirty="0" smtClean="0">
                <a:latin typeface="Bahnschrift Light" pitchFamily="34" charset="0"/>
              </a:rPr>
              <a:t>esenvolvimento humano: concepções</a:t>
            </a:r>
            <a:endParaRPr lang="pt-BR" b="1" dirty="0">
              <a:latin typeface="Bahnschrift Light" pitchFamily="34" charset="0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395536" y="1303690"/>
            <a:ext cx="8568952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u="sng" dirty="0" smtClean="0">
                <a:latin typeface="Bahnschrift Light" pitchFamily="34" charset="0"/>
              </a:rPr>
              <a:t>Erik Erikson (</a:t>
            </a:r>
            <a:r>
              <a:rPr lang="pt-BR" sz="1600" u="sng" dirty="0" smtClean="0">
                <a:latin typeface="Bahnschrift Light" pitchFamily="34" charset="0"/>
              </a:rPr>
              <a:t>1902-1994</a:t>
            </a:r>
            <a:r>
              <a:rPr lang="pt-BR" sz="1600" u="sng" dirty="0" smtClean="0">
                <a:latin typeface="Bahnschrift Light" pitchFamily="34" charset="0"/>
              </a:rPr>
              <a:t>)</a:t>
            </a:r>
          </a:p>
          <a:p>
            <a:pPr algn="just"/>
            <a:r>
              <a:rPr lang="pt-BR" sz="1600" u="sng" dirty="0" smtClean="0">
                <a:latin typeface="Bahnschrift Light" pitchFamily="34" charset="0"/>
              </a:rPr>
              <a:t> </a:t>
            </a:r>
            <a:endParaRPr lang="pt-BR" sz="1600" dirty="0" smtClean="0">
              <a:latin typeface="Bahnschrift Light" pitchFamily="34" charset="0"/>
            </a:endParaRPr>
          </a:p>
          <a:p>
            <a:pPr algn="just"/>
            <a:r>
              <a:rPr lang="pt-BR" sz="1600" dirty="0" smtClean="0">
                <a:latin typeface="Bahnschrift Light" pitchFamily="34" charset="0"/>
              </a:rPr>
              <a:t>- Psicanalista alemão</a:t>
            </a:r>
          </a:p>
          <a:p>
            <a:pPr algn="just">
              <a:buFontTx/>
              <a:buChar char="-"/>
            </a:pPr>
            <a:r>
              <a:rPr lang="pt-BR" sz="1600" dirty="0" smtClean="0">
                <a:latin typeface="Bahnschrift Light" pitchFamily="34" charset="0"/>
              </a:rPr>
              <a:t> Teoria do Desenvolvimento psicossocial – teoria </a:t>
            </a:r>
            <a:r>
              <a:rPr lang="pt-BR" sz="1600" dirty="0" err="1" smtClean="0">
                <a:latin typeface="Bahnschrift Light" pitchFamily="34" charset="0"/>
              </a:rPr>
              <a:t>epigenética</a:t>
            </a:r>
            <a:endParaRPr lang="pt-BR" sz="1600" dirty="0" smtClean="0">
              <a:latin typeface="Bahnschrift Light" pitchFamily="34" charset="0"/>
            </a:endParaRPr>
          </a:p>
          <a:p>
            <a:pPr algn="just">
              <a:buFontTx/>
              <a:buChar char="-"/>
            </a:pPr>
            <a:r>
              <a:rPr lang="pt-BR" sz="1600" dirty="0" smtClean="0">
                <a:latin typeface="Bahnschrift Light" pitchFamily="34" charset="0"/>
              </a:rPr>
              <a:t> Compreensão sobre os ciclos da vida</a:t>
            </a:r>
          </a:p>
          <a:p>
            <a:pPr algn="just">
              <a:buFontTx/>
              <a:buChar char="-"/>
            </a:pPr>
            <a:r>
              <a:rPr lang="pt-BR" sz="1600" dirty="0">
                <a:latin typeface="Bahnschrift Light" pitchFamily="34" charset="0"/>
              </a:rPr>
              <a:t> </a:t>
            </a:r>
            <a:r>
              <a:rPr lang="pt-BR" sz="1600" dirty="0" smtClean="0">
                <a:latin typeface="Bahnschrift Light" pitchFamily="34" charset="0"/>
              </a:rPr>
              <a:t>Ciclos e conflitos: </a:t>
            </a:r>
            <a:r>
              <a:rPr lang="pt-BR" sz="1600" dirty="0" err="1" smtClean="0">
                <a:latin typeface="Bahnschrift Light" pitchFamily="34" charset="0"/>
              </a:rPr>
              <a:t>tensionamentos</a:t>
            </a:r>
            <a:r>
              <a:rPr lang="pt-BR" sz="1600" dirty="0" smtClean="0">
                <a:latin typeface="Bahnschrift Light" pitchFamily="34" charset="0"/>
              </a:rPr>
              <a:t> que emergem em certos momentos da vida, se sucedem na mesma ordem, em relação com a organização da sociedade</a:t>
            </a:r>
          </a:p>
          <a:p>
            <a:pPr algn="just"/>
            <a:endParaRPr lang="pt-BR" sz="1600" dirty="0" smtClean="0">
              <a:latin typeface="Bahnschrift Light" pitchFamily="34" charset="0"/>
            </a:endParaRPr>
          </a:p>
          <a:p>
            <a:pPr algn="ctr"/>
            <a:r>
              <a:rPr lang="pt-BR" sz="1600" u="sng" dirty="0" smtClean="0">
                <a:latin typeface="Bahnschrift Light" pitchFamily="34" charset="0"/>
              </a:rPr>
              <a:t>As oito </a:t>
            </a:r>
            <a:r>
              <a:rPr lang="pt-BR" sz="1600" u="sng" smtClean="0">
                <a:latin typeface="Bahnschrift Light" pitchFamily="34" charset="0"/>
              </a:rPr>
              <a:t>idades </a:t>
            </a:r>
            <a:r>
              <a:rPr lang="pt-BR" sz="1600" u="sng" smtClean="0">
                <a:latin typeface="Bahnschrift Light" pitchFamily="34" charset="0"/>
              </a:rPr>
              <a:t>do homem </a:t>
            </a:r>
            <a:endParaRPr lang="pt-BR" sz="1600" u="sng" dirty="0" smtClean="0">
              <a:latin typeface="Bahnschrift Light" pitchFamily="34" charset="0"/>
            </a:endParaRPr>
          </a:p>
          <a:p>
            <a:pPr marL="265113" indent="-265113">
              <a:buAutoNum type="arabicPeriod"/>
            </a:pPr>
            <a:r>
              <a:rPr lang="pt-BR" sz="1600" dirty="0" smtClean="0">
                <a:latin typeface="Bahnschrift Light" pitchFamily="34" charset="0"/>
              </a:rPr>
              <a:t>Confiança  </a:t>
            </a:r>
            <a:r>
              <a:rPr lang="pt-BR" sz="1600" dirty="0">
                <a:latin typeface="Bahnschrift Light" pitchFamily="34" charset="0"/>
              </a:rPr>
              <a:t>X  </a:t>
            </a:r>
            <a:r>
              <a:rPr lang="pt-BR" sz="1600" dirty="0" smtClean="0">
                <a:latin typeface="Bahnschrift Light" pitchFamily="34" charset="0"/>
              </a:rPr>
              <a:t>Desconfiança: alimentação; sono; intestino; importância da estabilidade e persistência;</a:t>
            </a:r>
          </a:p>
          <a:p>
            <a:pPr marL="265113" indent="-265113">
              <a:buAutoNum type="arabicPeriod"/>
            </a:pPr>
            <a:r>
              <a:rPr lang="pt-BR" sz="1600" dirty="0">
                <a:latin typeface="Bahnschrift Light" pitchFamily="34" charset="0"/>
              </a:rPr>
              <a:t>Autonomia  X  Vergonha e </a:t>
            </a:r>
            <a:r>
              <a:rPr lang="pt-BR" sz="1600" dirty="0" smtClean="0">
                <a:latin typeface="Bahnschrift Light" pitchFamily="34" charset="0"/>
              </a:rPr>
              <a:t>Dúvida: ganho/perda de autocontrole e autoestima;</a:t>
            </a:r>
            <a:endParaRPr lang="pt-BR" sz="1600" dirty="0">
              <a:latin typeface="Bahnschrift Light" pitchFamily="34" charset="0"/>
            </a:endParaRPr>
          </a:p>
          <a:p>
            <a:pPr marL="265113" indent="-265113">
              <a:buAutoNum type="arabicPeriod"/>
            </a:pPr>
            <a:r>
              <a:rPr lang="pt-BR" sz="1600" dirty="0">
                <a:latin typeface="Bahnschrift Light" pitchFamily="34" charset="0"/>
              </a:rPr>
              <a:t>Iniciativa  X  </a:t>
            </a:r>
            <a:r>
              <a:rPr lang="pt-BR" sz="1600" dirty="0" smtClean="0">
                <a:latin typeface="Bahnschrift Light" pitchFamily="34" charset="0"/>
              </a:rPr>
              <a:t>Culpa: conquista/atividade; agressividade/inveja e rivalidade;</a:t>
            </a:r>
          </a:p>
          <a:p>
            <a:pPr marL="265113" indent="-265113">
              <a:buAutoNum type="arabicPeriod"/>
            </a:pPr>
            <a:r>
              <a:rPr lang="pt-BR" sz="1600" dirty="0" err="1">
                <a:latin typeface="Bahnschrift Light" pitchFamily="34" charset="0"/>
              </a:rPr>
              <a:t>Construtividade</a:t>
            </a:r>
            <a:r>
              <a:rPr lang="pt-BR" sz="1600" dirty="0">
                <a:latin typeface="Bahnschrift Light" pitchFamily="34" charset="0"/>
              </a:rPr>
              <a:t>  X  </a:t>
            </a:r>
            <a:r>
              <a:rPr lang="pt-BR" sz="1600" dirty="0" smtClean="0">
                <a:latin typeface="Bahnschrift Light" pitchFamily="34" charset="0"/>
              </a:rPr>
              <a:t>Inferioridade: instrução sistemática da cultura; sentimento de inadequação;</a:t>
            </a:r>
          </a:p>
          <a:p>
            <a:pPr marL="265113" indent="-265113">
              <a:buAutoNum type="arabicPeriod"/>
            </a:pPr>
            <a:r>
              <a:rPr lang="pt-BR" sz="1600" dirty="0">
                <a:latin typeface="Bahnschrift Light" pitchFamily="34" charset="0"/>
              </a:rPr>
              <a:t>Identidade  X  Confusão de </a:t>
            </a:r>
            <a:r>
              <a:rPr lang="pt-BR" sz="1600" dirty="0" smtClean="0">
                <a:latin typeface="Bahnschrift Light" pitchFamily="34" charset="0"/>
              </a:rPr>
              <a:t>Papéis: mudanças corporais; integração; confusão de papéis - infância/idade adulta; sexualidade; construção de diálogos;</a:t>
            </a:r>
          </a:p>
          <a:p>
            <a:pPr marL="265113" indent="-265113">
              <a:buAutoNum type="arabicPeriod"/>
            </a:pPr>
            <a:r>
              <a:rPr lang="pt-BR" sz="1600" dirty="0">
                <a:latin typeface="Bahnschrift Light" pitchFamily="34" charset="0"/>
              </a:rPr>
              <a:t>Intimidade  X  </a:t>
            </a:r>
            <a:r>
              <a:rPr lang="pt-BR" sz="1600" dirty="0" smtClean="0">
                <a:latin typeface="Bahnschrift Light" pitchFamily="34" charset="0"/>
              </a:rPr>
              <a:t>Isolamento: confiança; medo da intimidade; importância da solidão;</a:t>
            </a:r>
          </a:p>
          <a:p>
            <a:pPr marL="265113" indent="-265113">
              <a:buAutoNum type="arabicPeriod"/>
            </a:pPr>
            <a:r>
              <a:rPr lang="pt-BR" sz="1600" dirty="0">
                <a:latin typeface="Bahnschrift Light" pitchFamily="34" charset="0"/>
              </a:rPr>
              <a:t>Produtividade  X  </a:t>
            </a:r>
            <a:r>
              <a:rPr lang="pt-BR" sz="1600" dirty="0" smtClean="0">
                <a:latin typeface="Bahnschrift Light" pitchFamily="34" charset="0"/>
              </a:rPr>
              <a:t>Estagnação: dependência/independência entre gerações;</a:t>
            </a:r>
          </a:p>
          <a:p>
            <a:pPr marL="265113" indent="-265113">
              <a:buAutoNum type="arabicPeriod"/>
            </a:pPr>
            <a:r>
              <a:rPr lang="pt-BR" sz="1600" dirty="0">
                <a:latin typeface="Bahnschrift Light" pitchFamily="34" charset="0"/>
              </a:rPr>
              <a:t>Integridade  X  </a:t>
            </a:r>
            <a:r>
              <a:rPr lang="pt-BR" sz="1600" dirty="0" smtClean="0">
                <a:latin typeface="Bahnschrift Light" pitchFamily="34" charset="0"/>
              </a:rPr>
              <a:t>Desesperança: segurança go ego; sentido espiritual do amor;</a:t>
            </a:r>
          </a:p>
          <a:p>
            <a:pPr marL="265113" indent="-265113">
              <a:buAutoNum type="arabicPeriod"/>
            </a:pPr>
            <a:r>
              <a:rPr lang="pt-BR" sz="1600" dirty="0" err="1" smtClean="0">
                <a:latin typeface="Bahnschrift Light" pitchFamily="34" charset="0"/>
              </a:rPr>
              <a:t>Gerotranscendência</a:t>
            </a:r>
            <a:r>
              <a:rPr lang="pt-BR" sz="1600" dirty="0" smtClean="0">
                <a:latin typeface="Bahnschrift Light" pitchFamily="34" charset="0"/>
              </a:rPr>
              <a:t> (Joan Erikson)</a:t>
            </a:r>
            <a:endParaRPr lang="pt-BR" sz="1600" dirty="0">
              <a:latin typeface="Bahnschrift Light" pitchFamily="34" charset="0"/>
            </a:endParaRPr>
          </a:p>
        </p:txBody>
      </p:sp>
      <p:sp>
        <p:nvSpPr>
          <p:cNvPr id="12" name="Retângulo de cantos arredondados 11"/>
          <p:cNvSpPr/>
          <p:nvPr/>
        </p:nvSpPr>
        <p:spPr>
          <a:xfrm>
            <a:off x="251520" y="1352312"/>
            <a:ext cx="8712968" cy="5474682"/>
          </a:xfrm>
          <a:prstGeom prst="round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8" name="Retângulo de cantos arredondados 17"/>
          <p:cNvSpPr/>
          <p:nvPr/>
        </p:nvSpPr>
        <p:spPr>
          <a:xfrm>
            <a:off x="2555776" y="486885"/>
            <a:ext cx="3816424" cy="646331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3" name="CaixaDeTexto 32"/>
          <p:cNvSpPr txBox="1"/>
          <p:nvPr/>
        </p:nvSpPr>
        <p:spPr>
          <a:xfrm>
            <a:off x="7205494" y="106616"/>
            <a:ext cx="193850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400" dirty="0" smtClean="0">
                <a:solidFill>
                  <a:srgbClr val="FF0000"/>
                </a:solidFill>
                <a:latin typeface="Bahnschrift SemiBold" pitchFamily="34" charset="0"/>
              </a:rPr>
              <a:t>Questões centrais</a:t>
            </a:r>
          </a:p>
          <a:p>
            <a:pPr algn="r"/>
            <a:r>
              <a:rPr lang="pt-BR" sz="1400" dirty="0" smtClean="0">
                <a:solidFill>
                  <a:srgbClr val="00B0F0"/>
                </a:solidFill>
                <a:latin typeface="Bahnschrift SemiBold" pitchFamily="34" charset="0"/>
              </a:rPr>
              <a:t>Discussão inicial</a:t>
            </a:r>
          </a:p>
          <a:p>
            <a:pPr algn="r"/>
            <a:r>
              <a:rPr lang="pt-BR" sz="1400" dirty="0" smtClean="0">
                <a:solidFill>
                  <a:srgbClr val="FFFF00"/>
                </a:solidFill>
                <a:latin typeface="Bahnschrift SemiBold" pitchFamily="34" charset="0"/>
              </a:rPr>
              <a:t>Discussão final </a:t>
            </a:r>
            <a:endParaRPr lang="pt-BR" sz="1400" dirty="0">
              <a:solidFill>
                <a:srgbClr val="FFFF00"/>
              </a:solidFill>
              <a:latin typeface="Bahnschrift SemiBold" pitchFamily="34" charset="0"/>
            </a:endParaRPr>
          </a:p>
        </p:txBody>
      </p:sp>
      <p:cxnSp>
        <p:nvCxnSpPr>
          <p:cNvPr id="72" name="Conector angulado 71"/>
          <p:cNvCxnSpPr>
            <a:stCxn id="18" idx="3"/>
          </p:cNvCxnSpPr>
          <p:nvPr/>
        </p:nvCxnSpPr>
        <p:spPr>
          <a:xfrm>
            <a:off x="6372200" y="810051"/>
            <a:ext cx="504056" cy="559521"/>
          </a:xfrm>
          <a:prstGeom prst="bentConnector2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Conector angulado 82"/>
          <p:cNvCxnSpPr>
            <a:endCxn id="18" idx="1"/>
          </p:cNvCxnSpPr>
          <p:nvPr/>
        </p:nvCxnSpPr>
        <p:spPr>
          <a:xfrm rot="5400000" flipH="1" flipV="1">
            <a:off x="2069743" y="864037"/>
            <a:ext cx="540019" cy="432048"/>
          </a:xfrm>
          <a:prstGeom prst="bentConnector2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82059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590304" y="57160"/>
            <a:ext cx="77048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u="sng" dirty="0" smtClean="0">
                <a:latin typeface="Bahnschrift SemiBold" pitchFamily="34" charset="0"/>
              </a:rPr>
              <a:t>Psicologia do desenvolvimento  - Aula </a:t>
            </a:r>
            <a:r>
              <a:rPr lang="pt-BR" sz="1600" u="sng" dirty="0">
                <a:latin typeface="Bahnschrift SemiBold" pitchFamily="34" charset="0"/>
              </a:rPr>
              <a:t>5</a:t>
            </a:r>
            <a:r>
              <a:rPr lang="pt-BR" sz="1600" u="sng" dirty="0" smtClean="0">
                <a:latin typeface="Bahnschrift SemiBold" pitchFamily="34" charset="0"/>
              </a:rPr>
              <a:t> (17/09/20)</a:t>
            </a:r>
            <a:endParaRPr lang="pt-BR" sz="1600" u="sng" dirty="0">
              <a:latin typeface="Bahnschrift SemiBold" pitchFamily="34" charset="0"/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5345449" y="3741038"/>
            <a:ext cx="353902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600" b="1" dirty="0" smtClean="0">
                <a:latin typeface="Bahnschrift Light" pitchFamily="34" charset="0"/>
              </a:rPr>
              <a:t>Sofrimento e adoecimento psíquico </a:t>
            </a:r>
            <a:r>
              <a:rPr lang="pt-BR" sz="1600" dirty="0" smtClean="0">
                <a:latin typeface="Bahnschrift Light" pitchFamily="34" charset="0"/>
              </a:rPr>
              <a:t>nas diferentes etapas da vida: lidar com frustrações; cobranças externas e </a:t>
            </a:r>
            <a:r>
              <a:rPr lang="pt-BR" sz="1600" b="1" dirty="0" smtClean="0">
                <a:latin typeface="Bahnschrift Light" pitchFamily="34" charset="0"/>
              </a:rPr>
              <a:t>produtividade </a:t>
            </a:r>
            <a:r>
              <a:rPr lang="pt-BR" sz="1600" dirty="0" smtClean="0">
                <a:latin typeface="Bahnschrift Light" pitchFamily="34" charset="0"/>
              </a:rPr>
              <a:t>(capitalismo)</a:t>
            </a:r>
          </a:p>
        </p:txBody>
      </p:sp>
      <p:sp>
        <p:nvSpPr>
          <p:cNvPr id="10" name="CaixaDeTexto 9"/>
          <p:cNvSpPr txBox="1"/>
          <p:nvPr/>
        </p:nvSpPr>
        <p:spPr>
          <a:xfrm>
            <a:off x="1268978" y="739564"/>
            <a:ext cx="63993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b="1" dirty="0" smtClean="0">
                <a:latin typeface="Bahnschrift Light" pitchFamily="34" charset="0"/>
              </a:rPr>
              <a:t>O que vocês consideraram mais significativo na concepção de desenvolvimento proposta por Erikson?</a:t>
            </a:r>
            <a:endParaRPr lang="pt-BR" sz="1600" b="1" dirty="0">
              <a:latin typeface="Bahnschrift Light" pitchFamily="34" charset="0"/>
            </a:endParaRPr>
          </a:p>
        </p:txBody>
      </p:sp>
      <p:sp>
        <p:nvSpPr>
          <p:cNvPr id="17" name="Retângulo de cantos arredondados 16"/>
          <p:cNvSpPr/>
          <p:nvPr/>
        </p:nvSpPr>
        <p:spPr>
          <a:xfrm>
            <a:off x="1089870" y="739563"/>
            <a:ext cx="6705724" cy="547001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9" name="Retângulo de cantos arredondados 18"/>
          <p:cNvSpPr/>
          <p:nvPr/>
        </p:nvSpPr>
        <p:spPr>
          <a:xfrm>
            <a:off x="5285219" y="3745413"/>
            <a:ext cx="3659479" cy="1347475"/>
          </a:xfrm>
          <a:prstGeom prst="round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3" name="CaixaDeTexto 32"/>
          <p:cNvSpPr txBox="1"/>
          <p:nvPr/>
        </p:nvSpPr>
        <p:spPr>
          <a:xfrm>
            <a:off x="7205494" y="106616"/>
            <a:ext cx="193850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400" dirty="0" smtClean="0">
                <a:solidFill>
                  <a:srgbClr val="FF0000"/>
                </a:solidFill>
                <a:latin typeface="Bahnschrift SemiBold" pitchFamily="34" charset="0"/>
              </a:rPr>
              <a:t>Questões centrais</a:t>
            </a:r>
          </a:p>
          <a:p>
            <a:pPr algn="r"/>
            <a:r>
              <a:rPr lang="pt-BR" sz="1400" dirty="0" smtClean="0">
                <a:solidFill>
                  <a:srgbClr val="00B0F0"/>
                </a:solidFill>
                <a:latin typeface="Bahnschrift SemiBold" pitchFamily="34" charset="0"/>
              </a:rPr>
              <a:t>Discussão inicial</a:t>
            </a:r>
          </a:p>
          <a:p>
            <a:pPr algn="r"/>
            <a:r>
              <a:rPr lang="pt-BR" sz="1400" dirty="0" smtClean="0">
                <a:solidFill>
                  <a:srgbClr val="FFFF00"/>
                </a:solidFill>
                <a:latin typeface="Bahnschrift SemiBold" pitchFamily="34" charset="0"/>
              </a:rPr>
              <a:t>Discussão final </a:t>
            </a:r>
            <a:endParaRPr lang="pt-BR" sz="1400" dirty="0">
              <a:solidFill>
                <a:srgbClr val="FFFF00"/>
              </a:solidFill>
              <a:latin typeface="Bahnschrift SemiBold" pitchFamily="34" charset="0"/>
            </a:endParaRPr>
          </a:p>
        </p:txBody>
      </p:sp>
      <p:cxnSp>
        <p:nvCxnSpPr>
          <p:cNvPr id="80" name="Conector reto 79"/>
          <p:cNvCxnSpPr>
            <a:endCxn id="14" idx="1"/>
          </p:cNvCxnSpPr>
          <p:nvPr/>
        </p:nvCxnSpPr>
        <p:spPr>
          <a:xfrm flipH="1">
            <a:off x="4442732" y="3195800"/>
            <a:ext cx="1112880" cy="74314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CaixaDeTexto 21"/>
          <p:cNvSpPr txBox="1"/>
          <p:nvPr/>
        </p:nvSpPr>
        <p:spPr>
          <a:xfrm>
            <a:off x="4723307" y="2037700"/>
            <a:ext cx="35372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sz="1600" dirty="0" smtClean="0">
              <a:latin typeface="Bahnschrift Light" pitchFamily="34" charset="0"/>
            </a:endParaRPr>
          </a:p>
          <a:p>
            <a:endParaRPr lang="pt-BR" sz="1600" dirty="0" smtClean="0">
              <a:latin typeface="Bahnschrift Light" pitchFamily="34" charset="0"/>
            </a:endParaRPr>
          </a:p>
        </p:txBody>
      </p:sp>
      <p:sp>
        <p:nvSpPr>
          <p:cNvPr id="23" name="Retângulo de cantos arredondados 22"/>
          <p:cNvSpPr/>
          <p:nvPr/>
        </p:nvSpPr>
        <p:spPr>
          <a:xfrm>
            <a:off x="5440375" y="1402074"/>
            <a:ext cx="3020057" cy="1271251"/>
          </a:xfrm>
          <a:prstGeom prst="round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25" name="Conector reto 24"/>
          <p:cNvCxnSpPr>
            <a:stCxn id="6" idx="1"/>
            <a:endCxn id="14" idx="1"/>
          </p:cNvCxnSpPr>
          <p:nvPr/>
        </p:nvCxnSpPr>
        <p:spPr>
          <a:xfrm flipH="1">
            <a:off x="4442732" y="1976143"/>
            <a:ext cx="997643" cy="196280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tângulo de cantos arredondados 11"/>
          <p:cNvSpPr/>
          <p:nvPr/>
        </p:nvSpPr>
        <p:spPr>
          <a:xfrm>
            <a:off x="5593080" y="2920316"/>
            <a:ext cx="3359715" cy="609046"/>
          </a:xfrm>
          <a:prstGeom prst="round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CaixaDeTexto 2"/>
          <p:cNvSpPr txBox="1"/>
          <p:nvPr/>
        </p:nvSpPr>
        <p:spPr>
          <a:xfrm>
            <a:off x="5631479" y="2905639"/>
            <a:ext cx="335971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 smtClean="0">
                <a:latin typeface="Bahnschrift Light" pitchFamily="34" charset="0"/>
              </a:rPr>
              <a:t>Relações afetivas </a:t>
            </a:r>
            <a:r>
              <a:rPr lang="pt-BR" sz="1600" dirty="0" smtClean="0">
                <a:latin typeface="Bahnschrift Light" pitchFamily="34" charset="0"/>
              </a:rPr>
              <a:t>nas diferentes idades.</a:t>
            </a:r>
            <a:endParaRPr lang="pt-BR" sz="1600" b="1" dirty="0">
              <a:latin typeface="Bahnschrift Light" pitchFamily="34" charset="0"/>
            </a:endParaRPr>
          </a:p>
        </p:txBody>
      </p:sp>
      <p:sp>
        <p:nvSpPr>
          <p:cNvPr id="15" name="Retângulo de cantos arredondados 14"/>
          <p:cNvSpPr/>
          <p:nvPr/>
        </p:nvSpPr>
        <p:spPr>
          <a:xfrm>
            <a:off x="201747" y="4681127"/>
            <a:ext cx="3475326" cy="1695911"/>
          </a:xfrm>
          <a:prstGeom prst="round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CaixaDeTexto 4"/>
          <p:cNvSpPr txBox="1"/>
          <p:nvPr/>
        </p:nvSpPr>
        <p:spPr>
          <a:xfrm>
            <a:off x="227229" y="4801382"/>
            <a:ext cx="332199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600" b="1" dirty="0" smtClean="0">
                <a:latin typeface="Bahnschrift Light" pitchFamily="34" charset="0"/>
              </a:rPr>
              <a:t>7/8) Velhice </a:t>
            </a:r>
            <a:r>
              <a:rPr lang="pt-BR" sz="1600" dirty="0" smtClean="0">
                <a:latin typeface="Bahnschrift Light" pitchFamily="34" charset="0"/>
              </a:rPr>
              <a:t>e a relação com o que foi realizado ou não ao longo da vida: frustração ou compreensão? É possível alcançar a “plenitude’? </a:t>
            </a:r>
          </a:p>
          <a:p>
            <a:pPr algn="just"/>
            <a:r>
              <a:rPr lang="pt-BR" sz="1600" dirty="0" smtClean="0">
                <a:latin typeface="Bahnschrift Light" pitchFamily="34" charset="0"/>
              </a:rPr>
              <a:t>Transmissão de conhecimento e comparação.</a:t>
            </a:r>
            <a:endParaRPr lang="pt-BR" sz="1600" dirty="0">
              <a:latin typeface="Bahnschrift Light" pitchFamily="34" charset="0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5440375" y="1437534"/>
            <a:ext cx="302005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600" b="1" dirty="0" smtClean="0">
                <a:latin typeface="Bahnschrift Light" pitchFamily="34" charset="0"/>
              </a:rPr>
              <a:t>Relação com o corpo </a:t>
            </a:r>
            <a:r>
              <a:rPr lang="pt-BR" sz="1600" dirty="0" smtClean="0">
                <a:latin typeface="Bahnschrift Light" pitchFamily="34" charset="0"/>
              </a:rPr>
              <a:t>nas diferentes idades: sexualidade; violência contra a mulher; tabus.</a:t>
            </a:r>
            <a:endParaRPr lang="pt-BR" sz="1600" dirty="0">
              <a:latin typeface="Bahnschrift Light" pitchFamily="34" charset="0"/>
            </a:endParaRPr>
          </a:p>
        </p:txBody>
      </p:sp>
      <p:sp>
        <p:nvSpPr>
          <p:cNvPr id="18" name="Retângulo de cantos arredondados 17"/>
          <p:cNvSpPr/>
          <p:nvPr/>
        </p:nvSpPr>
        <p:spPr>
          <a:xfrm>
            <a:off x="115102" y="3067476"/>
            <a:ext cx="3706086" cy="1347123"/>
          </a:xfrm>
          <a:prstGeom prst="round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CaixaDeTexto 6"/>
          <p:cNvSpPr txBox="1"/>
          <p:nvPr/>
        </p:nvSpPr>
        <p:spPr>
          <a:xfrm>
            <a:off x="180083" y="3095711"/>
            <a:ext cx="370608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 smtClean="0">
                <a:latin typeface="Bahnschrift Light" pitchFamily="34" charset="0"/>
              </a:rPr>
              <a:t>5) Adolescência</a:t>
            </a:r>
            <a:r>
              <a:rPr lang="pt-BR" sz="1600" dirty="0" smtClean="0">
                <a:latin typeface="Bahnschrift Light" pitchFamily="34" charset="0"/>
              </a:rPr>
              <a:t> e a perda de identificação coma família; crise de identidade; mudanças no corpo; autonomia x desafios da integração social/pertencimento.</a:t>
            </a:r>
            <a:endParaRPr lang="pt-BR" sz="1600" b="1" dirty="0">
              <a:latin typeface="Bahnschrift Light" pitchFamily="34" charset="0"/>
            </a:endParaRPr>
          </a:p>
        </p:txBody>
      </p:sp>
      <p:sp>
        <p:nvSpPr>
          <p:cNvPr id="20" name="Retângulo de cantos arredondados 19"/>
          <p:cNvSpPr/>
          <p:nvPr/>
        </p:nvSpPr>
        <p:spPr>
          <a:xfrm>
            <a:off x="201747" y="1659404"/>
            <a:ext cx="3372959" cy="823236"/>
          </a:xfrm>
          <a:prstGeom prst="round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CaixaDeTexto 7"/>
          <p:cNvSpPr txBox="1"/>
          <p:nvPr/>
        </p:nvSpPr>
        <p:spPr>
          <a:xfrm>
            <a:off x="222685" y="1622200"/>
            <a:ext cx="34178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 smtClean="0">
                <a:latin typeface="Bahnschrift Light" pitchFamily="34" charset="0"/>
              </a:rPr>
              <a:t>1) Infância: </a:t>
            </a:r>
            <a:r>
              <a:rPr lang="pt-BR" sz="1600" dirty="0" smtClean="0">
                <a:latin typeface="Bahnschrift Light" pitchFamily="34" charset="0"/>
              </a:rPr>
              <a:t>relações estabelecidas com o outro e as marcas disso em outras etapas da vida; confiança. </a:t>
            </a:r>
            <a:endParaRPr lang="pt-BR" sz="1600" dirty="0">
              <a:latin typeface="Bahnschrift Light" pitchFamily="34" charset="0"/>
            </a:endParaRPr>
          </a:p>
        </p:txBody>
      </p:sp>
      <p:sp>
        <p:nvSpPr>
          <p:cNvPr id="24" name="Retângulo de cantos arredondados 23"/>
          <p:cNvSpPr/>
          <p:nvPr/>
        </p:nvSpPr>
        <p:spPr>
          <a:xfrm>
            <a:off x="5297323" y="5359805"/>
            <a:ext cx="3587145" cy="338555"/>
          </a:xfrm>
          <a:prstGeom prst="round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CaixaDeTexto 10"/>
          <p:cNvSpPr txBox="1"/>
          <p:nvPr/>
        </p:nvSpPr>
        <p:spPr>
          <a:xfrm>
            <a:off x="5293315" y="5359806"/>
            <a:ext cx="359115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 smtClean="0">
                <a:latin typeface="Bahnschrift Light" pitchFamily="34" charset="0"/>
              </a:rPr>
              <a:t>Pandemia: </a:t>
            </a:r>
            <a:r>
              <a:rPr lang="pt-BR" sz="1600" dirty="0" smtClean="0">
                <a:latin typeface="Bahnschrift Light" pitchFamily="34" charset="0"/>
              </a:rPr>
              <a:t>relação individual/coletivo</a:t>
            </a:r>
          </a:p>
        </p:txBody>
      </p:sp>
      <p:sp>
        <p:nvSpPr>
          <p:cNvPr id="14" name="Chave direita 13"/>
          <p:cNvSpPr/>
          <p:nvPr/>
        </p:nvSpPr>
        <p:spPr>
          <a:xfrm>
            <a:off x="3802034" y="1506852"/>
            <a:ext cx="640698" cy="4864190"/>
          </a:xfrm>
          <a:prstGeom prst="righ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0" name="Retângulo de cantos arredondados 29"/>
          <p:cNvSpPr/>
          <p:nvPr/>
        </p:nvSpPr>
        <p:spPr>
          <a:xfrm>
            <a:off x="4807658" y="6028367"/>
            <a:ext cx="4137040" cy="646331"/>
          </a:xfrm>
          <a:prstGeom prst="round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7" name="CaixaDeTexto 26"/>
          <p:cNvSpPr txBox="1"/>
          <p:nvPr/>
        </p:nvSpPr>
        <p:spPr>
          <a:xfrm>
            <a:off x="4871886" y="6028368"/>
            <a:ext cx="401258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600" dirty="0" smtClean="0">
                <a:latin typeface="Bahnschrift Light" pitchFamily="34" charset="0"/>
              </a:rPr>
              <a:t>A relação com a </a:t>
            </a:r>
            <a:r>
              <a:rPr lang="pt-BR" sz="1600" b="1" dirty="0" smtClean="0">
                <a:latin typeface="Bahnschrift Light" pitchFamily="34" charset="0"/>
              </a:rPr>
              <a:t>tecnologia </a:t>
            </a:r>
            <a:r>
              <a:rPr lang="pt-BR" sz="1600" dirty="0" smtClean="0">
                <a:latin typeface="Bahnschrift Light" pitchFamily="34" charset="0"/>
              </a:rPr>
              <a:t>nas diferentes etapas da vida.</a:t>
            </a:r>
            <a:endParaRPr lang="pt-BR" sz="1600" dirty="0">
              <a:latin typeface="Bahnschrift Light" pitchFamily="34" charset="0"/>
            </a:endParaRPr>
          </a:p>
        </p:txBody>
      </p:sp>
      <p:cxnSp>
        <p:nvCxnSpPr>
          <p:cNvPr id="32" name="Conector reto 31"/>
          <p:cNvCxnSpPr>
            <a:stCxn id="19" idx="1"/>
            <a:endCxn id="14" idx="1"/>
          </p:cNvCxnSpPr>
          <p:nvPr/>
        </p:nvCxnSpPr>
        <p:spPr>
          <a:xfrm flipH="1" flipV="1">
            <a:off x="4442732" y="3938947"/>
            <a:ext cx="842487" cy="48020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ector reto 49"/>
          <p:cNvCxnSpPr>
            <a:stCxn id="24" idx="1"/>
            <a:endCxn id="14" idx="1"/>
          </p:cNvCxnSpPr>
          <p:nvPr/>
        </p:nvCxnSpPr>
        <p:spPr>
          <a:xfrm flipH="1" flipV="1">
            <a:off x="4442732" y="3938947"/>
            <a:ext cx="854591" cy="159013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Conector reto 52"/>
          <p:cNvCxnSpPr>
            <a:endCxn id="14" idx="1"/>
          </p:cNvCxnSpPr>
          <p:nvPr/>
        </p:nvCxnSpPr>
        <p:spPr>
          <a:xfrm flipH="1" flipV="1">
            <a:off x="4442732" y="3938947"/>
            <a:ext cx="429154" cy="208942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99987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ala de Cinza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917</TotalTime>
  <Words>360</Words>
  <Application>Microsoft Office PowerPoint</Application>
  <PresentationFormat>Apresentação na tela (4:3)</PresentationFormat>
  <Paragraphs>36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3" baseType="lpstr">
      <vt:lpstr>Tema do Office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Bruna</dc:creator>
  <cp:lastModifiedBy>Bruna</cp:lastModifiedBy>
  <cp:revision>57</cp:revision>
  <dcterms:created xsi:type="dcterms:W3CDTF">2020-08-24T16:37:14Z</dcterms:created>
  <dcterms:modified xsi:type="dcterms:W3CDTF">2020-09-24T17:20:48Z</dcterms:modified>
</cp:coreProperties>
</file>