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30"/>
  </p:notesMasterIdLst>
  <p:sldIdLst>
    <p:sldId id="256" r:id="rId2"/>
    <p:sldId id="258" r:id="rId3"/>
    <p:sldId id="286" r:id="rId4"/>
    <p:sldId id="292" r:id="rId5"/>
    <p:sldId id="259" r:id="rId6"/>
    <p:sldId id="260" r:id="rId7"/>
    <p:sldId id="261" r:id="rId8"/>
    <p:sldId id="287" r:id="rId9"/>
    <p:sldId id="288" r:id="rId10"/>
    <p:sldId id="289" r:id="rId11"/>
    <p:sldId id="290" r:id="rId12"/>
    <p:sldId id="291" r:id="rId13"/>
    <p:sldId id="293" r:id="rId14"/>
    <p:sldId id="294" r:id="rId15"/>
    <p:sldId id="296" r:id="rId16"/>
    <p:sldId id="268" r:id="rId17"/>
    <p:sldId id="295" r:id="rId18"/>
    <p:sldId id="265" r:id="rId19"/>
    <p:sldId id="297" r:id="rId20"/>
    <p:sldId id="299" r:id="rId21"/>
    <p:sldId id="300" r:id="rId22"/>
    <p:sldId id="301" r:id="rId23"/>
    <p:sldId id="307" r:id="rId24"/>
    <p:sldId id="302" r:id="rId25"/>
    <p:sldId id="306" r:id="rId26"/>
    <p:sldId id="303" r:id="rId27"/>
    <p:sldId id="305" r:id="rId28"/>
    <p:sldId id="308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microsoft.com/office/2015/10/relationships/revisionInfo" Target="revisionInfo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C46AE2-16CC-48AF-8041-E093B43EAF13}" type="datetimeFigureOut">
              <a:rPr lang="pt-BR" smtClean="0"/>
              <a:t>22/06/2021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D3FC16-AB09-48CA-94C9-E427855406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0691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4313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123DD515-A29C-4AE4-9D8E-23F3429AC960}" type="slidenum">
              <a:rPr lang="en-US" altLang="pt-BR" sz="1200">
                <a:solidFill>
                  <a:srgbClr val="000000"/>
                </a:solidFill>
              </a:rPr>
              <a:pPr eaLnBrk="1" hangingPunct="1"/>
              <a:t>2</a:t>
            </a:fld>
            <a:endParaRPr lang="en-US" altLang="pt-BR" sz="1200">
              <a:solidFill>
                <a:srgbClr val="000000"/>
              </a:solidFill>
            </a:endParaRPr>
          </a:p>
        </p:txBody>
      </p:sp>
      <p:sp>
        <p:nvSpPr>
          <p:cNvPr id="3584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422275" y="677863"/>
            <a:ext cx="6015038" cy="3384550"/>
          </a:xfrm>
          <a:ln/>
        </p:spPr>
      </p:sp>
      <p:sp>
        <p:nvSpPr>
          <p:cNvPr id="3584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287838"/>
            <a:ext cx="5029200" cy="4062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altLang="pt-BR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108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CF00A66F-87EA-456E-8E90-783004B20ABD}" type="slidenum">
              <a:rPr lang="pt-BR" altLang="pt-BR">
                <a:solidFill>
                  <a:srgbClr val="000000"/>
                </a:solidFill>
              </a:rPr>
              <a:pPr eaLnBrk="1" hangingPunct="1"/>
              <a:t>12</a:t>
            </a:fld>
            <a:endParaRPr lang="pt-BR" altLang="pt-BR">
              <a:solidFill>
                <a:srgbClr val="000000"/>
              </a:solidFill>
            </a:endParaRPr>
          </a:p>
        </p:txBody>
      </p:sp>
      <p:sp>
        <p:nvSpPr>
          <p:cNvPr id="2969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</p:spPr>
      </p:sp>
      <p:sp>
        <p:nvSpPr>
          <p:cNvPr id="2970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altLang="pt-BR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971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4313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D4F488BB-B2A7-4EFC-BD2C-3F1D031300E4}" type="slidenum">
              <a:rPr lang="en-US" altLang="pt-BR" sz="1200">
                <a:solidFill>
                  <a:srgbClr val="000000"/>
                </a:solidFill>
              </a:rPr>
              <a:pPr eaLnBrk="1" hangingPunct="1"/>
              <a:t>16</a:t>
            </a:fld>
            <a:endParaRPr lang="en-US" altLang="pt-BR" sz="1200">
              <a:solidFill>
                <a:srgbClr val="000000"/>
              </a:solidFill>
            </a:endParaRPr>
          </a:p>
        </p:txBody>
      </p:sp>
      <p:sp>
        <p:nvSpPr>
          <p:cNvPr id="4608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422275" y="677863"/>
            <a:ext cx="6015038" cy="3384550"/>
          </a:xfrm>
          <a:ln/>
        </p:spPr>
      </p:sp>
      <p:sp>
        <p:nvSpPr>
          <p:cNvPr id="4608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287838"/>
            <a:ext cx="5029200" cy="4062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altLang="pt-BR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6943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4313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CBC1687C-5539-4D95-A249-AE1E8B159B5C}" type="slidenum">
              <a:rPr lang="en-US" altLang="pt-BR" sz="1200">
                <a:solidFill>
                  <a:srgbClr val="000000"/>
                </a:solidFill>
              </a:rPr>
              <a:pPr eaLnBrk="1" hangingPunct="1"/>
              <a:t>18</a:t>
            </a:fld>
            <a:endParaRPr lang="en-US" altLang="pt-BR" sz="1200">
              <a:solidFill>
                <a:srgbClr val="000000"/>
              </a:solidFill>
            </a:endParaRPr>
          </a:p>
        </p:txBody>
      </p:sp>
      <p:sp>
        <p:nvSpPr>
          <p:cNvPr id="4301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422275" y="677863"/>
            <a:ext cx="6015038" cy="3384550"/>
          </a:xfrm>
          <a:ln/>
        </p:spPr>
      </p:sp>
      <p:sp>
        <p:nvSpPr>
          <p:cNvPr id="4301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287838"/>
            <a:ext cx="5029200" cy="4062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altLang="pt-BR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776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4313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123DD515-A29C-4AE4-9D8E-23F3429AC960}" type="slidenum">
              <a:rPr lang="en-US" altLang="pt-BR" sz="1200">
                <a:solidFill>
                  <a:srgbClr val="000000"/>
                </a:solidFill>
              </a:rPr>
              <a:pPr eaLnBrk="1" hangingPunct="1"/>
              <a:t>3</a:t>
            </a:fld>
            <a:endParaRPr lang="en-US" altLang="pt-BR" sz="1200">
              <a:solidFill>
                <a:srgbClr val="000000"/>
              </a:solidFill>
            </a:endParaRPr>
          </a:p>
        </p:txBody>
      </p:sp>
      <p:sp>
        <p:nvSpPr>
          <p:cNvPr id="3584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422275" y="677863"/>
            <a:ext cx="6015038" cy="3384550"/>
          </a:xfrm>
          <a:ln/>
        </p:spPr>
      </p:sp>
      <p:sp>
        <p:nvSpPr>
          <p:cNvPr id="3584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287838"/>
            <a:ext cx="5029200" cy="4062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altLang="pt-BR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8373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4313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7016FDF4-456D-4A30-ADA8-B234A6AE8F0A}" type="slidenum">
              <a:rPr lang="en-US" altLang="pt-BR" sz="1200">
                <a:solidFill>
                  <a:srgbClr val="000000"/>
                </a:solidFill>
              </a:rPr>
              <a:pPr eaLnBrk="1" hangingPunct="1"/>
              <a:t>5</a:t>
            </a:fld>
            <a:endParaRPr lang="en-US" altLang="pt-BR" sz="1200">
              <a:solidFill>
                <a:srgbClr val="000000"/>
              </a:solidFill>
            </a:endParaRPr>
          </a:p>
        </p:txBody>
      </p:sp>
      <p:sp>
        <p:nvSpPr>
          <p:cNvPr id="3686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422275" y="677863"/>
            <a:ext cx="6015038" cy="3384550"/>
          </a:xfrm>
          <a:ln/>
        </p:spPr>
      </p:sp>
      <p:sp>
        <p:nvSpPr>
          <p:cNvPr id="3686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287838"/>
            <a:ext cx="5029200" cy="4062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altLang="pt-BR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4959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4313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70C05EDA-41EA-4447-AF71-A877E7618642}" type="slidenum">
              <a:rPr lang="en-US" altLang="pt-BR" sz="1200">
                <a:solidFill>
                  <a:srgbClr val="000000"/>
                </a:solidFill>
              </a:rPr>
              <a:pPr eaLnBrk="1" hangingPunct="1"/>
              <a:t>6</a:t>
            </a:fld>
            <a:endParaRPr lang="en-US" altLang="pt-BR" sz="1200">
              <a:solidFill>
                <a:srgbClr val="000000"/>
              </a:solidFill>
            </a:endParaRPr>
          </a:p>
        </p:txBody>
      </p:sp>
      <p:sp>
        <p:nvSpPr>
          <p:cNvPr id="3789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422275" y="677863"/>
            <a:ext cx="6015038" cy="3384550"/>
          </a:xfrm>
          <a:ln/>
        </p:spPr>
      </p:sp>
      <p:sp>
        <p:nvSpPr>
          <p:cNvPr id="3789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287838"/>
            <a:ext cx="5029200" cy="4062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altLang="pt-BR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1400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215900" indent="-214313"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6D8CBC93-AB3C-4BF5-A929-4E8ED5049B0A}" type="slidenum">
              <a:rPr lang="en-US" altLang="pt-BR" sz="1200">
                <a:solidFill>
                  <a:srgbClr val="000000"/>
                </a:solidFill>
              </a:rPr>
              <a:pPr eaLnBrk="1" hangingPunct="1"/>
              <a:t>7</a:t>
            </a:fld>
            <a:endParaRPr lang="en-US" altLang="pt-BR" sz="1200">
              <a:solidFill>
                <a:srgbClr val="000000"/>
              </a:solidFill>
            </a:endParaRPr>
          </a:p>
        </p:txBody>
      </p:sp>
      <p:sp>
        <p:nvSpPr>
          <p:cNvPr id="3891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422275" y="677863"/>
            <a:ext cx="6015038" cy="3384550"/>
          </a:xfrm>
          <a:ln/>
        </p:spPr>
      </p:sp>
      <p:sp>
        <p:nvSpPr>
          <p:cNvPr id="3891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914400" y="4287838"/>
            <a:ext cx="5029200" cy="4062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altLang="pt-BR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9124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653C8D56-3472-4BE9-80C6-40F546D3BB81}" type="slidenum">
              <a:rPr lang="pt-BR" altLang="pt-BR">
                <a:solidFill>
                  <a:srgbClr val="000000"/>
                </a:solidFill>
              </a:rPr>
              <a:pPr eaLnBrk="1" hangingPunct="1"/>
              <a:t>8</a:t>
            </a:fld>
            <a:endParaRPr lang="pt-BR" altLang="pt-BR">
              <a:solidFill>
                <a:srgbClr val="000000"/>
              </a:solidFill>
            </a:endParaRPr>
          </a:p>
        </p:txBody>
      </p:sp>
      <p:sp>
        <p:nvSpPr>
          <p:cNvPr id="2560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</p:spPr>
      </p:sp>
      <p:sp>
        <p:nvSpPr>
          <p:cNvPr id="2560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altLang="pt-BR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9379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F6C024AA-ABC8-48F4-82B4-A1A688E34B59}" type="slidenum">
              <a:rPr lang="pt-BR" altLang="pt-BR">
                <a:solidFill>
                  <a:srgbClr val="000000"/>
                </a:solidFill>
              </a:rPr>
              <a:pPr eaLnBrk="1" hangingPunct="1"/>
              <a:t>9</a:t>
            </a:fld>
            <a:endParaRPr lang="pt-BR" altLang="pt-BR">
              <a:solidFill>
                <a:srgbClr val="000000"/>
              </a:solidFill>
            </a:endParaRPr>
          </a:p>
        </p:txBody>
      </p:sp>
      <p:sp>
        <p:nvSpPr>
          <p:cNvPr id="26627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</p:spPr>
      </p:sp>
      <p:sp>
        <p:nvSpPr>
          <p:cNvPr id="26628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altLang="pt-BR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0906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60BFEC17-9D2C-421F-BCED-D4CBD4C30D19}" type="slidenum">
              <a:rPr lang="pt-BR" altLang="pt-BR">
                <a:solidFill>
                  <a:srgbClr val="000000"/>
                </a:solidFill>
              </a:rPr>
              <a:pPr eaLnBrk="1" hangingPunct="1"/>
              <a:t>10</a:t>
            </a:fld>
            <a:endParaRPr lang="pt-BR" altLang="pt-BR">
              <a:solidFill>
                <a:srgbClr val="000000"/>
              </a:solidFill>
            </a:endParaRPr>
          </a:p>
        </p:txBody>
      </p:sp>
      <p:sp>
        <p:nvSpPr>
          <p:cNvPr id="27651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</p:spPr>
      </p:sp>
      <p:sp>
        <p:nvSpPr>
          <p:cNvPr id="27652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altLang="pt-BR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6970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9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8075729A-3F6D-4E9A-AB37-6CB6CAADC5B7}" type="slidenum">
              <a:rPr lang="pt-BR" altLang="pt-BR">
                <a:solidFill>
                  <a:srgbClr val="000000"/>
                </a:solidFill>
              </a:rPr>
              <a:pPr eaLnBrk="1" hangingPunct="1"/>
              <a:t>11</a:t>
            </a:fld>
            <a:endParaRPr lang="pt-BR" altLang="pt-BR">
              <a:solidFill>
                <a:srgbClr val="000000"/>
              </a:solidFill>
            </a:endParaRPr>
          </a:p>
        </p:txBody>
      </p:sp>
      <p:sp>
        <p:nvSpPr>
          <p:cNvPr id="28675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</p:spPr>
      </p:sp>
      <p:sp>
        <p:nvSpPr>
          <p:cNvPr id="28676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 altLang="pt-BR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2352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7352-04EF-43C4-9C3D-4CAB1845DC18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5766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7352-04EF-43C4-9C3D-4CAB1845DC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4153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7352-04EF-43C4-9C3D-4CAB1845DC18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3114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7352-04EF-43C4-9C3D-4CAB1845DC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3739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7352-04EF-43C4-9C3D-4CAB1845DC18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9066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7352-04EF-43C4-9C3D-4CAB1845DC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9532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7352-04EF-43C4-9C3D-4CAB1845DC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0865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7352-04EF-43C4-9C3D-4CAB1845DC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0719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7352-04EF-43C4-9C3D-4CAB1845DC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7590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7352-04EF-43C4-9C3D-4CAB1845DC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7575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6/22/2021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B7352-04EF-43C4-9C3D-4CAB1845DC18}" type="slidenum">
              <a:rPr lang="pt-BR" smtClean="0"/>
              <a:t>‹nº›</a:t>
            </a:fld>
            <a:endParaRPr lang="pt-BR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4089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8A87A34-81AB-432B-8DAE-1953F412C126}" type="datetimeFigureOut">
              <a:rPr lang="en-US" smtClean="0"/>
              <a:pPr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87B7352-04EF-43C4-9C3D-4CAB1845DC18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1288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/>
              <a:t>Aula </a:t>
            </a:r>
            <a:r>
              <a:rPr lang="pt-BR" smtClean="0"/>
              <a:t>04: </a:t>
            </a:r>
            <a:r>
              <a:rPr lang="pt-BR" dirty="0"/>
              <a:t>Comércio e integração: uma introdução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pt-BR" dirty="0"/>
              <a:t>Amaury Gremaud </a:t>
            </a:r>
          </a:p>
          <a:p>
            <a:pPr algn="ctr"/>
            <a:r>
              <a:rPr lang="pt-BR" dirty="0"/>
              <a:t>(</a:t>
            </a:r>
            <a:r>
              <a:rPr lang="pt-BR" dirty="0" err="1"/>
              <a:t>Prolam</a:t>
            </a:r>
            <a:r>
              <a:rPr lang="pt-BR" dirty="0"/>
              <a:t> – USP)</a:t>
            </a:r>
          </a:p>
          <a:p>
            <a:pPr algn="ctr"/>
            <a:r>
              <a:rPr lang="pt-BR" dirty="0" smtClean="0"/>
              <a:t>2021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6729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pt-BR" altLang="pt-BR" sz="4000">
                <a:solidFill>
                  <a:srgbClr val="000000"/>
                </a:solidFill>
              </a:rPr>
              <a:t>Vantagens comparativas: um exemplo numérico</a:t>
            </a: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38138" indent="-338138">
              <a:spcBef>
                <a:spcPts val="800"/>
              </a:spcBef>
              <a:buFont typeface="Arial" charset="0"/>
              <a:buChar char="•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pt-BR" sz="3200">
                <a:solidFill>
                  <a:srgbClr val="000000"/>
                </a:solidFill>
                <a:latin typeface="Arial" charset="0"/>
                <a:ea typeface="Microsoft YaHei" charset="-122"/>
              </a:rPr>
              <a:t>Suponha que, no mercado mundial, um quilo de queijo seja trocado por um litro de vinho  ou, considerando</a:t>
            </a:r>
          </a:p>
          <a:p>
            <a:pPr marL="342900" indent="-338138">
              <a:spcBef>
                <a:spcPts val="800"/>
              </a:spcBef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pt-BR" sz="3200">
                <a:solidFill>
                  <a:srgbClr val="000000"/>
                </a:solidFill>
                <a:latin typeface="Arial" charset="0"/>
                <a:ea typeface="Microsoft YaHei" charset="-122"/>
              </a:rPr>
              <a:t>Pq = preço do queijo e</a:t>
            </a:r>
          </a:p>
          <a:p>
            <a:pPr marL="342900" indent="-338138">
              <a:spcBef>
                <a:spcPts val="800"/>
              </a:spcBef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pt-BR" sz="3200">
                <a:solidFill>
                  <a:srgbClr val="000000"/>
                </a:solidFill>
                <a:latin typeface="Arial" charset="0"/>
                <a:ea typeface="Microsoft YaHei" charset="-122"/>
              </a:rPr>
              <a:t>Pv = preço do vinho,</a:t>
            </a:r>
          </a:p>
          <a:p>
            <a:pPr marL="342900" indent="-338138">
              <a:spcBef>
                <a:spcPts val="800"/>
              </a:spcBef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endParaRPr lang="pt-BR" sz="3200">
              <a:solidFill>
                <a:srgbClr val="000000"/>
              </a:solidFill>
              <a:latin typeface="Arial" charset="0"/>
              <a:ea typeface="Microsoft YaHei" charset="-122"/>
            </a:endParaRPr>
          </a:p>
          <a:p>
            <a:pPr marL="338138" indent="-338138">
              <a:spcBef>
                <a:spcPts val="800"/>
              </a:spcBef>
              <a:buFont typeface="Arial" charset="0"/>
              <a:buChar char="•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pt-BR" sz="3200">
                <a:solidFill>
                  <a:srgbClr val="000000"/>
                </a:solidFill>
                <a:latin typeface="Arial" charset="0"/>
                <a:ea typeface="Microsoft YaHei" charset="-122"/>
              </a:rPr>
              <a:t>Pq/Pv = 1</a:t>
            </a:r>
          </a:p>
        </p:txBody>
      </p:sp>
    </p:spTree>
    <p:extLst>
      <p:ext uri="{BB962C8B-B14F-4D97-AF65-F5344CB8AC3E}">
        <p14:creationId xmlns:p14="http://schemas.microsoft.com/office/powerpoint/2010/main" val="4956701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pt-BR" altLang="pt-BR" sz="4000">
                <a:solidFill>
                  <a:srgbClr val="000000"/>
                </a:solidFill>
              </a:rPr>
              <a:t>Vantagens comparativas: um exemplo numérico</a:t>
            </a:r>
          </a:p>
        </p:txBody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636104" y="1600201"/>
            <a:ext cx="9574696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38138" indent="-338138"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marL="738188" indent="-280988"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pt-BR" altLang="pt-BR" sz="3200" dirty="0">
                <a:solidFill>
                  <a:srgbClr val="000000"/>
                </a:solidFill>
              </a:rPr>
              <a:t>Com o comércio:</a:t>
            </a:r>
          </a:p>
          <a:p>
            <a:pPr lvl="1" eaLnBrk="1" hangingPunct="1">
              <a:spcBef>
                <a:spcPts val="700"/>
              </a:spcBef>
              <a:buFont typeface="Arial" panose="020B0604020202020204" pitchFamily="34" charset="0"/>
              <a:buChar char="–"/>
            </a:pPr>
            <a:r>
              <a:rPr lang="pt-BR" altLang="pt-BR" sz="2800" dirty="0">
                <a:solidFill>
                  <a:srgbClr val="000000"/>
                </a:solidFill>
              </a:rPr>
              <a:t>O </a:t>
            </a:r>
            <a:r>
              <a:rPr lang="pt-BR" altLang="pt-BR" sz="2800" u="sng" dirty="0">
                <a:solidFill>
                  <a:srgbClr val="000000"/>
                </a:solidFill>
              </a:rPr>
              <a:t>país local</a:t>
            </a:r>
            <a:r>
              <a:rPr lang="pt-BR" altLang="pt-BR" sz="2800" dirty="0">
                <a:solidFill>
                  <a:srgbClr val="000000"/>
                </a:solidFill>
              </a:rPr>
              <a:t>, em vez de “trocar internamente” 1 quilo de queijo por ½ litro de vinho, pode utilizar o comércio internacional e trocar um quilo de queijo por 1 litro de vinho. Na verdade, será mais vantajoso se ele puder receber, no comércio mais do que ½ litro de vinho por 1 quilo de queijo.</a:t>
            </a:r>
          </a:p>
          <a:p>
            <a:pPr lvl="1" eaLnBrk="1" hangingPunct="1">
              <a:spcBef>
                <a:spcPts val="700"/>
              </a:spcBef>
              <a:buFont typeface="Arial" panose="020B0604020202020204" pitchFamily="34" charset="0"/>
              <a:buChar char="–"/>
            </a:pPr>
            <a:r>
              <a:rPr lang="pt-BR" altLang="pt-BR" sz="2800" dirty="0">
                <a:solidFill>
                  <a:srgbClr val="000000"/>
                </a:solidFill>
              </a:rPr>
              <a:t>Logo, será mais vantajoso para o país local se especializar na produção de queijo.</a:t>
            </a:r>
          </a:p>
        </p:txBody>
      </p:sp>
    </p:spTree>
    <p:extLst>
      <p:ext uri="{BB962C8B-B14F-4D97-AF65-F5344CB8AC3E}">
        <p14:creationId xmlns:p14="http://schemas.microsoft.com/office/powerpoint/2010/main" val="17182478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pt-BR" altLang="pt-BR" sz="4000">
                <a:solidFill>
                  <a:srgbClr val="000000"/>
                </a:solidFill>
              </a:rPr>
              <a:t>Vantagens comparativas: um exemplo numérico</a:t>
            </a:r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1033670" y="1600201"/>
            <a:ext cx="9177130" cy="45259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38138" indent="-338138">
              <a:spcBef>
                <a:spcPts val="800"/>
              </a:spcBef>
              <a:buFont typeface="Arial" charset="0"/>
              <a:buChar char="•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pt-BR" sz="3200" dirty="0">
                <a:solidFill>
                  <a:srgbClr val="000000"/>
                </a:solidFill>
                <a:latin typeface="Arial" charset="0"/>
                <a:ea typeface="Microsoft YaHei" charset="-122"/>
              </a:rPr>
              <a:t>Com o comércio:</a:t>
            </a:r>
          </a:p>
          <a:p>
            <a:pPr marL="738188" lvl="1" indent="-280988">
              <a:spcBef>
                <a:spcPts val="700"/>
              </a:spcBef>
              <a:buFont typeface="Arial" charset="0"/>
              <a:buChar char="–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pt-BR" sz="2800" dirty="0">
                <a:solidFill>
                  <a:srgbClr val="000000"/>
                </a:solidFill>
                <a:latin typeface="Arial" charset="0"/>
                <a:ea typeface="Microsoft YaHei" charset="-122"/>
              </a:rPr>
              <a:t>O </a:t>
            </a:r>
            <a:r>
              <a:rPr lang="pt-BR" sz="2800" u="sng" dirty="0">
                <a:solidFill>
                  <a:srgbClr val="000000"/>
                </a:solidFill>
                <a:latin typeface="Arial" charset="0"/>
                <a:ea typeface="Microsoft YaHei" charset="-122"/>
              </a:rPr>
              <a:t>país estrangeiro</a:t>
            </a:r>
            <a:r>
              <a:rPr lang="pt-BR" sz="2800" dirty="0">
                <a:solidFill>
                  <a:srgbClr val="000000"/>
                </a:solidFill>
                <a:latin typeface="Arial" charset="0"/>
                <a:ea typeface="Microsoft YaHei" charset="-122"/>
              </a:rPr>
              <a:t>, em vez de “trocar internamente” 1/3 de vinho por 1/6 de queijo, pode utilizar o comércio internacional e trocar 1/3 de vinho por 1/3 de queijo. Na verdade, será mais vantajoso se ele puder receber, no comércio mais do que 1/3 de queijo por 1/3 de vinho.</a:t>
            </a:r>
          </a:p>
          <a:p>
            <a:pPr marL="738188" lvl="1" indent="-280988">
              <a:spcBef>
                <a:spcPts val="700"/>
              </a:spcBef>
              <a:buFont typeface="Arial" charset="0"/>
              <a:buChar char="–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pt-BR" sz="2800" dirty="0">
                <a:solidFill>
                  <a:srgbClr val="000000"/>
                </a:solidFill>
                <a:latin typeface="Arial" charset="0"/>
                <a:ea typeface="Microsoft YaHei" charset="-122"/>
              </a:rPr>
              <a:t>Logo, será mais vantajoso para o país estrangeiro se especializar na produção de vinho.</a:t>
            </a:r>
          </a:p>
          <a:p>
            <a:pPr marL="341313" indent="-338138">
              <a:spcBef>
                <a:spcPts val="800"/>
              </a:spcBef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endParaRPr lang="pt-BR" sz="2800" dirty="0">
              <a:solidFill>
                <a:srgbClr val="000000"/>
              </a:solidFill>
              <a:latin typeface="Arial" charset="0"/>
              <a:ea typeface="Microsoft YaHei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414233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altLang="pt-BR"/>
              <a:t>Parte IV Capítulo 21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pt-BR"/>
              <a:t>Gremaud, Vasconcellos e Toneto Jr.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5B7EC-5C4C-4BF2-8B2A-530594C4019D}" type="slidenum">
              <a:rPr lang="pt-BR" altLang="pt-BR"/>
              <a:pPr/>
              <a:t>13</a:t>
            </a:fld>
            <a:endParaRPr lang="pt-BR" altLang="pt-BR"/>
          </a:p>
        </p:txBody>
      </p:sp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3800" b="1"/>
              <a:t>Teoria clássica do comércio internacional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9357" y="1683026"/>
            <a:ext cx="9694793" cy="4787678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pt-BR" altLang="pt-BR" sz="2800" dirty="0"/>
              <a:t>A) </a:t>
            </a:r>
            <a:r>
              <a:rPr lang="pt-BR" altLang="pt-BR" sz="2800" dirty="0" smtClean="0"/>
              <a:t>explicação </a:t>
            </a:r>
            <a:r>
              <a:rPr lang="pt-BR" altLang="pt-BR" sz="2800" dirty="0"/>
              <a:t>de como se da o comércio internacional</a:t>
            </a:r>
          </a:p>
          <a:p>
            <a:pPr lvl="1"/>
            <a:r>
              <a:rPr lang="pt-BR" altLang="pt-BR" sz="2400" dirty="0"/>
              <a:t>Os países exportarão e se especializarão na produção dos bens cujo custo for comparativamente melhor (menor) em relação aos demais países.</a:t>
            </a:r>
          </a:p>
          <a:p>
            <a:pPr lvl="1"/>
            <a:r>
              <a:rPr lang="pt-BR" altLang="pt-BR" sz="2400" dirty="0"/>
              <a:t>É a partir de diferenças tecnológicas relativas que existem trocas internacionais.</a:t>
            </a:r>
          </a:p>
          <a:p>
            <a:pPr lvl="2"/>
            <a:r>
              <a:rPr lang="pt-BR" altLang="pt-BR" sz="2000" dirty="0"/>
              <a:t>No caso das economias latino-americanas, a especialização deve se dar na produção de </a:t>
            </a:r>
            <a:r>
              <a:rPr lang="pt-BR" altLang="pt-BR" sz="2000" i="1" dirty="0"/>
              <a:t>bens primários</a:t>
            </a:r>
            <a:r>
              <a:rPr lang="pt-BR" altLang="pt-BR" sz="2000" dirty="0"/>
              <a:t>, segundo essa abordagem. </a:t>
            </a:r>
          </a:p>
          <a:p>
            <a:pPr>
              <a:lnSpc>
                <a:spcPct val="90000"/>
              </a:lnSpc>
            </a:pPr>
            <a:r>
              <a:rPr lang="pt-BR" altLang="pt-BR" sz="2800" dirty="0"/>
              <a:t>B) </a:t>
            </a:r>
            <a:r>
              <a:rPr lang="pt-BR" altLang="pt-BR" sz="2800" dirty="0" smtClean="0"/>
              <a:t>forte </a:t>
            </a:r>
            <a:r>
              <a:rPr lang="pt-BR" altLang="pt-BR" sz="2800" dirty="0"/>
              <a:t>argumento em favor da liberalização do comércio internacional e contra medidas protecionistas</a:t>
            </a:r>
          </a:p>
          <a:p>
            <a:pPr marL="513461" lvl="1" indent="-339725">
              <a:spcBef>
                <a:spcPts val="65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BR" altLang="pt-BR" sz="2200" dirty="0" smtClean="0"/>
              <a:t>Existem </a:t>
            </a:r>
            <a:r>
              <a:rPr lang="pt-BR" altLang="pt-BR" sz="2200" dirty="0"/>
              <a:t>ganhos (vantagens) para ambos frente uma situação de autarquia </a:t>
            </a:r>
          </a:p>
          <a:p>
            <a:pPr marL="513461" lvl="1" indent="-339725">
              <a:spcBef>
                <a:spcPts val="65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BR" altLang="pt-BR" sz="2200" dirty="0"/>
              <a:t>Maior eficiência produtiva e melhor distribuição da renda mundial</a:t>
            </a:r>
            <a:r>
              <a:rPr lang="pt-BR" altLang="pt-BR" sz="2600" dirty="0"/>
              <a:t> </a:t>
            </a:r>
          </a:p>
          <a:p>
            <a:pPr marL="696341" lvl="2" indent="-339725">
              <a:spcBef>
                <a:spcPts val="65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BR" altLang="pt-BR" sz="1800" dirty="0"/>
              <a:t>no caso dos países menos desenvolvidos, o atraso decorre do fato de terem adotado políticas contrárias ao livre comércio (políticas de substituição de importações).</a:t>
            </a:r>
          </a:p>
          <a:p>
            <a:pPr>
              <a:lnSpc>
                <a:spcPct val="90000"/>
              </a:lnSpc>
            </a:pPr>
            <a:endParaRPr lang="pt-BR" altLang="pt-BR" sz="2800" dirty="0"/>
          </a:p>
        </p:txBody>
      </p:sp>
    </p:spTree>
    <p:extLst>
      <p:ext uri="{BB962C8B-B14F-4D97-AF65-F5344CB8AC3E}">
        <p14:creationId xmlns:p14="http://schemas.microsoft.com/office/powerpoint/2010/main" val="177051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altLang="pt-BR"/>
              <a:t>Parte IV Capítulo 21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pt-BR"/>
              <a:t>Gremaud, Vasconcellos e Toneto Jr.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8CCAB-B8CC-4BF4-8965-FC8DA55C2F52}" type="slidenum">
              <a:rPr lang="pt-BR" altLang="pt-BR"/>
              <a:pPr/>
              <a:t>14</a:t>
            </a:fld>
            <a:endParaRPr lang="pt-BR" altLang="pt-BR"/>
          </a:p>
        </p:txBody>
      </p:sp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33375"/>
            <a:ext cx="8820150" cy="1163638"/>
          </a:xfrm>
        </p:spPr>
        <p:txBody>
          <a:bodyPr/>
          <a:lstStyle/>
          <a:p>
            <a:r>
              <a:rPr lang="pt-BR" altLang="pt-BR" sz="3600" b="1"/>
              <a:t>Teoria moderna do comércio internacional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8383" y="1412876"/>
            <a:ext cx="10601739" cy="5057828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pt-BR" altLang="pt-BR" sz="2800" b="1" dirty="0"/>
              <a:t>modelo de </a:t>
            </a:r>
            <a:r>
              <a:rPr lang="pt-BR" altLang="pt-BR" sz="2800" b="1" dirty="0" err="1"/>
              <a:t>Heckscher</a:t>
            </a:r>
            <a:r>
              <a:rPr lang="pt-BR" altLang="pt-BR" sz="2800" b="1" dirty="0"/>
              <a:t>-Ohlin</a:t>
            </a:r>
            <a:r>
              <a:rPr lang="pt-BR" altLang="pt-BR" sz="2800" dirty="0"/>
              <a:t> </a:t>
            </a:r>
          </a:p>
          <a:p>
            <a:pPr>
              <a:lnSpc>
                <a:spcPct val="90000"/>
              </a:lnSpc>
            </a:pPr>
            <a:r>
              <a:rPr lang="pt-BR" altLang="pt-BR" sz="2800" dirty="0"/>
              <a:t>Para a moderna teoria as vantagens do comércio continuam existindo, ou seja, há um ganho real de renda quando o país passa da autarquia para uma situação de comércio internacional</a:t>
            </a:r>
          </a:p>
          <a:p>
            <a:r>
              <a:rPr lang="pt-BR" altLang="pt-BR" sz="2800" dirty="0"/>
              <a:t>Modelo neoclássico ou modelo </a:t>
            </a:r>
            <a:r>
              <a:rPr lang="pt-BR" altLang="pt-BR" sz="2800" dirty="0" err="1"/>
              <a:t>Heckscher</a:t>
            </a:r>
            <a:r>
              <a:rPr lang="pt-BR" altLang="pt-BR" sz="2800" dirty="0"/>
              <a:t>-Ohlin: </a:t>
            </a:r>
          </a:p>
          <a:p>
            <a:pPr lvl="1"/>
            <a:r>
              <a:rPr lang="pt-BR" altLang="pt-BR" sz="2400" dirty="0"/>
              <a:t>dotação de fatores de produção =&gt; o país irá se especializar na produção do bem que utiliza de forma intensiva o fator de produção abundante.</a:t>
            </a:r>
          </a:p>
          <a:p>
            <a:pPr>
              <a:lnSpc>
                <a:spcPct val="90000"/>
              </a:lnSpc>
            </a:pPr>
            <a:r>
              <a:rPr lang="pt-BR" altLang="pt-BR" sz="2800" dirty="0"/>
              <a:t>a explicação quanto ao padrão de comércio se modifica um pouco: os países, tendem a exportar produtos que utilizam intensivamente o fator de produção que se encontra relativamente abundante no país e importam a mercadoria que utiliza intensivamente o fator de produção menos abundante no país. </a:t>
            </a:r>
          </a:p>
        </p:txBody>
      </p:sp>
    </p:spTree>
    <p:extLst>
      <p:ext uri="{BB962C8B-B14F-4D97-AF65-F5344CB8AC3E}">
        <p14:creationId xmlns:p14="http://schemas.microsoft.com/office/powerpoint/2010/main" val="247551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altLang="pt-BR"/>
              <a:t>Parte IV Capítulo 21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pt-BR"/>
              <a:t>Gremaud, Vasconcellos e Toneto Jr.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9F390-735E-482B-A880-3EAE43F7AE5A}" type="slidenum">
              <a:rPr lang="pt-BR" altLang="pt-BR"/>
              <a:pPr/>
              <a:t>15</a:t>
            </a:fld>
            <a:endParaRPr lang="pt-BR" altLang="pt-BR"/>
          </a:p>
        </p:txBody>
      </p:sp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4000" dirty="0"/>
              <a:t>Nova(S) teoria do comércio internacional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4128" y="2084832"/>
            <a:ext cx="9720073" cy="4224528"/>
          </a:xfrm>
        </p:spPr>
        <p:txBody>
          <a:bodyPr>
            <a:normAutofit fontScale="85000" lnSpcReduction="10000"/>
          </a:bodyPr>
          <a:lstStyle/>
          <a:p>
            <a:r>
              <a:rPr lang="pt-BR" altLang="pt-BR" sz="2800" dirty="0"/>
              <a:t>Problemas com (A) – explicação de como se dá o comércio (padrão)</a:t>
            </a:r>
          </a:p>
          <a:p>
            <a:r>
              <a:rPr lang="pt-BR" altLang="pt-BR" sz="2800" dirty="0"/>
              <a:t>Paradoxo de Leontief: </a:t>
            </a:r>
            <a:r>
              <a:rPr lang="pt-BR" altLang="pt-BR" sz="2400" dirty="0"/>
              <a:t>padrão de comércio do modelo anterior não ajustado à realidade</a:t>
            </a:r>
          </a:p>
          <a:p>
            <a:pPr lvl="1"/>
            <a:r>
              <a:rPr lang="pt-BR" sz="2000" dirty="0"/>
              <a:t>Os EUA exportam e importam automóveis</a:t>
            </a:r>
          </a:p>
          <a:p>
            <a:pPr lvl="1"/>
            <a:r>
              <a:rPr lang="pt-BR" sz="2000" dirty="0"/>
              <a:t>o importante é a diferenciação do produto </a:t>
            </a:r>
            <a:r>
              <a:rPr lang="pt-BR" sz="2000" dirty="0" smtClean="0"/>
              <a:t>(concorrência </a:t>
            </a:r>
            <a:r>
              <a:rPr lang="pt-BR" sz="2000" dirty="0"/>
              <a:t>monopolística)</a:t>
            </a:r>
          </a:p>
          <a:p>
            <a:r>
              <a:rPr lang="pt-BR" altLang="pt-BR" sz="2800" dirty="0"/>
              <a:t>Problemas de homogeneidade dos fatores  e o comércio </a:t>
            </a:r>
            <a:r>
              <a:rPr lang="pt-BR" altLang="pt-BR" sz="2800" dirty="0" err="1"/>
              <a:t>intra</a:t>
            </a:r>
            <a:r>
              <a:rPr lang="pt-BR" altLang="pt-BR" sz="2800" dirty="0"/>
              <a:t> países industriais </a:t>
            </a:r>
          </a:p>
          <a:p>
            <a:pPr marL="666750" lvl="1" indent="-325438">
              <a:buClr>
                <a:srgbClr val="3B812F"/>
              </a:buClr>
              <a:buSzPct val="60000"/>
              <a:buFont typeface="Wingdings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pt-BR" dirty="0"/>
              <a:t>realizado em geral por grandes empresas transnacionais</a:t>
            </a:r>
          </a:p>
          <a:p>
            <a:pPr marL="666750" lvl="1" indent="-325438">
              <a:buClr>
                <a:srgbClr val="3B812F"/>
              </a:buClr>
              <a:buSzPct val="60000"/>
              <a:buFont typeface="Wingdings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pt-BR" dirty="0"/>
              <a:t>Cadeias produtivas globais: o produto (</a:t>
            </a:r>
            <a:r>
              <a:rPr lang="pt-BR" dirty="0" err="1"/>
              <a:t>indústrial</a:t>
            </a:r>
            <a:r>
              <a:rPr lang="pt-BR" dirty="0"/>
              <a:t>) é “fatiado” em vários países.</a:t>
            </a:r>
          </a:p>
          <a:p>
            <a:r>
              <a:rPr lang="pt-BR" altLang="pt-BR" sz="2800" dirty="0"/>
              <a:t>Novas teorias do comércio e o comércio </a:t>
            </a:r>
            <a:r>
              <a:rPr lang="pt-BR" altLang="pt-BR" sz="2800" dirty="0" err="1"/>
              <a:t>intra-industrial</a:t>
            </a:r>
            <a:r>
              <a:rPr lang="pt-BR" altLang="pt-BR" sz="2800" dirty="0"/>
              <a:t> com base em:</a:t>
            </a:r>
          </a:p>
          <a:p>
            <a:pPr lvl="1"/>
            <a:r>
              <a:rPr lang="pt-BR" altLang="pt-BR" sz="2400" dirty="0"/>
              <a:t>Economias de escala</a:t>
            </a:r>
          </a:p>
          <a:p>
            <a:pPr lvl="1"/>
            <a:r>
              <a:rPr lang="pt-BR" altLang="pt-BR" sz="2400" dirty="0"/>
              <a:t>Demanda e diferenciação de produto</a:t>
            </a:r>
          </a:p>
          <a:p>
            <a:pPr lvl="1"/>
            <a:r>
              <a:rPr lang="pt-BR" altLang="pt-BR" sz="2400" dirty="0"/>
              <a:t>Ciclo de vida do produto</a:t>
            </a:r>
          </a:p>
        </p:txBody>
      </p:sp>
    </p:spTree>
    <p:extLst>
      <p:ext uri="{BB962C8B-B14F-4D97-AF65-F5344CB8AC3E}">
        <p14:creationId xmlns:p14="http://schemas.microsoft.com/office/powerpoint/2010/main" val="2570191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7984410D-7093-4DBB-9897-23EC4C81E92C}" type="slidenum">
              <a:rPr lang="pt-BR" altLang="pt-BR">
                <a:solidFill>
                  <a:srgbClr val="000000"/>
                </a:solidFill>
              </a:rPr>
              <a:pPr eaLnBrk="1" hangingPunct="1"/>
              <a:t>16</a:t>
            </a:fld>
            <a:endParaRPr lang="pt-BR" altLang="pt-BR">
              <a:solidFill>
                <a:srgbClr val="000000"/>
              </a:solidFill>
            </a:endParaRPr>
          </a:p>
        </p:txBody>
      </p:sp>
      <p:sp>
        <p:nvSpPr>
          <p:cNvPr id="1638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954157" y="277814"/>
            <a:ext cx="9256643" cy="897843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altLang="pt-BR" sz="3800" dirty="0"/>
              <a:t>Por que então existe o protecionismo no mundo?</a:t>
            </a: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98287" y="1079863"/>
            <a:ext cx="11012714" cy="5665161"/>
          </a:xfrm>
        </p:spPr>
        <p:txBody>
          <a:bodyPr>
            <a:normAutofit fontScale="77500" lnSpcReduction="20000"/>
          </a:bodyPr>
          <a:lstStyle/>
          <a:p>
            <a:pPr marL="339725" lvl="1" indent="-339725">
              <a:spcBef>
                <a:spcPts val="650"/>
              </a:spcBef>
              <a:spcAft>
                <a:spcPts val="200"/>
              </a:spcAft>
              <a:buClr>
                <a:srgbClr val="CC9900"/>
              </a:buClr>
              <a:buSzPct val="65000"/>
              <a:buFont typeface="Wingdings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pt-BR" altLang="pt-BR" sz="3100" dirty="0"/>
              <a:t>Existem os perdedores internos nos países </a:t>
            </a:r>
          </a:p>
          <a:p>
            <a:pPr marL="525780" lvl="2" indent="-342900">
              <a:spcBef>
                <a:spcPts val="650"/>
              </a:spcBef>
              <a:spcAft>
                <a:spcPts val="200"/>
              </a:spcAft>
              <a:buClr>
                <a:srgbClr val="CC9900"/>
              </a:buClr>
              <a:buSzPct val="65000"/>
              <a:buFont typeface="Wingdings" panose="05000000000000000000" pitchFamily="2" charset="2"/>
              <a:buChar char="Ø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pt-BR" altLang="pt-BR" sz="2300" dirty="0"/>
              <a:t>Produtores de tecido em Portugal e de vinho na Inglaterra</a:t>
            </a:r>
          </a:p>
          <a:p>
            <a:pPr marL="525780" lvl="2" indent="-342900">
              <a:spcBef>
                <a:spcPts val="650"/>
              </a:spcBef>
              <a:spcAft>
                <a:spcPts val="200"/>
              </a:spcAft>
              <a:buClr>
                <a:srgbClr val="CC9900"/>
              </a:buClr>
              <a:buSzPct val="65000"/>
              <a:buFont typeface="Wingdings" panose="05000000000000000000" pitchFamily="2" charset="2"/>
              <a:buChar char="Ø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pt-BR" altLang="pt-BR" sz="2300" dirty="0"/>
              <a:t>Em geral, os perdedores possuem força política para exercer oposição ao livre comércio.</a:t>
            </a:r>
          </a:p>
          <a:p>
            <a:pPr marL="339725" indent="-339725">
              <a:spcBef>
                <a:spcPts val="650"/>
              </a:spcBef>
              <a:buClr>
                <a:srgbClr val="CC9900"/>
              </a:buClr>
              <a:buSzPct val="65000"/>
              <a:buFont typeface="Wingdings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pt-BR" altLang="pt-BR" sz="3100" dirty="0"/>
              <a:t>Para se obter os ganhos é necessário que a liberalização comercial seja seguida por todos.</a:t>
            </a:r>
          </a:p>
          <a:p>
            <a:pPr marL="339725" indent="-339725">
              <a:spcBef>
                <a:spcPts val="650"/>
              </a:spcBef>
              <a:buClr>
                <a:srgbClr val="CC9900"/>
              </a:buClr>
              <a:buSzPct val="65000"/>
              <a:buFont typeface="Wingdings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pt-BR" altLang="pt-BR" sz="3100" dirty="0"/>
              <a:t>A questão da distribuição dos ganhos</a:t>
            </a:r>
          </a:p>
          <a:p>
            <a:pPr marL="516636" lvl="1" indent="-342900">
              <a:spcBef>
                <a:spcPts val="65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Ø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pt-BR" altLang="pt-BR" sz="2600" dirty="0"/>
              <a:t>Economistas neoclássicos – melhorias (ganhos) </a:t>
            </a:r>
            <a:r>
              <a:rPr lang="pt-BR" altLang="pt-BR" sz="2600" dirty="0" err="1"/>
              <a:t>pareteanos</a:t>
            </a:r>
            <a:r>
              <a:rPr lang="pt-BR" altLang="pt-BR" sz="2600" dirty="0"/>
              <a:t>, </a:t>
            </a:r>
          </a:p>
          <a:p>
            <a:pPr marL="516636" lvl="1" indent="-342900">
              <a:spcBef>
                <a:spcPts val="65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Ø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pt-BR" altLang="pt-BR" sz="2600" dirty="0"/>
              <a:t>realidade longe do mundo </a:t>
            </a:r>
            <a:r>
              <a:rPr lang="pt-BR" altLang="pt-BR" sz="2600" dirty="0" err="1"/>
              <a:t>pareteano</a:t>
            </a:r>
            <a:endParaRPr lang="pt-BR" altLang="pt-BR" sz="2600" dirty="0"/>
          </a:p>
          <a:p>
            <a:pPr marL="339725" indent="-339725">
              <a:spcBef>
                <a:spcPts val="650"/>
              </a:spcBef>
              <a:buClr>
                <a:srgbClr val="CC9900"/>
              </a:buClr>
              <a:buSzPct val="65000"/>
              <a:buFont typeface="Wingdings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pt-BR" altLang="pt-BR" sz="3100" dirty="0"/>
              <a:t>Existem incertezas quanto aos efeitos de longo prazo da liberalização comercial: </a:t>
            </a:r>
          </a:p>
          <a:p>
            <a:pPr marL="630936" lvl="1" indent="-457200">
              <a:spcBef>
                <a:spcPts val="650"/>
              </a:spcBef>
              <a:buClr>
                <a:srgbClr val="CC9900"/>
              </a:buClr>
              <a:buSzPct val="65000"/>
              <a:buFont typeface="Wingdings 3" pitchFamily="18" charset="2"/>
              <a:buAutoNum type="alphaLcParenR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pt-BR" altLang="pt-BR" sz="2600" dirty="0"/>
              <a:t>Não seria possível que a política comercial possa ser utilizada para o desenvolvimento do país em um contexto onde os mercados não </a:t>
            </a:r>
            <a:r>
              <a:rPr lang="pt-BR" altLang="pt-BR" sz="2600" dirty="0" err="1"/>
              <a:t>fucionam</a:t>
            </a:r>
            <a:r>
              <a:rPr lang="pt-BR" altLang="pt-BR" sz="2600" dirty="0"/>
              <a:t> de forma como se pressupõe na teoria das </a:t>
            </a:r>
            <a:r>
              <a:rPr lang="pt-BR" altLang="pt-BR" sz="2600" dirty="0" smtClean="0"/>
              <a:t>vantagens comparativas </a:t>
            </a:r>
            <a:endParaRPr lang="pt-BR" altLang="pt-BR" sz="2600" dirty="0"/>
          </a:p>
          <a:p>
            <a:pPr marL="630936" lvl="1" indent="-457200">
              <a:spcBef>
                <a:spcPts val="650"/>
              </a:spcBef>
              <a:buClr>
                <a:srgbClr val="CC9900"/>
              </a:buClr>
              <a:buSzPct val="65000"/>
              <a:buAutoNum type="alphaLcParenR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pt-BR" altLang="pt-BR" sz="2600" dirty="0"/>
              <a:t>não se tem </a:t>
            </a:r>
            <a:r>
              <a:rPr lang="pt-BR" altLang="pt-BR" sz="2600" dirty="0" err="1"/>
              <a:t>idéia</a:t>
            </a:r>
            <a:r>
              <a:rPr lang="pt-BR" altLang="pt-BR" sz="2600" dirty="0"/>
              <a:t> do real impacto da abertura comercial sobre a  estrutura produtiva ao longo do tempo</a:t>
            </a:r>
          </a:p>
          <a:p>
            <a:pPr marL="631126" indent="-457200">
              <a:buClrTx/>
              <a:buSzPct val="60000"/>
              <a:buFont typeface="Wingdings" panose="05000000000000000000" pitchFamily="2" charset="2"/>
              <a:buChar char="Ø"/>
              <a:tabLst>
                <a:tab pos="669925" algn="l"/>
                <a:tab pos="823913" algn="l"/>
                <a:tab pos="1273175" algn="l"/>
                <a:tab pos="1722438" algn="l"/>
                <a:tab pos="2171700" algn="l"/>
                <a:tab pos="2620963" algn="l"/>
                <a:tab pos="3070225" algn="l"/>
                <a:tab pos="3519488" algn="l"/>
                <a:tab pos="3968750" algn="l"/>
                <a:tab pos="4418013" algn="l"/>
                <a:tab pos="4867275" algn="l"/>
                <a:tab pos="5316538" algn="l"/>
                <a:tab pos="5765800" algn="l"/>
                <a:tab pos="6215063" algn="l"/>
                <a:tab pos="6664325" algn="l"/>
                <a:tab pos="7113588" algn="l"/>
                <a:tab pos="7562850" algn="l"/>
                <a:tab pos="8012113" algn="l"/>
                <a:tab pos="8461375" algn="l"/>
                <a:tab pos="8910638" algn="l"/>
                <a:tab pos="9359900" algn="l"/>
              </a:tabLst>
            </a:pPr>
            <a:r>
              <a:rPr lang="pt-BR" sz="3000" dirty="0"/>
              <a:t>A Especialização na produção é efetivamente uma boa opção em termos de estratégia de desenvolvimento econômico? </a:t>
            </a:r>
          </a:p>
          <a:p>
            <a:pPr marL="669925" lvl="1" indent="-322263">
              <a:buClrTx/>
              <a:buSzPct val="60000"/>
              <a:buNone/>
              <a:tabLst>
                <a:tab pos="669925" algn="l"/>
                <a:tab pos="823913" algn="l"/>
                <a:tab pos="1273175" algn="l"/>
                <a:tab pos="1722438" algn="l"/>
                <a:tab pos="2171700" algn="l"/>
                <a:tab pos="2620963" algn="l"/>
                <a:tab pos="3070225" algn="l"/>
                <a:tab pos="3519488" algn="l"/>
                <a:tab pos="3968750" algn="l"/>
                <a:tab pos="4418013" algn="l"/>
                <a:tab pos="4867275" algn="l"/>
                <a:tab pos="5316538" algn="l"/>
                <a:tab pos="5765800" algn="l"/>
                <a:tab pos="6215063" algn="l"/>
                <a:tab pos="6664325" algn="l"/>
                <a:tab pos="7113588" algn="l"/>
                <a:tab pos="7562850" algn="l"/>
                <a:tab pos="8012113" algn="l"/>
                <a:tab pos="8461375" algn="l"/>
                <a:tab pos="8910638" algn="l"/>
                <a:tab pos="9359900" algn="l"/>
              </a:tabLst>
            </a:pPr>
            <a:r>
              <a:rPr lang="pt-BR" sz="2600" dirty="0" smtClean="0"/>
              <a:t>	Mesmo </a:t>
            </a:r>
            <a:r>
              <a:rPr lang="pt-BR" sz="2600" dirty="0"/>
              <a:t>no caso da produção de produtos primários ?</a:t>
            </a:r>
          </a:p>
          <a:p>
            <a:pPr marL="699516" lvl="2" indent="-342900">
              <a:spcBef>
                <a:spcPts val="65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§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pt-BR" sz="2200" dirty="0"/>
              <a:t>Economistas (</a:t>
            </a:r>
            <a:r>
              <a:rPr lang="pt-BR" sz="2200" dirty="0" err="1"/>
              <a:t>neo</a:t>
            </a:r>
            <a:r>
              <a:rPr lang="pt-BR" sz="2200" dirty="0"/>
              <a:t>)clássicos: sim; para outros, não</a:t>
            </a:r>
            <a:r>
              <a:rPr lang="pt-BR" sz="2000" dirty="0"/>
              <a:t>.</a:t>
            </a:r>
            <a:endParaRPr lang="pt-BR" altLang="pt-BR" sz="2000" dirty="0"/>
          </a:p>
        </p:txBody>
      </p:sp>
    </p:spTree>
    <p:extLst>
      <p:ext uri="{BB962C8B-B14F-4D97-AF65-F5344CB8AC3E}">
        <p14:creationId xmlns:p14="http://schemas.microsoft.com/office/powerpoint/2010/main" val="12561493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altLang="pt-BR"/>
              <a:t>Parte IV Capítulo 21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pt-BR"/>
              <a:t>Gremaud, Vasconcellos e Toneto Jr.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6B592-490B-479B-BE00-700B9299F027}" type="slidenum">
              <a:rPr lang="pt-BR" altLang="pt-BR"/>
              <a:pPr/>
              <a:t>17</a:t>
            </a:fld>
            <a:endParaRPr lang="pt-BR" altLang="pt-BR"/>
          </a:p>
        </p:txBody>
      </p:sp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0"/>
            <a:ext cx="7772400" cy="1143000"/>
          </a:xfrm>
        </p:spPr>
        <p:txBody>
          <a:bodyPr/>
          <a:lstStyle/>
          <a:p>
            <a:r>
              <a:rPr lang="pt-BR" altLang="pt-BR" b="1"/>
              <a:t>A crítica estruturalista</a:t>
            </a:r>
            <a:r>
              <a:rPr lang="pt-BR" altLang="pt-BR"/>
              <a:t>.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1635" y="1196975"/>
            <a:ext cx="9846365" cy="489585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pt-BR" altLang="pt-BR" sz="3600" dirty="0"/>
              <a:t>Segundo autores como Raul </a:t>
            </a:r>
            <a:r>
              <a:rPr lang="pt-BR" altLang="pt-BR" sz="3600" dirty="0" err="1"/>
              <a:t>Prebisch</a:t>
            </a:r>
            <a:r>
              <a:rPr lang="pt-BR" altLang="pt-BR" sz="3600" dirty="0"/>
              <a:t>, a teoria das vantagens comparativas não leva em consideração a evolução da demanda à medida que as economias se desenvolvem e seu nível de renda cresce. </a:t>
            </a:r>
          </a:p>
          <a:p>
            <a:pPr>
              <a:lnSpc>
                <a:spcPct val="90000"/>
              </a:lnSpc>
            </a:pPr>
            <a:r>
              <a:rPr lang="pt-BR" altLang="pt-BR" sz="3600" dirty="0"/>
              <a:t> Tese da deterioração dos termos de troca dos países exportadores de produtos primários em função:</a:t>
            </a:r>
          </a:p>
          <a:p>
            <a:pPr lvl="1">
              <a:lnSpc>
                <a:spcPct val="90000"/>
              </a:lnSpc>
            </a:pPr>
            <a:r>
              <a:rPr lang="pt-BR" altLang="pt-BR" sz="2800" dirty="0"/>
              <a:t>Elasticidade menor do que 1 da demanda de certos produtos (especialmente primários)</a:t>
            </a:r>
          </a:p>
          <a:p>
            <a:pPr lvl="1">
              <a:lnSpc>
                <a:spcPct val="90000"/>
              </a:lnSpc>
            </a:pPr>
            <a:r>
              <a:rPr lang="pt-BR" altLang="pt-BR" sz="2800" dirty="0"/>
              <a:t>Diferenças nas estruturas de mercado (produtos primários – competitivos; manufaturados – oligopolizados)</a:t>
            </a:r>
          </a:p>
          <a:p>
            <a:pPr lvl="1">
              <a:lnSpc>
                <a:spcPct val="90000"/>
              </a:lnSpc>
            </a:pPr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167646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D4E12145-56A0-4D46-85EF-B0F66C111AC5}" type="slidenum">
              <a:rPr lang="pt-BR" altLang="pt-BR">
                <a:solidFill>
                  <a:srgbClr val="000000"/>
                </a:solidFill>
              </a:rPr>
              <a:pPr eaLnBrk="1" hangingPunct="1"/>
              <a:t>18</a:t>
            </a:fld>
            <a:endParaRPr lang="pt-BR" altLang="pt-BR">
              <a:solidFill>
                <a:srgbClr val="000000"/>
              </a:solidFill>
            </a:endParaRPr>
          </a:p>
        </p:txBody>
      </p:sp>
      <p:sp>
        <p:nvSpPr>
          <p:cNvPr id="1331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277814"/>
            <a:ext cx="8229600" cy="1139825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altLang="pt-BR" dirty="0"/>
              <a:t>A Questão INDUSTRIAL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42122" y="1600201"/>
            <a:ext cx="10840277" cy="4870503"/>
          </a:xfrm>
        </p:spPr>
        <p:txBody>
          <a:bodyPr>
            <a:normAutofit/>
          </a:bodyPr>
          <a:lstStyle/>
          <a:p>
            <a:pPr marL="339725" indent="-339725">
              <a:spcBef>
                <a:spcPts val="650"/>
              </a:spcBef>
              <a:buClr>
                <a:srgbClr val="CC9900"/>
              </a:buClr>
              <a:buSzPct val="65000"/>
              <a:buFont typeface="Wingdings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pt-BR" sz="3200" dirty="0"/>
              <a:t>Motivos: </a:t>
            </a:r>
          </a:p>
          <a:p>
            <a:pPr marL="666750" lvl="1" indent="-325438">
              <a:spcBef>
                <a:spcPts val="550"/>
              </a:spcBef>
              <a:buClr>
                <a:srgbClr val="3B812F"/>
              </a:buClr>
              <a:buSzPct val="60000"/>
              <a:buFont typeface="Wingdings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pt-BR" sz="2800" dirty="0"/>
              <a:t>O progresso tecnológico ocorre na indústria (é mais evidente na indústria) =&gt; necessidade de proteção da indústria nacional.</a:t>
            </a:r>
          </a:p>
          <a:p>
            <a:pPr marL="849630" lvl="2" indent="-325438">
              <a:spcBef>
                <a:spcPts val="550"/>
              </a:spcBef>
              <a:buClr>
                <a:srgbClr val="3B812F"/>
              </a:buClr>
              <a:buSzPct val="60000"/>
              <a:buFont typeface="Wingdings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pt-BR" sz="2400" dirty="0"/>
              <a:t>A defesa da indústria nascente (desde A. Hamilton, F. </a:t>
            </a:r>
            <a:r>
              <a:rPr lang="pt-BR" sz="2400" dirty="0" err="1"/>
              <a:t>List</a:t>
            </a:r>
            <a:r>
              <a:rPr lang="pt-BR" sz="2400" dirty="0"/>
              <a:t>)</a:t>
            </a:r>
          </a:p>
          <a:p>
            <a:pPr marL="624776" indent="-457200">
              <a:spcBef>
                <a:spcPts val="550"/>
              </a:spcBef>
              <a:buClr>
                <a:srgbClr val="3B812F"/>
              </a:buClr>
              <a:buSzPct val="60000"/>
              <a:buFont typeface="Wingdings" panose="05000000000000000000" pitchFamily="2" charset="2"/>
              <a:buChar char="Ø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pt-BR" sz="3200" dirty="0"/>
              <a:t>Observação</a:t>
            </a:r>
          </a:p>
          <a:p>
            <a:pPr marL="696341" lvl="2" indent="-339725">
              <a:buClr>
                <a:srgbClr val="CC9900"/>
              </a:buClr>
              <a:buSzPct val="65000"/>
              <a:buFont typeface="Wingdings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pt-BR" sz="2400" dirty="0"/>
              <a:t>Os países ricos são hoje  os mais abertos à economia internacional; mas, </a:t>
            </a:r>
          </a:p>
          <a:p>
            <a:pPr marL="960120" lvl="3" indent="-457200">
              <a:buClr>
                <a:srgbClr val="CC9900"/>
              </a:buClr>
              <a:buSzPct val="65000"/>
              <a:buFont typeface="Wingdings" panose="05000000000000000000" pitchFamily="2" charset="2"/>
              <a:buChar char="Ø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pt-BR" sz="2400" dirty="0"/>
              <a:t>Com raras exceções, também são países industrializados e que possuem tecnologia própria.</a:t>
            </a:r>
          </a:p>
          <a:p>
            <a:pPr marL="845820" lvl="3" indent="-342900">
              <a:buClr>
                <a:srgbClr val="CC9900"/>
              </a:buClr>
              <a:buSzPct val="65000"/>
              <a:buFont typeface="Wingdings" panose="05000000000000000000" pitchFamily="2" charset="2"/>
              <a:buChar char="Ø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pt-BR" altLang="pt-BR" sz="2400" dirty="0"/>
              <a:t>Muitos autores têm destacado que os países hoje industrializados adotaram no passado políticas protecionistas de incentivo à indústria nascente. – chutaram a escada</a:t>
            </a:r>
          </a:p>
          <a:p>
            <a:pPr marL="609600" indent="-606425">
              <a:buClrTx/>
              <a:buSzPct val="65000"/>
              <a:buNone/>
              <a:tabLst>
                <a:tab pos="609600" algn="l"/>
                <a:tab pos="714375" algn="l"/>
                <a:tab pos="1163638" algn="l"/>
                <a:tab pos="1612900" algn="l"/>
                <a:tab pos="2062163" algn="l"/>
                <a:tab pos="2511425" algn="l"/>
                <a:tab pos="2960688" algn="l"/>
                <a:tab pos="3409950" algn="l"/>
                <a:tab pos="3859213" algn="l"/>
                <a:tab pos="4308475" algn="l"/>
                <a:tab pos="4757738" algn="l"/>
                <a:tab pos="5207000" algn="l"/>
                <a:tab pos="5656263" algn="l"/>
                <a:tab pos="6105525" algn="l"/>
                <a:tab pos="6554788" algn="l"/>
                <a:tab pos="7004050" algn="l"/>
                <a:tab pos="7453313" algn="l"/>
                <a:tab pos="7902575" algn="l"/>
                <a:tab pos="8351838" algn="l"/>
                <a:tab pos="8801100" algn="l"/>
                <a:tab pos="9250363" algn="l"/>
              </a:tabLst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019703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altLang="pt-BR"/>
              <a:t>Parte IV Capítulo 21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pt-BR"/>
              <a:t>Gremaud, Vasconcellos e Toneto Jr.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A8330-A88B-40C3-8A5F-023783F4B886}" type="slidenum">
              <a:rPr lang="pt-BR" altLang="pt-BR"/>
              <a:pPr/>
              <a:t>19</a:t>
            </a:fld>
            <a:endParaRPr lang="pt-BR" altLang="pt-BR"/>
          </a:p>
        </p:txBody>
      </p:sp>
      <p:sp>
        <p:nvSpPr>
          <p:cNvPr id="165894" name="Rectangle 6"/>
          <p:cNvSpPr>
            <a:spLocks noGrp="1" noChangeArrowheads="1"/>
          </p:cNvSpPr>
          <p:nvPr>
            <p:ph type="title"/>
          </p:nvPr>
        </p:nvSpPr>
        <p:spPr>
          <a:xfrm>
            <a:off x="2279650" y="404813"/>
            <a:ext cx="7772400" cy="1143000"/>
          </a:xfrm>
        </p:spPr>
        <p:txBody>
          <a:bodyPr/>
          <a:lstStyle/>
          <a:p>
            <a:r>
              <a:rPr lang="pt-BR" altLang="pt-BR" sz="4000" b="1" dirty="0"/>
              <a:t>O debate sobre as vantagens da liberalização do comércio externo</a:t>
            </a:r>
            <a:r>
              <a:rPr lang="pt-BR" altLang="pt-BR" sz="4000" dirty="0"/>
              <a:t> </a:t>
            </a:r>
          </a:p>
        </p:txBody>
      </p:sp>
      <p:pic>
        <p:nvPicPr>
          <p:cNvPr id="165893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74643" y="1916114"/>
            <a:ext cx="12563061" cy="4405173"/>
          </a:xfrm>
          <a:solidFill>
            <a:schemeClr val="accent2">
              <a:lumMod val="60000"/>
              <a:lumOff val="40000"/>
            </a:schemeClr>
          </a:solidFill>
          <a:ln/>
        </p:spPr>
      </p:pic>
      <p:sp>
        <p:nvSpPr>
          <p:cNvPr id="2" name="Retângulo 1"/>
          <p:cNvSpPr/>
          <p:nvPr/>
        </p:nvSpPr>
        <p:spPr>
          <a:xfrm>
            <a:off x="0" y="1908313"/>
            <a:ext cx="874643" cy="441297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2121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10AD4176-13E5-4F7A-AF9C-56AE4537692E}" type="slidenum">
              <a:rPr lang="pt-BR" altLang="pt-BR">
                <a:solidFill>
                  <a:srgbClr val="000000"/>
                </a:solidFill>
              </a:rPr>
              <a:pPr eaLnBrk="1" hangingPunct="1"/>
              <a:t>2</a:t>
            </a:fld>
            <a:endParaRPr lang="pt-BR" altLang="pt-BR">
              <a:solidFill>
                <a:srgbClr val="000000"/>
              </a:solidFill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42122" y="238539"/>
            <a:ext cx="10760765" cy="6232165"/>
          </a:xfrm>
        </p:spPr>
        <p:txBody>
          <a:bodyPr/>
          <a:lstStyle/>
          <a:p>
            <a:pPr indent="-339725">
              <a:buClrTx/>
              <a:buSzPct val="6500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altLang="pt-BR" dirty="0"/>
          </a:p>
          <a:p>
            <a:pPr indent="-339725">
              <a:buClrTx/>
              <a:buSzPct val="6500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altLang="pt-BR" dirty="0"/>
              <a:t>		</a:t>
            </a:r>
          </a:p>
          <a:p>
            <a:pPr indent="-339725">
              <a:buClrTx/>
              <a:buSzPct val="6500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altLang="pt-BR" dirty="0"/>
              <a:t>		</a:t>
            </a:r>
          </a:p>
        </p:txBody>
      </p:sp>
      <p:pic>
        <p:nvPicPr>
          <p:cNvPr id="3" name="Gráfico 2" descr="Lup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808554" y="728868"/>
            <a:ext cx="9164246" cy="6520069"/>
          </a:xfrm>
          <a:prstGeom prst="rect">
            <a:avLst/>
          </a:prstGeom>
        </p:spPr>
      </p:pic>
      <p:sp>
        <p:nvSpPr>
          <p:cNvPr id="4" name="Retângulo 3"/>
          <p:cNvSpPr/>
          <p:nvPr/>
        </p:nvSpPr>
        <p:spPr>
          <a:xfrm>
            <a:off x="3746605" y="2477458"/>
            <a:ext cx="475179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altLang="pt-BR" sz="3600" dirty="0"/>
              <a:t>O </a:t>
            </a:r>
            <a:r>
              <a:rPr lang="pt-BR" altLang="pt-BR" sz="3600" u="sng" dirty="0"/>
              <a:t>livre</a:t>
            </a:r>
            <a:r>
              <a:rPr lang="pt-BR" altLang="pt-BR" sz="3600" dirty="0"/>
              <a:t> comércio é 	vantajoso </a:t>
            </a:r>
          </a:p>
          <a:p>
            <a:r>
              <a:rPr lang="pt-BR" altLang="pt-BR" sz="3600" dirty="0"/>
              <a:t>para os países?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6510392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Os instrumentos de intervenção comercial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747195" y="1937656"/>
            <a:ext cx="4100576" cy="4753429"/>
          </a:xfrm>
        </p:spPr>
        <p:txBody>
          <a:bodyPr/>
          <a:lstStyle/>
          <a:p>
            <a:r>
              <a:rPr lang="pt-BR" sz="2800" dirty="0"/>
              <a:t>Voltemos aos regimes cambiais ....</a:t>
            </a:r>
          </a:p>
          <a:p>
            <a:r>
              <a:rPr lang="pt-BR" sz="2800" u="sng" dirty="0"/>
              <a:t>Barreiras Tarifárias</a:t>
            </a:r>
            <a:r>
              <a:rPr lang="pt-BR" sz="2800" dirty="0"/>
              <a:t> </a:t>
            </a:r>
          </a:p>
          <a:p>
            <a:pPr lvl="1"/>
            <a:r>
              <a:rPr lang="pt-BR" sz="2400" dirty="0"/>
              <a:t>Ad valorem, </a:t>
            </a:r>
          </a:p>
          <a:p>
            <a:pPr lvl="1"/>
            <a:r>
              <a:rPr lang="pt-BR" sz="2400" dirty="0"/>
              <a:t>especificas, </a:t>
            </a:r>
          </a:p>
          <a:p>
            <a:pPr lvl="1"/>
            <a:r>
              <a:rPr lang="pt-BR" sz="2400" dirty="0"/>
              <a:t>mistas </a:t>
            </a:r>
          </a:p>
          <a:p>
            <a:pPr lvl="1"/>
            <a:r>
              <a:rPr lang="pt-BR" sz="2400" dirty="0"/>
              <a:t>Escalonamento e picos tarifários  </a:t>
            </a:r>
          </a:p>
          <a:p>
            <a:pPr lvl="1"/>
            <a:r>
              <a:rPr lang="pt-BR" sz="2400" dirty="0"/>
              <a:t>Tetos (aplicada x consolidada)</a:t>
            </a:r>
          </a:p>
          <a:p>
            <a:pPr marL="128016" lvl="1" indent="0">
              <a:buNone/>
            </a:pPr>
            <a:r>
              <a:rPr lang="pt-BR" sz="2400" u="sng" dirty="0" err="1"/>
              <a:t>Subsidios</a:t>
            </a:r>
            <a:endParaRPr lang="pt-BR" sz="2400" u="sng" dirty="0"/>
          </a:p>
          <a:p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225142" y="1756229"/>
            <a:ext cx="6763657" cy="4934857"/>
          </a:xfrm>
        </p:spPr>
        <p:txBody>
          <a:bodyPr>
            <a:normAutofit/>
          </a:bodyPr>
          <a:lstStyle/>
          <a:p>
            <a:r>
              <a:rPr lang="pt-BR" sz="2800" u="sng" dirty="0"/>
              <a:t>Barreiras não tarifarias </a:t>
            </a:r>
          </a:p>
          <a:p>
            <a:pPr lvl="1"/>
            <a:r>
              <a:rPr lang="pt-BR" sz="2400" dirty="0"/>
              <a:t>Instrumentos que limitam quantidades negociadas </a:t>
            </a:r>
          </a:p>
          <a:p>
            <a:pPr lvl="2"/>
            <a:r>
              <a:rPr lang="pt-BR" sz="1800" dirty="0"/>
              <a:t>cotas e salvaguardas</a:t>
            </a:r>
          </a:p>
          <a:p>
            <a:pPr lvl="1"/>
            <a:r>
              <a:rPr lang="pt-BR" sz="2400" dirty="0"/>
              <a:t>Regras que incidem sobre preços </a:t>
            </a:r>
          </a:p>
          <a:p>
            <a:pPr lvl="2"/>
            <a:r>
              <a:rPr lang="pt-BR" sz="1800" dirty="0"/>
              <a:t>Licenciamento e custos de despachos aduaneiros</a:t>
            </a:r>
          </a:p>
          <a:p>
            <a:pPr lvl="2"/>
            <a:r>
              <a:rPr lang="pt-BR" sz="1800" dirty="0" err="1"/>
              <a:t>Normatizção</a:t>
            </a:r>
            <a:r>
              <a:rPr lang="pt-BR" sz="1800" dirty="0"/>
              <a:t> sobre base de incidência da tarifa </a:t>
            </a:r>
          </a:p>
          <a:p>
            <a:pPr lvl="2"/>
            <a:r>
              <a:rPr lang="pt-BR" sz="1800" dirty="0"/>
              <a:t>Medidas </a:t>
            </a:r>
            <a:r>
              <a:rPr lang="pt-BR" sz="1800" dirty="0" err="1"/>
              <a:t>anti</a:t>
            </a:r>
            <a:r>
              <a:rPr lang="pt-BR" sz="1800" dirty="0"/>
              <a:t> dumping</a:t>
            </a:r>
          </a:p>
          <a:p>
            <a:pPr lvl="2"/>
            <a:r>
              <a:rPr lang="pt-BR" sz="1800" dirty="0"/>
              <a:t>Medidas compensatórias </a:t>
            </a:r>
          </a:p>
          <a:p>
            <a:pPr lvl="1"/>
            <a:r>
              <a:rPr lang="pt-BR" sz="2400" dirty="0"/>
              <a:t>Regras técnicas e padrões de qualidade</a:t>
            </a:r>
          </a:p>
          <a:p>
            <a:pPr lvl="2"/>
            <a:r>
              <a:rPr lang="pt-BR" sz="1800" dirty="0"/>
              <a:t>Regulamentação técnica</a:t>
            </a:r>
          </a:p>
          <a:p>
            <a:pPr lvl="2"/>
            <a:r>
              <a:rPr lang="pt-BR" sz="1800" dirty="0"/>
              <a:t>Regulamentação sanitária</a:t>
            </a:r>
          </a:p>
          <a:p>
            <a:pPr lvl="2"/>
            <a:r>
              <a:rPr lang="pt-BR" sz="1800" dirty="0"/>
              <a:t>Regulamentação ambiental</a:t>
            </a:r>
          </a:p>
          <a:p>
            <a:pPr lvl="2"/>
            <a:r>
              <a:rPr lang="pt-BR" sz="1800" dirty="0"/>
              <a:t>Direitos de propriedade intelectual  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138706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sistema internacional de </a:t>
            </a:r>
            <a:r>
              <a:rPr lang="pt-BR" dirty="0" err="1"/>
              <a:t>comérico</a:t>
            </a:r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XIX - Livre comércio (imperialismo do Livre comércio)</a:t>
            </a:r>
          </a:p>
          <a:p>
            <a:pPr lvl="1"/>
            <a:r>
              <a:rPr lang="pt-BR" dirty="0"/>
              <a:t>GB – leis do trigo – tratado </a:t>
            </a:r>
            <a:r>
              <a:rPr lang="pt-BR" dirty="0" err="1"/>
              <a:t>Cobden</a:t>
            </a:r>
            <a:r>
              <a:rPr lang="pt-BR" dirty="0"/>
              <a:t> Chevalier </a:t>
            </a:r>
          </a:p>
          <a:p>
            <a:pPr lvl="2"/>
            <a:r>
              <a:rPr lang="pt-BR" dirty="0"/>
              <a:t>Tratados individuais desiguais, colonização</a:t>
            </a:r>
          </a:p>
          <a:p>
            <a:pPr lvl="1"/>
            <a:r>
              <a:rPr lang="pt-BR" dirty="0"/>
              <a:t>Até onde – EUA e Alemanha</a:t>
            </a:r>
          </a:p>
          <a:p>
            <a:r>
              <a:rPr lang="pt-BR" dirty="0"/>
              <a:t> Protecionismo entre guerras – grande depressão </a:t>
            </a:r>
          </a:p>
          <a:p>
            <a:pPr lvl="1"/>
            <a:r>
              <a:rPr lang="pt-BR" dirty="0"/>
              <a:t>Tarifa </a:t>
            </a:r>
            <a:r>
              <a:rPr lang="pt-BR" dirty="0" err="1"/>
              <a:t>Smoot</a:t>
            </a:r>
            <a:r>
              <a:rPr lang="pt-BR" dirty="0"/>
              <a:t> </a:t>
            </a:r>
            <a:r>
              <a:rPr lang="pt-BR" dirty="0" err="1"/>
              <a:t>Hawley</a:t>
            </a:r>
            <a:r>
              <a:rPr lang="pt-BR" dirty="0"/>
              <a:t> </a:t>
            </a:r>
          </a:p>
          <a:p>
            <a:r>
              <a:rPr lang="pt-BR" dirty="0" err="1"/>
              <a:t>Pos</a:t>
            </a:r>
            <a:r>
              <a:rPr lang="pt-BR" dirty="0"/>
              <a:t> Guerra: do </a:t>
            </a:r>
            <a:r>
              <a:rPr lang="pt-BR" dirty="0" err="1"/>
              <a:t>Gatt</a:t>
            </a:r>
            <a:r>
              <a:rPr lang="pt-BR" dirty="0"/>
              <a:t> a OMC</a:t>
            </a:r>
          </a:p>
          <a:p>
            <a:pPr lvl="1"/>
            <a:r>
              <a:rPr lang="pt-BR" dirty="0"/>
              <a:t>Clausula da Nação mais favorecida </a:t>
            </a:r>
          </a:p>
          <a:p>
            <a:pPr lvl="1"/>
            <a:r>
              <a:rPr lang="pt-BR" dirty="0"/>
              <a:t>Rodadas e novas barreiras </a:t>
            </a:r>
          </a:p>
          <a:p>
            <a:pPr lvl="1"/>
            <a:r>
              <a:rPr lang="pt-BR" dirty="0"/>
              <a:t>Comercio </a:t>
            </a:r>
            <a:r>
              <a:rPr lang="pt-BR" dirty="0" err="1"/>
              <a:t>intrafirmas</a:t>
            </a:r>
            <a:r>
              <a:rPr lang="pt-BR" dirty="0"/>
              <a:t> – cadeias globais de valor </a:t>
            </a:r>
          </a:p>
          <a:p>
            <a:r>
              <a:rPr lang="pt-BR" dirty="0"/>
              <a:t>Acordos de integração regionais:</a:t>
            </a:r>
          </a:p>
          <a:p>
            <a:pPr lvl="1"/>
            <a:r>
              <a:rPr lang="pt-BR" dirty="0"/>
              <a:t> um passo a frente ou </a:t>
            </a:r>
            <a:r>
              <a:rPr lang="pt-BR" dirty="0" err="1"/>
              <a:t>atras</a:t>
            </a:r>
            <a:r>
              <a:rPr lang="pt-BR" dirty="0"/>
              <a:t> no processo de liberalização global do comércio ?</a:t>
            </a:r>
          </a:p>
          <a:p>
            <a:pPr marL="128016" lvl="1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5071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 Gremaud</a:t>
            </a:r>
          </a:p>
        </p:txBody>
      </p:sp>
      <p:sp>
        <p:nvSpPr>
          <p:cNvPr id="9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1C778-D27C-455F-8528-9B37C6149DD6}" type="slidenum">
              <a:rPr lang="en-US"/>
              <a:pPr/>
              <a:t>22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457200"/>
            <a:ext cx="7772400" cy="838200"/>
          </a:xfrm>
        </p:spPr>
        <p:txBody>
          <a:bodyPr>
            <a:normAutofit fontScale="90000"/>
          </a:bodyPr>
          <a:lstStyle/>
          <a:p>
            <a:pPr algn="l"/>
            <a:r>
              <a:rPr lang="pt-BR" sz="4000" dirty="0"/>
              <a:t>Graus de Integração Econômica (Bela </a:t>
            </a:r>
            <a:r>
              <a:rPr lang="pt-BR" sz="4000" dirty="0" err="1"/>
              <a:t>Balassa</a:t>
            </a:r>
            <a:r>
              <a:rPr lang="pt-BR" sz="4000" dirty="0"/>
              <a:t>)</a:t>
            </a:r>
            <a:endParaRPr lang="pt-BR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04990" y="1792024"/>
            <a:ext cx="4909457" cy="4953000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pt-BR" sz="2400" dirty="0"/>
              <a:t>Área de livre comércio</a:t>
            </a:r>
          </a:p>
          <a:p>
            <a:pPr>
              <a:lnSpc>
                <a:spcPct val="200000"/>
              </a:lnSpc>
            </a:pPr>
            <a:r>
              <a:rPr lang="pt-BR" sz="2400" dirty="0"/>
              <a:t>União aduaneira</a:t>
            </a:r>
          </a:p>
          <a:p>
            <a:pPr>
              <a:lnSpc>
                <a:spcPct val="200000"/>
              </a:lnSpc>
            </a:pPr>
            <a:r>
              <a:rPr lang="pt-BR" sz="2400" dirty="0"/>
              <a:t>Mercado comum</a:t>
            </a:r>
          </a:p>
          <a:p>
            <a:pPr>
              <a:lnSpc>
                <a:spcPct val="200000"/>
              </a:lnSpc>
            </a:pPr>
            <a:r>
              <a:rPr lang="pt-BR" sz="2400" dirty="0"/>
              <a:t>União econômica</a:t>
            </a:r>
          </a:p>
          <a:p>
            <a:pPr>
              <a:lnSpc>
                <a:spcPct val="200000"/>
              </a:lnSpc>
            </a:pPr>
            <a:r>
              <a:rPr lang="pt-BR" sz="2400" dirty="0"/>
              <a:t>Integração Completa (Política)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908043" y="2073964"/>
            <a:ext cx="4788024" cy="45339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pt-BR" dirty="0"/>
              <a:t>  abole/diminui tarifas internas ao bloco</a:t>
            </a:r>
          </a:p>
          <a:p>
            <a:pPr>
              <a:buFont typeface="Monotype Sorts" pitchFamily="2" charset="2"/>
              <a:buNone/>
            </a:pPr>
            <a:r>
              <a:rPr lang="pt-BR" dirty="0"/>
              <a:t>	</a:t>
            </a:r>
          </a:p>
          <a:p>
            <a:pPr>
              <a:buFont typeface="Monotype Sorts" pitchFamily="2" charset="2"/>
              <a:buNone/>
            </a:pPr>
            <a:r>
              <a:rPr lang="pt-BR" dirty="0"/>
              <a:t>	Estabelece TEC (tarifa externa comum)</a:t>
            </a:r>
          </a:p>
          <a:p>
            <a:pPr>
              <a:buFont typeface="Monotype Sorts" pitchFamily="2" charset="2"/>
              <a:buNone/>
            </a:pPr>
            <a:r>
              <a:rPr lang="pt-BR" dirty="0"/>
              <a:t>	</a:t>
            </a:r>
          </a:p>
          <a:p>
            <a:pPr>
              <a:buFont typeface="Monotype Sorts" pitchFamily="2" charset="2"/>
              <a:buNone/>
            </a:pPr>
            <a:r>
              <a:rPr lang="pt-BR" dirty="0"/>
              <a:t>liberdade de fatores </a:t>
            </a:r>
          </a:p>
          <a:p>
            <a:pPr>
              <a:buFont typeface="Monotype Sorts" pitchFamily="2" charset="2"/>
              <a:buNone/>
            </a:pPr>
            <a:endParaRPr lang="pt-BR" dirty="0"/>
          </a:p>
        </p:txBody>
      </p:sp>
      <p:sp>
        <p:nvSpPr>
          <p:cNvPr id="2" name="CaixaDeTexto 1"/>
          <p:cNvSpPr txBox="1"/>
          <p:nvPr/>
        </p:nvSpPr>
        <p:spPr>
          <a:xfrm>
            <a:off x="6268278" y="4539365"/>
            <a:ext cx="46519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solidFill>
                  <a:srgbClr val="FF0000"/>
                </a:solidFill>
              </a:rPr>
              <a:t>Coordenação de politicas </a:t>
            </a:r>
            <a:r>
              <a:rPr lang="pt-BR" sz="2000" dirty="0" err="1">
                <a:solidFill>
                  <a:srgbClr val="FF0000"/>
                </a:solidFill>
              </a:rPr>
              <a:t>Macroeconomicas</a:t>
            </a:r>
            <a:r>
              <a:rPr lang="pt-BR" sz="2000" dirty="0">
                <a:solidFill>
                  <a:srgbClr val="FF0000"/>
                </a:solidFill>
              </a:rPr>
              <a:t> </a:t>
            </a:r>
          </a:p>
          <a:p>
            <a:r>
              <a:rPr lang="pt-BR" sz="2000" dirty="0"/>
              <a:t>União monetária</a:t>
            </a:r>
          </a:p>
        </p:txBody>
      </p:sp>
      <p:cxnSp>
        <p:nvCxnSpPr>
          <p:cNvPr id="4" name="Conector de Seta Reta 3"/>
          <p:cNvCxnSpPr>
            <a:cxnSpLocks/>
          </p:cNvCxnSpPr>
          <p:nvPr/>
        </p:nvCxnSpPr>
        <p:spPr>
          <a:xfrm flipH="1">
            <a:off x="4054936" y="4849827"/>
            <a:ext cx="1875411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have Esquerda 5"/>
          <p:cNvSpPr/>
          <p:nvPr/>
        </p:nvSpPr>
        <p:spPr>
          <a:xfrm>
            <a:off x="5963478" y="4492487"/>
            <a:ext cx="106018" cy="741184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0" name="Conector de Seta Reta 9"/>
          <p:cNvCxnSpPr>
            <a:cxnSpLocks/>
          </p:cNvCxnSpPr>
          <p:nvPr/>
        </p:nvCxnSpPr>
        <p:spPr>
          <a:xfrm>
            <a:off x="3859719" y="3566492"/>
            <a:ext cx="2424998" cy="109827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de Seta Reta 12"/>
          <p:cNvCxnSpPr/>
          <p:nvPr/>
        </p:nvCxnSpPr>
        <p:spPr>
          <a:xfrm>
            <a:off x="3859718" y="2859157"/>
            <a:ext cx="1096669" cy="122960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77373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autoUpdateAnimBg="0"/>
      <p:bldP spid="9220" grpId="0" uiExpand="1" build="p"/>
      <p:bldP spid="2" grpId="0"/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Ganhos e desvios de comércio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92183" y="2286000"/>
            <a:ext cx="5186824" cy="4023360"/>
          </a:xfrm>
        </p:spPr>
        <p:txBody>
          <a:bodyPr>
            <a:normAutofit/>
          </a:bodyPr>
          <a:lstStyle/>
          <a:p>
            <a:r>
              <a:rPr lang="pt-BR" dirty="0" smtClean="0"/>
              <a:t>3 países produzindo trigo</a:t>
            </a:r>
          </a:p>
          <a:p>
            <a:r>
              <a:rPr lang="pt-BR" dirty="0" smtClean="0"/>
              <a:t>EUA – 4U$ alqueire</a:t>
            </a:r>
          </a:p>
          <a:p>
            <a:r>
              <a:rPr lang="pt-BR" dirty="0" smtClean="0"/>
              <a:t>França – 6 U$ alqueire</a:t>
            </a:r>
          </a:p>
          <a:p>
            <a:r>
              <a:rPr lang="pt-BR" dirty="0" smtClean="0"/>
              <a:t>Inglaterra – 8 U$ alqueire </a:t>
            </a:r>
          </a:p>
          <a:p>
            <a:pPr marL="457200" indent="-457200">
              <a:buFont typeface="+mj-lt"/>
              <a:buAutoNum type="arabicPeriod"/>
            </a:pPr>
            <a:r>
              <a:rPr lang="pt-BR" dirty="0" smtClean="0"/>
              <a:t> Se não houver barreiras – todos compram trigo EUA</a:t>
            </a:r>
          </a:p>
          <a:p>
            <a:pPr marL="457200" indent="-457200">
              <a:buFont typeface="+mj-lt"/>
              <a:buAutoNum type="arabicPeriod"/>
            </a:pPr>
            <a:r>
              <a:rPr lang="pt-BR" dirty="0" smtClean="0"/>
              <a:t>Mas se GB colocar tarifa</a:t>
            </a:r>
          </a:p>
          <a:p>
            <a:pPr marL="630936" lvl="1" indent="-457200">
              <a:buFont typeface="+mj-lt"/>
              <a:buAutoNum type="alphaLcPeriod"/>
            </a:pPr>
            <a:r>
              <a:rPr lang="pt-BR" dirty="0" smtClean="0"/>
              <a:t> colocar tarifa de 5 U$ - GB não importa </a:t>
            </a:r>
          </a:p>
          <a:p>
            <a:pPr marL="630936" lvl="1" indent="-457200">
              <a:buFont typeface="+mj-lt"/>
              <a:buAutoNum type="alphaLcPeriod"/>
            </a:pPr>
            <a:r>
              <a:rPr lang="pt-BR" dirty="0"/>
              <a:t> </a:t>
            </a:r>
            <a:r>
              <a:rPr lang="pt-BR" dirty="0" smtClean="0"/>
              <a:t>colocar tarifa de 3 U$ - GB importa EUA</a:t>
            </a:r>
          </a:p>
          <a:p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989320" y="1889760"/>
            <a:ext cx="4754880" cy="4419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/>
              <a:t>França e Inglaterra passa a fazer uma área de livre comércio (ou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 smtClean="0"/>
              <a:t> Trigo francês não paga nada na GB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dirty="0" smtClean="0"/>
              <a:t> Se 1. nada muda – GB importa EUA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t-BR" dirty="0" smtClean="0"/>
              <a:t> Se 2. GB passa a importar da França </a:t>
            </a:r>
            <a:endParaRPr lang="pt-BR" dirty="0"/>
          </a:p>
          <a:p>
            <a:pPr>
              <a:buFont typeface="Wingdings" panose="05000000000000000000" pitchFamily="2" charset="2"/>
              <a:buChar char="ü"/>
            </a:pPr>
            <a:r>
              <a:rPr lang="pt-BR" dirty="0" smtClean="0"/>
              <a:t> Se 2.a. importação da França – </a:t>
            </a:r>
            <a:r>
              <a:rPr lang="pt-BR" b="1" dirty="0" smtClean="0">
                <a:solidFill>
                  <a:srgbClr val="FF0000"/>
                </a:solidFill>
              </a:rPr>
              <a:t>criação de comércio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b="1" dirty="0">
                <a:solidFill>
                  <a:srgbClr val="FF0000"/>
                </a:solidFill>
              </a:rPr>
              <a:t> </a:t>
            </a:r>
            <a:r>
              <a:rPr lang="pt-BR" dirty="0" smtClean="0"/>
              <a:t>Se 2.b. importação da França  - </a:t>
            </a:r>
            <a:r>
              <a:rPr lang="pt-BR" b="1" dirty="0" smtClean="0">
                <a:solidFill>
                  <a:srgbClr val="FF0000"/>
                </a:solidFill>
              </a:rPr>
              <a:t>desvio de comércio </a:t>
            </a:r>
            <a:endParaRPr lang="pt-B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243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1524000" y="152400"/>
            <a:ext cx="9144000" cy="1447800"/>
          </a:xfrm>
        </p:spPr>
        <p:txBody>
          <a:bodyPr/>
          <a:lstStyle/>
          <a:p>
            <a:r>
              <a:rPr lang="pt-BR" dirty="0"/>
              <a:t>Graus de cooperação econômica (Alfred </a:t>
            </a:r>
            <a:r>
              <a:rPr lang="pt-BR" dirty="0" err="1"/>
              <a:t>Steinherr</a:t>
            </a:r>
            <a:r>
              <a:rPr lang="pt-BR" dirty="0"/>
              <a:t>)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half" idx="1"/>
          </p:nvPr>
        </p:nvSpPr>
        <p:spPr>
          <a:xfrm>
            <a:off x="1524000" y="2060848"/>
            <a:ext cx="4627240" cy="4343400"/>
          </a:xfrm>
        </p:spPr>
        <p:txBody>
          <a:bodyPr>
            <a:normAutofit fontScale="92500" lnSpcReduction="20000"/>
          </a:bodyPr>
          <a:lstStyle/>
          <a:p>
            <a:r>
              <a:rPr lang="pt-BR" sz="3000" dirty="0" smtClean="0"/>
              <a:t>Coordenação</a:t>
            </a:r>
            <a:r>
              <a:rPr lang="pt-BR" dirty="0" smtClean="0"/>
              <a:t> </a:t>
            </a:r>
            <a:endParaRPr lang="pt-BR" dirty="0"/>
          </a:p>
          <a:p>
            <a:pPr lvl="1"/>
            <a:r>
              <a:rPr lang="pt-BR" sz="2900" dirty="0"/>
              <a:t>escolha conjunta de metas e instrumentos de política macroeconômica (e a forma de sua utilização</a:t>
            </a:r>
            <a:r>
              <a:rPr lang="pt-BR" sz="2900" dirty="0" smtClean="0"/>
              <a:t>)</a:t>
            </a:r>
          </a:p>
          <a:p>
            <a:r>
              <a:rPr lang="pt-BR" sz="3400" dirty="0"/>
              <a:t>Convergência</a:t>
            </a:r>
          </a:p>
          <a:p>
            <a:pPr lvl="1"/>
            <a:r>
              <a:rPr lang="pt-BR" sz="2900" dirty="0"/>
              <a:t>à redução das disparidades econômicas entre os países </a:t>
            </a:r>
          </a:p>
          <a:p>
            <a:r>
              <a:rPr lang="pt-BR" sz="3000" dirty="0" smtClean="0"/>
              <a:t>Harmonização</a:t>
            </a:r>
            <a:endParaRPr lang="pt-BR" sz="3000" dirty="0"/>
          </a:p>
          <a:p>
            <a:pPr lvl="1"/>
            <a:r>
              <a:rPr lang="pt-BR" sz="2900" dirty="0"/>
              <a:t>criação de instituições supra nacionais tomadoras de decisão</a:t>
            </a:r>
          </a:p>
        </p:txBody>
      </p:sp>
      <p:sp>
        <p:nvSpPr>
          <p:cNvPr id="7" name="Espaço Reservado para Conteúdo 6"/>
          <p:cNvSpPr>
            <a:spLocks noGrp="1"/>
          </p:cNvSpPr>
          <p:nvPr>
            <p:ph sz="half" idx="2"/>
          </p:nvPr>
        </p:nvSpPr>
        <p:spPr>
          <a:xfrm>
            <a:off x="6095999" y="2132856"/>
            <a:ext cx="5190309" cy="4343400"/>
          </a:xfrm>
        </p:spPr>
        <p:txBody>
          <a:bodyPr>
            <a:noAutofit/>
          </a:bodyPr>
          <a:lstStyle/>
          <a:p>
            <a:pPr>
              <a:buSzPct val="129000"/>
              <a:buFont typeface="Arial Black" pitchFamily="34" charset="0"/>
              <a:buChar char="◄"/>
            </a:pPr>
            <a:r>
              <a:rPr lang="pt-BR" sz="2400" dirty="0" smtClean="0"/>
              <a:t>Evita </a:t>
            </a:r>
            <a:r>
              <a:rPr lang="pt-BR" sz="2400" dirty="0"/>
              <a:t>que determinadas políticas de um país gerem efeitos perversos sobre outros gerando conflitos que podem dificultar a integração</a:t>
            </a:r>
          </a:p>
          <a:p>
            <a:pPr>
              <a:buSzPct val="129000"/>
              <a:buFont typeface="Arial Black" pitchFamily="34" charset="0"/>
              <a:buChar char="◄"/>
            </a:pPr>
            <a:r>
              <a:rPr lang="pt-BR" sz="2400" dirty="0"/>
              <a:t>Área possui maior estabilidade e reduzem-se as diferenças de comportamento quando de choques externos</a:t>
            </a:r>
          </a:p>
          <a:p>
            <a:pPr>
              <a:buSzPct val="129000"/>
              <a:buFont typeface="Arial Black" pitchFamily="34" charset="0"/>
              <a:buChar char="◄"/>
            </a:pPr>
            <a:r>
              <a:rPr lang="pt-BR" sz="2400" dirty="0" smtClean="0"/>
              <a:t>Aprofunda </a:t>
            </a:r>
            <a:r>
              <a:rPr lang="pt-BR" sz="2400" dirty="0"/>
              <a:t>e da credibilidade à convergência e  à coordenação macroeconômica</a:t>
            </a:r>
          </a:p>
        </p:txBody>
      </p:sp>
    </p:spTree>
    <p:extLst>
      <p:ext uri="{BB962C8B-B14F-4D97-AF65-F5344CB8AC3E}">
        <p14:creationId xmlns:p14="http://schemas.microsoft.com/office/powerpoint/2010/main" val="2973108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AMO – área monetária </a:t>
            </a:r>
            <a:r>
              <a:rPr lang="pt-BR" dirty="0" err="1"/>
              <a:t>otima</a:t>
            </a:r>
            <a:endParaRPr lang="pt-BR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1024128" y="1828800"/>
            <a:ext cx="9720073" cy="4480560"/>
          </a:xfrm>
        </p:spPr>
        <p:txBody>
          <a:bodyPr>
            <a:normAutofit lnSpcReduction="10000"/>
          </a:bodyPr>
          <a:lstStyle/>
          <a:p>
            <a:r>
              <a:rPr lang="pt-BR" sz="3200" dirty="0"/>
              <a:t>uma área de moeda ótima (AMO) é uma região geográfica em que seria benéfico estabelecer uma moeda única. </a:t>
            </a:r>
          </a:p>
          <a:p>
            <a:r>
              <a:rPr lang="pt-BR" sz="3200" dirty="0"/>
              <a:t>A teoria da AMO foi desenvolvida na década de 1960, principalmente por Robert Mundell (</a:t>
            </a:r>
            <a:r>
              <a:rPr lang="pt-BR" sz="3200" dirty="0" err="1"/>
              <a:t>nobel</a:t>
            </a:r>
            <a:r>
              <a:rPr lang="pt-BR" sz="3200" dirty="0"/>
              <a:t> 1999). </a:t>
            </a:r>
          </a:p>
          <a:p>
            <a:r>
              <a:rPr lang="pt-BR" sz="3200" dirty="0"/>
              <a:t>Uma AMO pode combinar vários países, mas também pode ser parte de um país.</a:t>
            </a:r>
          </a:p>
          <a:p>
            <a:pPr lvl="1"/>
            <a:r>
              <a:rPr lang="pt-BR" sz="2800" dirty="0"/>
              <a:t> Por exemplo, pode ser benéfico separar o Canadá ou os EUA em duas áreas separadas, a costa leste e costa oeste, com moedas diferentes e cambio flutuante entre elas</a:t>
            </a:r>
          </a:p>
        </p:txBody>
      </p:sp>
    </p:spTree>
    <p:extLst>
      <p:ext uri="{BB962C8B-B14F-4D97-AF65-F5344CB8AC3E}">
        <p14:creationId xmlns:p14="http://schemas.microsoft.com/office/powerpoint/2010/main" val="101118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Mundell e as AMO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/>
              <a:t>Mundell distingue o caso, em que as taxas de câmbio são flexíveis dos de uma União Monetária (que no fundo tem um sistema de cambio fixo entre seus países). </a:t>
            </a:r>
          </a:p>
          <a:p>
            <a:r>
              <a:rPr lang="pt-BR" sz="2800" dirty="0"/>
              <a:t>Em caso de choques assimétricos, se a demanda se move de um país (A) para outro (B), ele causará desemprego em A e inflação em B. </a:t>
            </a:r>
          </a:p>
          <a:p>
            <a:pPr lvl="1"/>
            <a:r>
              <a:rPr lang="pt-BR" sz="2400" dirty="0"/>
              <a:t>Uma desvalorização da moeda de em relação a B irá permitir um reequilíbrio da situação .</a:t>
            </a:r>
          </a:p>
          <a:p>
            <a:pPr lvl="1"/>
            <a:r>
              <a:rPr lang="pt-BR" sz="2400" dirty="0"/>
              <a:t>Se não houver condições </a:t>
            </a:r>
            <a:r>
              <a:rPr lang="pt-BR" sz="2400" dirty="0" smtClean="0"/>
              <a:t>de existir </a:t>
            </a:r>
            <a:r>
              <a:rPr lang="pt-BR" sz="2400" dirty="0"/>
              <a:t>uma desvalorização da moeda, apenas uma mobilidade dos fatores permitirá o </a:t>
            </a:r>
            <a:r>
              <a:rPr lang="pt-BR" sz="2400" dirty="0" err="1"/>
              <a:t>reequilibrio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332879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AMO: finalizando ...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24128" y="2057400"/>
            <a:ext cx="10737566" cy="4539952"/>
          </a:xfrm>
        </p:spPr>
        <p:txBody>
          <a:bodyPr>
            <a:normAutofit lnSpcReduction="10000"/>
          </a:bodyPr>
          <a:lstStyle/>
          <a:p>
            <a:r>
              <a:rPr lang="pt-BR" sz="3200" dirty="0"/>
              <a:t>A teoria da AMO tenta avaliar a adequação de uma </a:t>
            </a:r>
            <a:r>
              <a:rPr lang="pt-BR" sz="3400" dirty="0"/>
              <a:t>União Monetária entre países. </a:t>
            </a:r>
          </a:p>
          <a:p>
            <a:pPr lvl="1"/>
            <a:r>
              <a:rPr lang="pt-BR" sz="3400" dirty="0"/>
              <a:t>Esta união monetária deverá produzir </a:t>
            </a:r>
            <a:r>
              <a:rPr lang="pt-BR" sz="3400" u="sng" dirty="0"/>
              <a:t>benefícios </a:t>
            </a:r>
            <a:r>
              <a:rPr lang="pt-BR" sz="3400" dirty="0"/>
              <a:t>econômicos, tais como </a:t>
            </a:r>
            <a:r>
              <a:rPr lang="pt-BR" sz="3400" u="sng" dirty="0"/>
              <a:t>a eliminação dos custos de transação</a:t>
            </a:r>
            <a:r>
              <a:rPr lang="pt-BR" sz="3400" dirty="0"/>
              <a:t>. </a:t>
            </a:r>
          </a:p>
          <a:p>
            <a:pPr lvl="1"/>
            <a:r>
              <a:rPr lang="pt-BR" sz="3400" dirty="0"/>
              <a:t>No entanto, isso implica em </a:t>
            </a:r>
            <a:r>
              <a:rPr lang="pt-BR" sz="3400" u="sng" dirty="0"/>
              <a:t>custos</a:t>
            </a:r>
            <a:r>
              <a:rPr lang="pt-BR" sz="3400" dirty="0"/>
              <a:t>, especialmente os de </a:t>
            </a:r>
            <a:r>
              <a:rPr lang="pt-BR" sz="3400" u="sng" dirty="0"/>
              <a:t>abandonar a sua própria política monetária </a:t>
            </a:r>
            <a:r>
              <a:rPr lang="pt-BR" sz="3400" dirty="0"/>
              <a:t>e assim influir na sua taxa de cambio</a:t>
            </a:r>
          </a:p>
          <a:p>
            <a:pPr lvl="2"/>
            <a:r>
              <a:rPr lang="pt-BR" sz="2600" dirty="0"/>
              <a:t>Os países que formam uma União Monetária, renunciam a sua principal ferramenta para </a:t>
            </a:r>
            <a:r>
              <a:rPr lang="pt-BR" sz="2600" u="sng" dirty="0"/>
              <a:t>controle de choques assimétricos </a:t>
            </a:r>
          </a:p>
          <a:p>
            <a:pPr lvl="2"/>
            <a:r>
              <a:rPr lang="pt-BR" sz="2600" dirty="0"/>
              <a:t>Até onde estes choques são importantes ?</a:t>
            </a:r>
          </a:p>
        </p:txBody>
      </p:sp>
    </p:spTree>
    <p:extLst>
      <p:ext uri="{BB962C8B-B14F-4D97-AF65-F5344CB8AC3E}">
        <p14:creationId xmlns:p14="http://schemas.microsoft.com/office/powerpoint/2010/main" val="82656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Critérios para uma AMO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847528" y="1916832"/>
            <a:ext cx="4191000" cy="4343400"/>
          </a:xfrm>
        </p:spPr>
        <p:txBody>
          <a:bodyPr>
            <a:normAutofit/>
          </a:bodyPr>
          <a:lstStyle/>
          <a:p>
            <a:r>
              <a:rPr lang="pt-BR" sz="3600" dirty="0"/>
              <a:t>AMO: tradicional</a:t>
            </a:r>
          </a:p>
          <a:p>
            <a:pPr lvl="1"/>
            <a:r>
              <a:rPr lang="pt-BR" sz="3200" dirty="0"/>
              <a:t>Simetria</a:t>
            </a:r>
          </a:p>
          <a:p>
            <a:pPr lvl="1"/>
            <a:r>
              <a:rPr lang="pt-BR" sz="3200" dirty="0"/>
              <a:t>Mobilidade de fatores</a:t>
            </a:r>
          </a:p>
          <a:p>
            <a:pPr lvl="1"/>
            <a:r>
              <a:rPr lang="pt-BR" sz="3200" dirty="0" err="1"/>
              <a:t>Mackinon</a:t>
            </a:r>
            <a:r>
              <a:rPr lang="pt-BR" sz="3200" dirty="0"/>
              <a:t>: grau de abertura</a:t>
            </a:r>
          </a:p>
          <a:p>
            <a:pPr lvl="1"/>
            <a:r>
              <a:rPr lang="pt-BR" sz="3200" dirty="0" err="1"/>
              <a:t>Kenen</a:t>
            </a:r>
            <a:r>
              <a:rPr lang="pt-BR" sz="3200" dirty="0"/>
              <a:t>: grau de diversificação da estrutura </a:t>
            </a:r>
            <a:r>
              <a:rPr lang="pt-BR" sz="3600" dirty="0"/>
              <a:t>produtiva</a:t>
            </a:r>
            <a:endParaRPr lang="pt-BR" sz="3200" dirty="0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half" idx="2"/>
          </p:nvPr>
        </p:nvSpPr>
        <p:spPr>
          <a:xfrm>
            <a:off x="7241434" y="1939744"/>
            <a:ext cx="4499992" cy="4160169"/>
          </a:xfrm>
        </p:spPr>
        <p:txBody>
          <a:bodyPr>
            <a:normAutofit fontScale="92500" lnSpcReduction="10000"/>
          </a:bodyPr>
          <a:lstStyle/>
          <a:p>
            <a:r>
              <a:rPr lang="pt-BR" sz="3900" dirty="0"/>
              <a:t>AMO: atualização</a:t>
            </a:r>
          </a:p>
          <a:p>
            <a:pPr lvl="1"/>
            <a:r>
              <a:rPr lang="pt-BR" sz="3500" dirty="0" smtClean="0"/>
              <a:t>Homogeneidade </a:t>
            </a:r>
            <a:r>
              <a:rPr lang="pt-BR" sz="3500" dirty="0"/>
              <a:t>de preferencias</a:t>
            </a:r>
          </a:p>
          <a:p>
            <a:pPr lvl="1"/>
            <a:r>
              <a:rPr lang="pt-BR" sz="3500" dirty="0" smtClean="0"/>
              <a:t>Língua </a:t>
            </a:r>
            <a:r>
              <a:rPr lang="pt-BR" sz="3500" dirty="0"/>
              <a:t>comum </a:t>
            </a:r>
          </a:p>
          <a:p>
            <a:pPr lvl="1"/>
            <a:r>
              <a:rPr lang="pt-BR" sz="3500" dirty="0"/>
              <a:t>Sentimento de pertencimento a algo comum -objetivos comuns</a:t>
            </a:r>
          </a:p>
          <a:p>
            <a:pPr lvl="1"/>
            <a:r>
              <a:rPr lang="pt-BR" sz="3500" dirty="0"/>
              <a:t>Distancia </a:t>
            </a:r>
            <a:r>
              <a:rPr lang="pt-BR" sz="3500" dirty="0" smtClean="0"/>
              <a:t>em </a:t>
            </a:r>
            <a:r>
              <a:rPr lang="pt-BR" sz="3500" dirty="0"/>
              <a:t>tamanho das economia</a:t>
            </a:r>
          </a:p>
          <a:p>
            <a:endParaRPr lang="pt-BR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1995736" y="6043804"/>
            <a:ext cx="8748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latin typeface="Arial Black" pitchFamily="34" charset="0"/>
              </a:rPr>
              <a:t>Debates: ex ante ou pode ser alcançado </a:t>
            </a:r>
            <a:r>
              <a:rPr lang="pt-BR" b="1" dirty="0" err="1">
                <a:latin typeface="Arial Black" pitchFamily="34" charset="0"/>
              </a:rPr>
              <a:t>ex-post</a:t>
            </a:r>
            <a:endParaRPr lang="pt-BR" b="1" dirty="0">
              <a:latin typeface="Arial Black" pitchFamily="34" charset="0"/>
            </a:endParaRPr>
          </a:p>
          <a:p>
            <a:r>
              <a:rPr lang="pt-BR" b="1" dirty="0">
                <a:latin typeface="Arial Black" pitchFamily="34" charset="0"/>
              </a:rPr>
              <a:t>	até onde flexibilização</a:t>
            </a:r>
          </a:p>
        </p:txBody>
      </p:sp>
    </p:spTree>
    <p:extLst>
      <p:ext uri="{BB962C8B-B14F-4D97-AF65-F5344CB8AC3E}">
        <p14:creationId xmlns:p14="http://schemas.microsoft.com/office/powerpoint/2010/main" val="2410257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1" grpId="0" build="p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10AD4176-13E5-4F7A-AF9C-56AE4537692E}" type="slidenum">
              <a:rPr lang="pt-BR" altLang="pt-BR">
                <a:solidFill>
                  <a:srgbClr val="000000"/>
                </a:solidFill>
              </a:rPr>
              <a:pPr eaLnBrk="1" hangingPunct="1"/>
              <a:t>3</a:t>
            </a:fld>
            <a:endParaRPr lang="pt-BR" altLang="pt-BR">
              <a:solidFill>
                <a:srgbClr val="000000"/>
              </a:solidFill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42122" y="238539"/>
            <a:ext cx="10760765" cy="6232165"/>
          </a:xfrm>
        </p:spPr>
        <p:txBody>
          <a:bodyPr/>
          <a:lstStyle/>
          <a:p>
            <a:pPr indent="-339725">
              <a:buClrTx/>
              <a:buSzPct val="6500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pt-BR" altLang="pt-BR" dirty="0"/>
          </a:p>
          <a:p>
            <a:pPr indent="-339725">
              <a:buClrTx/>
              <a:buSzPct val="6500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altLang="pt-BR" dirty="0"/>
              <a:t>		</a:t>
            </a:r>
          </a:p>
          <a:p>
            <a:pPr indent="-339725">
              <a:buClrTx/>
              <a:buSzPct val="65000"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altLang="pt-BR" dirty="0"/>
              <a:t>		</a:t>
            </a:r>
          </a:p>
        </p:txBody>
      </p:sp>
      <p:pic>
        <p:nvPicPr>
          <p:cNvPr id="3" name="Gráfico 2" descr="Lup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808554" y="728868"/>
            <a:ext cx="9164246" cy="6520069"/>
          </a:xfrm>
          <a:prstGeom prst="rect">
            <a:avLst/>
          </a:prstGeom>
        </p:spPr>
      </p:pic>
      <p:sp>
        <p:nvSpPr>
          <p:cNvPr id="4" name="Retângulo 3"/>
          <p:cNvSpPr/>
          <p:nvPr/>
        </p:nvSpPr>
        <p:spPr>
          <a:xfrm>
            <a:off x="3445565" y="2155575"/>
            <a:ext cx="4174435" cy="2398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Bef>
                <a:spcPts val="700"/>
              </a:spcBef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Arial" charset="0"/>
                <a:ea typeface="Microsoft YaHei" charset="-122"/>
              </a:rPr>
              <a:t>Um </a:t>
            </a:r>
            <a:r>
              <a:rPr lang="en-US" sz="2400" dirty="0" err="1">
                <a:solidFill>
                  <a:srgbClr val="000000"/>
                </a:solidFill>
                <a:latin typeface="Arial" charset="0"/>
                <a:ea typeface="Microsoft YaHei" charset="-122"/>
              </a:rPr>
              <a:t>país</a:t>
            </a:r>
            <a:r>
              <a:rPr lang="en-US" sz="2400" dirty="0">
                <a:solidFill>
                  <a:srgbClr val="000000"/>
                </a:solidFill>
                <a:latin typeface="Arial" charset="0"/>
                <a:ea typeface="Microsoft YaHei" charset="-122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charset="0"/>
                <a:ea typeface="Microsoft YaHei" charset="-122"/>
              </a:rPr>
              <a:t>deve</a:t>
            </a:r>
            <a:r>
              <a:rPr lang="en-US" sz="2400" dirty="0">
                <a:solidFill>
                  <a:srgbClr val="000000"/>
                </a:solidFill>
                <a:latin typeface="Arial" charset="0"/>
                <a:ea typeface="Microsoft YaHei" charset="-122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charset="0"/>
                <a:ea typeface="Microsoft YaHei" charset="-122"/>
              </a:rPr>
              <a:t>abrir</a:t>
            </a:r>
            <a:r>
              <a:rPr lang="en-US" sz="2400" dirty="0">
                <a:solidFill>
                  <a:srgbClr val="000000"/>
                </a:solidFill>
                <a:latin typeface="Arial" charset="0"/>
                <a:ea typeface="Microsoft YaHei" charset="-122"/>
              </a:rPr>
              <a:t> a   </a:t>
            </a:r>
            <a:r>
              <a:rPr lang="en-US" sz="2400" dirty="0" err="1">
                <a:solidFill>
                  <a:srgbClr val="000000"/>
                </a:solidFill>
                <a:latin typeface="Arial" charset="0"/>
                <a:ea typeface="Microsoft YaHei" charset="-122"/>
              </a:rPr>
              <a:t>sua</a:t>
            </a:r>
            <a:r>
              <a:rPr lang="en-US" sz="2400" dirty="0">
                <a:solidFill>
                  <a:srgbClr val="000000"/>
                </a:solidFill>
                <a:latin typeface="Arial" charset="0"/>
                <a:ea typeface="Microsoft YaHei" charset="-122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charset="0"/>
                <a:ea typeface="Microsoft YaHei" charset="-122"/>
              </a:rPr>
              <a:t>economia</a:t>
            </a:r>
            <a:r>
              <a:rPr lang="en-US" sz="2400" dirty="0">
                <a:solidFill>
                  <a:srgbClr val="000000"/>
                </a:solidFill>
                <a:latin typeface="Arial" charset="0"/>
                <a:ea typeface="Microsoft YaHei" charset="-122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charset="0"/>
                <a:ea typeface="Microsoft YaHei" charset="-122"/>
              </a:rPr>
              <a:t>ao</a:t>
            </a:r>
            <a:r>
              <a:rPr lang="en-US" sz="2400" dirty="0">
                <a:solidFill>
                  <a:srgbClr val="000000"/>
                </a:solidFill>
                <a:latin typeface="Arial" charset="0"/>
                <a:ea typeface="Microsoft YaHei" charset="-122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charset="0"/>
                <a:ea typeface="Microsoft YaHei" charset="-122"/>
              </a:rPr>
              <a:t>comércio</a:t>
            </a:r>
            <a:r>
              <a:rPr lang="en-US" sz="2400" dirty="0">
                <a:solidFill>
                  <a:srgbClr val="000000"/>
                </a:solidFill>
                <a:latin typeface="Arial" charset="0"/>
                <a:ea typeface="Microsoft YaHei" charset="-122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charset="0"/>
                <a:ea typeface="Microsoft YaHei" charset="-122"/>
              </a:rPr>
              <a:t>internacional</a:t>
            </a:r>
            <a:r>
              <a:rPr lang="en-US" sz="2400" dirty="0">
                <a:solidFill>
                  <a:srgbClr val="000000"/>
                </a:solidFill>
                <a:latin typeface="Arial" charset="0"/>
                <a:ea typeface="Microsoft YaHei" charset="-122"/>
              </a:rPr>
              <a:t>?</a:t>
            </a:r>
          </a:p>
          <a:p>
            <a:pPr lvl="1">
              <a:spcBef>
                <a:spcPts val="700"/>
              </a:spcBef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/>
            </a:pPr>
            <a:r>
              <a:rPr lang="en-US" sz="2400" dirty="0">
                <a:solidFill>
                  <a:srgbClr val="000000"/>
                </a:solidFill>
                <a:latin typeface="Arial" charset="0"/>
                <a:ea typeface="Microsoft YaHei" charset="-122"/>
              </a:rPr>
              <a:t>Essa </a:t>
            </a:r>
            <a:r>
              <a:rPr lang="en-US" sz="2400" dirty="0" err="1">
                <a:solidFill>
                  <a:srgbClr val="000000"/>
                </a:solidFill>
                <a:latin typeface="Arial" charset="0"/>
                <a:ea typeface="Microsoft YaHei" charset="-122"/>
              </a:rPr>
              <a:t>abertura</a:t>
            </a:r>
            <a:r>
              <a:rPr lang="en-US" sz="2400" dirty="0">
                <a:solidFill>
                  <a:srgbClr val="000000"/>
                </a:solidFill>
                <a:latin typeface="Arial" charset="0"/>
                <a:ea typeface="Microsoft YaHei" charset="-122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charset="0"/>
                <a:ea typeface="Microsoft YaHei" charset="-122"/>
              </a:rPr>
              <a:t>contribui</a:t>
            </a:r>
            <a:r>
              <a:rPr lang="en-US" sz="2400" dirty="0">
                <a:solidFill>
                  <a:srgbClr val="000000"/>
                </a:solidFill>
                <a:latin typeface="Arial" charset="0"/>
                <a:ea typeface="Microsoft YaHei" charset="-122"/>
              </a:rPr>
              <a:t> para o </a:t>
            </a:r>
            <a:r>
              <a:rPr lang="en-US" sz="2400" dirty="0" err="1">
                <a:solidFill>
                  <a:srgbClr val="000000"/>
                </a:solidFill>
                <a:latin typeface="Arial" charset="0"/>
                <a:ea typeface="Microsoft YaHei" charset="-122"/>
              </a:rPr>
              <a:t>desenvolvimento</a:t>
            </a:r>
            <a:r>
              <a:rPr lang="en-US" sz="2400" dirty="0">
                <a:solidFill>
                  <a:srgbClr val="000000"/>
                </a:solidFill>
                <a:latin typeface="Arial" charset="0"/>
                <a:ea typeface="Microsoft YaHei" charset="-122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charset="0"/>
                <a:ea typeface="Microsoft YaHei" charset="-122"/>
              </a:rPr>
              <a:t>deste</a:t>
            </a:r>
            <a:r>
              <a:rPr lang="en-US" sz="2400" dirty="0">
                <a:solidFill>
                  <a:srgbClr val="000000"/>
                </a:solidFill>
                <a:latin typeface="Arial" charset="0"/>
                <a:ea typeface="Microsoft YaHei" charset="-122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charset="0"/>
                <a:ea typeface="Microsoft YaHei" charset="-122"/>
              </a:rPr>
              <a:t>pais</a:t>
            </a:r>
            <a:r>
              <a:rPr lang="en-US" sz="2400" dirty="0">
                <a:solidFill>
                  <a:srgbClr val="000000"/>
                </a:solidFill>
                <a:latin typeface="Arial" charset="0"/>
                <a:ea typeface="Microsoft YaHei" charset="-122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0605991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altLang="pt-BR"/>
              <a:t>Parte IV Capítulo 21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altLang="pt-BR"/>
              <a:t>Gremaud, Vasconcellos e Toneto Jr.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FFA2-EEE7-423B-B7D6-DDD00BECEF08}" type="slidenum">
              <a:rPr lang="pt-BR" altLang="pt-BR"/>
              <a:pPr/>
              <a:t>4</a:t>
            </a:fld>
            <a:endParaRPr lang="pt-BR" altLang="pt-BR"/>
          </a:p>
        </p:txBody>
      </p:sp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847850" y="609601"/>
            <a:ext cx="8134350" cy="1090613"/>
          </a:xfrm>
        </p:spPr>
        <p:txBody>
          <a:bodyPr>
            <a:normAutofit fontScale="90000"/>
          </a:bodyPr>
          <a:lstStyle/>
          <a:p>
            <a:r>
              <a:rPr lang="pt-BR" altLang="pt-BR" sz="4000" b="1"/>
              <a:t>As teorias de comércio internacional e as vantagens comparativas</a:t>
            </a:r>
            <a:r>
              <a:rPr lang="pt-BR" altLang="pt-BR" sz="4000"/>
              <a:t> 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24129" y="1981200"/>
            <a:ext cx="10671482" cy="396875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pt-BR" altLang="pt-BR" sz="3200" b="1" dirty="0"/>
              <a:t>Os economistas clássicos forneceram a explicação teórica básica para o comércio internacional através do chamado “</a:t>
            </a:r>
            <a:r>
              <a:rPr lang="pt-BR" altLang="pt-BR" sz="3200" b="1" dirty="0">
                <a:solidFill>
                  <a:schemeClr val="tx2"/>
                </a:solidFill>
              </a:rPr>
              <a:t>Princípio das Vantagens Comparativas”. </a:t>
            </a:r>
          </a:p>
          <a:p>
            <a:pPr>
              <a:lnSpc>
                <a:spcPct val="90000"/>
              </a:lnSpc>
            </a:pPr>
            <a:r>
              <a:rPr lang="pt-BR" altLang="pt-BR" sz="3200" b="1" dirty="0">
                <a:solidFill>
                  <a:schemeClr val="tx2"/>
                </a:solidFill>
              </a:rPr>
              <a:t>Vantagens comparativas:</a:t>
            </a:r>
            <a:endParaRPr lang="pt-BR" altLang="pt-BR" sz="3200" b="1" dirty="0"/>
          </a:p>
          <a:p>
            <a:pPr>
              <a:lnSpc>
                <a:spcPct val="90000"/>
              </a:lnSpc>
            </a:pPr>
            <a:r>
              <a:rPr lang="pt-BR" altLang="pt-BR" sz="3200" b="1" dirty="0"/>
              <a:t>1. O comércio internacional ( o livre comércio) é vantajosos para as nações (ambas)</a:t>
            </a:r>
          </a:p>
          <a:p>
            <a:pPr>
              <a:lnSpc>
                <a:spcPct val="90000"/>
              </a:lnSpc>
            </a:pPr>
            <a:r>
              <a:rPr lang="pt-BR" altLang="pt-BR" sz="3200" b="1" dirty="0"/>
              <a:t>2. os países devem especializar-se na produção daqueles bens que o façam com maior eficiência, isto é, com menores custos relativos.</a:t>
            </a:r>
          </a:p>
        </p:txBody>
      </p:sp>
    </p:spTree>
    <p:extLst>
      <p:ext uri="{BB962C8B-B14F-4D97-AF65-F5344CB8AC3E}">
        <p14:creationId xmlns:p14="http://schemas.microsoft.com/office/powerpoint/2010/main" val="160409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0838595A-CCB4-4001-A77C-73AE5ECEEDAF}" type="slidenum">
              <a:rPr lang="pt-BR" altLang="pt-BR">
                <a:solidFill>
                  <a:srgbClr val="000000"/>
                </a:solidFill>
              </a:rPr>
              <a:pPr eaLnBrk="1" hangingPunct="1"/>
              <a:t>5</a:t>
            </a:fld>
            <a:endParaRPr lang="pt-BR" altLang="pt-BR">
              <a:solidFill>
                <a:srgbClr val="000000"/>
              </a:solidFill>
            </a:endParaRPr>
          </a:p>
        </p:txBody>
      </p:sp>
      <p:sp>
        <p:nvSpPr>
          <p:cNvPr id="717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954157" y="277814"/>
            <a:ext cx="9256643" cy="1662165"/>
          </a:xfrm>
        </p:spPr>
        <p:txBody>
          <a:bodyPr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altLang="pt-BR" sz="3200" dirty="0"/>
              <a:t>O </a:t>
            </a:r>
            <a:r>
              <a:rPr lang="pt-BR" altLang="pt-BR" sz="3200" b="1" u="sng" dirty="0">
                <a:solidFill>
                  <a:srgbClr val="FF0000"/>
                </a:solidFill>
              </a:rPr>
              <a:t>modelo das vantagens comparativas</a:t>
            </a:r>
            <a:r>
              <a:rPr lang="pt-BR" altLang="pt-BR" sz="3200" dirty="0"/>
              <a:t>: uma visão otimista do papel do comércio internacional para o crescimento econômico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54156" y="1939979"/>
            <a:ext cx="10079603" cy="4530725"/>
          </a:xfrm>
        </p:spPr>
        <p:txBody>
          <a:bodyPr>
            <a:normAutofit fontScale="92500" lnSpcReduction="10000"/>
          </a:bodyPr>
          <a:lstStyle/>
          <a:p>
            <a:pPr marL="339725" indent="-339725">
              <a:buClr>
                <a:srgbClr val="CC9900"/>
              </a:buClr>
              <a:buSzPct val="65000"/>
              <a:buFont typeface="Wingdings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pt-BR" sz="4000" dirty="0"/>
              <a:t>Contexto</a:t>
            </a:r>
          </a:p>
          <a:p>
            <a:pPr marL="666750" lvl="1" indent="-325438">
              <a:buClr>
                <a:srgbClr val="3B812F"/>
              </a:buClr>
              <a:buSzPct val="60000"/>
              <a:buFont typeface="Wingdings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pt-BR" sz="3600" dirty="0"/>
              <a:t>Século XIX: auge da revolução industrial na Inglaterra</a:t>
            </a:r>
          </a:p>
          <a:p>
            <a:pPr marL="666750" lvl="1" indent="-325438">
              <a:buClr>
                <a:srgbClr val="3B812F"/>
              </a:buClr>
              <a:buSzPct val="60000"/>
              <a:buFont typeface="Wingdings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pt-BR" sz="3600" dirty="0"/>
              <a:t>Inglaterra como centro do sistema capitalista mundial, um país com escassez de terra</a:t>
            </a:r>
          </a:p>
          <a:p>
            <a:pPr marL="666750" lvl="1" indent="-325438">
              <a:buClr>
                <a:srgbClr val="3B812F"/>
              </a:buClr>
              <a:buSzPct val="60000"/>
              <a:buFont typeface="Wingdings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pt-BR" sz="3600" dirty="0"/>
              <a:t>América do Sul e Central: regiões propícias à produção de alimentos e matérias prima e mercados para as manufaturas inglesas.</a:t>
            </a:r>
          </a:p>
          <a:p>
            <a:pPr marL="666750" lvl="1" indent="-325438">
              <a:buClr>
                <a:srgbClr val="3B812F"/>
              </a:buClr>
              <a:buSzPct val="60000"/>
              <a:buFont typeface="Wingdings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pt-BR" sz="3600" dirty="0"/>
              <a:t>Inglaterra, dona da maior frota de navios da marinha mercante.</a:t>
            </a:r>
          </a:p>
          <a:p>
            <a:pPr marL="669925" lvl="1" indent="-322263">
              <a:buClrTx/>
              <a:buSzPct val="60000"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155552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fld id="{E7E9E79A-98D6-4D6E-BF5F-991E1163BDC1}" type="slidenum">
              <a:rPr lang="pt-BR" altLang="pt-BR">
                <a:solidFill>
                  <a:srgbClr val="000000"/>
                </a:solidFill>
              </a:rPr>
              <a:pPr eaLnBrk="1" hangingPunct="1"/>
              <a:t>6</a:t>
            </a:fld>
            <a:endParaRPr lang="pt-BR" altLang="pt-BR">
              <a:solidFill>
                <a:srgbClr val="000000"/>
              </a:solidFill>
            </a:endParaRPr>
          </a:p>
        </p:txBody>
      </p:sp>
      <p:sp>
        <p:nvSpPr>
          <p:cNvPr id="819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277814"/>
            <a:ext cx="8229600" cy="1139825"/>
          </a:xfrm>
        </p:spPr>
        <p:txBody>
          <a:bodyPr/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altLang="pt-BR" sz="3800"/>
              <a:t>O modelo das vantagens comparativas: uma visão otimista do comércio</a:t>
            </a: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74643" y="1600201"/>
            <a:ext cx="9336157" cy="4870503"/>
          </a:xfrm>
        </p:spPr>
        <p:txBody>
          <a:bodyPr>
            <a:normAutofit/>
          </a:bodyPr>
          <a:lstStyle/>
          <a:p>
            <a:pPr marL="339725" indent="-339725">
              <a:spcBef>
                <a:spcPts val="65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BR" altLang="pt-BR" sz="3200" dirty="0"/>
              <a:t>Economistas Clássicos: pessimistas quanto ao desenvolvimento do capitalismo:</a:t>
            </a:r>
          </a:p>
          <a:p>
            <a:pPr marL="666750" lvl="1" indent="-325438">
              <a:spcBef>
                <a:spcPts val="550"/>
              </a:spcBef>
              <a:buClr>
                <a:srgbClr val="3B812F"/>
              </a:buClr>
              <a:buSzPct val="60000"/>
              <a:buFont typeface="Wingdings" panose="05000000000000000000" pitchFamily="2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BR" altLang="pt-BR" sz="2800" dirty="0"/>
              <a:t>Crescimento populacional =&gt; pressão sobre os alimentos =&gt; pressão sobre os salários de subsistência =&gt; queda na taxa de lucro.</a:t>
            </a:r>
          </a:p>
          <a:p>
            <a:pPr marL="339725" indent="-339725">
              <a:spcBef>
                <a:spcPts val="650"/>
              </a:spcBef>
              <a:buClr>
                <a:srgbClr val="CC9900"/>
              </a:buClr>
              <a:buSzPct val="65000"/>
              <a:buFont typeface="Wingdings" panose="05000000000000000000" pitchFamily="2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pt-BR" altLang="pt-BR" sz="3200" dirty="0"/>
              <a:t>David Ricardo (Princípios de Economia Política e Tributação – 1817): propõe o comércio internacional como uma forma solução do problema: a Inglaterra importaria alimentos da América e em troca exportaria manufaturas para esse continente.</a:t>
            </a:r>
          </a:p>
        </p:txBody>
      </p:sp>
    </p:spTree>
    <p:extLst>
      <p:ext uri="{BB962C8B-B14F-4D97-AF65-F5344CB8AC3E}">
        <p14:creationId xmlns:p14="http://schemas.microsoft.com/office/powerpoint/2010/main" val="39618913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0001" y="-2"/>
            <a:ext cx="4069936" cy="68580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59935" y="4582135"/>
            <a:ext cx="8132066" cy="177646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extLst/>
        </p:spPr>
      </p:pic>
      <p:sp>
        <p:nvSpPr>
          <p:cNvPr id="9218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0837333" y="6470704"/>
            <a:ext cx="973667" cy="27432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80000"/>
              </a:lnSpc>
            </a:pPr>
            <a:fld id="{62AC0A3A-F601-4A70-8D4F-1DC34A9624C8}" type="slidenum">
              <a:rPr lang="pt-BR" altLang="pt-BR" sz="1500"/>
              <a:pPr eaLnBrk="1" hangingPunct="1">
                <a:lnSpc>
                  <a:spcPct val="80000"/>
                </a:lnSpc>
              </a:pPr>
              <a:t>7</a:t>
            </a:fld>
            <a:endParaRPr lang="pt-BR" altLang="pt-BR" sz="1500"/>
          </a:p>
        </p:txBody>
      </p:sp>
      <p:sp>
        <p:nvSpPr>
          <p:cNvPr id="921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10039" y="640080"/>
            <a:ext cx="3429855" cy="5613236"/>
          </a:xfrm>
        </p:spPr>
        <p:txBody>
          <a:bodyPr anchor="ctr"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pt-BR" altLang="pt-BR">
                <a:solidFill>
                  <a:srgbClr val="FFFFFF"/>
                </a:solidFill>
              </a:rPr>
              <a:t>O modelo das vantagens comparativas: uma visão otimista do comércio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240696" y="397566"/>
            <a:ext cx="7631260" cy="4359964"/>
          </a:xfrm>
        </p:spPr>
        <p:txBody>
          <a:bodyPr>
            <a:normAutofit lnSpcReduction="10000"/>
          </a:bodyPr>
          <a:lstStyle/>
          <a:p>
            <a:pPr marL="339725" indent="-338138">
              <a:buClr>
                <a:srgbClr val="CC9900"/>
              </a:buClr>
              <a:buSzPct val="65000"/>
              <a:buFont typeface="Wingdings" charset="2"/>
              <a:buChar char="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pt-BR" sz="2800" dirty="0"/>
              <a:t>Ricardo procura demonstrar que o comércio é benéfico para ambas as regiões por meio do princípios da vantagens comparativas</a:t>
            </a:r>
          </a:p>
          <a:p>
            <a:pPr marL="339725" indent="-339725">
              <a:buClr>
                <a:srgbClr val="CC9900"/>
              </a:buClr>
              <a:buSzPct val="65000"/>
              <a:buFont typeface="Wingdings" charset="2"/>
              <a:buChar char="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pt-BR" sz="2800" dirty="0"/>
              <a:t>Fonte das vantagens comparativas</a:t>
            </a:r>
          </a:p>
          <a:p>
            <a:pPr marL="666750" lvl="1" indent="-325438">
              <a:buClr>
                <a:srgbClr val="3B812F"/>
              </a:buClr>
              <a:buSzPct val="60000"/>
              <a:buFont typeface="Wingdings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pt-BR" sz="2400" dirty="0"/>
              <a:t>No modelo </a:t>
            </a:r>
            <a:r>
              <a:rPr lang="pt-BR" sz="2400" dirty="0" err="1"/>
              <a:t>Ricardiano</a:t>
            </a:r>
            <a:r>
              <a:rPr lang="pt-BR" sz="2400" dirty="0"/>
              <a:t> ou modelo Clássico: a produtividade do trabalho ou, de uma maneira mais geral, a tecnologia de produção.</a:t>
            </a:r>
          </a:p>
          <a:p>
            <a:pPr marL="666750" lvl="1" indent="-325438">
              <a:buClr>
                <a:srgbClr val="3B812F"/>
              </a:buClr>
              <a:buSzPct val="60000"/>
              <a:buFont typeface="Wingdings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pt-BR" altLang="pt-BR" sz="2400" dirty="0"/>
              <a:t>Ricardo usa como  exemplo a produção usando coeficientes fixos de horas de trabalho</a:t>
            </a:r>
          </a:p>
          <a:p>
            <a:pPr marL="849630" lvl="2" indent="-325438">
              <a:buClr>
                <a:srgbClr val="3B812F"/>
              </a:buClr>
              <a:buSzPct val="60000"/>
              <a:buFont typeface="Wingdings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pt-BR" altLang="pt-BR" sz="2000" dirty="0"/>
              <a:t>Com base neste exemplo Ricardo concluía que era bom tanto para Portugal se especializar na produção de vinho como a Inglaterra na produção de tecidos e trocarem os produtos entre si</a:t>
            </a:r>
          </a:p>
          <a:p>
            <a:pPr marL="849630" lvl="2" indent="-325438">
              <a:buClr>
                <a:srgbClr val="3B812F"/>
              </a:buClr>
              <a:buSzPct val="60000"/>
              <a:buFont typeface="Wingdings" charset="2"/>
              <a:buChar char="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endParaRPr lang="pt-BR" sz="2000" dirty="0"/>
          </a:p>
          <a:p>
            <a:pPr marL="339725" indent="-338138">
              <a:buClr>
                <a:srgbClr val="CC9900"/>
              </a:buClr>
              <a:buSzPct val="65000"/>
              <a:buFont typeface="Wingdings" charset="2"/>
              <a:buChar char="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416701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1"/>
          <p:cNvSpPr txBox="1"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pt-BR" altLang="pt-BR" sz="4000">
                <a:solidFill>
                  <a:srgbClr val="000000"/>
                </a:solidFill>
              </a:rPr>
              <a:t>Vantagens comparativas: um exemplo numérico</a:t>
            </a:r>
          </a:p>
        </p:txBody>
      </p:sp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38138" indent="-338138"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pt-BR" altLang="pt-BR" sz="3200">
                <a:solidFill>
                  <a:srgbClr val="000000"/>
                </a:solidFill>
              </a:rPr>
              <a:t>Número de horas de trabalho para a produção de uma unidade de:</a:t>
            </a:r>
          </a:p>
        </p:txBody>
      </p:sp>
      <p:graphicFrame>
        <p:nvGraphicFramePr>
          <p:cNvPr id="11267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1965285"/>
              </p:ext>
            </p:extLst>
          </p:nvPr>
        </p:nvGraphicFramePr>
        <p:xfrm>
          <a:off x="3000376" y="3141664"/>
          <a:ext cx="6099175" cy="2730501"/>
        </p:xfrm>
        <a:graphic>
          <a:graphicData uri="http://schemas.openxmlformats.org/drawingml/2006/table">
            <a:tbl>
              <a:tblPr/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5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35025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t-BR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País</a:t>
                      </a:r>
                    </a:p>
                  </a:txBody>
                  <a:tcPr marL="90000" marR="90000" marT="184392" marB="46800" horzOverflow="overflow">
                    <a:lnL w="27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7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t-BR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Queijo</a:t>
                      </a:r>
                    </a:p>
                  </a:txBody>
                  <a:tcPr marL="90000" marR="90000" marT="184392" marB="46800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7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t-BR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Vinho</a:t>
                      </a:r>
                    </a:p>
                  </a:txBody>
                  <a:tcPr marL="90000" marR="90000" marT="184392" marB="46800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7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7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7738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t-BR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Local</a:t>
                      </a:r>
                    </a:p>
                  </a:txBody>
                  <a:tcPr marL="90000" marR="90000" marT="184392" marB="46800" horzOverflow="overflow">
                    <a:lnL w="27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t-B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1 hora por 1 kg queijo</a:t>
                      </a:r>
                    </a:p>
                  </a:txBody>
                  <a:tcPr marL="90000" marR="90000" marT="184392" marB="46800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t-B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2 horas por 1 l. vinho</a:t>
                      </a:r>
                    </a:p>
                  </a:txBody>
                  <a:tcPr marL="90000" marR="90000" marT="184392" marB="46800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7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7738"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t-BR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Estrangeiro</a:t>
                      </a:r>
                    </a:p>
                  </a:txBody>
                  <a:tcPr marL="90000" marR="90000" marT="184392" marB="46800" horzOverflow="overflow">
                    <a:lnL w="27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7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t-B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6 horas por 1 kg queijo</a:t>
                      </a:r>
                    </a:p>
                  </a:txBody>
                  <a:tcPr marL="90000" marR="90000" marT="184392" marB="46800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7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ase" latinLnBrk="0" hangingPunct="1">
                        <a:lnSpc>
                          <a:spcPct val="81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pt-B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Microsoft YaHei" charset="-122"/>
                        </a:rPr>
                        <a:t>3 horas por 1 l. vinho</a:t>
                      </a:r>
                    </a:p>
                  </a:txBody>
                  <a:tcPr marL="90000" marR="90000" marT="184392" marB="46800" horzOverflow="overflow">
                    <a:lnL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7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152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736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04347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1981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pt-BR" altLang="pt-BR" sz="4000">
                <a:solidFill>
                  <a:srgbClr val="000000"/>
                </a:solidFill>
              </a:rPr>
              <a:t>Vantagens comparativas: um exemplo numérico</a:t>
            </a:r>
          </a:p>
        </p:txBody>
      </p:sp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38138" indent="-338138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pt-BR" sz="3200" dirty="0">
                <a:solidFill>
                  <a:srgbClr val="000000"/>
                </a:solidFill>
                <a:latin typeface="Arial" charset="0"/>
                <a:ea typeface="Microsoft YaHei" charset="-122"/>
              </a:rPr>
              <a:t>No local, 1 hora de trabalho produz 1 quilo de queijo ou ½ litro de vinho</a:t>
            </a:r>
          </a:p>
          <a:p>
            <a:pPr marL="338138" indent="-338138">
              <a:lnSpc>
                <a:spcPct val="90000"/>
              </a:lnSpc>
              <a:spcBef>
                <a:spcPts val="800"/>
              </a:spcBef>
              <a:buFont typeface="Arial" charset="0"/>
              <a:buChar char="•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pt-BR" sz="3200" dirty="0">
                <a:solidFill>
                  <a:srgbClr val="000000"/>
                </a:solidFill>
                <a:latin typeface="Arial" charset="0"/>
                <a:ea typeface="Microsoft YaHei" charset="-122"/>
              </a:rPr>
              <a:t>No estrangeiro 1 hora de trabalho produz 1/6 de queijo ou 1/3 de vinho</a:t>
            </a:r>
          </a:p>
          <a:p>
            <a:pPr marL="341313" indent="-338138">
              <a:lnSpc>
                <a:spcPct val="90000"/>
              </a:lnSpc>
              <a:spcBef>
                <a:spcPts val="800"/>
              </a:spcBef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endParaRPr lang="pt-BR" sz="3200" dirty="0">
              <a:solidFill>
                <a:srgbClr val="000000"/>
              </a:solidFill>
              <a:latin typeface="Arial" charset="0"/>
              <a:ea typeface="Microsoft YaHei" charset="-122"/>
            </a:endParaRPr>
          </a:p>
          <a:p>
            <a:pPr marL="342900" indent="-338138">
              <a:lnSpc>
                <a:spcPct val="90000"/>
              </a:lnSpc>
              <a:spcBef>
                <a:spcPts val="800"/>
              </a:spcBef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pt-BR" sz="3200" dirty="0">
                <a:solidFill>
                  <a:srgbClr val="000000"/>
                </a:solidFill>
                <a:latin typeface="Arial" charset="0"/>
                <a:ea typeface="Microsoft YaHei" charset="-122"/>
              </a:rPr>
              <a:t>Obs.1: o país local tem </a:t>
            </a:r>
            <a:r>
              <a:rPr lang="pt-BR" sz="3200" u="sng" dirty="0">
                <a:solidFill>
                  <a:srgbClr val="000000"/>
                </a:solidFill>
                <a:latin typeface="Arial" charset="0"/>
                <a:ea typeface="Microsoft YaHei" charset="-122"/>
              </a:rPr>
              <a:t>vantagens absolutas</a:t>
            </a:r>
            <a:r>
              <a:rPr lang="pt-BR" sz="3200" dirty="0">
                <a:solidFill>
                  <a:srgbClr val="000000"/>
                </a:solidFill>
                <a:latin typeface="Arial" charset="0"/>
                <a:ea typeface="Microsoft YaHei" charset="-122"/>
              </a:rPr>
              <a:t> na produção de ambos os bens.</a:t>
            </a:r>
          </a:p>
          <a:p>
            <a:pPr marL="342900" indent="-338138">
              <a:lnSpc>
                <a:spcPct val="90000"/>
              </a:lnSpc>
              <a:spcBef>
                <a:spcPts val="800"/>
              </a:spcBef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  <a:defRPr/>
            </a:pPr>
            <a:r>
              <a:rPr lang="pt-BR" sz="3200" dirty="0">
                <a:solidFill>
                  <a:srgbClr val="000000"/>
                </a:solidFill>
                <a:latin typeface="Arial" charset="0"/>
                <a:ea typeface="Microsoft YaHei" charset="-122"/>
              </a:rPr>
              <a:t>Obs.2: sem o comércio, os países têm que produzir ambos os bens.</a:t>
            </a:r>
          </a:p>
        </p:txBody>
      </p:sp>
    </p:spTree>
    <p:extLst>
      <p:ext uri="{BB962C8B-B14F-4D97-AF65-F5344CB8AC3E}">
        <p14:creationId xmlns:p14="http://schemas.microsoft.com/office/powerpoint/2010/main" val="42657531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622</TotalTime>
  <Words>2319</Words>
  <Application>Microsoft Office PowerPoint</Application>
  <PresentationFormat>Widescreen</PresentationFormat>
  <Paragraphs>262</Paragraphs>
  <Slides>28</Slides>
  <Notes>12</Notes>
  <HiddenSlides>0</HiddenSlides>
  <MMClips>0</MMClips>
  <ScaleCrop>false</ScaleCrop>
  <HeadingPairs>
    <vt:vector size="6" baseType="variant">
      <vt:variant>
        <vt:lpstr>Fontes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28</vt:i4>
      </vt:variant>
    </vt:vector>
  </HeadingPairs>
  <TitlesOfParts>
    <vt:vector size="39" baseType="lpstr">
      <vt:lpstr>Microsoft YaHei</vt:lpstr>
      <vt:lpstr>Arial</vt:lpstr>
      <vt:lpstr>Arial Black</vt:lpstr>
      <vt:lpstr>Calibri</vt:lpstr>
      <vt:lpstr>Monotype Sorts</vt:lpstr>
      <vt:lpstr>Times New Roman</vt:lpstr>
      <vt:lpstr>Tw Cen MT</vt:lpstr>
      <vt:lpstr>Tw Cen MT Condensed</vt:lpstr>
      <vt:lpstr>Wingdings</vt:lpstr>
      <vt:lpstr>Wingdings 3</vt:lpstr>
      <vt:lpstr>Integral</vt:lpstr>
      <vt:lpstr>Aula 04: Comércio e integração: uma introdução</vt:lpstr>
      <vt:lpstr>Apresentação do PowerPoint</vt:lpstr>
      <vt:lpstr>Apresentação do PowerPoint</vt:lpstr>
      <vt:lpstr>As teorias de comércio internacional e as vantagens comparativas </vt:lpstr>
      <vt:lpstr>O modelo das vantagens comparativas: uma visão otimista do papel do comércio internacional para o crescimento econômico</vt:lpstr>
      <vt:lpstr>O modelo das vantagens comparativas: uma visão otimista do comércio</vt:lpstr>
      <vt:lpstr>O modelo das vantagens comparativas: uma visão otimista do comércio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Teoria clássica do comércio internacional</vt:lpstr>
      <vt:lpstr>Teoria moderna do comércio internacional</vt:lpstr>
      <vt:lpstr>Nova(S) teoria do comércio internacional</vt:lpstr>
      <vt:lpstr>Por que então existe o protecionismo no mundo?</vt:lpstr>
      <vt:lpstr>A crítica estruturalista.</vt:lpstr>
      <vt:lpstr>A Questão INDUSTRIAL</vt:lpstr>
      <vt:lpstr>O debate sobre as vantagens da liberalização do comércio externo </vt:lpstr>
      <vt:lpstr>Os instrumentos de intervenção comercial</vt:lpstr>
      <vt:lpstr>O sistema internacional de comérico</vt:lpstr>
      <vt:lpstr>Graus de Integração Econômica (Bela Balassa)</vt:lpstr>
      <vt:lpstr>Ganhos e desvios de comércio</vt:lpstr>
      <vt:lpstr>Graus de cooperação econômica (Alfred Steinherr)</vt:lpstr>
      <vt:lpstr>AMO – área monetária otima</vt:lpstr>
      <vt:lpstr>Mundell e as AMO</vt:lpstr>
      <vt:lpstr>AMO: finalizando ...</vt:lpstr>
      <vt:lpstr>Critérios para uma AMO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Comércio e integração: uma introdução</dc:title>
  <dc:creator>Amaury Gremaud</dc:creator>
  <cp:lastModifiedBy>Amaury</cp:lastModifiedBy>
  <cp:revision>24</cp:revision>
  <dcterms:created xsi:type="dcterms:W3CDTF">2017-05-12T13:59:27Z</dcterms:created>
  <dcterms:modified xsi:type="dcterms:W3CDTF">2021-06-22T23:03:25Z</dcterms:modified>
</cp:coreProperties>
</file>