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76" r:id="rId3"/>
    <p:sldId id="282" r:id="rId4"/>
    <p:sldId id="269" r:id="rId5"/>
    <p:sldId id="265" r:id="rId6"/>
    <p:sldId id="281" r:id="rId7"/>
    <p:sldId id="268" r:id="rId8"/>
    <p:sldId id="273" r:id="rId9"/>
    <p:sldId id="275" r:id="rId10"/>
    <p:sldId id="278" r:id="rId11"/>
    <p:sldId id="283" r:id="rId12"/>
    <p:sldId id="263" r:id="rId13"/>
    <p:sldId id="286" r:id="rId14"/>
    <p:sldId id="284" r:id="rId15"/>
    <p:sldId id="285" r:id="rId16"/>
    <p:sldId id="287" r:id="rId17"/>
    <p:sldId id="289" r:id="rId18"/>
    <p:sldId id="288" r:id="rId19"/>
    <p:sldId id="29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BFFE03-F8BA-4A15-BE7A-6B0D95642764}" type="datetimeFigureOut">
              <a:rPr lang="pt-BR" smtClean="0"/>
              <a:t>01/09/2023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AB2963-483B-444D-B49F-68B5129FD209}" type="slidenum">
              <a:rPr lang="pt-BR" smtClean="0"/>
              <a:t>‹nº›</a:t>
            </a:fld>
            <a:endParaRPr lang="pt-BR"/>
          </a:p>
        </p:txBody>
      </p:sp>
    </p:spTree>
    <p:extLst>
      <p:ext uri="{BB962C8B-B14F-4D97-AF65-F5344CB8AC3E}">
        <p14:creationId xmlns:p14="http://schemas.microsoft.com/office/powerpoint/2010/main" val="124914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 The decree was accompanied by acts establishing the framework for the forthcoming</a:t>
            </a:r>
          </a:p>
          <a:p>
            <a:r>
              <a:rPr lang="en-US" dirty="0" smtClean="0"/>
              <a:t> elections: the Provisions (</a:t>
            </a:r>
            <a:r>
              <a:rPr lang="en-US" dirty="0" err="1" smtClean="0"/>
              <a:t>polozhenie</a:t>
            </a:r>
            <a:r>
              <a:rPr lang="en-US" dirty="0" smtClean="0"/>
              <a:t>) on Federal Organs of Power for the Transitional</a:t>
            </a:r>
          </a:p>
          <a:p>
            <a:r>
              <a:rPr lang="en-US" dirty="0" smtClean="0"/>
              <a:t> Period; and the Provisions for the Election of Deputies to the State Duma.</a:t>
            </a:r>
            <a:r>
              <a:rPr lang="en-US" baseline="0" dirty="0" smtClean="0"/>
              <a:t> </a:t>
            </a:r>
            <a:r>
              <a:rPr lang="en-US" dirty="0" smtClean="0"/>
              <a:t>The</a:t>
            </a:r>
          </a:p>
          <a:p>
            <a:r>
              <a:rPr lang="en-US" dirty="0" smtClean="0"/>
              <a:t> juridical status of these acts was unclear, since 'provisions' fall somewhat short even</a:t>
            </a:r>
          </a:p>
          <a:p>
            <a:r>
              <a:rPr lang="en-US" dirty="0" smtClean="0"/>
              <a:t> of decrees, let alone laws, although in this case the provisions were to have the force of law once the decree dissolving parliament came into force. The new legislature the rules regulating its election were thus born in a process that was both unconstitutional and anti-constitutional. This irregular procedure, while breaking the 18- long impasse in the struggle between the Supreme Soviet and the president undermined the development of a legal basis for Russian government. Mo during the course of the campaign the rules governing the election and the referendum were changed apparently at will by the president, further undermining their legitimacy</a:t>
            </a:r>
            <a:endParaRPr lang="pt-BR" dirty="0"/>
          </a:p>
        </p:txBody>
      </p:sp>
      <p:sp>
        <p:nvSpPr>
          <p:cNvPr id="4" name="Espaço Reservado para Número de Slide 3"/>
          <p:cNvSpPr>
            <a:spLocks noGrp="1"/>
          </p:cNvSpPr>
          <p:nvPr>
            <p:ph type="sldNum" sz="quarter" idx="10"/>
          </p:nvPr>
        </p:nvSpPr>
        <p:spPr/>
        <p:txBody>
          <a:bodyPr/>
          <a:lstStyle/>
          <a:p>
            <a:fld id="{DAAB2963-483B-444D-B49F-68B5129FD209}" type="slidenum">
              <a:rPr lang="pt-BR" smtClean="0"/>
              <a:t>12</a:t>
            </a:fld>
            <a:endParaRPr lang="pt-BR"/>
          </a:p>
        </p:txBody>
      </p:sp>
    </p:spTree>
    <p:extLst>
      <p:ext uri="{BB962C8B-B14F-4D97-AF65-F5344CB8AC3E}">
        <p14:creationId xmlns:p14="http://schemas.microsoft.com/office/powerpoint/2010/main" val="166463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AAB2963-483B-444D-B49F-68B5129FD209}" type="slidenum">
              <a:rPr lang="pt-BR" smtClean="0"/>
              <a:t>13</a:t>
            </a:fld>
            <a:endParaRPr lang="pt-BR"/>
          </a:p>
        </p:txBody>
      </p:sp>
    </p:spTree>
    <p:extLst>
      <p:ext uri="{BB962C8B-B14F-4D97-AF65-F5344CB8AC3E}">
        <p14:creationId xmlns:p14="http://schemas.microsoft.com/office/powerpoint/2010/main" val="166463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AAB2963-483B-444D-B49F-68B5129FD209}" type="slidenum">
              <a:rPr lang="pt-BR" smtClean="0"/>
              <a:t>14</a:t>
            </a:fld>
            <a:endParaRPr lang="pt-BR"/>
          </a:p>
        </p:txBody>
      </p:sp>
    </p:spTree>
    <p:extLst>
      <p:ext uri="{BB962C8B-B14F-4D97-AF65-F5344CB8AC3E}">
        <p14:creationId xmlns:p14="http://schemas.microsoft.com/office/powerpoint/2010/main" val="166463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AAB2963-483B-444D-B49F-68B5129FD209}" type="slidenum">
              <a:rPr lang="pt-BR" smtClean="0"/>
              <a:t>15</a:t>
            </a:fld>
            <a:endParaRPr lang="pt-BR"/>
          </a:p>
        </p:txBody>
      </p:sp>
    </p:spTree>
    <p:extLst>
      <p:ext uri="{BB962C8B-B14F-4D97-AF65-F5344CB8AC3E}">
        <p14:creationId xmlns:p14="http://schemas.microsoft.com/office/powerpoint/2010/main" val="166463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AAB2963-483B-444D-B49F-68B5129FD209}" type="slidenum">
              <a:rPr lang="pt-BR" smtClean="0"/>
              <a:t>16</a:t>
            </a:fld>
            <a:endParaRPr lang="pt-BR"/>
          </a:p>
        </p:txBody>
      </p:sp>
    </p:spTree>
    <p:extLst>
      <p:ext uri="{BB962C8B-B14F-4D97-AF65-F5344CB8AC3E}">
        <p14:creationId xmlns:p14="http://schemas.microsoft.com/office/powerpoint/2010/main" val="166463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AAB2963-483B-444D-B49F-68B5129FD209}" type="slidenum">
              <a:rPr lang="pt-BR" smtClean="0"/>
              <a:t>18</a:t>
            </a:fld>
            <a:endParaRPr lang="pt-BR"/>
          </a:p>
        </p:txBody>
      </p:sp>
    </p:spTree>
    <p:extLst>
      <p:ext uri="{BB962C8B-B14F-4D97-AF65-F5344CB8AC3E}">
        <p14:creationId xmlns:p14="http://schemas.microsoft.com/office/powerpoint/2010/main" val="1664639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B4C71EC6-210F-42DE-9C53-41977AD35B3D}" type="datetimeFigureOut">
              <a:rPr lang="ru-RU" smtClean="0"/>
              <a:pPr/>
              <a:t>01.09.2023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B19B0651-EE4F-4900-A07F-96A6BFA9D0F0}" type="slidenum">
              <a:rPr lang="ru-RU" smtClean="0"/>
              <a:pPr/>
              <a:t>‹nº›</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01.09.2023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‹nº›</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01.09.2023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‹nº›</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01.09.2023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‹nº›</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01.09.2023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‹nº›</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01.09.2023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‹nº›</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01.09.2023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‹nº›</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01.09.2023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‹nº›</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pPr/>
              <a:t>01.09.2023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‹nº›</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01.09.2023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‹nº›</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01.09.2023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‹nº›</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4C71EC6-210F-42DE-9C53-41977AD35B3D}" type="datetimeFigureOut">
              <a:rPr lang="ru-RU" smtClean="0"/>
              <a:pPr/>
              <a:t>01.09.2023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9B0651-EE4F-4900-A07F-96A6BFA9D0F0}" type="slidenum">
              <a:rPr lang="ru-RU" smtClean="0"/>
              <a:pPr/>
              <a:t>‹nº›</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556792"/>
            <a:ext cx="7772400" cy="1828800"/>
          </a:xfrm>
        </p:spPr>
        <p:txBody>
          <a:bodyPr>
            <a:noAutofit/>
          </a:bodyPr>
          <a:lstStyle/>
          <a:p>
            <a:r>
              <a:rPr lang="pt-BR" sz="2800" dirty="0" err="1" smtClean="0">
                <a:effectLst/>
              </a:rPr>
              <a:t>Retrospective</a:t>
            </a:r>
            <a:r>
              <a:rPr lang="pt-BR" sz="2800" dirty="0" smtClean="0">
                <a:effectLst/>
              </a:rPr>
              <a:t> </a:t>
            </a:r>
            <a:r>
              <a:rPr lang="pt-BR" sz="2800" dirty="0" err="1" smtClean="0">
                <a:effectLst/>
              </a:rPr>
              <a:t>Voting</a:t>
            </a:r>
            <a:r>
              <a:rPr lang="pt-BR" sz="2800" dirty="0" smtClean="0">
                <a:effectLst/>
              </a:rPr>
              <a:t> </a:t>
            </a:r>
            <a:r>
              <a:rPr lang="pt-BR" sz="2800" dirty="0" err="1" smtClean="0">
                <a:effectLst/>
              </a:rPr>
              <a:t>Theory</a:t>
            </a:r>
            <a:r>
              <a:rPr lang="pt-BR" sz="2800" dirty="0" smtClean="0">
                <a:effectLst/>
              </a:rPr>
              <a:t> </a:t>
            </a:r>
            <a:r>
              <a:rPr lang="pt-BR" sz="2800" dirty="0" err="1" smtClean="0">
                <a:effectLst/>
              </a:rPr>
              <a:t>and</a:t>
            </a:r>
            <a:r>
              <a:rPr lang="pt-BR" sz="2800" dirty="0" smtClean="0">
                <a:effectLst/>
              </a:rPr>
              <a:t> </a:t>
            </a:r>
            <a:r>
              <a:rPr lang="pt-BR" sz="2800" dirty="0" err="1" smtClean="0">
                <a:effectLst/>
              </a:rPr>
              <a:t>Russian</a:t>
            </a:r>
            <a:r>
              <a:rPr lang="pt-BR" sz="2800" dirty="0" smtClean="0">
                <a:effectLst/>
              </a:rPr>
              <a:t> </a:t>
            </a:r>
            <a:r>
              <a:rPr lang="pt-BR" sz="2800" dirty="0" err="1" smtClean="0">
                <a:effectLst/>
              </a:rPr>
              <a:t>Elections</a:t>
            </a:r>
            <a:r>
              <a:rPr lang="pt-BR" sz="2800" dirty="0" smtClean="0">
                <a:effectLst/>
              </a:rPr>
              <a:t> in 1990s</a:t>
            </a:r>
            <a:endParaRPr lang="ru-RU" sz="2400" dirty="0"/>
          </a:p>
        </p:txBody>
      </p:sp>
    </p:spTree>
    <p:extLst>
      <p:ext uri="{BB962C8B-B14F-4D97-AF65-F5344CB8AC3E}">
        <p14:creationId xmlns:p14="http://schemas.microsoft.com/office/powerpoint/2010/main" val="3501304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60648"/>
            <a:ext cx="8183880" cy="1051560"/>
          </a:xfrm>
        </p:spPr>
        <p:txBody>
          <a:bodyPr/>
          <a:lstStyle/>
          <a:p>
            <a:r>
              <a:rPr lang="en-US" dirty="0" smtClean="0"/>
              <a:t>Football and Politics</a:t>
            </a:r>
            <a:endParaRPr lang="ru-RU" dirty="0"/>
          </a:p>
        </p:txBody>
      </p:sp>
      <p:sp>
        <p:nvSpPr>
          <p:cNvPr id="5" name="Объект 4"/>
          <p:cNvSpPr>
            <a:spLocks noGrp="1"/>
          </p:cNvSpPr>
          <p:nvPr>
            <p:ph idx="1"/>
          </p:nvPr>
        </p:nvSpPr>
        <p:spPr>
          <a:xfrm>
            <a:off x="467544" y="1628800"/>
            <a:ext cx="8183880" cy="4547992"/>
          </a:xfrm>
        </p:spPr>
        <p:txBody>
          <a:bodyPr/>
          <a:lstStyle/>
          <a:p>
            <a:r>
              <a:rPr lang="en-US" dirty="0" smtClean="0"/>
              <a:t>World Cup success against political crisis in Brazil (1961-1962)</a:t>
            </a:r>
          </a:p>
          <a:p>
            <a:pPr marL="0" indent="0">
              <a:buNone/>
            </a:pPr>
            <a:endParaRPr lang="en-US"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636912"/>
            <a:ext cx="54292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758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492896"/>
            <a:ext cx="8183880" cy="1008112"/>
          </a:xfrm>
        </p:spPr>
        <p:txBody>
          <a:bodyPr>
            <a:normAutofit/>
          </a:bodyPr>
          <a:lstStyle/>
          <a:p>
            <a:r>
              <a:rPr lang="pt-BR" sz="2800" dirty="0" err="1" smtClean="0"/>
              <a:t>Part</a:t>
            </a:r>
            <a:r>
              <a:rPr lang="pt-BR" sz="2800" dirty="0" smtClean="0"/>
              <a:t> II: </a:t>
            </a:r>
            <a:r>
              <a:rPr lang="pt-BR" sz="2800" dirty="0" err="1" smtClean="0"/>
              <a:t>Russian</a:t>
            </a:r>
            <a:r>
              <a:rPr lang="pt-BR" sz="2800" dirty="0" smtClean="0"/>
              <a:t> Federal </a:t>
            </a:r>
            <a:r>
              <a:rPr lang="pt-BR" sz="2800" dirty="0" err="1" smtClean="0"/>
              <a:t>Elections</a:t>
            </a:r>
            <a:r>
              <a:rPr lang="pt-BR" sz="2800" dirty="0" smtClean="0"/>
              <a:t> in 1990s</a:t>
            </a:r>
            <a:endParaRPr lang="ru-RU" sz="2800" dirty="0"/>
          </a:p>
        </p:txBody>
      </p:sp>
    </p:spTree>
    <p:extLst>
      <p:ext uri="{BB962C8B-B14F-4D97-AF65-F5344CB8AC3E}">
        <p14:creationId xmlns:p14="http://schemas.microsoft.com/office/powerpoint/2010/main" val="26662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fontScale="90000"/>
          </a:bodyPr>
          <a:lstStyle/>
          <a:p>
            <a:r>
              <a:rPr lang="en-US" dirty="0" smtClean="0"/>
              <a:t>Elections to Federal Assembly (1</a:t>
            </a:r>
            <a:r>
              <a:rPr lang="en-US" baseline="30000" dirty="0" smtClean="0"/>
              <a:t>st</a:t>
            </a:r>
            <a:r>
              <a:rPr lang="en-US" dirty="0" smtClean="0"/>
              <a:t> Convocation)</a:t>
            </a:r>
            <a:endParaRPr lang="ru-RU" dirty="0"/>
          </a:p>
        </p:txBody>
      </p:sp>
      <p:sp>
        <p:nvSpPr>
          <p:cNvPr id="3" name="Объект 2"/>
          <p:cNvSpPr>
            <a:spLocks noGrp="1"/>
          </p:cNvSpPr>
          <p:nvPr>
            <p:ph idx="1"/>
          </p:nvPr>
        </p:nvSpPr>
        <p:spPr>
          <a:xfrm>
            <a:off x="467544" y="1700808"/>
            <a:ext cx="8183880" cy="4187952"/>
          </a:xfrm>
        </p:spPr>
        <p:txBody>
          <a:bodyPr>
            <a:normAutofit fontScale="92500" lnSpcReduction="20000"/>
          </a:bodyPr>
          <a:lstStyle/>
          <a:p>
            <a:r>
              <a:rPr lang="en-US" dirty="0" smtClean="0"/>
              <a:t>Decree </a:t>
            </a:r>
            <a:r>
              <a:rPr lang="en-US" dirty="0"/>
              <a:t>No. 1400 of 21 September 1993, 'On Gradual Constitutional Reform in the Russian Federation', dissolved the old Russian legislature, whose powers were to be transferred to a new bicameral Federal Assembly, and simultaneously suspended the operation of the old </a:t>
            </a:r>
            <a:r>
              <a:rPr lang="en-US" dirty="0" smtClean="0"/>
              <a:t>Constitution.</a:t>
            </a:r>
          </a:p>
          <a:p>
            <a:r>
              <a:rPr lang="en-US" dirty="0" smtClean="0"/>
              <a:t>The </a:t>
            </a:r>
            <a:r>
              <a:rPr lang="en-US" dirty="0"/>
              <a:t>existing Federation Council was to </a:t>
            </a:r>
            <a:r>
              <a:rPr lang="en-US" dirty="0" smtClean="0"/>
              <a:t>be vested </a:t>
            </a:r>
            <a:r>
              <a:rPr lang="en-US" dirty="0"/>
              <a:t>with the functions of the upper chamber of the Assembly, while elections </a:t>
            </a:r>
            <a:r>
              <a:rPr lang="en-US" dirty="0" smtClean="0"/>
              <a:t>to the </a:t>
            </a:r>
            <a:r>
              <a:rPr lang="en-US" dirty="0"/>
              <a:t>new lower chamber, the State Duma, were to take place on 12 December </a:t>
            </a:r>
            <a:r>
              <a:rPr lang="en-US" dirty="0" smtClean="0"/>
              <a:t>1992</a:t>
            </a:r>
            <a:endParaRPr lang="en-US" dirty="0"/>
          </a:p>
          <a:p>
            <a:endParaRPr lang="en-US" dirty="0" smtClean="0"/>
          </a:p>
          <a:p>
            <a:endParaRPr lang="ru-RU" dirty="0"/>
          </a:p>
        </p:txBody>
      </p:sp>
    </p:spTree>
    <p:extLst>
      <p:ext uri="{BB962C8B-B14F-4D97-AF65-F5344CB8AC3E}">
        <p14:creationId xmlns:p14="http://schemas.microsoft.com/office/powerpoint/2010/main" val="45595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fontScale="90000"/>
          </a:bodyPr>
          <a:lstStyle/>
          <a:p>
            <a:r>
              <a:rPr lang="en-US" dirty="0" smtClean="0"/>
              <a:t>Elections to the Council of </a:t>
            </a:r>
            <a:r>
              <a:rPr lang="en-US" dirty="0"/>
              <a:t>Federation (1st Convocation)</a:t>
            </a:r>
            <a:endParaRPr lang="ru-RU" dirty="0"/>
          </a:p>
        </p:txBody>
      </p:sp>
      <p:sp>
        <p:nvSpPr>
          <p:cNvPr id="3" name="Объект 2"/>
          <p:cNvSpPr>
            <a:spLocks noGrp="1"/>
          </p:cNvSpPr>
          <p:nvPr>
            <p:ph idx="1"/>
          </p:nvPr>
        </p:nvSpPr>
        <p:spPr>
          <a:xfrm>
            <a:off x="467544" y="1700808"/>
            <a:ext cx="8183880" cy="4187952"/>
          </a:xfrm>
        </p:spPr>
        <p:txBody>
          <a:bodyPr>
            <a:normAutofit/>
          </a:bodyPr>
          <a:lstStyle/>
          <a:p>
            <a:r>
              <a:rPr lang="en-US" dirty="0" smtClean="0"/>
              <a:t>A </a:t>
            </a:r>
            <a:r>
              <a:rPr lang="en-US" dirty="0"/>
              <a:t>total of 494 candidates </a:t>
            </a:r>
            <a:r>
              <a:rPr lang="en-US" dirty="0" smtClean="0"/>
              <a:t>struggled </a:t>
            </a:r>
            <a:r>
              <a:rPr lang="en-US" dirty="0"/>
              <a:t>directly for seats in the </a:t>
            </a:r>
            <a:r>
              <a:rPr lang="en-US" dirty="0" smtClean="0"/>
              <a:t>178-seat upper chamber. </a:t>
            </a:r>
          </a:p>
          <a:p>
            <a:r>
              <a:rPr lang="en-US" dirty="0" smtClean="0"/>
              <a:t>Approximately </a:t>
            </a:r>
            <a:r>
              <a:rPr lang="en-US" dirty="0"/>
              <a:t>40% of candidates for the </a:t>
            </a:r>
            <a:r>
              <a:rPr lang="en-US" dirty="0" smtClean="0"/>
              <a:t>Council of Federation </a:t>
            </a:r>
            <a:r>
              <a:rPr lang="en-US" dirty="0"/>
              <a:t>were leaders of executive authorities and 16% were heads </a:t>
            </a:r>
            <a:r>
              <a:rPr lang="en-US" dirty="0" smtClean="0"/>
              <a:t>of regional legislatures</a:t>
            </a:r>
            <a:endParaRPr lang="ru-RU" dirty="0"/>
          </a:p>
        </p:txBody>
      </p:sp>
    </p:spTree>
    <p:extLst>
      <p:ext uri="{BB962C8B-B14F-4D97-AF65-F5344CB8AC3E}">
        <p14:creationId xmlns:p14="http://schemas.microsoft.com/office/powerpoint/2010/main" val="1225303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fontScale="90000"/>
          </a:bodyPr>
          <a:lstStyle/>
          <a:p>
            <a:r>
              <a:rPr lang="en-US" dirty="0" smtClean="0"/>
              <a:t>Elections to State </a:t>
            </a:r>
            <a:r>
              <a:rPr lang="en-US" dirty="0"/>
              <a:t>Duma (1st Convocation)</a:t>
            </a:r>
            <a:endParaRPr lang="ru-RU" dirty="0"/>
          </a:p>
        </p:txBody>
      </p:sp>
      <p:sp>
        <p:nvSpPr>
          <p:cNvPr id="3" name="Объект 2"/>
          <p:cNvSpPr>
            <a:spLocks noGrp="1"/>
          </p:cNvSpPr>
          <p:nvPr>
            <p:ph idx="1"/>
          </p:nvPr>
        </p:nvSpPr>
        <p:spPr>
          <a:xfrm>
            <a:off x="467544" y="1700808"/>
            <a:ext cx="8183880" cy="4187952"/>
          </a:xfrm>
        </p:spPr>
        <p:txBody>
          <a:bodyPr>
            <a:normAutofit/>
          </a:bodyPr>
          <a:lstStyle/>
          <a:p>
            <a:r>
              <a:rPr lang="en-US" dirty="0" smtClean="0"/>
              <a:t>A </a:t>
            </a:r>
            <a:r>
              <a:rPr lang="en-US" dirty="0"/>
              <a:t>party or </a:t>
            </a:r>
            <a:r>
              <a:rPr lang="en-US" dirty="0" smtClean="0"/>
              <a:t>electoral bloc </a:t>
            </a:r>
            <a:r>
              <a:rPr lang="en-US" dirty="0"/>
              <a:t>required at </a:t>
            </a:r>
            <a:r>
              <a:rPr lang="en-US" dirty="0" smtClean="0"/>
              <a:t>least 100 </a:t>
            </a:r>
            <a:r>
              <a:rPr lang="en-US" dirty="0"/>
              <a:t>000 nominations </a:t>
            </a:r>
            <a:r>
              <a:rPr lang="en-US" dirty="0" smtClean="0"/>
              <a:t>(signatures of the supporters), </a:t>
            </a:r>
            <a:r>
              <a:rPr lang="en-US" dirty="0"/>
              <a:t>with no more </a:t>
            </a:r>
            <a:r>
              <a:rPr lang="en-US" dirty="0" smtClean="0"/>
              <a:t>than 15 </a:t>
            </a:r>
            <a:r>
              <a:rPr lang="en-US" dirty="0"/>
              <a:t>000 signatures drawn from any one of Russia's 89 regions and republics, so </a:t>
            </a:r>
            <a:r>
              <a:rPr lang="en-US" dirty="0" smtClean="0"/>
              <a:t>that the </a:t>
            </a:r>
            <a:r>
              <a:rPr lang="en-US" dirty="0"/>
              <a:t>bloc or party had to have demonstrable support in at least </a:t>
            </a:r>
            <a:r>
              <a:rPr lang="en-US" dirty="0" smtClean="0"/>
              <a:t>seven units of the RF</a:t>
            </a:r>
            <a:endParaRPr lang="en-US" dirty="0" smtClean="0"/>
          </a:p>
          <a:p>
            <a:endParaRPr lang="ru-RU" dirty="0"/>
          </a:p>
        </p:txBody>
      </p:sp>
    </p:spTree>
    <p:extLst>
      <p:ext uri="{BB962C8B-B14F-4D97-AF65-F5344CB8AC3E}">
        <p14:creationId xmlns:p14="http://schemas.microsoft.com/office/powerpoint/2010/main" val="635091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fontScale="90000"/>
          </a:bodyPr>
          <a:lstStyle/>
          <a:p>
            <a:r>
              <a:rPr lang="en-US" dirty="0" smtClean="0"/>
              <a:t>Elections to State </a:t>
            </a:r>
            <a:r>
              <a:rPr lang="en-US" dirty="0"/>
              <a:t>Duma (1st Convocation)</a:t>
            </a:r>
            <a:endParaRPr lang="ru-RU" dirty="0"/>
          </a:p>
        </p:txBody>
      </p:sp>
      <p:sp>
        <p:nvSpPr>
          <p:cNvPr id="3" name="Объект 2"/>
          <p:cNvSpPr>
            <a:spLocks noGrp="1"/>
          </p:cNvSpPr>
          <p:nvPr>
            <p:ph idx="1"/>
          </p:nvPr>
        </p:nvSpPr>
        <p:spPr>
          <a:xfrm>
            <a:off x="467544" y="1700808"/>
            <a:ext cx="8183880" cy="4187952"/>
          </a:xfrm>
        </p:spPr>
        <p:txBody>
          <a:bodyPr>
            <a:normAutofit/>
          </a:bodyPr>
          <a:lstStyle/>
          <a:p>
            <a:r>
              <a:rPr lang="en-US" dirty="0" smtClean="0"/>
              <a:t>225 seats by proportional system: party (bloc) list and 5% t</a:t>
            </a:r>
            <a:r>
              <a:rPr lang="en-US" dirty="0" smtClean="0"/>
              <a:t>hreshold</a:t>
            </a:r>
          </a:p>
          <a:p>
            <a:endParaRPr lang="en-US" dirty="0" smtClean="0"/>
          </a:p>
          <a:p>
            <a:r>
              <a:rPr lang="en-US" dirty="0" smtClean="0"/>
              <a:t>225 seats by relative </a:t>
            </a:r>
            <a:r>
              <a:rPr lang="en-US" dirty="0"/>
              <a:t>majority electoral system: a candidate should </a:t>
            </a:r>
            <a:r>
              <a:rPr lang="en-US" dirty="0" smtClean="0"/>
              <a:t>have received </a:t>
            </a:r>
            <a:r>
              <a:rPr lang="en-US" dirty="0"/>
              <a:t>simple majority of </a:t>
            </a:r>
            <a:r>
              <a:rPr lang="en-US" dirty="0" smtClean="0"/>
              <a:t>votes in the electoral district</a:t>
            </a:r>
            <a:endParaRPr lang="en-US" dirty="0" smtClean="0"/>
          </a:p>
          <a:p>
            <a:endParaRPr lang="ru-RU" dirty="0"/>
          </a:p>
        </p:txBody>
      </p:sp>
    </p:spTree>
    <p:extLst>
      <p:ext uri="{BB962C8B-B14F-4D97-AF65-F5344CB8AC3E}">
        <p14:creationId xmlns:p14="http://schemas.microsoft.com/office/powerpoint/2010/main" val="2946883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fontScale="90000"/>
          </a:bodyPr>
          <a:lstStyle/>
          <a:p>
            <a:r>
              <a:rPr lang="en-US" dirty="0" smtClean="0"/>
              <a:t>Elections to State </a:t>
            </a:r>
            <a:r>
              <a:rPr lang="en-US" dirty="0"/>
              <a:t>Duma (1st Convocation)</a:t>
            </a:r>
            <a:endParaRPr lang="ru-RU" dirty="0"/>
          </a:p>
        </p:txBody>
      </p:sp>
      <p:sp>
        <p:nvSpPr>
          <p:cNvPr id="3" name="Объект 2"/>
          <p:cNvSpPr>
            <a:spLocks noGrp="1"/>
          </p:cNvSpPr>
          <p:nvPr>
            <p:ph idx="1"/>
          </p:nvPr>
        </p:nvSpPr>
        <p:spPr>
          <a:xfrm>
            <a:off x="475786" y="1556792"/>
            <a:ext cx="8183880" cy="4392488"/>
          </a:xfrm>
        </p:spPr>
        <p:txBody>
          <a:bodyPr>
            <a:normAutofit lnSpcReduction="10000"/>
          </a:bodyPr>
          <a:lstStyle/>
          <a:p>
            <a:pPr marL="514350" indent="-514350">
              <a:buAutoNum type="arabicPeriod"/>
            </a:pPr>
            <a:r>
              <a:rPr lang="pt-BR" sz="1600" dirty="0" smtClean="0"/>
              <a:t>LDPR (V.F. </a:t>
            </a:r>
            <a:r>
              <a:rPr lang="pt-BR" sz="1600" dirty="0" err="1" smtClean="0"/>
              <a:t>Zhirinovsky</a:t>
            </a:r>
            <a:r>
              <a:rPr lang="pt-BR" sz="1600" dirty="0" smtClean="0"/>
              <a:t>) – 22,92% (64 </a:t>
            </a:r>
            <a:r>
              <a:rPr lang="pt-BR" sz="1600" dirty="0" err="1" smtClean="0"/>
              <a:t>seats</a:t>
            </a:r>
            <a:r>
              <a:rPr lang="pt-BR" sz="1600" dirty="0" smtClean="0"/>
              <a:t>)</a:t>
            </a:r>
          </a:p>
          <a:p>
            <a:pPr marL="514350" indent="-514350">
              <a:buAutoNum type="arabicPeriod"/>
            </a:pPr>
            <a:r>
              <a:rPr lang="pt-BR" sz="1600" dirty="0" err="1" smtClean="0"/>
              <a:t>Choice</a:t>
            </a:r>
            <a:r>
              <a:rPr lang="pt-BR" sz="1600" dirty="0" smtClean="0"/>
              <a:t> </a:t>
            </a:r>
            <a:r>
              <a:rPr lang="pt-BR" sz="1600" dirty="0" err="1" smtClean="0"/>
              <a:t>of</a:t>
            </a:r>
            <a:r>
              <a:rPr lang="pt-BR" sz="1600" dirty="0" smtClean="0"/>
              <a:t> </a:t>
            </a:r>
            <a:r>
              <a:rPr lang="pt-BR" sz="1600" dirty="0" err="1" smtClean="0"/>
              <a:t>Russia</a:t>
            </a:r>
            <a:r>
              <a:rPr lang="pt-BR" sz="1600" dirty="0" smtClean="0"/>
              <a:t> (Y.T. </a:t>
            </a:r>
            <a:r>
              <a:rPr lang="pt-BR" sz="1600" dirty="0" err="1" smtClean="0"/>
              <a:t>Gaydar</a:t>
            </a:r>
            <a:r>
              <a:rPr lang="pt-BR" sz="1600" dirty="0" smtClean="0"/>
              <a:t>) – 15,51% (64)</a:t>
            </a:r>
          </a:p>
          <a:p>
            <a:pPr marL="514350" indent="-514350">
              <a:buAutoNum type="arabicPeriod"/>
            </a:pPr>
            <a:r>
              <a:rPr lang="pt-BR" sz="1600" dirty="0" smtClean="0"/>
              <a:t>CPRF (G.A. </a:t>
            </a:r>
            <a:r>
              <a:rPr lang="pt-BR" sz="1600" dirty="0" err="1" smtClean="0"/>
              <a:t>Zyuganov</a:t>
            </a:r>
            <a:r>
              <a:rPr lang="pt-BR" sz="1600" dirty="0" smtClean="0"/>
              <a:t>) – 12,4% (42)</a:t>
            </a:r>
          </a:p>
          <a:p>
            <a:pPr marL="514350" indent="-514350">
              <a:buAutoNum type="arabicPeriod"/>
            </a:pPr>
            <a:r>
              <a:rPr lang="pt-BR" sz="1600" dirty="0" err="1" smtClean="0"/>
              <a:t>Women</a:t>
            </a:r>
            <a:r>
              <a:rPr lang="pt-BR" sz="1600" dirty="0" smtClean="0"/>
              <a:t> </a:t>
            </a:r>
            <a:r>
              <a:rPr lang="pt-BR" sz="1600" dirty="0" err="1" smtClean="0"/>
              <a:t>of</a:t>
            </a:r>
            <a:r>
              <a:rPr lang="pt-BR" sz="1600" dirty="0" smtClean="0"/>
              <a:t> </a:t>
            </a:r>
            <a:r>
              <a:rPr lang="pt-BR" sz="1600" dirty="0" err="1" smtClean="0"/>
              <a:t>Russia</a:t>
            </a:r>
            <a:r>
              <a:rPr lang="pt-BR" sz="1600" dirty="0" smtClean="0"/>
              <a:t> (A.V. </a:t>
            </a:r>
            <a:r>
              <a:rPr lang="pt-BR" sz="1600" dirty="0" err="1" smtClean="0"/>
              <a:t>Fedulova</a:t>
            </a:r>
            <a:r>
              <a:rPr lang="pt-BR" sz="1600" dirty="0" smtClean="0"/>
              <a:t>) – 8,13% (23)</a:t>
            </a:r>
          </a:p>
          <a:p>
            <a:pPr marL="514350" indent="-514350">
              <a:buAutoNum type="arabicPeriod"/>
            </a:pPr>
            <a:r>
              <a:rPr lang="pt-BR" sz="1600" dirty="0" err="1" smtClean="0"/>
              <a:t>Agrarian</a:t>
            </a:r>
            <a:r>
              <a:rPr lang="pt-BR" sz="1600" dirty="0" smtClean="0"/>
              <a:t> </a:t>
            </a:r>
            <a:r>
              <a:rPr lang="pt-BR" sz="1600" dirty="0" err="1" smtClean="0"/>
              <a:t>Party</a:t>
            </a:r>
            <a:r>
              <a:rPr lang="pt-BR" sz="1600" dirty="0" smtClean="0"/>
              <a:t> (M.I. </a:t>
            </a:r>
            <a:r>
              <a:rPr lang="pt-BR" sz="1600" dirty="0" err="1" smtClean="0"/>
              <a:t>Lapshin</a:t>
            </a:r>
            <a:r>
              <a:rPr lang="pt-BR" sz="1600" dirty="0" smtClean="0"/>
              <a:t>) – 7,99% (37)</a:t>
            </a:r>
          </a:p>
          <a:p>
            <a:pPr marL="514350" indent="-514350">
              <a:buAutoNum type="arabicPeriod"/>
            </a:pPr>
            <a:r>
              <a:rPr lang="pt-BR" sz="1600" dirty="0" err="1" smtClean="0"/>
              <a:t>Yabloko</a:t>
            </a:r>
            <a:r>
              <a:rPr lang="pt-BR" sz="1600" dirty="0" smtClean="0"/>
              <a:t> (G.A. </a:t>
            </a:r>
            <a:r>
              <a:rPr lang="pt-BR" sz="1600" dirty="0" err="1" smtClean="0"/>
              <a:t>Yavlinsky</a:t>
            </a:r>
            <a:r>
              <a:rPr lang="pt-BR" sz="1600" dirty="0" smtClean="0"/>
              <a:t>) – 7,86% (27)</a:t>
            </a:r>
          </a:p>
          <a:p>
            <a:pPr marL="514350" indent="-514350">
              <a:buAutoNum type="arabicPeriod"/>
            </a:pPr>
            <a:r>
              <a:rPr lang="pt-BR" sz="1600" dirty="0" err="1" smtClean="0"/>
              <a:t>Party</a:t>
            </a:r>
            <a:r>
              <a:rPr lang="pt-BR" sz="1600" dirty="0" smtClean="0"/>
              <a:t> </a:t>
            </a:r>
            <a:r>
              <a:rPr lang="pt-BR" sz="1600" dirty="0" err="1" smtClean="0"/>
              <a:t>of</a:t>
            </a:r>
            <a:r>
              <a:rPr lang="pt-BR" sz="1600" dirty="0" smtClean="0"/>
              <a:t> </a:t>
            </a:r>
            <a:r>
              <a:rPr lang="pt-BR" sz="1600" dirty="0" err="1" smtClean="0"/>
              <a:t>Russian</a:t>
            </a:r>
            <a:r>
              <a:rPr lang="pt-BR" sz="1600" dirty="0" smtClean="0"/>
              <a:t> </a:t>
            </a:r>
            <a:r>
              <a:rPr lang="pt-BR" sz="1600" dirty="0" err="1" smtClean="0"/>
              <a:t>Unity</a:t>
            </a:r>
            <a:r>
              <a:rPr lang="pt-BR" sz="1600" dirty="0" smtClean="0"/>
              <a:t> </a:t>
            </a:r>
            <a:r>
              <a:rPr lang="pt-BR" sz="1600" dirty="0" err="1" smtClean="0"/>
              <a:t>and</a:t>
            </a:r>
            <a:r>
              <a:rPr lang="pt-BR" sz="1600" dirty="0" smtClean="0"/>
              <a:t> </a:t>
            </a:r>
            <a:r>
              <a:rPr lang="pt-BR" sz="1600" dirty="0" err="1" smtClean="0"/>
              <a:t>Accord</a:t>
            </a:r>
            <a:r>
              <a:rPr lang="pt-BR" sz="1600" dirty="0" smtClean="0"/>
              <a:t> (S.M. </a:t>
            </a:r>
            <a:r>
              <a:rPr lang="pt-BR" sz="1600" dirty="0" err="1" smtClean="0"/>
              <a:t>Shahray</a:t>
            </a:r>
            <a:r>
              <a:rPr lang="pt-BR" sz="1600" dirty="0" smtClean="0"/>
              <a:t>) – 6,73% (22)</a:t>
            </a:r>
          </a:p>
          <a:p>
            <a:pPr marL="514350" indent="-514350">
              <a:buAutoNum type="arabicPeriod"/>
            </a:pPr>
            <a:r>
              <a:rPr lang="pt-BR" sz="1600" dirty="0" smtClean="0"/>
              <a:t>DPR (N.I. </a:t>
            </a:r>
            <a:r>
              <a:rPr lang="pt-BR" sz="1600" dirty="0" err="1" smtClean="0"/>
              <a:t>Travkin</a:t>
            </a:r>
            <a:r>
              <a:rPr lang="pt-BR" sz="1600" dirty="0" smtClean="0"/>
              <a:t>) – 5,52% (14)</a:t>
            </a:r>
          </a:p>
          <a:p>
            <a:pPr marL="514350" indent="-514350">
              <a:buAutoNum type="arabicPeriod"/>
            </a:pPr>
            <a:r>
              <a:rPr lang="pt-BR" sz="1600" dirty="0" err="1" smtClean="0"/>
              <a:t>Russian</a:t>
            </a:r>
            <a:r>
              <a:rPr lang="pt-BR" sz="1600" dirty="0" smtClean="0"/>
              <a:t> </a:t>
            </a:r>
            <a:r>
              <a:rPr lang="pt-BR" sz="1600" dirty="0" err="1" smtClean="0"/>
              <a:t>Movement</a:t>
            </a:r>
            <a:r>
              <a:rPr lang="pt-BR" sz="1600" dirty="0" smtClean="0"/>
              <a:t> for </a:t>
            </a:r>
            <a:r>
              <a:rPr lang="pt-BR" sz="1600" dirty="0" err="1" smtClean="0"/>
              <a:t>Democrtatic</a:t>
            </a:r>
            <a:r>
              <a:rPr lang="pt-BR" sz="1600" dirty="0" smtClean="0"/>
              <a:t> </a:t>
            </a:r>
            <a:r>
              <a:rPr lang="pt-BR" sz="1600" dirty="0" err="1" smtClean="0"/>
              <a:t>Reforms</a:t>
            </a:r>
            <a:r>
              <a:rPr lang="pt-BR" sz="1600" dirty="0" smtClean="0"/>
              <a:t> (A.A. </a:t>
            </a:r>
            <a:r>
              <a:rPr lang="pt-BR" sz="1600" dirty="0" err="1" smtClean="0"/>
              <a:t>Sobchak</a:t>
            </a:r>
            <a:r>
              <a:rPr lang="pt-BR" sz="1600" dirty="0" smtClean="0"/>
              <a:t>) – 4,08% (5)</a:t>
            </a:r>
          </a:p>
          <a:p>
            <a:pPr marL="514350" indent="-514350">
              <a:buAutoNum type="arabicPeriod"/>
            </a:pPr>
            <a:r>
              <a:rPr lang="pt-BR" sz="1600" dirty="0" smtClean="0"/>
              <a:t>Civil Union (A.I. </a:t>
            </a:r>
            <a:r>
              <a:rPr lang="pt-BR" sz="1600" dirty="0" err="1" smtClean="0"/>
              <a:t>Volsky</a:t>
            </a:r>
            <a:r>
              <a:rPr lang="pt-BR" sz="1600" dirty="0" smtClean="0"/>
              <a:t>) – 1,93% (10)</a:t>
            </a:r>
          </a:p>
          <a:p>
            <a:pPr marL="514350" indent="-514350">
              <a:buAutoNum type="arabicPeriod"/>
            </a:pPr>
            <a:r>
              <a:rPr lang="pt-BR" sz="1600" dirty="0" smtClean="0"/>
              <a:t>Future </a:t>
            </a:r>
            <a:r>
              <a:rPr lang="pt-BR" sz="1600" dirty="0" err="1" smtClean="0"/>
              <a:t>of</a:t>
            </a:r>
            <a:r>
              <a:rPr lang="pt-BR" sz="1600" dirty="0" smtClean="0"/>
              <a:t> </a:t>
            </a:r>
            <a:r>
              <a:rPr lang="pt-BR" sz="1600" dirty="0" err="1" smtClean="0"/>
              <a:t>Russia</a:t>
            </a:r>
            <a:r>
              <a:rPr lang="pt-BR" sz="1600" dirty="0" smtClean="0"/>
              <a:t> – New </a:t>
            </a:r>
            <a:r>
              <a:rPr lang="pt-BR" sz="1600" dirty="0" err="1" smtClean="0"/>
              <a:t>Names</a:t>
            </a:r>
            <a:r>
              <a:rPr lang="pt-BR" sz="1600" dirty="0" smtClean="0"/>
              <a:t> (V.V. </a:t>
            </a:r>
            <a:r>
              <a:rPr lang="pt-BR" sz="1600" dirty="0" err="1" smtClean="0"/>
              <a:t>Lashevsky</a:t>
            </a:r>
            <a:r>
              <a:rPr lang="pt-BR" sz="1600" dirty="0" smtClean="0"/>
              <a:t>) – 1,25% (2)</a:t>
            </a:r>
          </a:p>
          <a:p>
            <a:pPr marL="514350" indent="-514350">
              <a:buAutoNum type="arabicPeriod"/>
            </a:pPr>
            <a:r>
              <a:rPr lang="pt-BR" sz="1600" dirty="0" smtClean="0"/>
              <a:t>Cedar – Green </a:t>
            </a:r>
            <a:r>
              <a:rPr lang="pt-BR" sz="1600" dirty="0" err="1" smtClean="0"/>
              <a:t>Party</a:t>
            </a:r>
            <a:r>
              <a:rPr lang="pt-BR" sz="1600" dirty="0" smtClean="0"/>
              <a:t> (L.M. </a:t>
            </a:r>
            <a:r>
              <a:rPr lang="pt-BR" sz="1600" dirty="0" err="1" smtClean="0"/>
              <a:t>Lymar</a:t>
            </a:r>
            <a:r>
              <a:rPr lang="pt-BR" sz="1600" dirty="0" smtClean="0"/>
              <a:t>) – 0,76% (1)</a:t>
            </a:r>
          </a:p>
          <a:p>
            <a:pPr marL="514350" indent="-514350">
              <a:buAutoNum type="arabicPeriod"/>
            </a:pPr>
            <a:r>
              <a:rPr lang="pt-BR" sz="1600" dirty="0" err="1" smtClean="0"/>
              <a:t>Dignity</a:t>
            </a:r>
            <a:r>
              <a:rPr lang="pt-BR" sz="1600" dirty="0" smtClean="0"/>
              <a:t> </a:t>
            </a:r>
            <a:r>
              <a:rPr lang="pt-BR" sz="1600" dirty="0" err="1" smtClean="0"/>
              <a:t>and</a:t>
            </a:r>
            <a:r>
              <a:rPr lang="pt-BR" sz="1600" dirty="0" smtClean="0"/>
              <a:t> </a:t>
            </a:r>
            <a:r>
              <a:rPr lang="pt-BR" sz="1600" dirty="0" err="1" smtClean="0"/>
              <a:t>Mercy</a:t>
            </a:r>
            <a:r>
              <a:rPr lang="pt-BR" sz="1600" dirty="0" smtClean="0"/>
              <a:t> (K.V. </a:t>
            </a:r>
            <a:r>
              <a:rPr lang="pt-BR" sz="1600" dirty="0" err="1" smtClean="0"/>
              <a:t>Frolov</a:t>
            </a:r>
            <a:r>
              <a:rPr lang="pt-BR" sz="1600" dirty="0" smtClean="0"/>
              <a:t>) – 0,7% (3)</a:t>
            </a:r>
          </a:p>
          <a:p>
            <a:pPr marL="0" indent="0">
              <a:buNone/>
            </a:pPr>
            <a:endParaRPr lang="pt-BR" sz="1600" dirty="0" smtClean="0"/>
          </a:p>
          <a:p>
            <a:pPr marL="0" indent="0">
              <a:buNone/>
            </a:pPr>
            <a:r>
              <a:rPr lang="pt-BR" sz="1600" dirty="0" err="1" smtClean="0"/>
              <a:t>Against</a:t>
            </a:r>
            <a:r>
              <a:rPr lang="pt-BR" sz="1600" dirty="0" smtClean="0"/>
              <a:t> </a:t>
            </a:r>
            <a:r>
              <a:rPr lang="pt-BR" sz="1600" dirty="0" err="1" smtClean="0"/>
              <a:t>All</a:t>
            </a:r>
            <a:r>
              <a:rPr lang="pt-BR" sz="1600" dirty="0" smtClean="0"/>
              <a:t> – 4,22% </a:t>
            </a:r>
            <a:r>
              <a:rPr lang="pt-BR" sz="1600" dirty="0" err="1" smtClean="0"/>
              <a:t>and</a:t>
            </a:r>
            <a:r>
              <a:rPr lang="pt-BR" sz="1600" dirty="0" smtClean="0"/>
              <a:t> </a:t>
            </a:r>
            <a:r>
              <a:rPr lang="pt-BR" sz="1600" dirty="0" err="1" smtClean="0"/>
              <a:t>invalid</a:t>
            </a:r>
            <a:r>
              <a:rPr lang="pt-BR" sz="1600" dirty="0" smtClean="0"/>
              <a:t> vote – 6,84%</a:t>
            </a:r>
          </a:p>
          <a:p>
            <a:pPr marL="514350" indent="-514350">
              <a:buAutoNum type="arabicPeriod"/>
            </a:pPr>
            <a:endParaRPr lang="pt-BR" sz="1600" dirty="0" smtClean="0"/>
          </a:p>
          <a:p>
            <a:pPr marL="514350" indent="-514350">
              <a:buAutoNum type="arabicPeriod"/>
            </a:pPr>
            <a:endParaRPr lang="pt-BR" sz="1800" dirty="0" smtClean="0"/>
          </a:p>
          <a:p>
            <a:pPr marL="514350" indent="-514350">
              <a:buAutoNum type="arabicPeriod"/>
            </a:pPr>
            <a:endParaRPr lang="ru-RU" dirty="0"/>
          </a:p>
        </p:txBody>
      </p:sp>
      <p:sp>
        <p:nvSpPr>
          <p:cNvPr id="5" name="Rectangle 2"/>
          <p:cNvSpPr>
            <a:spLocks noChangeArrowheads="1"/>
          </p:cNvSpPr>
          <p:nvPr/>
        </p:nvSpPr>
        <p:spPr bwMode="auto">
          <a:xfrm>
            <a:off x="4098925" y="504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56867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492896"/>
            <a:ext cx="8183880" cy="1008112"/>
          </a:xfrm>
        </p:spPr>
        <p:txBody>
          <a:bodyPr>
            <a:normAutofit fontScale="90000"/>
          </a:bodyPr>
          <a:lstStyle/>
          <a:p>
            <a:r>
              <a:rPr lang="pt-BR" sz="2800" dirty="0" err="1" smtClean="0"/>
              <a:t>And</a:t>
            </a:r>
            <a:r>
              <a:rPr lang="pt-BR" sz="2800" dirty="0" smtClean="0"/>
              <a:t> </a:t>
            </a:r>
            <a:r>
              <a:rPr lang="pt-BR" sz="2800" dirty="0" err="1" smtClean="0"/>
              <a:t>now</a:t>
            </a:r>
            <a:r>
              <a:rPr lang="pt-BR" sz="2800" dirty="0" smtClean="0"/>
              <a:t> </a:t>
            </a:r>
            <a:r>
              <a:rPr lang="pt-BR" sz="2800" dirty="0" err="1" smtClean="0"/>
              <a:t>let´s</a:t>
            </a:r>
            <a:r>
              <a:rPr lang="pt-BR" sz="2800" dirty="0" smtClean="0"/>
              <a:t> </a:t>
            </a:r>
            <a:r>
              <a:rPr lang="pt-BR" sz="2800" dirty="0" err="1" smtClean="0"/>
              <a:t>talk</a:t>
            </a:r>
            <a:r>
              <a:rPr lang="pt-BR" sz="2800" dirty="0" smtClean="0"/>
              <a:t> </a:t>
            </a:r>
            <a:r>
              <a:rPr lang="pt-BR" sz="2800" dirty="0" err="1" smtClean="0"/>
              <a:t>on</a:t>
            </a:r>
            <a:r>
              <a:rPr lang="pt-BR" sz="2800" dirty="0" smtClean="0"/>
              <a:t> </a:t>
            </a:r>
            <a:r>
              <a:rPr lang="pt-BR" sz="2800" dirty="0" err="1" smtClean="0"/>
              <a:t>the</a:t>
            </a:r>
            <a:r>
              <a:rPr lang="pt-BR" sz="2800" dirty="0" smtClean="0"/>
              <a:t> social </a:t>
            </a:r>
            <a:r>
              <a:rPr lang="pt-BR" sz="2800" dirty="0" err="1" smtClean="0"/>
              <a:t>and</a:t>
            </a:r>
            <a:r>
              <a:rPr lang="pt-BR" sz="2800" dirty="0" smtClean="0"/>
              <a:t> </a:t>
            </a:r>
            <a:r>
              <a:rPr lang="pt-BR" sz="2800" dirty="0" err="1" smtClean="0"/>
              <a:t>economic</a:t>
            </a:r>
            <a:r>
              <a:rPr lang="pt-BR" sz="2800" dirty="0" smtClean="0"/>
              <a:t> </a:t>
            </a:r>
            <a:r>
              <a:rPr lang="pt-BR" sz="2800" dirty="0" err="1" smtClean="0"/>
              <a:t>situation</a:t>
            </a:r>
            <a:r>
              <a:rPr lang="pt-BR" sz="2800" dirty="0" smtClean="0"/>
              <a:t> in </a:t>
            </a:r>
            <a:r>
              <a:rPr lang="pt-BR" sz="2800" dirty="0" err="1" smtClean="0"/>
              <a:t>Russia</a:t>
            </a:r>
            <a:r>
              <a:rPr lang="pt-BR" sz="2800" dirty="0" smtClean="0"/>
              <a:t> </a:t>
            </a:r>
            <a:r>
              <a:rPr lang="pt-BR" sz="2800" dirty="0" err="1" smtClean="0"/>
              <a:t>between</a:t>
            </a:r>
            <a:r>
              <a:rPr lang="pt-BR" sz="2800" dirty="0" smtClean="0"/>
              <a:t> </a:t>
            </a:r>
            <a:r>
              <a:rPr lang="pt-BR" sz="2800" dirty="0" err="1" smtClean="0"/>
              <a:t>elections</a:t>
            </a:r>
            <a:r>
              <a:rPr lang="pt-BR" sz="2800" dirty="0" smtClean="0"/>
              <a:t> </a:t>
            </a:r>
            <a:r>
              <a:rPr lang="pt-BR" sz="2800" dirty="0" err="1" smtClean="0"/>
              <a:t>of</a:t>
            </a:r>
            <a:r>
              <a:rPr lang="pt-BR" sz="2800" dirty="0" smtClean="0"/>
              <a:t> 1993 </a:t>
            </a:r>
            <a:r>
              <a:rPr lang="pt-BR" sz="2800" dirty="0" err="1" smtClean="0"/>
              <a:t>and</a:t>
            </a:r>
            <a:r>
              <a:rPr lang="pt-BR" sz="2800" dirty="0" smtClean="0"/>
              <a:t> </a:t>
            </a:r>
            <a:r>
              <a:rPr lang="pt-BR" sz="2800" dirty="0" err="1" smtClean="0"/>
              <a:t>elections</a:t>
            </a:r>
            <a:r>
              <a:rPr lang="pt-BR" sz="2800" dirty="0" smtClean="0"/>
              <a:t> </a:t>
            </a:r>
            <a:r>
              <a:rPr lang="pt-BR" sz="2800" dirty="0" err="1" smtClean="0"/>
              <a:t>of</a:t>
            </a:r>
            <a:r>
              <a:rPr lang="pt-BR" sz="2800" dirty="0" smtClean="0"/>
              <a:t> 1995-96</a:t>
            </a:r>
            <a:endParaRPr lang="ru-RU" sz="2800" dirty="0"/>
          </a:p>
        </p:txBody>
      </p:sp>
    </p:spTree>
    <p:extLst>
      <p:ext uri="{BB962C8B-B14F-4D97-AF65-F5344CB8AC3E}">
        <p14:creationId xmlns:p14="http://schemas.microsoft.com/office/powerpoint/2010/main" val="102331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fontScale="90000"/>
          </a:bodyPr>
          <a:lstStyle/>
          <a:p>
            <a:r>
              <a:rPr lang="en-US" dirty="0" smtClean="0"/>
              <a:t>Elections to State Duma (2</a:t>
            </a:r>
            <a:r>
              <a:rPr lang="en-US" baseline="30000" dirty="0" smtClean="0"/>
              <a:t>nd</a:t>
            </a:r>
            <a:r>
              <a:rPr lang="en-US" dirty="0" smtClean="0"/>
              <a:t> Convocation)</a:t>
            </a:r>
            <a:endParaRPr lang="ru-RU" dirty="0"/>
          </a:p>
        </p:txBody>
      </p:sp>
      <p:sp>
        <p:nvSpPr>
          <p:cNvPr id="3" name="Объект 2"/>
          <p:cNvSpPr>
            <a:spLocks noGrp="1"/>
          </p:cNvSpPr>
          <p:nvPr>
            <p:ph idx="1"/>
          </p:nvPr>
        </p:nvSpPr>
        <p:spPr>
          <a:xfrm>
            <a:off x="475786" y="1556792"/>
            <a:ext cx="8183880" cy="4392488"/>
          </a:xfrm>
        </p:spPr>
        <p:txBody>
          <a:bodyPr>
            <a:normAutofit/>
          </a:bodyPr>
          <a:lstStyle/>
          <a:p>
            <a:r>
              <a:rPr lang="pt-BR" dirty="0" smtClean="0"/>
              <a:t>The </a:t>
            </a:r>
            <a:r>
              <a:rPr lang="pt-BR" dirty="0" err="1" smtClean="0"/>
              <a:t>changes</a:t>
            </a:r>
            <a:r>
              <a:rPr lang="pt-BR" dirty="0" smtClean="0"/>
              <a:t> in </a:t>
            </a:r>
            <a:r>
              <a:rPr lang="pt-BR" dirty="0" err="1" smtClean="0"/>
              <a:t>the</a:t>
            </a:r>
            <a:r>
              <a:rPr lang="pt-BR" dirty="0" smtClean="0"/>
              <a:t> </a:t>
            </a:r>
            <a:r>
              <a:rPr lang="pt-BR" dirty="0" err="1" smtClean="0"/>
              <a:t>party</a:t>
            </a:r>
            <a:r>
              <a:rPr lang="pt-BR" dirty="0" smtClean="0"/>
              <a:t> system?</a:t>
            </a:r>
          </a:p>
          <a:p>
            <a:endParaRPr lang="pt-BR" dirty="0" smtClean="0"/>
          </a:p>
          <a:p>
            <a:r>
              <a:rPr lang="pt-BR" dirty="0" err="1" smtClean="0"/>
              <a:t>Electoral</a:t>
            </a:r>
            <a:r>
              <a:rPr lang="pt-BR" dirty="0" smtClean="0"/>
              <a:t> </a:t>
            </a:r>
            <a:r>
              <a:rPr lang="pt-BR" dirty="0" err="1" smtClean="0"/>
              <a:t>volatility</a:t>
            </a:r>
            <a:r>
              <a:rPr lang="pt-BR" dirty="0" smtClean="0"/>
              <a:t>?</a:t>
            </a:r>
          </a:p>
          <a:p>
            <a:endParaRPr lang="pt-BR" dirty="0" smtClean="0"/>
          </a:p>
          <a:p>
            <a:r>
              <a:rPr lang="pt-BR" dirty="0" smtClean="0"/>
              <a:t>The </a:t>
            </a:r>
            <a:r>
              <a:rPr lang="pt-BR" dirty="0" err="1" smtClean="0"/>
              <a:t>voting</a:t>
            </a:r>
            <a:r>
              <a:rPr lang="pt-BR" dirty="0" smtClean="0"/>
              <a:t> </a:t>
            </a:r>
            <a:r>
              <a:rPr lang="pt-BR" dirty="0" err="1" smtClean="0"/>
              <a:t>patterns</a:t>
            </a:r>
            <a:r>
              <a:rPr lang="pt-BR" dirty="0" smtClean="0"/>
              <a:t>?</a:t>
            </a:r>
            <a:endParaRPr lang="pt-BR" dirty="0" smtClean="0"/>
          </a:p>
          <a:p>
            <a:pPr marL="514350" indent="-514350">
              <a:buAutoNum type="arabicPeriod"/>
            </a:pPr>
            <a:endParaRPr lang="ru-RU" dirty="0"/>
          </a:p>
        </p:txBody>
      </p:sp>
      <p:sp>
        <p:nvSpPr>
          <p:cNvPr id="5" name="Rectangle 2"/>
          <p:cNvSpPr>
            <a:spLocks noChangeArrowheads="1"/>
          </p:cNvSpPr>
          <p:nvPr/>
        </p:nvSpPr>
        <p:spPr bwMode="auto">
          <a:xfrm>
            <a:off x="4098925" y="504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23025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339752" y="404664"/>
            <a:ext cx="4421188" cy="614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71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492896"/>
            <a:ext cx="8183880" cy="1008112"/>
          </a:xfrm>
        </p:spPr>
        <p:txBody>
          <a:bodyPr>
            <a:normAutofit/>
          </a:bodyPr>
          <a:lstStyle/>
          <a:p>
            <a:r>
              <a:rPr lang="pt-BR" sz="2800" dirty="0" err="1" smtClean="0"/>
              <a:t>Part</a:t>
            </a:r>
            <a:r>
              <a:rPr lang="pt-BR" sz="2800" dirty="0" smtClean="0"/>
              <a:t> I: </a:t>
            </a:r>
            <a:r>
              <a:rPr lang="pt-BR" sz="2800" dirty="0" err="1" smtClean="0"/>
              <a:t>Theory</a:t>
            </a:r>
            <a:r>
              <a:rPr lang="pt-BR" sz="2800" dirty="0" smtClean="0"/>
              <a:t> </a:t>
            </a:r>
            <a:r>
              <a:rPr lang="pt-BR" sz="2800" dirty="0" err="1" smtClean="0"/>
              <a:t>of</a:t>
            </a:r>
            <a:r>
              <a:rPr lang="pt-BR" sz="2800" dirty="0" smtClean="0"/>
              <a:t> </a:t>
            </a:r>
            <a:r>
              <a:rPr lang="pt-BR" sz="2800" dirty="0" err="1" smtClean="0"/>
              <a:t>Retrospective</a:t>
            </a:r>
            <a:r>
              <a:rPr lang="pt-BR" sz="2800" dirty="0" smtClean="0"/>
              <a:t> </a:t>
            </a:r>
            <a:r>
              <a:rPr lang="pt-BR" sz="2800" dirty="0" err="1" smtClean="0"/>
              <a:t>Voting</a:t>
            </a:r>
            <a:endParaRPr lang="ru-RU" sz="2800" dirty="0"/>
          </a:p>
        </p:txBody>
      </p:sp>
    </p:spTree>
    <p:extLst>
      <p:ext uri="{BB962C8B-B14F-4D97-AF65-F5344CB8AC3E}">
        <p14:creationId xmlns:p14="http://schemas.microsoft.com/office/powerpoint/2010/main" val="3580693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476672"/>
            <a:ext cx="8183880" cy="3168352"/>
          </a:xfrm>
        </p:spPr>
        <p:txBody>
          <a:bodyPr>
            <a:normAutofit/>
          </a:bodyPr>
          <a:lstStyle/>
          <a:p>
            <a:r>
              <a:rPr lang="en-US" sz="2800" dirty="0"/>
              <a:t>Already long ago, from when we sold our vote to no man, the People have abdicated our duties; for the People who once upon a time handed out military command, high civil office, legions — everything, now restrains itself and anxiously hopes for just two things: </a:t>
            </a:r>
            <a:r>
              <a:rPr lang="en-US" sz="2800" b="1" dirty="0"/>
              <a:t>bread and circuses</a:t>
            </a:r>
            <a:endParaRPr lang="ru-RU" sz="2800" dirty="0"/>
          </a:p>
        </p:txBody>
      </p:sp>
      <p:sp>
        <p:nvSpPr>
          <p:cNvPr id="5" name="Текст 4"/>
          <p:cNvSpPr>
            <a:spLocks noGrp="1"/>
          </p:cNvSpPr>
          <p:nvPr>
            <p:ph type="body" idx="1"/>
          </p:nvPr>
        </p:nvSpPr>
        <p:spPr>
          <a:xfrm>
            <a:off x="539552" y="3789040"/>
            <a:ext cx="8183880" cy="420624"/>
          </a:xfrm>
        </p:spPr>
        <p:txBody>
          <a:bodyPr/>
          <a:lstStyle/>
          <a:p>
            <a:pPr algn="r"/>
            <a:r>
              <a:rPr lang="en-US" dirty="0"/>
              <a:t>(Juvenal, Satire 10.77–81)</a:t>
            </a:r>
            <a:endParaRPr lang="ru-RU" dirty="0"/>
          </a:p>
        </p:txBody>
      </p:sp>
    </p:spTree>
    <p:extLst>
      <p:ext uri="{BB962C8B-B14F-4D97-AF65-F5344CB8AC3E}">
        <p14:creationId xmlns:p14="http://schemas.microsoft.com/office/powerpoint/2010/main" val="959216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fontScale="90000"/>
          </a:bodyPr>
          <a:lstStyle/>
          <a:p>
            <a:r>
              <a:rPr lang="en-US" dirty="0" smtClean="0"/>
              <a:t>Rationality in government support</a:t>
            </a:r>
            <a:endParaRPr lang="ru-RU" dirty="0"/>
          </a:p>
        </p:txBody>
      </p:sp>
      <p:sp>
        <p:nvSpPr>
          <p:cNvPr id="3" name="Объект 2"/>
          <p:cNvSpPr>
            <a:spLocks noGrp="1"/>
          </p:cNvSpPr>
          <p:nvPr>
            <p:ph idx="1"/>
          </p:nvPr>
        </p:nvSpPr>
        <p:spPr>
          <a:xfrm>
            <a:off x="467544" y="1700808"/>
            <a:ext cx="8183880" cy="4187952"/>
          </a:xfrm>
        </p:spPr>
        <p:txBody>
          <a:bodyPr>
            <a:normAutofit/>
          </a:bodyPr>
          <a:lstStyle/>
          <a:p>
            <a:pPr marL="0" indent="0">
              <a:buNone/>
            </a:pPr>
            <a:r>
              <a:rPr lang="en-US" sz="2400" dirty="0" smtClean="0"/>
              <a:t>Theory of retrospective voting (Kramer, 1971; Fiorina, 1981; Lewis-Beck, 1988):</a:t>
            </a:r>
          </a:p>
          <a:p>
            <a:r>
              <a:rPr lang="en-US" sz="2400" dirty="0" smtClean="0"/>
              <a:t>People evaluate performance of government from the perspective of well-being changes;</a:t>
            </a:r>
          </a:p>
          <a:p>
            <a:r>
              <a:rPr lang="en-US" sz="2400" dirty="0" smtClean="0"/>
              <a:t>Increase of well-being determines raise of support; decrease determines negative trend in support;</a:t>
            </a:r>
          </a:p>
          <a:p>
            <a:r>
              <a:rPr lang="en-US" sz="2400" dirty="0" smtClean="0"/>
              <a:t>The economic factors are the basic predictors for support rate.</a:t>
            </a:r>
          </a:p>
          <a:p>
            <a:endParaRPr lang="en-US" dirty="0" smtClean="0"/>
          </a:p>
          <a:p>
            <a:endParaRPr lang="ru-RU" dirty="0"/>
          </a:p>
        </p:txBody>
      </p:sp>
    </p:spTree>
    <p:extLst>
      <p:ext uri="{BB962C8B-B14F-4D97-AF65-F5344CB8AC3E}">
        <p14:creationId xmlns:p14="http://schemas.microsoft.com/office/powerpoint/2010/main" val="1727236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a:bodyPr>
          <a:lstStyle/>
          <a:p>
            <a:r>
              <a:rPr lang="en-US" dirty="0" smtClean="0"/>
              <a:t>Limitations </a:t>
            </a:r>
            <a:r>
              <a:rPr lang="en-US" dirty="0" smtClean="0"/>
              <a:t>of the Theory</a:t>
            </a:r>
            <a:endParaRPr lang="ru-RU" dirty="0"/>
          </a:p>
        </p:txBody>
      </p:sp>
      <p:sp>
        <p:nvSpPr>
          <p:cNvPr id="3" name="Объект 2"/>
          <p:cNvSpPr>
            <a:spLocks noGrp="1"/>
          </p:cNvSpPr>
          <p:nvPr>
            <p:ph idx="1"/>
          </p:nvPr>
        </p:nvSpPr>
        <p:spPr>
          <a:xfrm>
            <a:off x="467544" y="1700808"/>
            <a:ext cx="8183880" cy="4187952"/>
          </a:xfrm>
        </p:spPr>
        <p:txBody>
          <a:bodyPr>
            <a:normAutofit/>
          </a:bodyPr>
          <a:lstStyle/>
          <a:p>
            <a:r>
              <a:rPr lang="en-US" dirty="0" smtClean="0"/>
              <a:t>External validity: </a:t>
            </a:r>
            <a:r>
              <a:rPr lang="en-US" dirty="0" smtClean="0"/>
              <a:t>the theory is tested in democratic institutional and regime settings</a:t>
            </a:r>
          </a:p>
          <a:p>
            <a:endParaRPr lang="en-US" dirty="0" smtClean="0"/>
          </a:p>
          <a:p>
            <a:r>
              <a:rPr lang="en-US" dirty="0" smtClean="0"/>
              <a:t>Internal validity: there are much more factors that may affect the </a:t>
            </a:r>
            <a:r>
              <a:rPr lang="en-US" dirty="0" err="1" smtClean="0"/>
              <a:t>voters`actions</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p:txBody>
      </p:sp>
    </p:spTree>
    <p:extLst>
      <p:ext uri="{BB962C8B-B14F-4D97-AF65-F5344CB8AC3E}">
        <p14:creationId xmlns:p14="http://schemas.microsoft.com/office/powerpoint/2010/main" val="3492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a:bodyPr>
          <a:lstStyle/>
          <a:p>
            <a:r>
              <a:rPr lang="en-US" dirty="0" smtClean="0"/>
              <a:t>Limitations to </a:t>
            </a:r>
            <a:r>
              <a:rPr lang="en-US" dirty="0" smtClean="0"/>
              <a:t>rationality </a:t>
            </a:r>
            <a:r>
              <a:rPr lang="en-US" dirty="0" smtClean="0"/>
              <a:t>(1)</a:t>
            </a:r>
            <a:endParaRPr lang="ru-RU" dirty="0"/>
          </a:p>
        </p:txBody>
      </p:sp>
      <p:sp>
        <p:nvSpPr>
          <p:cNvPr id="3" name="Объект 2"/>
          <p:cNvSpPr>
            <a:spLocks noGrp="1"/>
          </p:cNvSpPr>
          <p:nvPr>
            <p:ph idx="1"/>
          </p:nvPr>
        </p:nvSpPr>
        <p:spPr>
          <a:xfrm>
            <a:off x="467544" y="1700808"/>
            <a:ext cx="8183880" cy="4187952"/>
          </a:xfrm>
        </p:spPr>
        <p:txBody>
          <a:bodyPr>
            <a:normAutofit/>
          </a:bodyPr>
          <a:lstStyle/>
          <a:p>
            <a:r>
              <a:rPr lang="en-US" dirty="0" smtClean="0"/>
              <a:t>Natural disasters: people blame politicians and bureaucrats for events that are actually not under their control (</a:t>
            </a:r>
            <a:r>
              <a:rPr lang="en-US" dirty="0" err="1" smtClean="0"/>
              <a:t>Achen</a:t>
            </a:r>
            <a:r>
              <a:rPr lang="en-US" dirty="0" smtClean="0"/>
              <a:t> </a:t>
            </a:r>
            <a:r>
              <a:rPr lang="en-US" dirty="0"/>
              <a:t>and </a:t>
            </a:r>
            <a:r>
              <a:rPr lang="en-US" dirty="0" smtClean="0"/>
              <a:t>Bartels, 2004; Cole</a:t>
            </a:r>
            <a:r>
              <a:rPr lang="en-US" dirty="0"/>
              <a:t>, Healy and </a:t>
            </a:r>
            <a:r>
              <a:rPr lang="en-US" dirty="0" err="1" smtClean="0"/>
              <a:t>Werker</a:t>
            </a:r>
            <a:r>
              <a:rPr lang="en-US" dirty="0" smtClean="0"/>
              <a:t>, 2012)</a:t>
            </a:r>
          </a:p>
          <a:p>
            <a:r>
              <a:rPr lang="en-US" dirty="0" smtClean="0"/>
              <a:t> Exogenous economic shocks (Leigh</a:t>
            </a:r>
            <a:r>
              <a:rPr lang="en-US" dirty="0"/>
              <a:t>, </a:t>
            </a:r>
            <a:r>
              <a:rPr lang="en-US" dirty="0" smtClean="0"/>
              <a:t>2009)</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p:txBody>
      </p:sp>
    </p:spTree>
    <p:extLst>
      <p:ext uri="{BB962C8B-B14F-4D97-AF65-F5344CB8AC3E}">
        <p14:creationId xmlns:p14="http://schemas.microsoft.com/office/powerpoint/2010/main" val="215115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a:bodyPr>
          <a:lstStyle/>
          <a:p>
            <a:r>
              <a:rPr lang="en-US" dirty="0" smtClean="0"/>
              <a:t>Limitations to rationality (2)</a:t>
            </a:r>
            <a:endParaRPr lang="ru-RU" dirty="0"/>
          </a:p>
        </p:txBody>
      </p:sp>
      <p:sp>
        <p:nvSpPr>
          <p:cNvPr id="3" name="Объект 2"/>
          <p:cNvSpPr>
            <a:spLocks noGrp="1"/>
          </p:cNvSpPr>
          <p:nvPr>
            <p:ph idx="1"/>
          </p:nvPr>
        </p:nvSpPr>
        <p:spPr>
          <a:xfrm>
            <a:off x="467544" y="1700808"/>
            <a:ext cx="8183880" cy="4187952"/>
          </a:xfrm>
        </p:spPr>
        <p:txBody>
          <a:bodyPr>
            <a:normAutofit/>
          </a:bodyPr>
          <a:lstStyle/>
          <a:p>
            <a:pPr marL="0" indent="0">
              <a:buNone/>
            </a:pPr>
            <a:r>
              <a:rPr lang="en-US" dirty="0" smtClean="0"/>
              <a:t>Irrelevant events:</a:t>
            </a:r>
          </a:p>
          <a:p>
            <a:r>
              <a:rPr lang="en-US" dirty="0" smtClean="0"/>
              <a:t>Sports: the results “on the eve” of the elections may shape electoral behavior (Healy, </a:t>
            </a:r>
            <a:r>
              <a:rPr lang="en-US" dirty="0" err="1" smtClean="0"/>
              <a:t>Malhotra</a:t>
            </a:r>
            <a:r>
              <a:rPr lang="en-US" dirty="0" smtClean="0"/>
              <a:t>, Mo, 2010)</a:t>
            </a:r>
          </a:p>
          <a:p>
            <a:r>
              <a:rPr lang="en-US" dirty="0" smtClean="0"/>
              <a:t>Christmas Lottery outcomes in Spain (</a:t>
            </a:r>
            <a:r>
              <a:rPr lang="en-US" dirty="0" err="1"/>
              <a:t>Bagues</a:t>
            </a:r>
            <a:r>
              <a:rPr lang="en-US" dirty="0"/>
              <a:t> and </a:t>
            </a:r>
            <a:r>
              <a:rPr lang="en-US" dirty="0" err="1" smtClean="0"/>
              <a:t>Esteve-Volart</a:t>
            </a:r>
            <a:r>
              <a:rPr lang="en-US" dirty="0" smtClean="0"/>
              <a:t>, 2011</a:t>
            </a:r>
            <a:r>
              <a:rPr lang="en-US" dirty="0"/>
              <a:t>)</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p:txBody>
      </p:sp>
    </p:spTree>
    <p:extLst>
      <p:ext uri="{BB962C8B-B14F-4D97-AF65-F5344CB8AC3E}">
        <p14:creationId xmlns:p14="http://schemas.microsoft.com/office/powerpoint/2010/main" val="2050164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60648"/>
            <a:ext cx="8183880" cy="1051560"/>
          </a:xfrm>
        </p:spPr>
        <p:txBody>
          <a:bodyPr/>
          <a:lstStyle/>
          <a:p>
            <a:r>
              <a:rPr lang="en-US" dirty="0" smtClean="0"/>
              <a:t>Football and Politics</a:t>
            </a:r>
            <a:endParaRPr lang="ru-RU" dirty="0"/>
          </a:p>
        </p:txBody>
      </p:sp>
      <p:sp>
        <p:nvSpPr>
          <p:cNvPr id="5" name="Объект 4"/>
          <p:cNvSpPr>
            <a:spLocks noGrp="1"/>
          </p:cNvSpPr>
          <p:nvPr>
            <p:ph idx="1"/>
          </p:nvPr>
        </p:nvSpPr>
        <p:spPr>
          <a:xfrm>
            <a:off x="467544" y="1628800"/>
            <a:ext cx="8183880" cy="4547992"/>
          </a:xfrm>
        </p:spPr>
        <p:txBody>
          <a:bodyPr/>
          <a:lstStyle/>
          <a:p>
            <a:r>
              <a:rPr lang="en-US" dirty="0" smtClean="0"/>
              <a:t>Football as a mechanism of regimes support and influence in Europe in 1930s-50s </a:t>
            </a:r>
          </a:p>
          <a:p>
            <a:pPr marL="0" indent="0">
              <a:buNone/>
            </a:pP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068960"/>
            <a:ext cx="43529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5024" y="2636912"/>
            <a:ext cx="402478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G:\research proposal\1680440_20140908112649.gif.jpg"/>
          <p:cNvPicPr>
            <a:picLocks noChangeAspect="1" noChangeArrowheads="1"/>
          </p:cNvPicPr>
          <p:nvPr/>
        </p:nvPicPr>
        <p:blipFill>
          <a:blip r:embed="rId4" cstate="print"/>
          <a:srcRect/>
          <a:stretch>
            <a:fillRect/>
          </a:stretch>
        </p:blipFill>
        <p:spPr bwMode="auto">
          <a:xfrm>
            <a:off x="2051720" y="3356992"/>
            <a:ext cx="732357" cy="549792"/>
          </a:xfrm>
          <a:prstGeom prst="rect">
            <a:avLst/>
          </a:prstGeom>
          <a:noFill/>
        </p:spPr>
      </p:pic>
      <p:pic>
        <p:nvPicPr>
          <p:cNvPr id="7" name="Picture 2" descr="G:\research proposal\1680440_20140908112649.gif.jpg"/>
          <p:cNvPicPr>
            <a:picLocks noChangeAspect="1" noChangeArrowheads="1"/>
          </p:cNvPicPr>
          <p:nvPr/>
        </p:nvPicPr>
        <p:blipFill>
          <a:blip r:embed="rId4" cstate="print"/>
          <a:srcRect/>
          <a:stretch>
            <a:fillRect/>
          </a:stretch>
        </p:blipFill>
        <p:spPr bwMode="auto">
          <a:xfrm>
            <a:off x="3635896" y="3356992"/>
            <a:ext cx="732357" cy="549792"/>
          </a:xfrm>
          <a:prstGeom prst="rect">
            <a:avLst/>
          </a:prstGeom>
          <a:noFill/>
        </p:spPr>
      </p:pic>
      <p:pic>
        <p:nvPicPr>
          <p:cNvPr id="8" name="Picture 2" descr="G:\research proposal\1680440_20140908112649.gif.jpg"/>
          <p:cNvPicPr>
            <a:picLocks noChangeAspect="1" noChangeArrowheads="1"/>
          </p:cNvPicPr>
          <p:nvPr/>
        </p:nvPicPr>
        <p:blipFill>
          <a:blip r:embed="rId4" cstate="print"/>
          <a:srcRect/>
          <a:stretch>
            <a:fillRect/>
          </a:stretch>
        </p:blipFill>
        <p:spPr bwMode="auto">
          <a:xfrm>
            <a:off x="467544" y="3284984"/>
            <a:ext cx="732357" cy="549792"/>
          </a:xfrm>
          <a:prstGeom prst="rect">
            <a:avLst/>
          </a:prstGeom>
          <a:noFill/>
        </p:spPr>
      </p:pic>
    </p:spTree>
    <p:extLst>
      <p:ext uri="{BB962C8B-B14F-4D97-AF65-F5344CB8AC3E}">
        <p14:creationId xmlns:p14="http://schemas.microsoft.com/office/powerpoint/2010/main" val="2853791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60648"/>
            <a:ext cx="8183880" cy="1051560"/>
          </a:xfrm>
        </p:spPr>
        <p:txBody>
          <a:bodyPr/>
          <a:lstStyle/>
          <a:p>
            <a:r>
              <a:rPr lang="en-US" dirty="0" smtClean="0"/>
              <a:t>Football and Politics</a:t>
            </a:r>
            <a:endParaRPr lang="ru-RU" dirty="0"/>
          </a:p>
        </p:txBody>
      </p:sp>
      <p:sp>
        <p:nvSpPr>
          <p:cNvPr id="5" name="Объект 4"/>
          <p:cNvSpPr>
            <a:spLocks noGrp="1"/>
          </p:cNvSpPr>
          <p:nvPr>
            <p:ph idx="1"/>
          </p:nvPr>
        </p:nvSpPr>
        <p:spPr>
          <a:xfrm>
            <a:off x="467544" y="1628800"/>
            <a:ext cx="8183880" cy="4547992"/>
          </a:xfrm>
        </p:spPr>
        <p:txBody>
          <a:bodyPr/>
          <a:lstStyle/>
          <a:p>
            <a:r>
              <a:rPr lang="en-US" dirty="0" smtClean="0"/>
              <a:t>“Soccer war” between El Salvador and Honduras (1969)</a:t>
            </a:r>
          </a:p>
          <a:p>
            <a:pPr marL="0" indent="0">
              <a:buNone/>
            </a:pPr>
            <a:endParaRPr lang="en-US" dirty="0" smtClean="0"/>
          </a:p>
          <a:p>
            <a:pPr marL="0" indent="0">
              <a:buNone/>
            </a:pPr>
            <a:endParaRPr lang="en-US" dirty="0" smtClean="0"/>
          </a:p>
          <a:p>
            <a:pPr marL="0" indent="0">
              <a:buNone/>
            </a:pP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924944"/>
            <a:ext cx="3700239" cy="240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284984"/>
            <a:ext cx="3612269" cy="225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5507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1646</TotalTime>
  <Words>978</Words>
  <Application>Microsoft Office PowerPoint</Application>
  <PresentationFormat>Apresentação na tela (4:3)</PresentationFormat>
  <Paragraphs>92</Paragraphs>
  <Slides>19</Slides>
  <Notes>6</Notes>
  <HiddenSlides>0</HiddenSlides>
  <MMClips>0</MMClips>
  <ScaleCrop>false</ScaleCrop>
  <HeadingPairs>
    <vt:vector size="4" baseType="variant">
      <vt:variant>
        <vt:lpstr>Tema</vt:lpstr>
      </vt:variant>
      <vt:variant>
        <vt:i4>1</vt:i4>
      </vt:variant>
      <vt:variant>
        <vt:lpstr>Títulos de slides</vt:lpstr>
      </vt:variant>
      <vt:variant>
        <vt:i4>19</vt:i4>
      </vt:variant>
    </vt:vector>
  </HeadingPairs>
  <TitlesOfParts>
    <vt:vector size="20" baseType="lpstr">
      <vt:lpstr>Аспект</vt:lpstr>
      <vt:lpstr>Retrospective Voting Theory and Russian Elections in 1990s</vt:lpstr>
      <vt:lpstr>Part I: Theory of Retrospective Voting</vt:lpstr>
      <vt:lpstr>Already long ago, from when we sold our vote to no man, the People have abdicated our duties; for the People who once upon a time handed out military command, high civil office, legions — everything, now restrains itself and anxiously hopes for just two things: bread and circuses</vt:lpstr>
      <vt:lpstr>Rationality in government support</vt:lpstr>
      <vt:lpstr>Limitations of the Theory</vt:lpstr>
      <vt:lpstr>Limitations to rationality (1)</vt:lpstr>
      <vt:lpstr>Limitations to rationality (2)</vt:lpstr>
      <vt:lpstr>Football and Politics</vt:lpstr>
      <vt:lpstr>Football and Politics</vt:lpstr>
      <vt:lpstr>Football and Politics</vt:lpstr>
      <vt:lpstr>Part II: Russian Federal Elections in 1990s</vt:lpstr>
      <vt:lpstr>Elections to Federal Assembly (1st Convocation)</vt:lpstr>
      <vt:lpstr>Elections to the Council of Federation (1st Convocation)</vt:lpstr>
      <vt:lpstr>Elections to State Duma (1st Convocation)</vt:lpstr>
      <vt:lpstr>Elections to State Duma (1st Convocation)</vt:lpstr>
      <vt:lpstr>Elections to State Duma (1st Convocation)</vt:lpstr>
      <vt:lpstr>And now let´s talk on the social and economic situation in Russia between elections of 1993 and elections of 1995-96</vt:lpstr>
      <vt:lpstr>Elections to State Duma (2nd Convocation)</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the Champions! Does it Matter for Government? A Study of Impact of Sport Wins and Losses on Governmental Popularity  In Latin America and East Europe</dc:title>
  <dc:creator>Александр</dc:creator>
  <cp:lastModifiedBy>User</cp:lastModifiedBy>
  <cp:revision>53</cp:revision>
  <dcterms:created xsi:type="dcterms:W3CDTF">2012-11-09T07:57:16Z</dcterms:created>
  <dcterms:modified xsi:type="dcterms:W3CDTF">2023-09-01T22:29:36Z</dcterms:modified>
</cp:coreProperties>
</file>